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4" r:id="rId2"/>
    <p:sldId id="257" r:id="rId3"/>
    <p:sldId id="258" r:id="rId4"/>
    <p:sldId id="259" r:id="rId5"/>
    <p:sldId id="260"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35"/>
    <p:restoredTop sz="94610"/>
  </p:normalViewPr>
  <p:slideViewPr>
    <p:cSldViewPr snapToGrid="0" snapToObjects="1">
      <p:cViewPr>
        <p:scale>
          <a:sx n="100" d="100"/>
          <a:sy n="100" d="100"/>
        </p:scale>
        <p:origin x="80"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83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837253"/>
            <a:ext cx="7477601" cy="3832860"/>
          </a:xfrm>
          <a:prstGeom prst="rect">
            <a:avLst/>
          </a:prstGeom>
          <a:noFill/>
          <a:ln/>
        </p:spPr>
        <p:txBody>
          <a:bodyPr wrap="square" rtlCol="0" anchor="t"/>
          <a:lstStyle/>
          <a:p>
            <a:pPr marL="0" indent="0">
              <a:lnSpc>
                <a:spcPts val="7545"/>
              </a:lnSpc>
              <a:buNone/>
            </a:pPr>
            <a:r>
              <a:rPr lang="en-US" sz="6036" dirty="0">
                <a:solidFill>
                  <a:srgbClr val="1B1B27"/>
                </a:solidFill>
                <a:latin typeface="Raleway" pitchFamily="34" charset="0"/>
                <a:ea typeface="Raleway" pitchFamily="34" charset="-122"/>
                <a:cs typeface="Raleway" pitchFamily="34" charset="-120"/>
              </a:rPr>
              <a:t>Digital Placement Platform (DPP)</a:t>
            </a:r>
          </a:p>
          <a:p>
            <a:pPr marL="0" indent="0">
              <a:lnSpc>
                <a:spcPts val="7545"/>
              </a:lnSpc>
              <a:buNone/>
            </a:pPr>
            <a:r>
              <a:rPr lang="en-US" sz="3600" dirty="0">
                <a:solidFill>
                  <a:srgbClr val="1B1B27"/>
                </a:solidFill>
                <a:latin typeface="Raleway" pitchFamily="34" charset="0"/>
                <a:ea typeface="Raleway" pitchFamily="34" charset="-122"/>
                <a:cs typeface="Raleway" pitchFamily="34" charset="-120"/>
              </a:rPr>
              <a:t>Automation Transformation: Accelerating Quality Assurance</a:t>
            </a:r>
            <a:endParaRPr lang="en-US" sz="3600" dirty="0"/>
          </a:p>
        </p:txBody>
      </p:sp>
      <p:sp>
        <p:nvSpPr>
          <p:cNvPr id="6" name="Shape 3"/>
          <p:cNvSpPr/>
          <p:nvPr/>
        </p:nvSpPr>
        <p:spPr>
          <a:xfrm>
            <a:off x="6319599" y="6020038"/>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8" name="Text 4"/>
          <p:cNvSpPr/>
          <p:nvPr/>
        </p:nvSpPr>
        <p:spPr>
          <a:xfrm>
            <a:off x="6354286" y="6993969"/>
            <a:ext cx="2790349" cy="388858"/>
          </a:xfrm>
          <a:prstGeom prst="rect">
            <a:avLst/>
          </a:prstGeom>
          <a:noFill/>
          <a:ln/>
        </p:spPr>
        <p:txBody>
          <a:bodyPr wrap="none" rtlCol="0" anchor="t"/>
          <a:lstStyle/>
          <a:p>
            <a:pPr marL="0" indent="0" algn="l">
              <a:lnSpc>
                <a:spcPts val="3062"/>
              </a:lnSpc>
              <a:buNone/>
            </a:pPr>
            <a:r>
              <a:rPr lang="en-US" sz="2187" b="1" dirty="0">
                <a:solidFill>
                  <a:srgbClr val="3C3939"/>
                </a:solidFill>
                <a:latin typeface="Roboto" pitchFamily="34" charset="0"/>
                <a:ea typeface="Roboto" pitchFamily="34" charset="-122"/>
                <a:cs typeface="Roboto" pitchFamily="34" charset="-120"/>
              </a:rPr>
              <a:t>by Rajkumar Rajamani</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chemeClr val="bg1"/>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noFill/>
          <a:ln/>
        </p:spPr>
        <p:txBody>
          <a:bodyPr wrap="square" rtlCol="0" anchor="t"/>
          <a:lstStyle/>
          <a:p>
            <a:pPr>
              <a:lnSpc>
                <a:spcPts val="5468"/>
              </a:lnSpc>
            </a:pPr>
            <a:endParaRPr lang="en-US" sz="4400" b="1" kern="0" spc="-131">
              <a:solidFill>
                <a:schemeClr val="accent1">
                  <a:lumMod val="50000"/>
                </a:schemeClr>
              </a:solidFill>
              <a:latin typeface="p22-mackinac-pro" pitchFamily="34" charset="0"/>
              <a:ea typeface="p22-mackinac-pro" pitchFamily="34" charset="-122"/>
            </a:endParaRPr>
          </a:p>
        </p:txBody>
      </p:sp>
      <p:sp>
        <p:nvSpPr>
          <p:cNvPr id="3" name="Shape 1"/>
          <p:cNvSpPr/>
          <p:nvPr/>
        </p:nvSpPr>
        <p:spPr>
          <a:xfrm>
            <a:off x="0" y="0"/>
            <a:ext cx="14630400" cy="8236268"/>
          </a:xfrm>
          <a:prstGeom prst="rect">
            <a:avLst/>
          </a:prstGeom>
          <a:noFill/>
          <a:ln/>
        </p:spPr>
        <p:txBody>
          <a:bodyPr wrap="square" rtlCol="0" anchor="t"/>
          <a:lstStyle/>
          <a:p>
            <a:pPr>
              <a:lnSpc>
                <a:spcPts val="5468"/>
              </a:lnSpc>
            </a:pPr>
            <a:endParaRPr lang="en-US" sz="4400" b="1" kern="0" spc="-131">
              <a:solidFill>
                <a:schemeClr val="accent1">
                  <a:lumMod val="50000"/>
                </a:schemeClr>
              </a:solidFill>
              <a:latin typeface="p22-mackinac-pro" pitchFamily="34" charset="0"/>
              <a:ea typeface="p22-mackinac-pro" pitchFamily="34" charset="-122"/>
            </a:endParaRPr>
          </a:p>
        </p:txBody>
      </p:sp>
      <p:sp>
        <p:nvSpPr>
          <p:cNvPr id="6" name="Text 3"/>
          <p:cNvSpPr/>
          <p:nvPr/>
        </p:nvSpPr>
        <p:spPr>
          <a:xfrm>
            <a:off x="3287295" y="186157"/>
            <a:ext cx="8405733" cy="719255"/>
          </a:xfrm>
          <a:prstGeom prst="rect">
            <a:avLst/>
          </a:prstGeom>
          <a:noFill/>
          <a:ln/>
        </p:spPr>
        <p:txBody>
          <a:bodyPr wrap="square" rtlCol="0" anchor="t"/>
          <a:lstStyle/>
          <a:p>
            <a:pPr>
              <a:lnSpc>
                <a:spcPts val="5468"/>
              </a:lnSpc>
            </a:pPr>
            <a:r>
              <a:rPr lang="en-US" sz="4400" b="1" kern="0" spc="-131" dirty="0">
                <a:solidFill>
                  <a:schemeClr val="accent1">
                    <a:lumMod val="50000"/>
                  </a:schemeClr>
                </a:solidFill>
                <a:ea typeface="p22-mackinac-pro" pitchFamily="34" charset="-122"/>
              </a:rPr>
              <a:t>Unlocking the Power of Automation</a:t>
            </a:r>
          </a:p>
        </p:txBody>
      </p:sp>
      <p:sp>
        <p:nvSpPr>
          <p:cNvPr id="7" name="Shape 4"/>
          <p:cNvSpPr/>
          <p:nvPr/>
        </p:nvSpPr>
        <p:spPr>
          <a:xfrm>
            <a:off x="7299722" y="1146929"/>
            <a:ext cx="54292" cy="5886473"/>
          </a:xfrm>
          <a:prstGeom prst="roundRect">
            <a:avLst>
              <a:gd name="adj" fmla="val 225238"/>
            </a:avLst>
          </a:prstGeom>
          <a:solidFill>
            <a:srgbClr val="C6BDDA"/>
          </a:solidFill>
          <a:ln/>
        </p:spPr>
        <p:txBody>
          <a:bodyPr/>
          <a:lstStyle/>
          <a:p>
            <a:endParaRPr lang="en-US"/>
          </a:p>
        </p:txBody>
      </p:sp>
      <p:sp>
        <p:nvSpPr>
          <p:cNvPr id="8" name="Shape 5"/>
          <p:cNvSpPr/>
          <p:nvPr/>
        </p:nvSpPr>
        <p:spPr>
          <a:xfrm>
            <a:off x="6595884" y="1427738"/>
            <a:ext cx="544354" cy="31075"/>
          </a:xfrm>
          <a:prstGeom prst="roundRect">
            <a:avLst>
              <a:gd name="adj" fmla="val 225238"/>
            </a:avLst>
          </a:prstGeom>
          <a:solidFill>
            <a:srgbClr val="C6BDDA"/>
          </a:solidFill>
          <a:ln/>
        </p:spPr>
        <p:txBody>
          <a:bodyPr/>
          <a:lstStyle/>
          <a:p>
            <a:endParaRPr lang="en-US"/>
          </a:p>
        </p:txBody>
      </p:sp>
      <p:sp>
        <p:nvSpPr>
          <p:cNvPr id="9" name="Shape 6"/>
          <p:cNvSpPr/>
          <p:nvPr/>
        </p:nvSpPr>
        <p:spPr>
          <a:xfrm>
            <a:off x="7140238" y="1268373"/>
            <a:ext cx="349925" cy="349925"/>
          </a:xfrm>
          <a:prstGeom prst="roundRect">
            <a:avLst>
              <a:gd name="adj" fmla="val 20002"/>
            </a:avLst>
          </a:prstGeom>
          <a:solidFill>
            <a:srgbClr val="E0D7F4"/>
          </a:solidFill>
          <a:ln w="7620">
            <a:solidFill>
              <a:srgbClr val="C6BDDA"/>
            </a:solidFill>
            <a:prstDash val="solid"/>
          </a:ln>
        </p:spPr>
        <p:txBody>
          <a:bodyPr/>
          <a:lstStyle/>
          <a:p>
            <a:endParaRPr lang="en-US"/>
          </a:p>
        </p:txBody>
      </p:sp>
      <p:sp>
        <p:nvSpPr>
          <p:cNvPr id="10" name="Text 7"/>
          <p:cNvSpPr/>
          <p:nvPr/>
        </p:nvSpPr>
        <p:spPr>
          <a:xfrm>
            <a:off x="7271325" y="1297424"/>
            <a:ext cx="87749" cy="291703"/>
          </a:xfrm>
          <a:prstGeom prst="rect">
            <a:avLst/>
          </a:prstGeom>
          <a:noFill/>
          <a:ln/>
        </p:spPr>
        <p:txBody>
          <a:bodyPr wrap="none" rtlCol="0" anchor="t"/>
          <a:lstStyle/>
          <a:p>
            <a:pPr marL="0" indent="0" algn="ctr">
              <a:lnSpc>
                <a:spcPts val="2296"/>
              </a:lnSpc>
              <a:buNone/>
            </a:pPr>
            <a:r>
              <a:rPr lang="en-US" sz="1837" b="1" kern="0" spc="-55" dirty="0">
                <a:solidFill>
                  <a:srgbClr val="272525"/>
                </a:solidFill>
                <a:latin typeface="p22-mackinac-pro" pitchFamily="34" charset="0"/>
                <a:ea typeface="p22-mackinac-pro" pitchFamily="34" charset="-122"/>
                <a:cs typeface="p22-mackinac-pro" pitchFamily="34" charset="-120"/>
              </a:rPr>
              <a:t>1</a:t>
            </a:r>
            <a:endParaRPr lang="en-US" sz="1837" dirty="0"/>
          </a:p>
        </p:txBody>
      </p:sp>
      <p:sp>
        <p:nvSpPr>
          <p:cNvPr id="11" name="Text 8"/>
          <p:cNvSpPr/>
          <p:nvPr/>
        </p:nvSpPr>
        <p:spPr>
          <a:xfrm>
            <a:off x="536892" y="1302425"/>
            <a:ext cx="5922845" cy="572571"/>
          </a:xfrm>
          <a:prstGeom prst="rect">
            <a:avLst/>
          </a:prstGeom>
          <a:noFill/>
          <a:ln/>
        </p:spPr>
        <p:txBody>
          <a:bodyPr wrap="square" rtlCol="0" anchor="t"/>
          <a:lstStyle/>
          <a:p>
            <a:pPr marL="0" indent="0">
              <a:lnSpc>
                <a:spcPts val="1914"/>
              </a:lnSpc>
              <a:buNone/>
            </a:pPr>
            <a:r>
              <a:rPr lang="en-US" sz="2400" b="1" kern="0" spc="-46" dirty="0">
                <a:solidFill>
                  <a:srgbClr val="272525"/>
                </a:solidFill>
                <a:ea typeface="p22-mackinac-pro" pitchFamily="34" charset="-122"/>
                <a:cs typeface="p22-mackinac-pro" pitchFamily="34" charset="-120"/>
              </a:rPr>
              <a:t>Establishing a Robust Automation Framework</a:t>
            </a:r>
            <a:endParaRPr lang="en-US" sz="2400" dirty="0"/>
          </a:p>
        </p:txBody>
      </p:sp>
      <p:sp>
        <p:nvSpPr>
          <p:cNvPr id="12" name="Text 9"/>
          <p:cNvSpPr/>
          <p:nvPr/>
        </p:nvSpPr>
        <p:spPr>
          <a:xfrm>
            <a:off x="536893" y="1881664"/>
            <a:ext cx="5922844" cy="2238494"/>
          </a:xfrm>
          <a:prstGeom prst="rect">
            <a:avLst/>
          </a:prstGeom>
          <a:noFill/>
          <a:ln/>
        </p:spPr>
        <p:txBody>
          <a:bodyPr wrap="square" rtlCol="0" anchor="t"/>
          <a:lstStyle/>
          <a:p>
            <a:pPr marL="0" indent="0">
              <a:lnSpc>
                <a:spcPts val="1960"/>
              </a:lnSpc>
              <a:buNone/>
            </a:pPr>
            <a:r>
              <a:rPr lang="en-US" dirty="0">
                <a:solidFill>
                  <a:schemeClr val="tx1">
                    <a:lumMod val="65000"/>
                    <a:lumOff val="35000"/>
                  </a:schemeClr>
                </a:solidFill>
                <a:ea typeface="Eudoxus Sans" pitchFamily="34" charset="-122"/>
                <a:cs typeface="Eudoxus Sans" pitchFamily="34" charset="-120"/>
              </a:rPr>
              <a:t>Our team developed a customized automation framework from scratch, adopting a Cucumber BDD (Behavior-Driven Development) style. </a:t>
            </a:r>
          </a:p>
          <a:p>
            <a:pPr marL="0" indent="0">
              <a:lnSpc>
                <a:spcPts val="1960"/>
              </a:lnSpc>
              <a:buNone/>
            </a:pPr>
            <a:endParaRPr lang="en-US" dirty="0">
              <a:solidFill>
                <a:schemeClr val="tx1">
                  <a:lumMod val="65000"/>
                  <a:lumOff val="35000"/>
                </a:schemeClr>
              </a:solidFill>
              <a:ea typeface="Eudoxus Sans" pitchFamily="34" charset="-122"/>
              <a:cs typeface="Eudoxus Sans" pitchFamily="34" charset="-120"/>
            </a:endParaRPr>
          </a:p>
          <a:p>
            <a:pPr marL="0" indent="0">
              <a:lnSpc>
                <a:spcPts val="1960"/>
              </a:lnSpc>
              <a:buNone/>
            </a:pPr>
            <a:r>
              <a:rPr lang="en-US" dirty="0">
                <a:solidFill>
                  <a:schemeClr val="tx1">
                    <a:lumMod val="65000"/>
                    <a:lumOff val="35000"/>
                  </a:schemeClr>
                </a:solidFill>
                <a:ea typeface="Eudoxus Sans" pitchFamily="34" charset="-122"/>
                <a:cs typeface="Eudoxus Sans" pitchFamily="34" charset="-120"/>
              </a:rPr>
              <a:t>This approach allowed us to document requirements in the form of user-friendly feature files, ensuring a seamless transition from QA to user acceptance testing.</a:t>
            </a:r>
            <a:endParaRPr lang="en-US" dirty="0">
              <a:solidFill>
                <a:schemeClr val="tx1">
                  <a:lumMod val="65000"/>
                  <a:lumOff val="35000"/>
                </a:schemeClr>
              </a:solidFill>
            </a:endParaRPr>
          </a:p>
        </p:txBody>
      </p:sp>
      <p:sp>
        <p:nvSpPr>
          <p:cNvPr id="13" name="Shape 10"/>
          <p:cNvSpPr/>
          <p:nvPr/>
        </p:nvSpPr>
        <p:spPr>
          <a:xfrm>
            <a:off x="7490162" y="2205335"/>
            <a:ext cx="544354" cy="31075"/>
          </a:xfrm>
          <a:prstGeom prst="roundRect">
            <a:avLst>
              <a:gd name="adj" fmla="val 225238"/>
            </a:avLst>
          </a:prstGeom>
          <a:solidFill>
            <a:srgbClr val="C6BDDA"/>
          </a:solidFill>
          <a:ln/>
        </p:spPr>
        <p:txBody>
          <a:bodyPr/>
          <a:lstStyle/>
          <a:p>
            <a:endParaRPr lang="en-US"/>
          </a:p>
        </p:txBody>
      </p:sp>
      <p:sp>
        <p:nvSpPr>
          <p:cNvPr id="14" name="Shape 11"/>
          <p:cNvSpPr/>
          <p:nvPr/>
        </p:nvSpPr>
        <p:spPr>
          <a:xfrm>
            <a:off x="7140238" y="2045970"/>
            <a:ext cx="349925" cy="349925"/>
          </a:xfrm>
          <a:prstGeom prst="roundRect">
            <a:avLst>
              <a:gd name="adj" fmla="val 20002"/>
            </a:avLst>
          </a:prstGeom>
          <a:solidFill>
            <a:srgbClr val="E0D7F4"/>
          </a:solidFill>
          <a:ln w="7620">
            <a:solidFill>
              <a:srgbClr val="C6BDDA"/>
            </a:solidFill>
            <a:prstDash val="solid"/>
          </a:ln>
        </p:spPr>
        <p:txBody>
          <a:bodyPr/>
          <a:lstStyle/>
          <a:p>
            <a:endParaRPr lang="en-US"/>
          </a:p>
        </p:txBody>
      </p:sp>
      <p:sp>
        <p:nvSpPr>
          <p:cNvPr id="15" name="Text 12"/>
          <p:cNvSpPr/>
          <p:nvPr/>
        </p:nvSpPr>
        <p:spPr>
          <a:xfrm>
            <a:off x="7250728" y="2075021"/>
            <a:ext cx="128826" cy="291703"/>
          </a:xfrm>
          <a:prstGeom prst="rect">
            <a:avLst/>
          </a:prstGeom>
          <a:noFill/>
          <a:ln/>
        </p:spPr>
        <p:txBody>
          <a:bodyPr wrap="none" rtlCol="0" anchor="t"/>
          <a:lstStyle/>
          <a:p>
            <a:pPr marL="0" indent="0" algn="ctr">
              <a:lnSpc>
                <a:spcPts val="2296"/>
              </a:lnSpc>
              <a:buNone/>
            </a:pPr>
            <a:r>
              <a:rPr lang="en-US" sz="1837" b="1" kern="0" spc="-55" dirty="0">
                <a:solidFill>
                  <a:srgbClr val="272525"/>
                </a:solidFill>
                <a:latin typeface="p22-mackinac-pro" pitchFamily="34" charset="0"/>
                <a:ea typeface="p22-mackinac-pro" pitchFamily="34" charset="-122"/>
                <a:cs typeface="p22-mackinac-pro" pitchFamily="34" charset="-120"/>
              </a:rPr>
              <a:t>2</a:t>
            </a:r>
            <a:endParaRPr lang="en-US" sz="1837" dirty="0"/>
          </a:p>
        </p:txBody>
      </p:sp>
      <p:sp>
        <p:nvSpPr>
          <p:cNvPr id="16" name="Text 13"/>
          <p:cNvSpPr/>
          <p:nvPr/>
        </p:nvSpPr>
        <p:spPr>
          <a:xfrm>
            <a:off x="8170664" y="2080022"/>
            <a:ext cx="5922843" cy="486013"/>
          </a:xfrm>
          <a:prstGeom prst="rect">
            <a:avLst/>
          </a:prstGeom>
          <a:noFill/>
          <a:ln/>
        </p:spPr>
        <p:txBody>
          <a:bodyPr wrap="square" rtlCol="0" anchor="t"/>
          <a:lstStyle/>
          <a:p>
            <a:pPr marL="0" indent="0" algn="l">
              <a:lnSpc>
                <a:spcPts val="1914"/>
              </a:lnSpc>
              <a:buNone/>
            </a:pPr>
            <a:r>
              <a:rPr lang="en-US" sz="2400" b="1" kern="0" spc="-46" dirty="0">
                <a:solidFill>
                  <a:srgbClr val="272525"/>
                </a:solidFill>
                <a:ea typeface="p22-mackinac-pro" pitchFamily="34" charset="-122"/>
                <a:cs typeface="p22-mackinac-pro" pitchFamily="34" charset="-120"/>
              </a:rPr>
              <a:t>Integrating API and UI Functionalities</a:t>
            </a:r>
            <a:endParaRPr lang="en-US" sz="2400" dirty="0"/>
          </a:p>
        </p:txBody>
      </p:sp>
      <p:sp>
        <p:nvSpPr>
          <p:cNvPr id="17" name="Text 14"/>
          <p:cNvSpPr/>
          <p:nvPr/>
        </p:nvSpPr>
        <p:spPr>
          <a:xfrm>
            <a:off x="8170664" y="2659261"/>
            <a:ext cx="5922843" cy="2238494"/>
          </a:xfrm>
          <a:prstGeom prst="rect">
            <a:avLst/>
          </a:prstGeom>
          <a:noFill/>
          <a:ln/>
        </p:spPr>
        <p:txBody>
          <a:bodyPr wrap="square" rtlCol="0" anchor="t"/>
          <a:lstStyle/>
          <a:p>
            <a:pPr>
              <a:lnSpc>
                <a:spcPts val="1960"/>
              </a:lnSpc>
            </a:pPr>
            <a:r>
              <a:rPr lang="en-US" dirty="0">
                <a:solidFill>
                  <a:schemeClr val="tx1">
                    <a:lumMod val="65000"/>
                    <a:lumOff val="35000"/>
                  </a:schemeClr>
                </a:solidFill>
                <a:ea typeface="Eudoxus Sans" pitchFamily="34" charset="-122"/>
              </a:rPr>
              <a:t>By combining API and UI automation, we were able to achieve a comprehensive testing coverage, addressing both the backend (API) and frontend components of the application. </a:t>
            </a:r>
          </a:p>
          <a:p>
            <a:pPr>
              <a:lnSpc>
                <a:spcPts val="1960"/>
              </a:lnSpc>
            </a:pPr>
            <a:endParaRPr lang="en-US" dirty="0">
              <a:solidFill>
                <a:schemeClr val="tx1">
                  <a:lumMod val="65000"/>
                  <a:lumOff val="35000"/>
                </a:schemeClr>
              </a:solidFill>
              <a:ea typeface="Eudoxus Sans" pitchFamily="34" charset="-122"/>
            </a:endParaRPr>
          </a:p>
          <a:p>
            <a:pPr>
              <a:lnSpc>
                <a:spcPts val="1960"/>
              </a:lnSpc>
            </a:pPr>
            <a:r>
              <a:rPr lang="en-US" dirty="0">
                <a:solidFill>
                  <a:schemeClr val="tx1">
                    <a:lumMod val="65000"/>
                    <a:lumOff val="35000"/>
                  </a:schemeClr>
                </a:solidFill>
                <a:ea typeface="Eudoxus Sans" pitchFamily="34" charset="-122"/>
              </a:rPr>
              <a:t>This holistic approach proved to be a game-changer, as it allowed us to identify and resolve issues more efficiently.</a:t>
            </a:r>
          </a:p>
        </p:txBody>
      </p:sp>
      <p:sp>
        <p:nvSpPr>
          <p:cNvPr id="18" name="Shape 15"/>
          <p:cNvSpPr/>
          <p:nvPr/>
        </p:nvSpPr>
        <p:spPr>
          <a:xfrm>
            <a:off x="6595884" y="4711958"/>
            <a:ext cx="544354" cy="31075"/>
          </a:xfrm>
          <a:prstGeom prst="roundRect">
            <a:avLst>
              <a:gd name="adj" fmla="val 225238"/>
            </a:avLst>
          </a:prstGeom>
          <a:solidFill>
            <a:srgbClr val="C6BDDA"/>
          </a:solidFill>
          <a:ln/>
        </p:spPr>
        <p:txBody>
          <a:bodyPr/>
          <a:lstStyle/>
          <a:p>
            <a:endParaRPr lang="en-US"/>
          </a:p>
        </p:txBody>
      </p:sp>
      <p:sp>
        <p:nvSpPr>
          <p:cNvPr id="19" name="Shape 16"/>
          <p:cNvSpPr/>
          <p:nvPr/>
        </p:nvSpPr>
        <p:spPr>
          <a:xfrm>
            <a:off x="7140238" y="4552593"/>
            <a:ext cx="349925" cy="349925"/>
          </a:xfrm>
          <a:prstGeom prst="roundRect">
            <a:avLst>
              <a:gd name="adj" fmla="val 20002"/>
            </a:avLst>
          </a:prstGeom>
          <a:solidFill>
            <a:srgbClr val="E0D7F4"/>
          </a:solidFill>
          <a:ln w="7620">
            <a:solidFill>
              <a:srgbClr val="C6BDDA"/>
            </a:solidFill>
            <a:prstDash val="solid"/>
          </a:ln>
        </p:spPr>
        <p:txBody>
          <a:bodyPr/>
          <a:lstStyle/>
          <a:p>
            <a:endParaRPr lang="en-US"/>
          </a:p>
        </p:txBody>
      </p:sp>
      <p:sp>
        <p:nvSpPr>
          <p:cNvPr id="20" name="Text 17"/>
          <p:cNvSpPr/>
          <p:nvPr/>
        </p:nvSpPr>
        <p:spPr>
          <a:xfrm>
            <a:off x="7248823" y="4581644"/>
            <a:ext cx="132755" cy="291703"/>
          </a:xfrm>
          <a:prstGeom prst="rect">
            <a:avLst/>
          </a:prstGeom>
          <a:noFill/>
          <a:ln/>
        </p:spPr>
        <p:txBody>
          <a:bodyPr wrap="none" rtlCol="0" anchor="t"/>
          <a:lstStyle/>
          <a:p>
            <a:pPr marL="0" indent="0" algn="ctr">
              <a:lnSpc>
                <a:spcPts val="2296"/>
              </a:lnSpc>
              <a:buNone/>
            </a:pPr>
            <a:r>
              <a:rPr lang="en-US" sz="1837" b="1" kern="0" spc="-55" dirty="0">
                <a:solidFill>
                  <a:srgbClr val="272525"/>
                </a:solidFill>
                <a:latin typeface="p22-mackinac-pro" pitchFamily="34" charset="0"/>
                <a:ea typeface="p22-mackinac-pro" pitchFamily="34" charset="-122"/>
                <a:cs typeface="p22-mackinac-pro" pitchFamily="34" charset="-120"/>
              </a:rPr>
              <a:t>3</a:t>
            </a:r>
            <a:endParaRPr lang="en-US" sz="1837" dirty="0"/>
          </a:p>
        </p:txBody>
      </p:sp>
      <p:sp>
        <p:nvSpPr>
          <p:cNvPr id="21" name="Text 18"/>
          <p:cNvSpPr/>
          <p:nvPr/>
        </p:nvSpPr>
        <p:spPr>
          <a:xfrm>
            <a:off x="536892" y="4586645"/>
            <a:ext cx="5922845" cy="486013"/>
          </a:xfrm>
          <a:prstGeom prst="rect">
            <a:avLst/>
          </a:prstGeom>
          <a:noFill/>
          <a:ln/>
        </p:spPr>
        <p:txBody>
          <a:bodyPr wrap="square" rtlCol="0" anchor="t"/>
          <a:lstStyle/>
          <a:p>
            <a:pPr marL="0" indent="0">
              <a:lnSpc>
                <a:spcPts val="1914"/>
              </a:lnSpc>
              <a:buNone/>
            </a:pPr>
            <a:r>
              <a:rPr lang="en-US" sz="2400" b="1" kern="0" spc="-46" dirty="0">
                <a:solidFill>
                  <a:srgbClr val="272525"/>
                </a:solidFill>
                <a:ea typeface="p22-mackinac-pro" pitchFamily="34" charset="-122"/>
                <a:cs typeface="p22-mackinac-pro" pitchFamily="34" charset="-120"/>
              </a:rPr>
              <a:t>Enhancing Reporting and User Experience</a:t>
            </a:r>
            <a:endParaRPr lang="en-US" sz="2400" dirty="0"/>
          </a:p>
        </p:txBody>
      </p:sp>
      <p:sp>
        <p:nvSpPr>
          <p:cNvPr id="22" name="Text 19"/>
          <p:cNvSpPr/>
          <p:nvPr/>
        </p:nvSpPr>
        <p:spPr>
          <a:xfrm>
            <a:off x="536892" y="5165884"/>
            <a:ext cx="5922845" cy="2487216"/>
          </a:xfrm>
          <a:prstGeom prst="rect">
            <a:avLst/>
          </a:prstGeom>
          <a:noFill/>
          <a:ln/>
        </p:spPr>
        <p:txBody>
          <a:bodyPr wrap="square" rtlCol="0" anchor="t"/>
          <a:lstStyle/>
          <a:p>
            <a:pPr>
              <a:lnSpc>
                <a:spcPts val="1960"/>
              </a:lnSpc>
            </a:pPr>
            <a:r>
              <a:rPr lang="en-US" dirty="0">
                <a:solidFill>
                  <a:schemeClr val="tx1">
                    <a:lumMod val="65000"/>
                    <a:lumOff val="35000"/>
                  </a:schemeClr>
                </a:solidFill>
                <a:ea typeface="Eudoxus Sans" pitchFamily="34" charset="-122"/>
              </a:rPr>
              <a:t>To provide a more user-friendly and informative reporting experience, we developed a custom HTML report that goes beyond the traditional pass/fail status. </a:t>
            </a:r>
          </a:p>
          <a:p>
            <a:pPr>
              <a:lnSpc>
                <a:spcPts val="1960"/>
              </a:lnSpc>
            </a:pPr>
            <a:endParaRPr lang="en-US" dirty="0">
              <a:solidFill>
                <a:schemeClr val="tx1">
                  <a:lumMod val="65000"/>
                  <a:lumOff val="35000"/>
                </a:schemeClr>
              </a:solidFill>
              <a:ea typeface="Eudoxus Sans" pitchFamily="34" charset="-122"/>
            </a:endParaRPr>
          </a:p>
          <a:p>
            <a:pPr>
              <a:lnSpc>
                <a:spcPts val="1960"/>
              </a:lnSpc>
            </a:pPr>
            <a:r>
              <a:rPr lang="en-US" dirty="0">
                <a:solidFill>
                  <a:schemeClr val="tx1">
                    <a:lumMod val="65000"/>
                    <a:lumOff val="35000"/>
                  </a:schemeClr>
                </a:solidFill>
                <a:ea typeface="Eudoxus Sans" pitchFamily="34" charset="-122"/>
              </a:rPr>
              <a:t>This report includes features such as known/deferred failures, screenshot capture, and detailed validation information, all presented in a visually appealing manner with intuitive pie charts and statistics.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no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57938" y="194071"/>
            <a:ext cx="9364504" cy="1340168"/>
          </a:xfrm>
          <a:prstGeom prst="rect">
            <a:avLst/>
          </a:prstGeom>
          <a:noFill/>
          <a:ln/>
        </p:spPr>
        <p:txBody>
          <a:bodyPr wrap="square" rtlCol="0" anchor="t"/>
          <a:lstStyle/>
          <a:p>
            <a:pPr marL="0" indent="0">
              <a:lnSpc>
                <a:spcPts val="5277"/>
              </a:lnSpc>
              <a:buNone/>
            </a:pPr>
            <a:r>
              <a:rPr lang="en-US" sz="4400" b="1" kern="0" spc="-127" dirty="0">
                <a:solidFill>
                  <a:schemeClr val="accent1">
                    <a:lumMod val="50000"/>
                  </a:schemeClr>
                </a:solidFill>
                <a:ea typeface="p22-mackinac-pro" pitchFamily="34" charset="-122"/>
                <a:cs typeface="p22-mackinac-pro" pitchFamily="34" charset="-120"/>
              </a:rPr>
              <a:t>Unlocking Efficiency through Parallel Execution</a:t>
            </a:r>
            <a:endParaRPr lang="en-US" sz="4400" dirty="0">
              <a:solidFill>
                <a:schemeClr val="accent1">
                  <a:lumMod val="50000"/>
                </a:schemeClr>
              </a:solidFill>
            </a:endParaRPr>
          </a:p>
        </p:txBody>
      </p:sp>
      <p:sp>
        <p:nvSpPr>
          <p:cNvPr id="6" name="Shape 3"/>
          <p:cNvSpPr/>
          <p:nvPr/>
        </p:nvSpPr>
        <p:spPr>
          <a:xfrm>
            <a:off x="4118848" y="2590205"/>
            <a:ext cx="482441" cy="482441"/>
          </a:xfrm>
          <a:prstGeom prst="roundRect">
            <a:avLst>
              <a:gd name="adj" fmla="val 20003"/>
            </a:avLst>
          </a:prstGeom>
          <a:solidFill>
            <a:srgbClr val="E0D7F4"/>
          </a:solidFill>
          <a:ln w="7620">
            <a:solidFill>
              <a:srgbClr val="C6BDDA"/>
            </a:solidFill>
            <a:prstDash val="solid"/>
          </a:ln>
        </p:spPr>
        <p:txBody>
          <a:bodyPr/>
          <a:lstStyle/>
          <a:p>
            <a:endParaRPr lang="en-US"/>
          </a:p>
        </p:txBody>
      </p:sp>
      <p:sp>
        <p:nvSpPr>
          <p:cNvPr id="7" name="Text 4"/>
          <p:cNvSpPr/>
          <p:nvPr/>
        </p:nvSpPr>
        <p:spPr>
          <a:xfrm>
            <a:off x="4312285" y="2630329"/>
            <a:ext cx="120968" cy="402074"/>
          </a:xfrm>
          <a:prstGeom prst="rect">
            <a:avLst/>
          </a:prstGeom>
          <a:noFill/>
          <a:ln/>
        </p:spPr>
        <p:txBody>
          <a:bodyPr wrap="none" rtlCol="0" anchor="t"/>
          <a:lstStyle/>
          <a:p>
            <a:pPr marL="0" indent="0" algn="ctr">
              <a:lnSpc>
                <a:spcPts val="3166"/>
              </a:lnSpc>
              <a:buNone/>
            </a:pPr>
            <a:r>
              <a:rPr lang="en-US" sz="2533" b="1" kern="0" spc="-76" dirty="0">
                <a:solidFill>
                  <a:srgbClr val="272525"/>
                </a:solidFill>
                <a:latin typeface="p22-mackinac-pro" pitchFamily="34" charset="0"/>
                <a:ea typeface="p22-mackinac-pro" pitchFamily="34" charset="-122"/>
                <a:cs typeface="p22-mackinac-pro" pitchFamily="34" charset="-120"/>
              </a:rPr>
              <a:t>1</a:t>
            </a:r>
            <a:endParaRPr lang="en-US" sz="2533" dirty="0"/>
          </a:p>
        </p:txBody>
      </p:sp>
      <p:sp>
        <p:nvSpPr>
          <p:cNvPr id="8" name="Text 5"/>
          <p:cNvSpPr/>
          <p:nvPr/>
        </p:nvSpPr>
        <p:spPr>
          <a:xfrm>
            <a:off x="4815721" y="2663904"/>
            <a:ext cx="3759756" cy="334923"/>
          </a:xfrm>
          <a:prstGeom prst="rect">
            <a:avLst/>
          </a:prstGeom>
          <a:noFill/>
          <a:ln/>
        </p:spPr>
        <p:txBody>
          <a:bodyPr wrap="none" rtlCol="0" anchor="t"/>
          <a:lstStyle/>
          <a:p>
            <a:pPr marL="0" indent="0">
              <a:lnSpc>
                <a:spcPts val="2638"/>
              </a:lnSpc>
              <a:buNone/>
            </a:pPr>
            <a:r>
              <a:rPr lang="en-US" sz="2400" b="1" kern="0" spc="-63" dirty="0">
                <a:solidFill>
                  <a:srgbClr val="272525"/>
                </a:solidFill>
                <a:ea typeface="p22-mackinac-pro" pitchFamily="34" charset="-122"/>
                <a:cs typeface="p22-mackinac-pro" pitchFamily="34" charset="-120"/>
              </a:rPr>
              <a:t>Regression Suite Optimization</a:t>
            </a:r>
            <a:endParaRPr lang="en-US" sz="2400" dirty="0"/>
          </a:p>
        </p:txBody>
      </p:sp>
      <p:sp>
        <p:nvSpPr>
          <p:cNvPr id="9" name="Text 6"/>
          <p:cNvSpPr/>
          <p:nvPr/>
        </p:nvSpPr>
        <p:spPr>
          <a:xfrm>
            <a:off x="4815721" y="3127415"/>
            <a:ext cx="3878223" cy="2058114"/>
          </a:xfrm>
          <a:prstGeom prst="rect">
            <a:avLst/>
          </a:prstGeom>
          <a:noFill/>
          <a:ln/>
        </p:spPr>
        <p:txBody>
          <a:bodyPr wrap="square" rtlCol="0" anchor="t"/>
          <a:lstStyle/>
          <a:p>
            <a:pPr marL="0" indent="0">
              <a:lnSpc>
                <a:spcPts val="2702"/>
              </a:lnSpc>
              <a:buNone/>
            </a:pPr>
            <a:r>
              <a:rPr lang="en-US" dirty="0">
                <a:solidFill>
                  <a:srgbClr val="272525"/>
                </a:solidFill>
                <a:ea typeface="Eudoxus Sans" pitchFamily="34" charset="-122"/>
                <a:cs typeface="Eudoxus Sans" pitchFamily="34" charset="-120"/>
              </a:rPr>
              <a:t>Our regression test suite consists of 380 cases, which previously took 8-9 hours to complete. By implementing parallel execution, we were able to reduce the execution time by 60%, from 8-9 hours to 3-4 hours.</a:t>
            </a:r>
            <a:endParaRPr lang="en-US" dirty="0"/>
          </a:p>
        </p:txBody>
      </p:sp>
      <p:sp>
        <p:nvSpPr>
          <p:cNvPr id="10" name="Shape 7"/>
          <p:cNvSpPr/>
          <p:nvPr/>
        </p:nvSpPr>
        <p:spPr>
          <a:xfrm>
            <a:off x="8806775" y="2590205"/>
            <a:ext cx="482441" cy="482441"/>
          </a:xfrm>
          <a:prstGeom prst="roundRect">
            <a:avLst>
              <a:gd name="adj" fmla="val 20003"/>
            </a:avLst>
          </a:prstGeom>
          <a:solidFill>
            <a:srgbClr val="E0D7F4"/>
          </a:solidFill>
          <a:ln w="7620">
            <a:solidFill>
              <a:srgbClr val="C6BDDA"/>
            </a:solidFill>
            <a:prstDash val="solid"/>
          </a:ln>
        </p:spPr>
        <p:txBody>
          <a:bodyPr/>
          <a:lstStyle/>
          <a:p>
            <a:endParaRPr lang="en-US"/>
          </a:p>
        </p:txBody>
      </p:sp>
      <p:sp>
        <p:nvSpPr>
          <p:cNvPr id="11" name="Text 8"/>
          <p:cNvSpPr/>
          <p:nvPr/>
        </p:nvSpPr>
        <p:spPr>
          <a:xfrm>
            <a:off x="8959175" y="2630329"/>
            <a:ext cx="177522" cy="402074"/>
          </a:xfrm>
          <a:prstGeom prst="rect">
            <a:avLst/>
          </a:prstGeom>
          <a:noFill/>
          <a:ln/>
        </p:spPr>
        <p:txBody>
          <a:bodyPr wrap="none" rtlCol="0" anchor="t"/>
          <a:lstStyle/>
          <a:p>
            <a:pPr marL="0" indent="0" algn="ctr">
              <a:lnSpc>
                <a:spcPts val="3166"/>
              </a:lnSpc>
              <a:buNone/>
            </a:pPr>
            <a:r>
              <a:rPr lang="en-US" sz="2533" b="1" kern="0" spc="-76" dirty="0">
                <a:solidFill>
                  <a:srgbClr val="272525"/>
                </a:solidFill>
                <a:latin typeface="p22-mackinac-pro" pitchFamily="34" charset="0"/>
                <a:ea typeface="p22-mackinac-pro" pitchFamily="34" charset="-122"/>
                <a:cs typeface="p22-mackinac-pro" pitchFamily="34" charset="-120"/>
              </a:rPr>
              <a:t>2</a:t>
            </a:r>
            <a:endParaRPr lang="en-US" sz="2533" dirty="0"/>
          </a:p>
        </p:txBody>
      </p:sp>
      <p:sp>
        <p:nvSpPr>
          <p:cNvPr id="12" name="Text 9"/>
          <p:cNvSpPr/>
          <p:nvPr/>
        </p:nvSpPr>
        <p:spPr>
          <a:xfrm>
            <a:off x="9503648" y="2663904"/>
            <a:ext cx="4136152" cy="482441"/>
          </a:xfrm>
          <a:prstGeom prst="rect">
            <a:avLst/>
          </a:prstGeom>
          <a:noFill/>
          <a:ln/>
        </p:spPr>
        <p:txBody>
          <a:bodyPr wrap="square" rtlCol="0" anchor="t"/>
          <a:lstStyle/>
          <a:p>
            <a:pPr marL="0" indent="0">
              <a:lnSpc>
                <a:spcPts val="2638"/>
              </a:lnSpc>
              <a:buNone/>
            </a:pPr>
            <a:r>
              <a:rPr lang="en-US" sz="2400" b="1" kern="0" spc="-63" dirty="0">
                <a:solidFill>
                  <a:srgbClr val="272525"/>
                </a:solidFill>
                <a:ea typeface="p22-mackinac-pro" pitchFamily="34" charset="-122"/>
                <a:cs typeface="p22-mackinac-pro" pitchFamily="34" charset="-120"/>
              </a:rPr>
              <a:t>Significant Time and Cost Savings</a:t>
            </a:r>
            <a:endParaRPr lang="en-US" sz="2400" dirty="0"/>
          </a:p>
        </p:txBody>
      </p:sp>
      <p:sp>
        <p:nvSpPr>
          <p:cNvPr id="13" name="Text 10"/>
          <p:cNvSpPr/>
          <p:nvPr/>
        </p:nvSpPr>
        <p:spPr>
          <a:xfrm>
            <a:off x="9503648" y="3106738"/>
            <a:ext cx="3878223" cy="2058114"/>
          </a:xfrm>
          <a:prstGeom prst="rect">
            <a:avLst/>
          </a:prstGeom>
          <a:noFill/>
          <a:ln/>
        </p:spPr>
        <p:txBody>
          <a:bodyPr wrap="square" rtlCol="0" anchor="t"/>
          <a:lstStyle/>
          <a:p>
            <a:pPr marL="0" indent="0">
              <a:lnSpc>
                <a:spcPts val="2702"/>
              </a:lnSpc>
              <a:buNone/>
            </a:pPr>
            <a:r>
              <a:rPr lang="en-US" dirty="0">
                <a:solidFill>
                  <a:srgbClr val="272525"/>
                </a:solidFill>
                <a:ea typeface="Eudoxus Sans" pitchFamily="34" charset="-122"/>
                <a:cs typeface="Eudoxus Sans" pitchFamily="34" charset="-120"/>
              </a:rPr>
              <a:t>The reduction in regression execution time has resulted in a remarkable 81 hours of manual effort saved. Considering an hourly rate of $31, this translates to a substantial cost savings for the project approximately up to $2,511.</a:t>
            </a:r>
            <a:endParaRPr lang="en-US" dirty="0"/>
          </a:p>
        </p:txBody>
      </p:sp>
      <p:sp>
        <p:nvSpPr>
          <p:cNvPr id="14" name="Shape 11"/>
          <p:cNvSpPr/>
          <p:nvPr/>
        </p:nvSpPr>
        <p:spPr>
          <a:xfrm>
            <a:off x="4118848" y="5902404"/>
            <a:ext cx="482441" cy="482441"/>
          </a:xfrm>
          <a:prstGeom prst="roundRect">
            <a:avLst>
              <a:gd name="adj" fmla="val 20003"/>
            </a:avLst>
          </a:prstGeom>
          <a:solidFill>
            <a:srgbClr val="E0D7F4"/>
          </a:solidFill>
          <a:ln w="7620">
            <a:solidFill>
              <a:srgbClr val="C6BDDA"/>
            </a:solidFill>
            <a:prstDash val="solid"/>
          </a:ln>
        </p:spPr>
        <p:txBody>
          <a:bodyPr/>
          <a:lstStyle/>
          <a:p>
            <a:endParaRPr lang="en-US"/>
          </a:p>
        </p:txBody>
      </p:sp>
      <p:sp>
        <p:nvSpPr>
          <p:cNvPr id="15" name="Text 12"/>
          <p:cNvSpPr/>
          <p:nvPr/>
        </p:nvSpPr>
        <p:spPr>
          <a:xfrm>
            <a:off x="4281210" y="5942528"/>
            <a:ext cx="182999" cy="402074"/>
          </a:xfrm>
          <a:prstGeom prst="rect">
            <a:avLst/>
          </a:prstGeom>
          <a:noFill/>
          <a:ln/>
        </p:spPr>
        <p:txBody>
          <a:bodyPr wrap="none" rtlCol="0" anchor="t"/>
          <a:lstStyle/>
          <a:p>
            <a:pPr marL="0" indent="0" algn="ctr">
              <a:lnSpc>
                <a:spcPts val="3166"/>
              </a:lnSpc>
              <a:buNone/>
            </a:pPr>
            <a:r>
              <a:rPr lang="en-US" sz="2533" b="1" kern="0" spc="-76" dirty="0">
                <a:solidFill>
                  <a:srgbClr val="272525"/>
                </a:solidFill>
                <a:latin typeface="p22-mackinac-pro" pitchFamily="34" charset="0"/>
                <a:ea typeface="p22-mackinac-pro" pitchFamily="34" charset="-122"/>
                <a:cs typeface="p22-mackinac-pro" pitchFamily="34" charset="-120"/>
              </a:rPr>
              <a:t>3</a:t>
            </a:r>
            <a:endParaRPr lang="en-US" sz="2533" dirty="0"/>
          </a:p>
        </p:txBody>
      </p:sp>
      <p:sp>
        <p:nvSpPr>
          <p:cNvPr id="16" name="Text 13"/>
          <p:cNvSpPr/>
          <p:nvPr/>
        </p:nvSpPr>
        <p:spPr>
          <a:xfrm>
            <a:off x="4815721" y="5976104"/>
            <a:ext cx="4635222" cy="334923"/>
          </a:xfrm>
          <a:prstGeom prst="rect">
            <a:avLst/>
          </a:prstGeom>
          <a:noFill/>
          <a:ln/>
        </p:spPr>
        <p:txBody>
          <a:bodyPr wrap="none" rtlCol="0" anchor="t"/>
          <a:lstStyle/>
          <a:p>
            <a:pPr marL="0" indent="0">
              <a:lnSpc>
                <a:spcPts val="2638"/>
              </a:lnSpc>
              <a:buNone/>
            </a:pPr>
            <a:r>
              <a:rPr lang="en-US" sz="2400" b="1" kern="0" spc="-63" dirty="0">
                <a:solidFill>
                  <a:srgbClr val="272525"/>
                </a:solidFill>
                <a:ea typeface="p22-mackinac-pro" pitchFamily="34" charset="-122"/>
                <a:cs typeface="p22-mackinac-pro" pitchFamily="34" charset="-120"/>
              </a:rPr>
              <a:t>Increased Productivity and Efficiency</a:t>
            </a:r>
            <a:endParaRPr lang="en-US" sz="2400" dirty="0"/>
          </a:p>
        </p:txBody>
      </p:sp>
      <p:sp>
        <p:nvSpPr>
          <p:cNvPr id="17" name="Text 14"/>
          <p:cNvSpPr/>
          <p:nvPr/>
        </p:nvSpPr>
        <p:spPr>
          <a:xfrm>
            <a:off x="4815721" y="6439614"/>
            <a:ext cx="8667631" cy="1029057"/>
          </a:xfrm>
          <a:prstGeom prst="rect">
            <a:avLst/>
          </a:prstGeom>
          <a:noFill/>
          <a:ln/>
        </p:spPr>
        <p:txBody>
          <a:bodyPr wrap="square" rtlCol="0" anchor="t"/>
          <a:lstStyle/>
          <a:p>
            <a:pPr marL="0" indent="0">
              <a:lnSpc>
                <a:spcPts val="2702"/>
              </a:lnSpc>
              <a:buNone/>
            </a:pPr>
            <a:r>
              <a:rPr lang="en-US" dirty="0">
                <a:solidFill>
                  <a:srgbClr val="272525"/>
                </a:solidFill>
                <a:ea typeface="Eudoxus Sans" pitchFamily="34" charset="-122"/>
                <a:cs typeface="Eudoxus Sans" pitchFamily="34" charset="-120"/>
              </a:rPr>
              <a:t>By leveraging the power of parallel execution, our team has been able to streamline the QA process, ensuring faster feedback loops and enabling the development team to address issues more promptly.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noFill/>
          <a:ln/>
        </p:spPr>
        <p:txBody>
          <a:bodyPr/>
          <a:lstStyle/>
          <a:p>
            <a:endParaRPr lang="en-US"/>
          </a:p>
        </p:txBody>
      </p:sp>
      <p:sp>
        <p:nvSpPr>
          <p:cNvPr id="4" name="Text 2"/>
          <p:cNvSpPr/>
          <p:nvPr/>
        </p:nvSpPr>
        <p:spPr>
          <a:xfrm>
            <a:off x="2037993" y="392668"/>
            <a:ext cx="8647986" cy="694373"/>
          </a:xfrm>
          <a:prstGeom prst="rect">
            <a:avLst/>
          </a:prstGeom>
          <a:noFill/>
          <a:ln/>
        </p:spPr>
        <p:txBody>
          <a:bodyPr wrap="none" rtlCol="0" anchor="t"/>
          <a:lstStyle/>
          <a:p>
            <a:pPr marL="0" indent="0">
              <a:lnSpc>
                <a:spcPts val="5468"/>
              </a:lnSpc>
              <a:buNone/>
            </a:pPr>
            <a:r>
              <a:rPr lang="en-US" sz="4400" b="1" kern="0" spc="-131" dirty="0">
                <a:solidFill>
                  <a:schemeClr val="accent1">
                    <a:lumMod val="50000"/>
                  </a:schemeClr>
                </a:solidFill>
                <a:ea typeface="p22-mackinac-pro" pitchFamily="34" charset="-122"/>
                <a:cs typeface="p22-mackinac-pro" pitchFamily="34" charset="-120"/>
              </a:rPr>
              <a:t>Overcoming Intermittent Failures</a:t>
            </a:r>
            <a:endParaRPr lang="en-US" sz="4400" dirty="0">
              <a:solidFill>
                <a:schemeClr val="accent1">
                  <a:lumMod val="50000"/>
                </a:schemeClr>
              </a:solidFill>
            </a:endParaRPr>
          </a:p>
        </p:txBody>
      </p:sp>
      <p:sp>
        <p:nvSpPr>
          <p:cNvPr id="5" name="Text 3"/>
          <p:cNvSpPr/>
          <p:nvPr/>
        </p:nvSpPr>
        <p:spPr>
          <a:xfrm>
            <a:off x="2037993" y="1966436"/>
            <a:ext cx="3156347" cy="694373"/>
          </a:xfrm>
          <a:prstGeom prst="rect">
            <a:avLst/>
          </a:prstGeom>
          <a:noFill/>
          <a:ln/>
        </p:spPr>
        <p:txBody>
          <a:bodyPr wrap="square" rtlCol="0" anchor="t"/>
          <a:lstStyle/>
          <a:p>
            <a:pPr marL="0" indent="0">
              <a:lnSpc>
                <a:spcPts val="2734"/>
              </a:lnSpc>
              <a:buNone/>
            </a:pPr>
            <a:r>
              <a:rPr lang="en-US" sz="2187" b="1" kern="0" spc="-66" dirty="0">
                <a:solidFill>
                  <a:schemeClr val="accent1">
                    <a:lumMod val="50000"/>
                  </a:schemeClr>
                </a:solidFill>
                <a:ea typeface="p22-mackinac-pro" pitchFamily="34" charset="-122"/>
                <a:cs typeface="p22-mackinac-pro" pitchFamily="34" charset="-120"/>
              </a:rPr>
              <a:t>Current Challenge: Intermittent Failures</a:t>
            </a:r>
            <a:endParaRPr lang="en-US" sz="2187" dirty="0">
              <a:solidFill>
                <a:schemeClr val="accent1">
                  <a:lumMod val="50000"/>
                </a:schemeClr>
              </a:solidFill>
            </a:endParaRPr>
          </a:p>
        </p:txBody>
      </p:sp>
      <p:sp>
        <p:nvSpPr>
          <p:cNvPr id="6" name="Text 4"/>
          <p:cNvSpPr/>
          <p:nvPr/>
        </p:nvSpPr>
        <p:spPr>
          <a:xfrm>
            <a:off x="2037993" y="3194010"/>
            <a:ext cx="3156347" cy="2487811"/>
          </a:xfrm>
          <a:prstGeom prst="rect">
            <a:avLst/>
          </a:prstGeom>
          <a:noFill/>
          <a:ln/>
        </p:spPr>
        <p:txBody>
          <a:bodyPr wrap="square" rtlCol="0" anchor="t"/>
          <a:lstStyle/>
          <a:p>
            <a:pPr marL="0" indent="0">
              <a:lnSpc>
                <a:spcPts val="2799"/>
              </a:lnSpc>
              <a:buNone/>
            </a:pPr>
            <a:r>
              <a:rPr lang="en-US" sz="1750" dirty="0">
                <a:solidFill>
                  <a:schemeClr val="tx1">
                    <a:lumMod val="65000"/>
                    <a:lumOff val="35000"/>
                  </a:schemeClr>
                </a:solidFill>
                <a:ea typeface="Eudoxus Sans" pitchFamily="34" charset="-122"/>
                <a:cs typeface="Eudoxus Sans" pitchFamily="34" charset="-120"/>
              </a:rPr>
              <a:t>Despite the significant benefits of our automation efforts, we are still faced with the challenge of intermittent failures during regression runs, with approximately 10% of the tests affected.</a:t>
            </a:r>
            <a:endParaRPr lang="en-US" sz="1750" dirty="0">
              <a:solidFill>
                <a:schemeClr val="tx1">
                  <a:lumMod val="65000"/>
                  <a:lumOff val="35000"/>
                </a:schemeClr>
              </a:solidFill>
            </a:endParaRPr>
          </a:p>
        </p:txBody>
      </p:sp>
      <p:sp>
        <p:nvSpPr>
          <p:cNvPr id="7" name="Text 5"/>
          <p:cNvSpPr/>
          <p:nvPr/>
        </p:nvSpPr>
        <p:spPr>
          <a:xfrm>
            <a:off x="5743932" y="1966436"/>
            <a:ext cx="3156347" cy="694373"/>
          </a:xfrm>
          <a:prstGeom prst="rect">
            <a:avLst/>
          </a:prstGeom>
          <a:noFill/>
          <a:ln/>
        </p:spPr>
        <p:txBody>
          <a:bodyPr wrap="square" rtlCol="0" anchor="t"/>
          <a:lstStyle/>
          <a:p>
            <a:pPr marL="0" indent="0">
              <a:lnSpc>
                <a:spcPts val="2734"/>
              </a:lnSpc>
              <a:buNone/>
            </a:pPr>
            <a:r>
              <a:rPr lang="en-US" sz="2187" b="1" kern="0" spc="-66" dirty="0">
                <a:solidFill>
                  <a:schemeClr val="accent1">
                    <a:lumMod val="50000"/>
                  </a:schemeClr>
                </a:solidFill>
                <a:ea typeface="p22-mackinac-pro" pitchFamily="34" charset="-122"/>
                <a:cs typeface="p22-mackinac-pro" pitchFamily="34" charset="-120"/>
              </a:rPr>
              <a:t>Strategies for Improvement</a:t>
            </a:r>
            <a:endParaRPr lang="en-US" sz="2187" dirty="0">
              <a:solidFill>
                <a:schemeClr val="accent1">
                  <a:lumMod val="50000"/>
                </a:schemeClr>
              </a:solidFill>
            </a:endParaRPr>
          </a:p>
        </p:txBody>
      </p:sp>
      <p:sp>
        <p:nvSpPr>
          <p:cNvPr id="8" name="Text 6"/>
          <p:cNvSpPr/>
          <p:nvPr/>
        </p:nvSpPr>
        <p:spPr>
          <a:xfrm>
            <a:off x="5743932" y="3194010"/>
            <a:ext cx="3156347" cy="3554016"/>
          </a:xfrm>
          <a:prstGeom prst="rect">
            <a:avLst/>
          </a:prstGeom>
          <a:noFill/>
          <a:ln/>
        </p:spPr>
        <p:txBody>
          <a:bodyPr wrap="square" rtlCol="0" anchor="t"/>
          <a:lstStyle/>
          <a:p>
            <a:pPr marL="0" indent="0">
              <a:lnSpc>
                <a:spcPts val="2799"/>
              </a:lnSpc>
              <a:buNone/>
            </a:pPr>
            <a:r>
              <a:rPr lang="en-US" sz="1750" dirty="0">
                <a:solidFill>
                  <a:schemeClr val="tx1">
                    <a:lumMod val="65000"/>
                    <a:lumOff val="35000"/>
                  </a:schemeClr>
                </a:solidFill>
                <a:ea typeface="Eudoxus Sans" pitchFamily="34" charset="-122"/>
                <a:cs typeface="Eudoxus Sans" pitchFamily="34" charset="-120"/>
              </a:rPr>
              <a:t>To address this issue, we plan to investigate the root causes of these intermittent failures and implement targeted improvements to our automation framework. This may include enhancing test stability, improving error handling, and incorporating more robust wait conditions.</a:t>
            </a:r>
            <a:endParaRPr lang="en-US" sz="1750" dirty="0">
              <a:solidFill>
                <a:schemeClr val="tx1">
                  <a:lumMod val="65000"/>
                  <a:lumOff val="35000"/>
                </a:schemeClr>
              </a:solidFill>
            </a:endParaRPr>
          </a:p>
        </p:txBody>
      </p:sp>
      <p:sp>
        <p:nvSpPr>
          <p:cNvPr id="9" name="Text 7"/>
          <p:cNvSpPr/>
          <p:nvPr/>
        </p:nvSpPr>
        <p:spPr>
          <a:xfrm>
            <a:off x="9449871" y="2140029"/>
            <a:ext cx="2777490" cy="347186"/>
          </a:xfrm>
          <a:prstGeom prst="rect">
            <a:avLst/>
          </a:prstGeom>
          <a:noFill/>
          <a:ln/>
        </p:spPr>
        <p:txBody>
          <a:bodyPr wrap="none" rtlCol="0" anchor="t"/>
          <a:lstStyle/>
          <a:p>
            <a:pPr marL="0" indent="0">
              <a:lnSpc>
                <a:spcPts val="2734"/>
              </a:lnSpc>
              <a:buNone/>
            </a:pPr>
            <a:r>
              <a:rPr lang="en-US" sz="2187" b="1" kern="0" spc="-66" dirty="0">
                <a:solidFill>
                  <a:schemeClr val="accent1">
                    <a:lumMod val="50000"/>
                  </a:schemeClr>
                </a:solidFill>
                <a:ea typeface="p22-mackinac-pro" pitchFamily="34" charset="-122"/>
                <a:cs typeface="p22-mackinac-pro" pitchFamily="34" charset="-120"/>
              </a:rPr>
              <a:t>Future Goals</a:t>
            </a:r>
            <a:endParaRPr lang="en-US" sz="2187" dirty="0">
              <a:solidFill>
                <a:schemeClr val="accent1">
                  <a:lumMod val="50000"/>
                </a:schemeClr>
              </a:solidFill>
            </a:endParaRPr>
          </a:p>
        </p:txBody>
      </p:sp>
      <p:sp>
        <p:nvSpPr>
          <p:cNvPr id="10" name="Text 8"/>
          <p:cNvSpPr/>
          <p:nvPr/>
        </p:nvSpPr>
        <p:spPr>
          <a:xfrm>
            <a:off x="9449871" y="3193017"/>
            <a:ext cx="3156347" cy="3198614"/>
          </a:xfrm>
          <a:prstGeom prst="rect">
            <a:avLst/>
          </a:prstGeom>
          <a:noFill/>
          <a:ln/>
        </p:spPr>
        <p:txBody>
          <a:bodyPr wrap="square" rtlCol="0" anchor="t"/>
          <a:lstStyle/>
          <a:p>
            <a:pPr marL="0" indent="0">
              <a:lnSpc>
                <a:spcPts val="2799"/>
              </a:lnSpc>
              <a:buNone/>
            </a:pPr>
            <a:r>
              <a:rPr lang="en-US" sz="1750" dirty="0">
                <a:solidFill>
                  <a:schemeClr val="tx1">
                    <a:lumMod val="65000"/>
                    <a:lumOff val="35000"/>
                  </a:schemeClr>
                </a:solidFill>
                <a:ea typeface="Eudoxus Sans" pitchFamily="34" charset="-122"/>
                <a:cs typeface="Eudoxus Sans" pitchFamily="34" charset="-120"/>
              </a:rPr>
              <a:t>Our ultimate goal is to further reduce the failure percentage, ensuring a more reliable and stable automation suite. This will not only improve the overall quality of our application but also instill greater confidence in our testing processes.</a:t>
            </a:r>
            <a:endParaRPr lang="en-US" sz="1750" dirty="0">
              <a:solidFill>
                <a:schemeClr val="tx1">
                  <a:lumMod val="65000"/>
                  <a:lumOff val="3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noFill/>
          <a:ln/>
        </p:spPr>
        <p:txBody>
          <a:bodyPr/>
          <a:lstStyle/>
          <a:p>
            <a:endParaRPr lang="en-US"/>
          </a:p>
        </p:txBody>
      </p:sp>
      <p:sp>
        <p:nvSpPr>
          <p:cNvPr id="4" name="Text 2"/>
          <p:cNvSpPr/>
          <p:nvPr/>
        </p:nvSpPr>
        <p:spPr>
          <a:xfrm>
            <a:off x="2037993" y="765334"/>
            <a:ext cx="8972312" cy="694373"/>
          </a:xfrm>
          <a:prstGeom prst="rect">
            <a:avLst/>
          </a:prstGeom>
          <a:noFill/>
          <a:ln/>
        </p:spPr>
        <p:txBody>
          <a:bodyPr wrap="none" rtlCol="0" anchor="t"/>
          <a:lstStyle/>
          <a:p>
            <a:pPr marL="0" indent="0">
              <a:lnSpc>
                <a:spcPts val="5468"/>
              </a:lnSpc>
              <a:buNone/>
            </a:pPr>
            <a:r>
              <a:rPr lang="en-US" sz="4400" b="1" kern="0" spc="-131" dirty="0">
                <a:solidFill>
                  <a:schemeClr val="accent1">
                    <a:lumMod val="50000"/>
                  </a:schemeClr>
                </a:solidFill>
                <a:ea typeface="p22-mackinac-pro" pitchFamily="34" charset="-122"/>
                <a:cs typeface="p22-mackinac-pro" pitchFamily="34" charset="-120"/>
              </a:rPr>
              <a:t>Integrating Automation into CI/CD</a:t>
            </a:r>
            <a:endParaRPr lang="en-US" sz="4400" dirty="0">
              <a:solidFill>
                <a:schemeClr val="accent1">
                  <a:lumMod val="50000"/>
                </a:schemeClr>
              </a:solidFill>
            </a:endParaRPr>
          </a:p>
        </p:txBody>
      </p:sp>
      <p:sp>
        <p:nvSpPr>
          <p:cNvPr id="5" name="Shape 3"/>
          <p:cNvSpPr/>
          <p:nvPr/>
        </p:nvSpPr>
        <p:spPr>
          <a:xfrm>
            <a:off x="2037993" y="1904048"/>
            <a:ext cx="3370064" cy="5560219"/>
          </a:xfrm>
          <a:prstGeom prst="roundRect">
            <a:avLst>
              <a:gd name="adj" fmla="val 2967"/>
            </a:avLst>
          </a:prstGeom>
          <a:solidFill>
            <a:srgbClr val="E0D7F4"/>
          </a:solidFill>
          <a:ln w="7620">
            <a:solidFill>
              <a:srgbClr val="C6BDDA"/>
            </a:solidFill>
            <a:prstDash val="solid"/>
          </a:ln>
        </p:spPr>
        <p:txBody>
          <a:bodyPr/>
          <a:lstStyle/>
          <a:p>
            <a:endParaRPr lang="en-US"/>
          </a:p>
        </p:txBody>
      </p:sp>
      <p:sp>
        <p:nvSpPr>
          <p:cNvPr id="6" name="Text 4"/>
          <p:cNvSpPr/>
          <p:nvPr/>
        </p:nvSpPr>
        <p:spPr>
          <a:xfrm>
            <a:off x="2267783" y="213383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ea typeface="p22-mackinac-pro" pitchFamily="34" charset="-122"/>
                <a:cs typeface="p22-mackinac-pro" pitchFamily="34" charset="-120"/>
              </a:rPr>
              <a:t>Seamless Integration</a:t>
            </a:r>
            <a:endParaRPr lang="en-US" sz="2187" dirty="0"/>
          </a:p>
        </p:txBody>
      </p:sp>
      <p:sp>
        <p:nvSpPr>
          <p:cNvPr id="7" name="Text 5"/>
          <p:cNvSpPr/>
          <p:nvPr/>
        </p:nvSpPr>
        <p:spPr>
          <a:xfrm>
            <a:off x="2267783" y="2614255"/>
            <a:ext cx="2910483" cy="4620220"/>
          </a:xfrm>
          <a:prstGeom prst="rect">
            <a:avLst/>
          </a:prstGeom>
          <a:noFill/>
          <a:ln/>
        </p:spPr>
        <p:txBody>
          <a:bodyPr wrap="square" rtlCol="0" anchor="t"/>
          <a:lstStyle/>
          <a:p>
            <a:pPr marL="0" indent="0">
              <a:lnSpc>
                <a:spcPts val="2799"/>
              </a:lnSpc>
              <a:buNone/>
            </a:pPr>
            <a:r>
              <a:rPr lang="en-US" sz="1750" dirty="0">
                <a:solidFill>
                  <a:srgbClr val="272525"/>
                </a:solidFill>
                <a:ea typeface="Eudoxus Sans" pitchFamily="34" charset="-122"/>
                <a:cs typeface="Eudoxus Sans" pitchFamily="34" charset="-120"/>
              </a:rPr>
              <a:t>To streamline our QA processes and ensure rapid feedback, we plan to integrate our automation suite into a CI/CD (Continuous Integration, Continuous Deployment) pipeline. This will enable us to automatically trigger regression tests with every code commit, providing immediate visibility into the impact of changes.</a:t>
            </a:r>
            <a:endParaRPr lang="en-US" sz="1750" dirty="0"/>
          </a:p>
        </p:txBody>
      </p:sp>
      <p:sp>
        <p:nvSpPr>
          <p:cNvPr id="8" name="Shape 6"/>
          <p:cNvSpPr/>
          <p:nvPr/>
        </p:nvSpPr>
        <p:spPr>
          <a:xfrm>
            <a:off x="5630228" y="1904048"/>
            <a:ext cx="3370064" cy="5560219"/>
          </a:xfrm>
          <a:prstGeom prst="roundRect">
            <a:avLst>
              <a:gd name="adj" fmla="val 2967"/>
            </a:avLst>
          </a:prstGeom>
          <a:solidFill>
            <a:srgbClr val="E0D7F4"/>
          </a:solidFill>
          <a:ln w="7620">
            <a:solidFill>
              <a:srgbClr val="C6BDDA"/>
            </a:solidFill>
            <a:prstDash val="solid"/>
          </a:ln>
        </p:spPr>
        <p:txBody>
          <a:bodyPr/>
          <a:lstStyle/>
          <a:p>
            <a:endParaRPr lang="en-US"/>
          </a:p>
        </p:txBody>
      </p:sp>
      <p:sp>
        <p:nvSpPr>
          <p:cNvPr id="9" name="Text 7"/>
          <p:cNvSpPr/>
          <p:nvPr/>
        </p:nvSpPr>
        <p:spPr>
          <a:xfrm>
            <a:off x="5860018" y="2133838"/>
            <a:ext cx="2873693" cy="347186"/>
          </a:xfrm>
          <a:prstGeom prst="rect">
            <a:avLst/>
          </a:prstGeom>
          <a:noFill/>
          <a:ln/>
        </p:spPr>
        <p:txBody>
          <a:bodyPr wrap="none" rtlCol="0" anchor="t"/>
          <a:lstStyle/>
          <a:p>
            <a:pPr marL="0" indent="0">
              <a:lnSpc>
                <a:spcPts val="2734"/>
              </a:lnSpc>
              <a:buNone/>
            </a:pPr>
            <a:r>
              <a:rPr lang="en-US" sz="2187" b="1" kern="0" spc="-66" dirty="0">
                <a:solidFill>
                  <a:srgbClr val="272525"/>
                </a:solidFill>
                <a:ea typeface="p22-mackinac-pro" pitchFamily="34" charset="-122"/>
                <a:cs typeface="p22-mackinac-pro" pitchFamily="34" charset="-120"/>
              </a:rPr>
              <a:t>Faster Feedback Loops</a:t>
            </a:r>
            <a:endParaRPr lang="en-US" sz="2187" dirty="0"/>
          </a:p>
        </p:txBody>
      </p:sp>
      <p:sp>
        <p:nvSpPr>
          <p:cNvPr id="10" name="Text 8"/>
          <p:cNvSpPr/>
          <p:nvPr/>
        </p:nvSpPr>
        <p:spPr>
          <a:xfrm>
            <a:off x="5860018" y="2614255"/>
            <a:ext cx="2910483" cy="3554016"/>
          </a:xfrm>
          <a:prstGeom prst="rect">
            <a:avLst/>
          </a:prstGeom>
          <a:noFill/>
          <a:ln/>
        </p:spPr>
        <p:txBody>
          <a:bodyPr wrap="square" rtlCol="0" anchor="t"/>
          <a:lstStyle/>
          <a:p>
            <a:pPr marL="0" indent="0">
              <a:lnSpc>
                <a:spcPts val="2799"/>
              </a:lnSpc>
              <a:buNone/>
            </a:pPr>
            <a:r>
              <a:rPr lang="en-US" sz="1750" dirty="0">
                <a:solidFill>
                  <a:srgbClr val="272525"/>
                </a:solidFill>
                <a:ea typeface="Eudoxus Sans" pitchFamily="34" charset="-122"/>
                <a:cs typeface="Eudoxus Sans" pitchFamily="34" charset="-120"/>
              </a:rPr>
              <a:t>By integrating automation into the CI/CD pipeline, we can establish faster feedback loops, allowing developers to address issues more quickly and efficiently. This will ultimately lead to improved product quality and a more agile development cycle.</a:t>
            </a:r>
            <a:endParaRPr lang="en-US" sz="1750" dirty="0"/>
          </a:p>
        </p:txBody>
      </p:sp>
      <p:sp>
        <p:nvSpPr>
          <p:cNvPr id="11" name="Shape 9"/>
          <p:cNvSpPr/>
          <p:nvPr/>
        </p:nvSpPr>
        <p:spPr>
          <a:xfrm>
            <a:off x="9222462" y="1904048"/>
            <a:ext cx="3370064" cy="5560219"/>
          </a:xfrm>
          <a:prstGeom prst="roundRect">
            <a:avLst>
              <a:gd name="adj" fmla="val 2967"/>
            </a:avLst>
          </a:prstGeom>
          <a:solidFill>
            <a:srgbClr val="E0D7F4"/>
          </a:solidFill>
          <a:ln w="7620">
            <a:solidFill>
              <a:srgbClr val="C6BDDA"/>
            </a:solidFill>
            <a:prstDash val="solid"/>
          </a:ln>
        </p:spPr>
        <p:txBody>
          <a:bodyPr/>
          <a:lstStyle/>
          <a:p>
            <a:endParaRPr lang="en-US"/>
          </a:p>
        </p:txBody>
      </p:sp>
      <p:sp>
        <p:nvSpPr>
          <p:cNvPr id="12" name="Text 10"/>
          <p:cNvSpPr/>
          <p:nvPr/>
        </p:nvSpPr>
        <p:spPr>
          <a:xfrm>
            <a:off x="9452253" y="2133838"/>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ea typeface="p22-mackinac-pro" pitchFamily="34" charset="-122"/>
                <a:cs typeface="p22-mackinac-pro" pitchFamily="34" charset="-120"/>
              </a:rPr>
              <a:t>Increased Confidence</a:t>
            </a:r>
            <a:endParaRPr lang="en-US" sz="2187" dirty="0"/>
          </a:p>
        </p:txBody>
      </p:sp>
      <p:sp>
        <p:nvSpPr>
          <p:cNvPr id="13" name="Text 11"/>
          <p:cNvSpPr/>
          <p:nvPr/>
        </p:nvSpPr>
        <p:spPr>
          <a:xfrm>
            <a:off x="9452253" y="2614255"/>
            <a:ext cx="2910483" cy="3198614"/>
          </a:xfrm>
          <a:prstGeom prst="rect">
            <a:avLst/>
          </a:prstGeom>
          <a:noFill/>
          <a:ln/>
        </p:spPr>
        <p:txBody>
          <a:bodyPr wrap="square" rtlCol="0" anchor="t"/>
          <a:lstStyle/>
          <a:p>
            <a:pPr marL="0" indent="0">
              <a:lnSpc>
                <a:spcPts val="2799"/>
              </a:lnSpc>
              <a:buNone/>
            </a:pPr>
            <a:r>
              <a:rPr lang="en-US" sz="1750" dirty="0">
                <a:solidFill>
                  <a:srgbClr val="272525"/>
                </a:solidFill>
                <a:ea typeface="Eudoxus Sans" pitchFamily="34" charset="-122"/>
                <a:cs typeface="Eudoxus Sans" pitchFamily="34" charset="-120"/>
              </a:rPr>
              <a:t>Automating the regression suite within the CI/CD pipeline will give us greater confidence in our ability to maintain the stability and reliability of our application, even as new features are introduced, and the codebase evolves.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noFill/>
          <a:ln/>
        </p:spPr>
        <p:txBody>
          <a:bodyPr/>
          <a:lstStyle/>
          <a:p>
            <a:endParaRPr lang="en-US"/>
          </a:p>
        </p:txBody>
      </p:sp>
      <p:sp>
        <p:nvSpPr>
          <p:cNvPr id="4" name="Text 2"/>
          <p:cNvSpPr/>
          <p:nvPr/>
        </p:nvSpPr>
        <p:spPr>
          <a:xfrm>
            <a:off x="2037993" y="1362313"/>
            <a:ext cx="10554414" cy="1388745"/>
          </a:xfrm>
          <a:prstGeom prst="rect">
            <a:avLst/>
          </a:prstGeom>
          <a:noFill/>
          <a:ln/>
        </p:spPr>
        <p:txBody>
          <a:bodyPr wrap="square" rtlCol="0" anchor="t"/>
          <a:lstStyle/>
          <a:p>
            <a:pPr marL="0" indent="0">
              <a:lnSpc>
                <a:spcPts val="5468"/>
              </a:lnSpc>
              <a:buNone/>
            </a:pPr>
            <a:r>
              <a:rPr lang="en-US" sz="4400" b="1" kern="0" spc="-131" dirty="0">
                <a:solidFill>
                  <a:schemeClr val="accent1">
                    <a:lumMod val="50000"/>
                  </a:schemeClr>
                </a:solidFill>
                <a:ea typeface="p22-mackinac-pro" pitchFamily="34" charset="-122"/>
                <a:cs typeface="p22-mackinac-pro" pitchFamily="34" charset="-120"/>
              </a:rPr>
              <a:t>The Road Ahead: Embracing the Automation Future</a:t>
            </a:r>
            <a:endParaRPr lang="en-US" sz="4400" dirty="0">
              <a:solidFill>
                <a:schemeClr val="accent1">
                  <a:lumMod val="50000"/>
                </a:schemeClr>
              </a:solidFill>
            </a:endParaRPr>
          </a:p>
        </p:txBody>
      </p:sp>
      <p:sp>
        <p:nvSpPr>
          <p:cNvPr id="5" name="Shape 3"/>
          <p:cNvSpPr/>
          <p:nvPr/>
        </p:nvSpPr>
        <p:spPr>
          <a:xfrm>
            <a:off x="2037993" y="3195399"/>
            <a:ext cx="10554414" cy="2000250"/>
          </a:xfrm>
          <a:prstGeom prst="roundRect">
            <a:avLst>
              <a:gd name="adj" fmla="val 4999"/>
            </a:avLst>
          </a:prstGeom>
          <a:noFill/>
          <a:ln w="7620">
            <a:solidFill>
              <a:srgbClr val="000000">
                <a:alpha val="8000"/>
              </a:srgbClr>
            </a:solidFill>
            <a:prstDash val="solid"/>
          </a:ln>
        </p:spPr>
        <p:txBody>
          <a:bodyPr/>
          <a:lstStyle/>
          <a:p>
            <a:endParaRPr lang="en-US"/>
          </a:p>
        </p:txBody>
      </p:sp>
      <p:sp>
        <p:nvSpPr>
          <p:cNvPr id="6" name="Shape 4"/>
          <p:cNvSpPr/>
          <p:nvPr/>
        </p:nvSpPr>
        <p:spPr>
          <a:xfrm>
            <a:off x="2045613" y="3203019"/>
            <a:ext cx="10539174" cy="992505"/>
          </a:xfrm>
          <a:prstGeom prst="rect">
            <a:avLst/>
          </a:prstGeom>
          <a:solidFill>
            <a:srgbClr val="FFFFFF">
              <a:alpha val="4000"/>
            </a:srgbClr>
          </a:solidFill>
          <a:ln/>
        </p:spPr>
        <p:txBody>
          <a:bodyPr/>
          <a:lstStyle/>
          <a:p>
            <a:endParaRPr lang="en-US"/>
          </a:p>
        </p:txBody>
      </p:sp>
      <p:sp>
        <p:nvSpPr>
          <p:cNvPr id="7" name="Text 5"/>
          <p:cNvSpPr/>
          <p:nvPr/>
        </p:nvSpPr>
        <p:spPr>
          <a:xfrm>
            <a:off x="2268022" y="3343870"/>
            <a:ext cx="2186583"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Reduced Execution Time for Regression</a:t>
            </a:r>
            <a:endParaRPr lang="en-US" dirty="0"/>
          </a:p>
        </p:txBody>
      </p:sp>
      <p:sp>
        <p:nvSpPr>
          <p:cNvPr id="8" name="Text 6"/>
          <p:cNvSpPr/>
          <p:nvPr/>
        </p:nvSpPr>
        <p:spPr>
          <a:xfrm>
            <a:off x="4906566" y="3343870"/>
            <a:ext cx="2182773"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Increased Productivity</a:t>
            </a:r>
            <a:endParaRPr lang="en-US" dirty="0"/>
          </a:p>
        </p:txBody>
      </p:sp>
      <p:sp>
        <p:nvSpPr>
          <p:cNvPr id="9" name="Text 7"/>
          <p:cNvSpPr/>
          <p:nvPr/>
        </p:nvSpPr>
        <p:spPr>
          <a:xfrm>
            <a:off x="7541300" y="3343870"/>
            <a:ext cx="2182773" cy="355402"/>
          </a:xfrm>
          <a:prstGeom prst="rect">
            <a:avLst/>
          </a:prstGeom>
          <a:noFill/>
          <a:ln/>
        </p:spPr>
        <p:txBody>
          <a:bodyPr wrap="none" rtlCol="0" anchor="t"/>
          <a:lstStyle/>
          <a:p>
            <a:pPr marL="0" indent="0">
              <a:lnSpc>
                <a:spcPts val="2799"/>
              </a:lnSpc>
              <a:buNone/>
            </a:pPr>
            <a:r>
              <a:rPr lang="en-US" dirty="0">
                <a:solidFill>
                  <a:srgbClr val="272525"/>
                </a:solidFill>
                <a:ea typeface="Eudoxus Sans" pitchFamily="34" charset="-122"/>
                <a:cs typeface="Eudoxus Sans" pitchFamily="34" charset="-120"/>
              </a:rPr>
              <a:t>Improved Quality</a:t>
            </a:r>
            <a:endParaRPr lang="en-US" dirty="0"/>
          </a:p>
        </p:txBody>
      </p:sp>
      <p:sp>
        <p:nvSpPr>
          <p:cNvPr id="10" name="Text 8"/>
          <p:cNvSpPr/>
          <p:nvPr/>
        </p:nvSpPr>
        <p:spPr>
          <a:xfrm>
            <a:off x="10176034" y="3343870"/>
            <a:ext cx="2186583" cy="355402"/>
          </a:xfrm>
          <a:prstGeom prst="rect">
            <a:avLst/>
          </a:prstGeom>
          <a:noFill/>
          <a:ln/>
        </p:spPr>
        <p:txBody>
          <a:bodyPr wrap="none" rtlCol="0" anchor="t"/>
          <a:lstStyle/>
          <a:p>
            <a:pPr marL="0" indent="0">
              <a:lnSpc>
                <a:spcPts val="2799"/>
              </a:lnSpc>
              <a:buNone/>
            </a:pPr>
            <a:r>
              <a:rPr lang="en-US" dirty="0">
                <a:solidFill>
                  <a:srgbClr val="272525"/>
                </a:solidFill>
                <a:ea typeface="Eudoxus Sans" pitchFamily="34" charset="-122"/>
                <a:cs typeface="Eudoxus Sans" pitchFamily="34" charset="-120"/>
              </a:rPr>
              <a:t>Cost Savings</a:t>
            </a:r>
            <a:endParaRPr lang="en-US" dirty="0"/>
          </a:p>
        </p:txBody>
      </p:sp>
      <p:sp>
        <p:nvSpPr>
          <p:cNvPr id="11" name="Shape 9"/>
          <p:cNvSpPr/>
          <p:nvPr/>
        </p:nvSpPr>
        <p:spPr>
          <a:xfrm>
            <a:off x="2045613" y="4195524"/>
            <a:ext cx="10539174" cy="992505"/>
          </a:xfrm>
          <a:prstGeom prst="rect">
            <a:avLst/>
          </a:prstGeom>
          <a:solidFill>
            <a:srgbClr val="000000">
              <a:alpha val="4000"/>
            </a:srgbClr>
          </a:solidFill>
          <a:ln/>
        </p:spPr>
        <p:txBody>
          <a:bodyPr/>
          <a:lstStyle/>
          <a:p>
            <a:endParaRPr lang="en-US"/>
          </a:p>
        </p:txBody>
      </p:sp>
      <p:sp>
        <p:nvSpPr>
          <p:cNvPr id="12" name="Text 10"/>
          <p:cNvSpPr/>
          <p:nvPr/>
        </p:nvSpPr>
        <p:spPr>
          <a:xfrm>
            <a:off x="2268022" y="4336375"/>
            <a:ext cx="2186583"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From 8-9 hours to 3-4 hours</a:t>
            </a:r>
            <a:endParaRPr lang="en-US" dirty="0"/>
          </a:p>
        </p:txBody>
      </p:sp>
      <p:sp>
        <p:nvSpPr>
          <p:cNvPr id="13" name="Text 11"/>
          <p:cNvSpPr/>
          <p:nvPr/>
        </p:nvSpPr>
        <p:spPr>
          <a:xfrm>
            <a:off x="4906566" y="4336375"/>
            <a:ext cx="2182773"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81 hours of manual effort saved</a:t>
            </a:r>
            <a:endParaRPr lang="en-US" dirty="0"/>
          </a:p>
        </p:txBody>
      </p:sp>
      <p:sp>
        <p:nvSpPr>
          <p:cNvPr id="14" name="Text 12"/>
          <p:cNvSpPr/>
          <p:nvPr/>
        </p:nvSpPr>
        <p:spPr>
          <a:xfrm>
            <a:off x="7541300" y="4336375"/>
            <a:ext cx="2182773"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Consistent and reliable test results</a:t>
            </a:r>
            <a:endParaRPr lang="en-US" dirty="0"/>
          </a:p>
        </p:txBody>
      </p:sp>
      <p:sp>
        <p:nvSpPr>
          <p:cNvPr id="15" name="Text 13"/>
          <p:cNvSpPr/>
          <p:nvPr/>
        </p:nvSpPr>
        <p:spPr>
          <a:xfrm>
            <a:off x="10176034" y="4336375"/>
            <a:ext cx="2186583"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$2,511 saved (81 hours x $31/hour)</a:t>
            </a:r>
            <a:endParaRPr lang="en-US" dirty="0"/>
          </a:p>
        </p:txBody>
      </p:sp>
      <p:sp>
        <p:nvSpPr>
          <p:cNvPr id="16" name="Text 14"/>
          <p:cNvSpPr/>
          <p:nvPr/>
        </p:nvSpPr>
        <p:spPr>
          <a:xfrm>
            <a:off x="2037993" y="5445562"/>
            <a:ext cx="10554414" cy="1421606"/>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As we look to the future, our automation journey will continue to evolve, driven by our commitment to innovation and our desire to push the boundaries of what's possible. By embracing the power of automation, we are laying the foundation for a more efficient, agile, and quality-driven software development process, ultimately delivering exceptional value to our stakeholders.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773</TotalTime>
  <Words>728</Words>
  <Application>Microsoft Macintosh PowerPoint</Application>
  <PresentationFormat>Custom</PresentationFormat>
  <Paragraphs>59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Eudoxus Sans</vt:lpstr>
      <vt:lpstr>p22-mackinac-pro</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Rajkumar Rajamani</cp:lastModifiedBy>
  <cp:revision>3</cp:revision>
  <dcterms:created xsi:type="dcterms:W3CDTF">2024-05-19T13:59:46Z</dcterms:created>
  <dcterms:modified xsi:type="dcterms:W3CDTF">2024-05-20T02:53:41Z</dcterms:modified>
</cp:coreProperties>
</file>