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137410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Transforming QA with Automation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6319599" y="4387096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Discover how our team overcame limited test coverage and siloed testing to build a comprehensive test automation framework, seamlessly integrating API and UI testing for enhanced quality assurance.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6319599" y="5719882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219" y="5727502"/>
            <a:ext cx="340162" cy="34016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6786086" y="5703213"/>
            <a:ext cx="2906197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by Rajkumar Rajamani</a:t>
            </a:r>
            <a:endParaRPr lang="en-US" sz="2187" dirty="0"/>
          </a:p>
        </p:txBody>
      </p:sp>
      <p:pic>
        <p:nvPicPr>
          <p:cNvPr id="10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043113"/>
            <a:ext cx="726995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Before: Fragmented Testing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292912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Insufficient Test Coverage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209455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The QA team struggled with limited test coverage, leaving critical functionality untested.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29291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Vendor Challenges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3862268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The previous vendor was unable to automate both API and UI testing together, resulting in a fragmented approach.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3292912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Lack of Automation Framework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4209455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Without a robust test automation framework, the team relied on manual testing, compromising efficiency and agility.</a:t>
            </a:r>
            <a:endParaRPr lang="en-US" sz="1750" dirty="0"/>
          </a:p>
        </p:txBody>
      </p:sp>
      <p:pic>
        <p:nvPicPr>
          <p:cNvPr id="11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26294" y="607576"/>
            <a:ext cx="9320213" cy="13770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22"/>
              </a:lnSpc>
              <a:buNone/>
            </a:pPr>
            <a:r>
              <a:rPr lang="en-US" sz="4338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After: Unified Automation Framework</a:t>
            </a:r>
            <a:endParaRPr lang="en-US" sz="4338" dirty="0"/>
          </a:p>
        </p:txBody>
      </p:sp>
      <p:sp>
        <p:nvSpPr>
          <p:cNvPr id="6" name="Shape 2"/>
          <p:cNvSpPr/>
          <p:nvPr/>
        </p:nvSpPr>
        <p:spPr>
          <a:xfrm>
            <a:off x="1134785" y="2315170"/>
            <a:ext cx="44053" cy="5306854"/>
          </a:xfrm>
          <a:prstGeom prst="roundRect">
            <a:avLst>
              <a:gd name="adj" fmla="val 225099"/>
            </a:avLst>
          </a:prstGeom>
          <a:solidFill>
            <a:srgbClr val="C9CACE"/>
          </a:solidFill>
          <a:ln/>
        </p:spPr>
      </p:sp>
      <p:sp>
        <p:nvSpPr>
          <p:cNvPr id="7" name="Shape 3"/>
          <p:cNvSpPr/>
          <p:nvPr/>
        </p:nvSpPr>
        <p:spPr>
          <a:xfrm>
            <a:off x="1404699" y="2713077"/>
            <a:ext cx="771168" cy="44053"/>
          </a:xfrm>
          <a:prstGeom prst="roundRect">
            <a:avLst>
              <a:gd name="adj" fmla="val 225099"/>
            </a:avLst>
          </a:prstGeom>
          <a:solidFill>
            <a:srgbClr val="C9CACE"/>
          </a:solidFill>
          <a:ln/>
        </p:spPr>
      </p:sp>
      <p:sp>
        <p:nvSpPr>
          <p:cNvPr id="8" name="Shape 4"/>
          <p:cNvSpPr/>
          <p:nvPr/>
        </p:nvSpPr>
        <p:spPr>
          <a:xfrm>
            <a:off x="908923" y="2487335"/>
            <a:ext cx="495776" cy="495776"/>
          </a:xfrm>
          <a:prstGeom prst="roundRect">
            <a:avLst>
              <a:gd name="adj" fmla="val 20002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1092875" y="2528649"/>
            <a:ext cx="127873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53"/>
              </a:lnSpc>
              <a:buNone/>
            </a:pPr>
            <a:r>
              <a:rPr lang="en-US" sz="2603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2603" dirty="0"/>
          </a:p>
        </p:txBody>
      </p:sp>
      <p:sp>
        <p:nvSpPr>
          <p:cNvPr id="10" name="Text 6"/>
          <p:cNvSpPr/>
          <p:nvPr/>
        </p:nvSpPr>
        <p:spPr>
          <a:xfrm>
            <a:off x="2368748" y="2535436"/>
            <a:ext cx="3972520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1"/>
              </a:lnSpc>
              <a:buNone/>
            </a:pPr>
            <a:r>
              <a:rPr lang="en-US" sz="2169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Comprehensive Test Coverage</a:t>
            </a:r>
            <a:endParaRPr lang="en-US" sz="2169" dirty="0"/>
          </a:p>
        </p:txBody>
      </p:sp>
      <p:sp>
        <p:nvSpPr>
          <p:cNvPr id="11" name="Text 7"/>
          <p:cNvSpPr/>
          <p:nvPr/>
        </p:nvSpPr>
        <p:spPr>
          <a:xfrm>
            <a:off x="2368748" y="3011924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76"/>
              </a:lnSpc>
              <a:buNone/>
            </a:pPr>
            <a:r>
              <a:rPr lang="en-US" sz="1735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Implemented a Cucumber BDD-style automation framework to ensure thorough testing of both API and UI components.</a:t>
            </a:r>
            <a:endParaRPr lang="en-US" sz="1735" dirty="0"/>
          </a:p>
        </p:txBody>
      </p:sp>
      <p:sp>
        <p:nvSpPr>
          <p:cNvPr id="12" name="Shape 8"/>
          <p:cNvSpPr/>
          <p:nvPr/>
        </p:nvSpPr>
        <p:spPr>
          <a:xfrm>
            <a:off x="1404699" y="4555450"/>
            <a:ext cx="771168" cy="44053"/>
          </a:xfrm>
          <a:prstGeom prst="roundRect">
            <a:avLst>
              <a:gd name="adj" fmla="val 225099"/>
            </a:avLst>
          </a:prstGeom>
          <a:solidFill>
            <a:srgbClr val="C9CACE"/>
          </a:solidFill>
          <a:ln/>
        </p:spPr>
      </p:sp>
      <p:sp>
        <p:nvSpPr>
          <p:cNvPr id="13" name="Shape 9"/>
          <p:cNvSpPr/>
          <p:nvPr/>
        </p:nvSpPr>
        <p:spPr>
          <a:xfrm>
            <a:off x="908923" y="4329708"/>
            <a:ext cx="495776" cy="495776"/>
          </a:xfrm>
          <a:prstGeom prst="roundRect">
            <a:avLst>
              <a:gd name="adj" fmla="val 20002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1064776" y="4371023"/>
            <a:ext cx="184071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53"/>
              </a:lnSpc>
              <a:buNone/>
            </a:pPr>
            <a:r>
              <a:rPr lang="en-US" sz="2603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2603" dirty="0"/>
          </a:p>
        </p:txBody>
      </p:sp>
      <p:sp>
        <p:nvSpPr>
          <p:cNvPr id="15" name="Text 11"/>
          <p:cNvSpPr/>
          <p:nvPr/>
        </p:nvSpPr>
        <p:spPr>
          <a:xfrm>
            <a:off x="2368748" y="4377809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1"/>
              </a:lnSpc>
              <a:buNone/>
            </a:pPr>
            <a:r>
              <a:rPr lang="en-US" sz="2169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Seamless Integration</a:t>
            </a:r>
            <a:endParaRPr lang="en-US" sz="2169" dirty="0"/>
          </a:p>
        </p:txBody>
      </p:sp>
      <p:sp>
        <p:nvSpPr>
          <p:cNvPr id="16" name="Text 12"/>
          <p:cNvSpPr/>
          <p:nvPr/>
        </p:nvSpPr>
        <p:spPr>
          <a:xfrm>
            <a:off x="2368748" y="4854297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76"/>
              </a:lnSpc>
              <a:buNone/>
            </a:pPr>
            <a:r>
              <a:rPr lang="en-US" sz="1735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Automated API and UI testing within a single test case, providing end-to-end validation and greater efficiency.</a:t>
            </a:r>
            <a:endParaRPr lang="en-US" sz="1735" dirty="0"/>
          </a:p>
        </p:txBody>
      </p:sp>
      <p:sp>
        <p:nvSpPr>
          <p:cNvPr id="17" name="Shape 13"/>
          <p:cNvSpPr/>
          <p:nvPr/>
        </p:nvSpPr>
        <p:spPr>
          <a:xfrm>
            <a:off x="1404699" y="6397823"/>
            <a:ext cx="771168" cy="44053"/>
          </a:xfrm>
          <a:prstGeom prst="roundRect">
            <a:avLst>
              <a:gd name="adj" fmla="val 225099"/>
            </a:avLst>
          </a:prstGeom>
          <a:solidFill>
            <a:srgbClr val="C9CACE"/>
          </a:solidFill>
          <a:ln/>
        </p:spPr>
      </p:sp>
      <p:sp>
        <p:nvSpPr>
          <p:cNvPr id="18" name="Shape 14"/>
          <p:cNvSpPr/>
          <p:nvPr/>
        </p:nvSpPr>
        <p:spPr>
          <a:xfrm>
            <a:off x="908923" y="6172081"/>
            <a:ext cx="495776" cy="495776"/>
          </a:xfrm>
          <a:prstGeom prst="roundRect">
            <a:avLst>
              <a:gd name="adj" fmla="val 20002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1061085" y="6213396"/>
            <a:ext cx="191333" cy="4131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53"/>
              </a:lnSpc>
              <a:buNone/>
            </a:pPr>
            <a:r>
              <a:rPr lang="en-US" sz="2603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2603" dirty="0"/>
          </a:p>
        </p:txBody>
      </p:sp>
      <p:sp>
        <p:nvSpPr>
          <p:cNvPr id="20" name="Text 16"/>
          <p:cNvSpPr/>
          <p:nvPr/>
        </p:nvSpPr>
        <p:spPr>
          <a:xfrm>
            <a:off x="2368748" y="6220182"/>
            <a:ext cx="3657362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1"/>
              </a:lnSpc>
              <a:buNone/>
            </a:pPr>
            <a:r>
              <a:rPr lang="en-US" sz="2169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Improved Quality Assurance</a:t>
            </a:r>
            <a:endParaRPr lang="en-US" sz="2169" dirty="0"/>
          </a:p>
        </p:txBody>
      </p:sp>
      <p:sp>
        <p:nvSpPr>
          <p:cNvPr id="21" name="Text 17"/>
          <p:cNvSpPr/>
          <p:nvPr/>
        </p:nvSpPr>
        <p:spPr>
          <a:xfrm>
            <a:off x="2368748" y="6696670"/>
            <a:ext cx="7777758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76"/>
              </a:lnSpc>
              <a:buNone/>
            </a:pPr>
            <a:r>
              <a:rPr lang="en-US" sz="1735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The new automation framework enabled the QA team to identify and address issues earlier in the development cycle.</a:t>
            </a:r>
            <a:endParaRPr lang="en-US" sz="1735" dirty="0"/>
          </a:p>
        </p:txBody>
      </p:sp>
      <p:pic>
        <p:nvPicPr>
          <p:cNvPr id="22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2024-05-20T18:06:22Z</dcterms:created>
  <dcterms:modified xsi:type="dcterms:W3CDTF">2024-05-20T18:06:22Z</dcterms:modified>
</cp:coreProperties>
</file>