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383495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F58F3-8AAD-4FE3-8A14-85414A276C49}"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00035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35188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408065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436914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3F58F3-8AAD-4FE3-8A14-85414A276C49}"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422411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3F58F3-8AAD-4FE3-8A14-85414A276C49}" type="datetimeFigureOut">
              <a:rPr lang="en-IN" smtClean="0"/>
              <a:t>25-05-2022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95454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226815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84037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09564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F58F3-8AAD-4FE3-8A14-85414A276C49}"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22549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3F58F3-8AAD-4FE3-8A14-85414A276C49}"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20148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3F58F3-8AAD-4FE3-8A14-85414A276C49}"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45886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3F58F3-8AAD-4FE3-8A14-85414A276C49}"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43464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F58F3-8AAD-4FE3-8A14-85414A276C49}"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56441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F58F3-8AAD-4FE3-8A14-85414A276C49}"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89958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F58F3-8AAD-4FE3-8A14-85414A276C49}"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4961D-EFFC-4B1E-A780-0AA15BFF15EF}" type="slidenum">
              <a:rPr lang="en-IN" smtClean="0"/>
              <a:t>‹#›</a:t>
            </a:fld>
            <a:endParaRPr lang="en-IN"/>
          </a:p>
        </p:txBody>
      </p:sp>
    </p:spTree>
    <p:extLst>
      <p:ext uri="{BB962C8B-B14F-4D97-AF65-F5344CB8AC3E}">
        <p14:creationId xmlns:p14="http://schemas.microsoft.com/office/powerpoint/2010/main" val="190183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3F58F3-8AAD-4FE3-8A14-85414A276C49}" type="datetimeFigureOut">
              <a:rPr lang="en-IN" smtClean="0"/>
              <a:t>25-05-2022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34961D-EFFC-4B1E-A780-0AA15BFF15EF}" type="slidenum">
              <a:rPr lang="en-IN" smtClean="0"/>
              <a:t>‹#›</a:t>
            </a:fld>
            <a:endParaRPr lang="en-IN"/>
          </a:p>
        </p:txBody>
      </p:sp>
    </p:spTree>
    <p:extLst>
      <p:ext uri="{BB962C8B-B14F-4D97-AF65-F5344CB8AC3E}">
        <p14:creationId xmlns:p14="http://schemas.microsoft.com/office/powerpoint/2010/main" val="2744597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philharmonia.co.uk/resources/sound-samples/"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8284" y="4443211"/>
            <a:ext cx="10229970" cy="1596978"/>
          </a:xfrm>
        </p:spPr>
        <p:txBody>
          <a:bodyPr/>
          <a:lstStyle/>
          <a:p>
            <a:r>
              <a:rPr lang="en-IN" sz="4000" dirty="0" smtClean="0"/>
              <a:t>MUSICAL INSTRUMENT IDENTIFICATION USING MACHINE LEARNING</a:t>
            </a:r>
            <a:endParaRPr lang="en-IN" sz="4000" dirty="0"/>
          </a:p>
        </p:txBody>
      </p:sp>
      <p:pic>
        <p:nvPicPr>
          <p:cNvPr id="1026" name="Picture 2" descr="Trumpet Diagram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3" y="2117003"/>
            <a:ext cx="7236900" cy="25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4446FE-C1D2-41AC-8BD2-D8A6B52728F1}"/>
              </a:ext>
            </a:extLst>
          </p:cNvPr>
          <p:cNvSpPr txBox="1"/>
          <p:nvPr/>
        </p:nvSpPr>
        <p:spPr>
          <a:xfrm>
            <a:off x="4174435" y="92767"/>
            <a:ext cx="1824538" cy="584775"/>
          </a:xfrm>
          <a:prstGeom prst="rect">
            <a:avLst/>
          </a:prstGeom>
          <a:noFill/>
        </p:spPr>
        <p:txBody>
          <a:bodyPr wrap="none" rtlCol="0">
            <a:spAutoFit/>
          </a:bodyPr>
          <a:lstStyle/>
          <a:p>
            <a:r>
              <a:rPr lang="en-US" sz="3200" dirty="0">
                <a:solidFill>
                  <a:schemeClr val="accent1"/>
                </a:solidFill>
              </a:rPr>
              <a:t>Data set </a:t>
            </a:r>
            <a:endParaRPr lang="en-IN" sz="3200" dirty="0">
              <a:solidFill>
                <a:schemeClr val="accent1"/>
              </a:solidFill>
            </a:endParaRPr>
          </a:p>
        </p:txBody>
      </p:sp>
      <p:sp>
        <p:nvSpPr>
          <p:cNvPr id="3" name="TextBox 2">
            <a:extLst>
              <a:ext uri="{FF2B5EF4-FFF2-40B4-BE49-F238E27FC236}">
                <a16:creationId xmlns:a16="http://schemas.microsoft.com/office/drawing/2014/main" xmlns="" id="{2B1E8A1F-B67A-4914-AA03-7BC903B871F2}"/>
              </a:ext>
            </a:extLst>
          </p:cNvPr>
          <p:cNvSpPr txBox="1"/>
          <p:nvPr/>
        </p:nvSpPr>
        <p:spPr>
          <a:xfrm>
            <a:off x="178905" y="1337823"/>
            <a:ext cx="8872330" cy="3970318"/>
          </a:xfrm>
          <a:prstGeom prst="rect">
            <a:avLst/>
          </a:prstGeom>
          <a:noFill/>
        </p:spPr>
        <p:txBody>
          <a:bodyPr wrap="square" rtlCol="0">
            <a:spAutoFit/>
          </a:bodyPr>
          <a:lstStyle/>
          <a:p>
            <a:r>
              <a:rPr lang="en-US" sz="2800" dirty="0"/>
              <a:t>Our data set comprises of musical instruments  :</a:t>
            </a:r>
          </a:p>
          <a:p>
            <a:endParaRPr lang="en-US" sz="2800" dirty="0"/>
          </a:p>
          <a:p>
            <a:pPr marL="457200" indent="-457200">
              <a:buFont typeface="Arial" panose="020B0604020202020204" pitchFamily="34" charset="0"/>
              <a:buChar char="•"/>
            </a:pPr>
            <a:r>
              <a:rPr lang="en-US" sz="2800" dirty="0"/>
              <a:t>Flute           -  100 samples </a:t>
            </a:r>
          </a:p>
          <a:p>
            <a:pPr marL="457200" indent="-457200">
              <a:buFont typeface="Arial" panose="020B0604020202020204" pitchFamily="34" charset="0"/>
              <a:buChar char="•"/>
            </a:pPr>
            <a:r>
              <a:rPr lang="en-US" sz="2800" dirty="0"/>
              <a:t>Trumpet      -  100 samples </a:t>
            </a:r>
          </a:p>
          <a:p>
            <a:pPr marL="457200" indent="-457200">
              <a:buFont typeface="Arial" panose="020B0604020202020204" pitchFamily="34" charset="0"/>
              <a:buChar char="•"/>
            </a:pPr>
            <a:r>
              <a:rPr lang="en-US" sz="2800" dirty="0"/>
              <a:t>Saxophone -  100 samples </a:t>
            </a:r>
          </a:p>
          <a:p>
            <a:pPr marL="457200" indent="-457200">
              <a:buFont typeface="Arial" panose="020B0604020202020204" pitchFamily="34" charset="0"/>
              <a:buChar char="•"/>
            </a:pPr>
            <a:r>
              <a:rPr lang="en-US" sz="2800" dirty="0"/>
              <a:t>Oboe           -  100 samples </a:t>
            </a:r>
          </a:p>
          <a:p>
            <a:pPr marL="457200" indent="-457200">
              <a:buFont typeface="Arial" panose="020B0604020202020204" pitchFamily="34" charset="0"/>
              <a:buChar char="•"/>
            </a:pPr>
            <a:r>
              <a:rPr lang="en-US" sz="2800" dirty="0"/>
              <a:t>Viola            -  100 samples </a:t>
            </a:r>
          </a:p>
          <a:p>
            <a:pPr marL="457200" indent="-457200">
              <a:buFont typeface="Arial" panose="020B0604020202020204" pitchFamily="34" charset="0"/>
              <a:buChar char="•"/>
            </a:pPr>
            <a:r>
              <a:rPr lang="en-US" sz="2800" dirty="0"/>
              <a:t>Cello            -  100 samples </a:t>
            </a:r>
          </a:p>
          <a:p>
            <a:r>
              <a:rPr lang="en-US" sz="2800" dirty="0"/>
              <a:t>     Total           -    600 Samples </a:t>
            </a:r>
          </a:p>
        </p:txBody>
      </p:sp>
      <p:cxnSp>
        <p:nvCxnSpPr>
          <p:cNvPr id="4" name="Straight Connector 3">
            <a:extLst>
              <a:ext uri="{FF2B5EF4-FFF2-40B4-BE49-F238E27FC236}">
                <a16:creationId xmlns:a16="http://schemas.microsoft.com/office/drawing/2014/main" xmlns="" id="{1AF14109-1500-4E0D-A631-1B4D8449FB4D}"/>
              </a:ext>
            </a:extLst>
          </p:cNvPr>
          <p:cNvCxnSpPr>
            <a:cxnSpLocks/>
          </p:cNvCxnSpPr>
          <p:nvPr/>
        </p:nvCxnSpPr>
        <p:spPr>
          <a:xfrm>
            <a:off x="101756" y="4776113"/>
            <a:ext cx="58972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5655CF2-F386-4971-B135-73B7965BE163}"/>
              </a:ext>
            </a:extLst>
          </p:cNvPr>
          <p:cNvCxnSpPr/>
          <p:nvPr/>
        </p:nvCxnSpPr>
        <p:spPr>
          <a:xfrm>
            <a:off x="178905" y="5308141"/>
            <a:ext cx="582006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28960E4E-CAA5-4300-9099-84106003D063}"/>
              </a:ext>
            </a:extLst>
          </p:cNvPr>
          <p:cNvPicPr>
            <a:picLocks noChangeAspect="1"/>
          </p:cNvPicPr>
          <p:nvPr/>
        </p:nvPicPr>
        <p:blipFill>
          <a:blip r:embed="rId2"/>
          <a:stretch>
            <a:fillRect/>
          </a:stretch>
        </p:blipFill>
        <p:spPr>
          <a:xfrm>
            <a:off x="5889763" y="2081886"/>
            <a:ext cx="2359602" cy="1469695"/>
          </a:xfrm>
          <a:prstGeom prst="rect">
            <a:avLst/>
          </a:prstGeom>
        </p:spPr>
      </p:pic>
      <p:pic>
        <p:nvPicPr>
          <p:cNvPr id="7" name="Picture 6">
            <a:extLst>
              <a:ext uri="{FF2B5EF4-FFF2-40B4-BE49-F238E27FC236}">
                <a16:creationId xmlns:a16="http://schemas.microsoft.com/office/drawing/2014/main" xmlns="" id="{991AC515-1ADA-4EF5-A1A8-FA827B7B13DC}"/>
              </a:ext>
            </a:extLst>
          </p:cNvPr>
          <p:cNvPicPr>
            <a:picLocks noChangeAspect="1"/>
          </p:cNvPicPr>
          <p:nvPr/>
        </p:nvPicPr>
        <p:blipFill>
          <a:blip r:embed="rId3"/>
          <a:stretch>
            <a:fillRect/>
          </a:stretch>
        </p:blipFill>
        <p:spPr>
          <a:xfrm>
            <a:off x="8599419" y="1760881"/>
            <a:ext cx="2943225" cy="1790700"/>
          </a:xfrm>
          <a:prstGeom prst="rect">
            <a:avLst/>
          </a:prstGeom>
        </p:spPr>
      </p:pic>
      <p:pic>
        <p:nvPicPr>
          <p:cNvPr id="8" name="Picture 7">
            <a:extLst>
              <a:ext uri="{FF2B5EF4-FFF2-40B4-BE49-F238E27FC236}">
                <a16:creationId xmlns:a16="http://schemas.microsoft.com/office/drawing/2014/main" xmlns="" id="{03929565-99E2-4B2F-8FFD-3540110E0673}"/>
              </a:ext>
            </a:extLst>
          </p:cNvPr>
          <p:cNvPicPr>
            <a:picLocks noChangeAspect="1"/>
          </p:cNvPicPr>
          <p:nvPr/>
        </p:nvPicPr>
        <p:blipFill>
          <a:blip r:embed="rId4"/>
          <a:stretch>
            <a:fillRect/>
          </a:stretch>
        </p:blipFill>
        <p:spPr>
          <a:xfrm>
            <a:off x="6527644" y="3836542"/>
            <a:ext cx="997459" cy="1879141"/>
          </a:xfrm>
          <a:prstGeom prst="rect">
            <a:avLst/>
          </a:prstGeom>
        </p:spPr>
      </p:pic>
      <p:pic>
        <p:nvPicPr>
          <p:cNvPr id="9" name="Picture 8">
            <a:extLst>
              <a:ext uri="{FF2B5EF4-FFF2-40B4-BE49-F238E27FC236}">
                <a16:creationId xmlns:a16="http://schemas.microsoft.com/office/drawing/2014/main" xmlns="" id="{2A6F2848-8AE2-4900-9751-2B3660BD9EB2}"/>
              </a:ext>
            </a:extLst>
          </p:cNvPr>
          <p:cNvPicPr>
            <a:picLocks noChangeAspect="1"/>
          </p:cNvPicPr>
          <p:nvPr/>
        </p:nvPicPr>
        <p:blipFill>
          <a:blip r:embed="rId5"/>
          <a:stretch>
            <a:fillRect/>
          </a:stretch>
        </p:blipFill>
        <p:spPr>
          <a:xfrm>
            <a:off x="8569088" y="3721480"/>
            <a:ext cx="964294" cy="2464941"/>
          </a:xfrm>
          <a:prstGeom prst="rect">
            <a:avLst/>
          </a:prstGeom>
        </p:spPr>
      </p:pic>
      <p:pic>
        <p:nvPicPr>
          <p:cNvPr id="10" name="Picture 9">
            <a:extLst>
              <a:ext uri="{FF2B5EF4-FFF2-40B4-BE49-F238E27FC236}">
                <a16:creationId xmlns:a16="http://schemas.microsoft.com/office/drawing/2014/main" xmlns="" id="{EB3BF865-39F6-4452-AA5B-2D1F949ECC26}"/>
              </a:ext>
            </a:extLst>
          </p:cNvPr>
          <p:cNvPicPr>
            <a:picLocks noChangeAspect="1"/>
          </p:cNvPicPr>
          <p:nvPr/>
        </p:nvPicPr>
        <p:blipFill>
          <a:blip r:embed="rId6"/>
          <a:stretch>
            <a:fillRect/>
          </a:stretch>
        </p:blipFill>
        <p:spPr>
          <a:xfrm>
            <a:off x="9858229" y="3922869"/>
            <a:ext cx="1438275" cy="2062162"/>
          </a:xfrm>
          <a:prstGeom prst="rect">
            <a:avLst/>
          </a:prstGeom>
        </p:spPr>
      </p:pic>
      <p:sp>
        <p:nvSpPr>
          <p:cNvPr id="11" name="TextBox 10">
            <a:extLst>
              <a:ext uri="{FF2B5EF4-FFF2-40B4-BE49-F238E27FC236}">
                <a16:creationId xmlns:a16="http://schemas.microsoft.com/office/drawing/2014/main" xmlns="" id="{90FCD9E9-CBFC-4648-89A9-EF66DC93A5D8}"/>
              </a:ext>
            </a:extLst>
          </p:cNvPr>
          <p:cNvSpPr txBox="1"/>
          <p:nvPr/>
        </p:nvSpPr>
        <p:spPr>
          <a:xfrm>
            <a:off x="551806" y="5840168"/>
            <a:ext cx="6096000" cy="738664"/>
          </a:xfrm>
          <a:prstGeom prst="rect">
            <a:avLst/>
          </a:prstGeom>
          <a:noFill/>
        </p:spPr>
        <p:txBody>
          <a:bodyPr wrap="square">
            <a:spAutoFit/>
          </a:bodyPr>
          <a:lstStyle/>
          <a:p>
            <a:r>
              <a:rPr lang="en-IN" dirty="0">
                <a:solidFill>
                  <a:srgbClr val="FF0000"/>
                </a:solidFill>
              </a:rPr>
              <a:t>Link of sound samples</a:t>
            </a:r>
          </a:p>
          <a:p>
            <a:endParaRPr lang="en-IN" dirty="0">
              <a:solidFill>
                <a:srgbClr val="FF0000"/>
              </a:solidFill>
              <a:hlinkClick r:id="rId7">
                <a:extLst>
                  <a:ext uri="{A12FA001-AC4F-418D-AE19-62706E023703}">
                    <ahyp:hlinkClr xmlns:ahyp="http://schemas.microsoft.com/office/drawing/2018/hyperlinkcolor" xmlns="" val="tx"/>
                  </a:ext>
                </a:extLst>
              </a:hlinkClick>
            </a:endParaRPr>
          </a:p>
          <a:p>
            <a:r>
              <a:rPr lang="en-IN" dirty="0">
                <a:solidFill>
                  <a:srgbClr val="FF0000"/>
                </a:solidFill>
                <a:hlinkClick r:id="rId7">
                  <a:extLst>
                    <a:ext uri="{A12FA001-AC4F-418D-AE19-62706E023703}">
                      <ahyp:hlinkClr xmlns:ahyp="http://schemas.microsoft.com/office/drawing/2018/hyperlinkcolor" xmlns="" val="tx"/>
                    </a:ext>
                  </a:extLst>
                </a:hlinkClick>
              </a:rPr>
              <a:t>Sound samples | Philharmonia</a:t>
            </a:r>
            <a:endParaRPr lang="en-IN" dirty="0">
              <a:solidFill>
                <a:srgbClr val="FF0000"/>
              </a:solidFill>
            </a:endParaRPr>
          </a:p>
        </p:txBody>
      </p:sp>
    </p:spTree>
    <p:extLst>
      <p:ext uri="{BB962C8B-B14F-4D97-AF65-F5344CB8AC3E}">
        <p14:creationId xmlns:p14="http://schemas.microsoft.com/office/powerpoint/2010/main" val="23437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B2C2BBA-A743-47CC-913F-8898581FEB28}"/>
              </a:ext>
            </a:extLst>
          </p:cNvPr>
          <p:cNvPicPr>
            <a:picLocks noChangeAspect="1"/>
          </p:cNvPicPr>
          <p:nvPr/>
        </p:nvPicPr>
        <p:blipFill>
          <a:blip r:embed="rId2"/>
          <a:stretch>
            <a:fillRect/>
          </a:stretch>
        </p:blipFill>
        <p:spPr>
          <a:xfrm>
            <a:off x="128794" y="1081087"/>
            <a:ext cx="6076950" cy="4695825"/>
          </a:xfrm>
          <a:prstGeom prst="rect">
            <a:avLst/>
          </a:prstGeom>
        </p:spPr>
      </p:pic>
      <p:sp>
        <p:nvSpPr>
          <p:cNvPr id="4" name="TextBox 3">
            <a:extLst>
              <a:ext uri="{FF2B5EF4-FFF2-40B4-BE49-F238E27FC236}">
                <a16:creationId xmlns:a16="http://schemas.microsoft.com/office/drawing/2014/main" xmlns="" id="{8092F5C5-B60B-49B3-87BD-C5444DF384FA}"/>
              </a:ext>
            </a:extLst>
          </p:cNvPr>
          <p:cNvSpPr txBox="1"/>
          <p:nvPr/>
        </p:nvSpPr>
        <p:spPr>
          <a:xfrm>
            <a:off x="6400799" y="1285461"/>
            <a:ext cx="5406887"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gives us the name of the instrument when we give a audio file as input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a:t>
            </a:r>
          </a:p>
          <a:p>
            <a:endParaRPr lang="en-US" sz="2000" dirty="0"/>
          </a:p>
          <a:p>
            <a:r>
              <a:rPr lang="en-US" sz="2000" dirty="0"/>
              <a:t>Guitar , flute …..</a:t>
            </a:r>
            <a:endParaRPr lang="en-IN" sz="2000" dirty="0"/>
          </a:p>
        </p:txBody>
      </p:sp>
      <p:sp>
        <p:nvSpPr>
          <p:cNvPr id="5" name="TextBox 4">
            <a:extLst>
              <a:ext uri="{FF2B5EF4-FFF2-40B4-BE49-F238E27FC236}">
                <a16:creationId xmlns:a16="http://schemas.microsoft.com/office/drawing/2014/main" xmlns="" id="{8A57A44C-66A4-41DB-A6AB-706D7BF391C8}"/>
              </a:ext>
            </a:extLst>
          </p:cNvPr>
          <p:cNvSpPr txBox="1"/>
          <p:nvPr/>
        </p:nvSpPr>
        <p:spPr>
          <a:xfrm>
            <a:off x="4174435" y="185531"/>
            <a:ext cx="1787669" cy="646331"/>
          </a:xfrm>
          <a:prstGeom prst="rect">
            <a:avLst/>
          </a:prstGeom>
          <a:noFill/>
        </p:spPr>
        <p:txBody>
          <a:bodyPr wrap="none" rtlCol="0">
            <a:spAutoFit/>
          </a:bodyPr>
          <a:lstStyle/>
          <a:p>
            <a:r>
              <a:rPr lang="en-US" sz="3600" dirty="0">
                <a:solidFill>
                  <a:schemeClr val="accent6">
                    <a:lumMod val="75000"/>
                  </a:schemeClr>
                </a:solidFill>
              </a:rPr>
              <a:t>Results</a:t>
            </a:r>
            <a:r>
              <a:rPr lang="en-US" sz="2000" dirty="0">
                <a:solidFill>
                  <a:schemeClr val="accent6">
                    <a:lumMod val="75000"/>
                  </a:schemeClr>
                </a:solidFill>
              </a:rPr>
              <a:t> </a:t>
            </a:r>
            <a:endParaRPr lang="en-IN" sz="2000" dirty="0">
              <a:solidFill>
                <a:schemeClr val="accent6">
                  <a:lumMod val="75000"/>
                </a:schemeClr>
              </a:solidFill>
            </a:endParaRPr>
          </a:p>
        </p:txBody>
      </p:sp>
    </p:spTree>
    <p:extLst>
      <p:ext uri="{BB962C8B-B14F-4D97-AF65-F5344CB8AC3E}">
        <p14:creationId xmlns:p14="http://schemas.microsoft.com/office/powerpoint/2010/main" val="361532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84A0B10-3FAD-46CD-B1C1-1CFA24244E3B}"/>
              </a:ext>
            </a:extLst>
          </p:cNvPr>
          <p:cNvSpPr txBox="1"/>
          <p:nvPr/>
        </p:nvSpPr>
        <p:spPr>
          <a:xfrm>
            <a:off x="4002157" y="304800"/>
            <a:ext cx="2802370" cy="646331"/>
          </a:xfrm>
          <a:prstGeom prst="rect">
            <a:avLst/>
          </a:prstGeom>
          <a:noFill/>
        </p:spPr>
        <p:txBody>
          <a:bodyPr wrap="none" rtlCol="0">
            <a:spAutoFit/>
          </a:bodyPr>
          <a:lstStyle/>
          <a:p>
            <a:r>
              <a:rPr lang="en-US" sz="3600" dirty="0">
                <a:solidFill>
                  <a:schemeClr val="accent6">
                    <a:lumMod val="75000"/>
                  </a:schemeClr>
                </a:solidFill>
              </a:rPr>
              <a:t>Conclusion </a:t>
            </a:r>
            <a:endParaRPr lang="en-IN" sz="3600" dirty="0">
              <a:solidFill>
                <a:schemeClr val="accent6">
                  <a:lumMod val="75000"/>
                </a:schemeClr>
              </a:solidFill>
            </a:endParaRPr>
          </a:p>
        </p:txBody>
      </p:sp>
      <p:sp>
        <p:nvSpPr>
          <p:cNvPr id="3" name="TextBox 2">
            <a:extLst>
              <a:ext uri="{FF2B5EF4-FFF2-40B4-BE49-F238E27FC236}">
                <a16:creationId xmlns:a16="http://schemas.microsoft.com/office/drawing/2014/main" xmlns="" id="{FFF1644E-0243-48D9-AAD0-612680B0141A}"/>
              </a:ext>
            </a:extLst>
          </p:cNvPr>
          <p:cNvSpPr txBox="1"/>
          <p:nvPr/>
        </p:nvSpPr>
        <p:spPr>
          <a:xfrm>
            <a:off x="119270" y="1623175"/>
            <a:ext cx="11728174" cy="2985433"/>
          </a:xfrm>
          <a:prstGeom prst="rect">
            <a:avLst/>
          </a:prstGeom>
          <a:noFill/>
        </p:spPr>
        <p:txBody>
          <a:bodyPr wrap="square" rtlCol="0">
            <a:spAutoFit/>
          </a:bodyPr>
          <a:lstStyle/>
          <a:p>
            <a:pPr marL="285750" indent="-285750">
              <a:buFont typeface="Arial" panose="020B0604020202020204" pitchFamily="34" charset="0"/>
              <a:buChar char="•"/>
            </a:pPr>
            <a:r>
              <a:rPr lang="en-US" sz="2800" b="0" i="0" u="none" strike="noStrike" dirty="0">
                <a:effectLst/>
                <a:latin typeface="+mj-lt"/>
              </a:rPr>
              <a:t>After analyzing different classification techniques on the given data we got highest 98% accuracy with SVM by using kernel ‘rbf’ and 94% with knn  classifier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800" dirty="0">
                <a:latin typeface="+mj-lt"/>
              </a:rPr>
              <a:t>when separating musical instruments, choosing an indicative subset of features to predict on is extremely important or It may lead to wrong prediction </a:t>
            </a:r>
            <a:endParaRPr lang="en-US" sz="2000" b="0" i="0" u="none" strike="noStrike" dirty="0">
              <a:effectLst/>
              <a:latin typeface="+mj-lt"/>
            </a:endParaRPr>
          </a:p>
        </p:txBody>
      </p:sp>
    </p:spTree>
    <p:extLst>
      <p:ext uri="{BB962C8B-B14F-4D97-AF65-F5344CB8AC3E}">
        <p14:creationId xmlns:p14="http://schemas.microsoft.com/office/powerpoint/2010/main" val="56327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atomy of the Perfect Thank You Page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198" y="2028422"/>
            <a:ext cx="5905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0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490952" y="1455313"/>
            <a:ext cx="5537915" cy="4597757"/>
          </a:xfrm>
        </p:spPr>
        <p:txBody>
          <a:bodyPr>
            <a:normAutofit/>
          </a:bodyPr>
          <a:lstStyle/>
          <a:p>
            <a:pPr marL="285750" indent="-285750">
              <a:buFont typeface="Arial" panose="020B0604020202020204" pitchFamily="34" charset="0"/>
              <a:buChar char="•"/>
            </a:pPr>
            <a:r>
              <a:rPr lang="en-US" sz="1800" cap="none" dirty="0" smtClean="0">
                <a:solidFill>
                  <a:schemeClr val="tx1"/>
                </a:solidFill>
              </a:rPr>
              <a:t>Musical instrument identification plays an important role in musical signal indexing and database retrieval </a:t>
            </a:r>
          </a:p>
          <a:p>
            <a:endParaRPr lang="en-US" sz="1800" cap="none" dirty="0" smtClean="0">
              <a:solidFill>
                <a:schemeClr val="tx1"/>
              </a:solidFill>
            </a:endParaRPr>
          </a:p>
          <a:p>
            <a:pPr marL="285750" indent="-285750">
              <a:buFont typeface="Arial" panose="020B0604020202020204" pitchFamily="34" charset="0"/>
              <a:buChar char="•"/>
            </a:pPr>
            <a:r>
              <a:rPr lang="en-US" sz="1800" cap="none" dirty="0" smtClean="0">
                <a:solidFill>
                  <a:schemeClr val="tx1"/>
                </a:solidFill>
              </a:rPr>
              <a:t>People can search music by musical  instruments instead of  type or author.</a:t>
            </a:r>
          </a:p>
          <a:p>
            <a:endParaRPr lang="en-US" sz="1800" cap="none" dirty="0" smtClean="0">
              <a:solidFill>
                <a:schemeClr val="tx1"/>
              </a:solidFill>
            </a:endParaRPr>
          </a:p>
          <a:p>
            <a:endParaRPr lang="en-US" sz="1800" cap="none" dirty="0" smtClean="0">
              <a:solidFill>
                <a:schemeClr val="tx1"/>
              </a:solidFill>
            </a:endParaRPr>
          </a:p>
          <a:p>
            <a:pPr marL="285750" indent="-285750">
              <a:buFont typeface="Arial" panose="020B0604020202020204" pitchFamily="34" charset="0"/>
              <a:buChar char="•"/>
            </a:pPr>
            <a:r>
              <a:rPr lang="en-US" sz="1800" cap="none" dirty="0" smtClean="0">
                <a:solidFill>
                  <a:schemeClr val="tx1"/>
                </a:solidFill>
              </a:rPr>
              <a:t>By using this project we can detect the audio belongs to which Particular instrument </a:t>
            </a:r>
          </a:p>
          <a:p>
            <a:endParaRPr lang="en-IN" dirty="0">
              <a:solidFill>
                <a:schemeClr val="tx1"/>
              </a:solidFill>
            </a:endParaRPr>
          </a:p>
        </p:txBody>
      </p:sp>
      <p:pic>
        <p:nvPicPr>
          <p:cNvPr id="6" name="Picture 5">
            <a:extLst>
              <a:ext uri="{FF2B5EF4-FFF2-40B4-BE49-F238E27FC236}">
                <a16:creationId xmlns:a16="http://schemas.microsoft.com/office/drawing/2014/main" xmlns="" id="{EDE05F44-39ED-43C2-862C-E1D85D7F79B5}"/>
              </a:ext>
            </a:extLst>
          </p:cNvPr>
          <p:cNvPicPr>
            <a:picLocks noChangeAspect="1"/>
          </p:cNvPicPr>
          <p:nvPr/>
        </p:nvPicPr>
        <p:blipFill>
          <a:blip r:embed="rId2"/>
          <a:stretch>
            <a:fillRect/>
          </a:stretch>
        </p:blipFill>
        <p:spPr>
          <a:xfrm>
            <a:off x="656823" y="1968654"/>
            <a:ext cx="5401280" cy="2992814"/>
          </a:xfrm>
          <a:prstGeom prst="rect">
            <a:avLst/>
          </a:prstGeom>
        </p:spPr>
      </p:pic>
    </p:spTree>
    <p:extLst>
      <p:ext uri="{BB962C8B-B14F-4D97-AF65-F5344CB8AC3E}">
        <p14:creationId xmlns:p14="http://schemas.microsoft.com/office/powerpoint/2010/main" val="25245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7"/>
          <p:cNvSpPr txBox="1"/>
          <p:nvPr/>
        </p:nvSpPr>
        <p:spPr>
          <a:xfrm>
            <a:off x="2211661" y="863469"/>
            <a:ext cx="6803550" cy="1569660"/>
          </a:xfrm>
          <a:prstGeom prst="rect">
            <a:avLst/>
          </a:prstGeom>
          <a:noFill/>
          <a:ln w="19050">
            <a:noFill/>
            <a:prstDash val="dash"/>
          </a:ln>
          <a:effectLst>
            <a:outerShdw blurRad="50800" dist="25400" dir="5400000" algn="ctr" rotWithShape="0">
              <a:srgbClr val="000000">
                <a:alpha val="43137"/>
              </a:srgb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IN" sz="4800" b="1" dirty="0">
                <a:sym typeface="+mn-ea"/>
              </a:rPr>
              <a:t>TABLE OF CONTENTS</a:t>
            </a:r>
            <a:endParaRPr lang="en-IN" sz="4800" b="1" dirty="0"/>
          </a:p>
          <a:p>
            <a:pPr algn="dist"/>
            <a:endParaRPr lang="zh-CN" altLang="en-US" sz="4800" b="1" dirty="0">
              <a:effectLst>
                <a:outerShdw blurRad="38100" dist="38100" dir="2700000" algn="tl">
                  <a:srgbClr val="000000">
                    <a:alpha val="43137"/>
                  </a:srgbClr>
                </a:outerShdw>
              </a:effectLst>
              <a:latin typeface="+mn-ea"/>
            </a:endParaRPr>
          </a:p>
        </p:txBody>
      </p:sp>
      <p:sp>
        <p:nvSpPr>
          <p:cNvPr id="14" name="矩形 10"/>
          <p:cNvSpPr/>
          <p:nvPr/>
        </p:nvSpPr>
        <p:spPr>
          <a:xfrm>
            <a:off x="1350902" y="2313605"/>
            <a:ext cx="5062778" cy="42780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IN" sz="2400" dirty="0">
                <a:sym typeface="+mn-ea"/>
              </a:rPr>
              <a:t>Problem </a:t>
            </a:r>
            <a:r>
              <a:rPr lang="en-IN" sz="2400" dirty="0" smtClean="0">
                <a:sym typeface="+mn-ea"/>
              </a:rPr>
              <a:t>statement</a:t>
            </a:r>
          </a:p>
          <a:p>
            <a:pPr marL="457200" indent="-457200" algn="l">
              <a:buFont typeface="Arial" panose="020B0604020202020204" pitchFamily="34" charset="0"/>
              <a:buChar char="•"/>
            </a:pPr>
            <a:r>
              <a:rPr lang="en-IN" sz="2400" dirty="0" smtClean="0">
                <a:sym typeface="+mn-ea"/>
              </a:rPr>
              <a:t>OBJECITVE</a:t>
            </a:r>
            <a:endParaRPr lang="en-IN" sz="2400" dirty="0"/>
          </a:p>
          <a:p>
            <a:pPr marL="457200" indent="-457200" algn="l">
              <a:buFont typeface="Arial" panose="020B0604020202020204" pitchFamily="34" charset="0"/>
              <a:buChar char="•"/>
            </a:pPr>
            <a:r>
              <a:rPr lang="en-GB" sz="2400" dirty="0">
                <a:sym typeface="+mn-ea"/>
              </a:rPr>
              <a:t>Existing work</a:t>
            </a:r>
            <a:endParaRPr lang="en-GB" sz="2400" dirty="0"/>
          </a:p>
          <a:p>
            <a:pPr marL="457200" indent="-457200" algn="l">
              <a:buFont typeface="Arial" panose="020B0604020202020204" pitchFamily="34" charset="0"/>
              <a:buChar char="•"/>
            </a:pPr>
            <a:r>
              <a:rPr lang="en-GB" sz="2400" dirty="0">
                <a:sym typeface="+mn-ea"/>
              </a:rPr>
              <a:t>Proposed work</a:t>
            </a:r>
            <a:endParaRPr lang="en-IN" sz="2400" dirty="0"/>
          </a:p>
          <a:p>
            <a:pPr marL="457200" indent="-457200" algn="l">
              <a:buFont typeface="Arial" panose="020B0604020202020204" pitchFamily="34" charset="0"/>
              <a:buChar char="•"/>
            </a:pPr>
            <a:r>
              <a:rPr lang="en-IN" sz="2400" dirty="0">
                <a:sym typeface="+mn-ea"/>
              </a:rPr>
              <a:t>Tools(software, dataset)</a:t>
            </a:r>
            <a:endParaRPr lang="en-IN" sz="2400" dirty="0"/>
          </a:p>
          <a:p>
            <a:pPr marL="457200" indent="-457200" algn="l">
              <a:buFont typeface="Arial" panose="020B0604020202020204" pitchFamily="34" charset="0"/>
              <a:buChar char="•"/>
            </a:pPr>
            <a:r>
              <a:rPr lang="en-GB" sz="2400" dirty="0">
                <a:sym typeface="+mn-ea"/>
              </a:rPr>
              <a:t>Objective </a:t>
            </a:r>
            <a:endParaRPr lang="en-GB" sz="2400" dirty="0"/>
          </a:p>
          <a:p>
            <a:pPr marL="457200" indent="-457200" algn="l">
              <a:buFont typeface="Arial" panose="020B0604020202020204" pitchFamily="34" charset="0"/>
              <a:buChar char="•"/>
            </a:pPr>
            <a:r>
              <a:rPr lang="en-GB" sz="2400" dirty="0">
                <a:sym typeface="+mn-ea"/>
              </a:rPr>
              <a:t>Program</a:t>
            </a:r>
            <a:endParaRPr lang="en-GB" sz="2400" dirty="0"/>
          </a:p>
          <a:p>
            <a:pPr marL="457200" indent="-457200" algn="l">
              <a:buFont typeface="Arial" panose="020B0604020202020204" pitchFamily="34" charset="0"/>
              <a:buChar char="•"/>
            </a:pPr>
            <a:r>
              <a:rPr lang="en-IN" sz="2400" dirty="0">
                <a:sym typeface="+mn-ea"/>
              </a:rPr>
              <a:t>Outcomes</a:t>
            </a:r>
            <a:endParaRPr lang="en-IN" sz="2400" dirty="0"/>
          </a:p>
          <a:p>
            <a:pPr marL="457200" indent="-457200" algn="l">
              <a:buFont typeface="Arial" panose="020B0604020202020204" pitchFamily="34" charset="0"/>
              <a:buChar char="•"/>
            </a:pPr>
            <a:r>
              <a:rPr lang="en-IN" sz="2400" dirty="0">
                <a:sym typeface="+mn-ea"/>
              </a:rPr>
              <a:t>References</a:t>
            </a:r>
            <a:endParaRPr lang="en-IN" sz="2400" dirty="0"/>
          </a:p>
          <a:p>
            <a:pPr marL="457200" indent="-457200" algn="l">
              <a:buFont typeface="Arial" panose="020B0604020202020204" pitchFamily="34" charset="0"/>
              <a:buChar char="•"/>
            </a:pPr>
            <a:r>
              <a:rPr lang="en-IN" sz="2400" dirty="0">
                <a:sym typeface="+mn-ea"/>
              </a:rPr>
              <a:t>Conclusion</a:t>
            </a:r>
            <a:endParaRPr lang="en-IN" sz="2400" dirty="0"/>
          </a:p>
          <a:p>
            <a:endParaRPr lang="zh-CN" altLang="en-US" sz="3200" dirty="0"/>
          </a:p>
        </p:txBody>
      </p:sp>
      <p:pic>
        <p:nvPicPr>
          <p:cNvPr id="15" name="图片 80"/>
          <p:cNvPicPr>
            <a:picLocks noChangeAspect="1"/>
          </p:cNvPicPr>
          <p:nvPr/>
        </p:nvPicPr>
        <p:blipFill>
          <a:blip r:embed="rId2" cstate="print"/>
          <a:stretch>
            <a:fillRect/>
          </a:stretch>
        </p:blipFill>
        <p:spPr>
          <a:xfrm>
            <a:off x="6969431" y="2433129"/>
            <a:ext cx="2432146" cy="3324390"/>
          </a:xfrm>
          <a:prstGeom prst="rect">
            <a:avLst/>
          </a:prstGeom>
        </p:spPr>
      </p:pic>
    </p:spTree>
    <p:extLst>
      <p:ext uri="{BB962C8B-B14F-4D97-AF65-F5344CB8AC3E}">
        <p14:creationId xmlns:p14="http://schemas.microsoft.com/office/powerpoint/2010/main" val="135619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996633" y="1050941"/>
            <a:ext cx="8761413" cy="706964"/>
          </a:xfrm>
        </p:spPr>
        <p:txBody>
          <a:bodyPr/>
          <a:lstStyle/>
          <a:p>
            <a:r>
              <a:rPr lang="en-IN" dirty="0" smtClean="0"/>
              <a:t>PROBLEM STATEMENT</a:t>
            </a:r>
            <a:endParaRPr lang="en-IN" dirty="0"/>
          </a:p>
        </p:txBody>
      </p:sp>
      <p:sp>
        <p:nvSpPr>
          <p:cNvPr id="11" name="Content Placeholder 10"/>
          <p:cNvSpPr>
            <a:spLocks noGrp="1"/>
          </p:cNvSpPr>
          <p:nvPr>
            <p:ph idx="1"/>
          </p:nvPr>
        </p:nvSpPr>
        <p:spPr/>
        <p:txBody>
          <a:bodyPr>
            <a:normAutofit/>
          </a:bodyPr>
          <a:lstStyle/>
          <a:p>
            <a:pPr marL="285750" indent="-285750">
              <a:buFont typeface="Arial" panose="020B0604020202020204" pitchFamily="34" charset="0"/>
              <a:buChar char="•"/>
            </a:pPr>
            <a:r>
              <a:rPr lang="en-US" dirty="0">
                <a:solidFill>
                  <a:schemeClr val="tx1"/>
                </a:solidFill>
              </a:rPr>
              <a:t>This project describes about the identification of musical instruments from the data set which is having 600 sound samples of total six classes </a:t>
            </a:r>
            <a:endParaRPr lang="en-US" dirty="0" smtClean="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This projects aims to build to machine learning model which aims to classify the classes and predict the musical instruments based on feature vectors of audio samples </a:t>
            </a:r>
          </a:p>
          <a:p>
            <a:pPr marL="285750" indent="-285750">
              <a:buFont typeface="Arial" panose="020B0604020202020204" pitchFamily="34" charset="0"/>
              <a:buChar char="•"/>
            </a:pPr>
            <a:r>
              <a:rPr lang="en-US" dirty="0" smtClean="0">
                <a:solidFill>
                  <a:schemeClr val="tx1"/>
                </a:solidFill>
                <a:latin typeface="+mj-lt"/>
              </a:rPr>
              <a:t>Main objective of our project is “</a:t>
            </a:r>
            <a:r>
              <a:rPr lang="en-US" b="1" dirty="0" smtClean="0">
                <a:solidFill>
                  <a:schemeClr val="tx1"/>
                </a:solidFill>
                <a:latin typeface="+mj-lt"/>
              </a:rPr>
              <a:t>musical instrument </a:t>
            </a:r>
            <a:r>
              <a:rPr lang="en-US" b="1" dirty="0" err="1" smtClean="0">
                <a:solidFill>
                  <a:schemeClr val="tx1"/>
                </a:solidFill>
                <a:latin typeface="+mj-lt"/>
              </a:rPr>
              <a:t>recognition</a:t>
            </a:r>
            <a:r>
              <a:rPr lang="en-US" dirty="0" err="1" smtClean="0">
                <a:solidFill>
                  <a:schemeClr val="tx1"/>
                </a:solidFill>
                <a:latin typeface="+mj-lt"/>
              </a:rPr>
              <a:t>”using</a:t>
            </a:r>
            <a:r>
              <a:rPr lang="en-US" dirty="0" smtClean="0">
                <a:solidFill>
                  <a:schemeClr val="tx1"/>
                </a:solidFill>
                <a:latin typeface="+mj-lt"/>
              </a:rPr>
              <a:t> the concepts of signal processing in frequency domain and feature classification using machine learning techniques</a:t>
            </a:r>
            <a:endParaRPr lang="en-US" sz="2400" dirty="0">
              <a:solidFill>
                <a:schemeClr val="tx1"/>
              </a:solidFill>
              <a:latin typeface="+mj-lt"/>
            </a:endParaRPr>
          </a:p>
          <a:p>
            <a:endParaRPr lang="en-IN" dirty="0"/>
          </a:p>
        </p:txBody>
      </p:sp>
    </p:spTree>
    <p:extLst>
      <p:ext uri="{BB962C8B-B14F-4D97-AF65-F5344CB8AC3E}">
        <p14:creationId xmlns:p14="http://schemas.microsoft.com/office/powerpoint/2010/main" val="359894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876" y="973668"/>
            <a:ext cx="5756491" cy="706964"/>
          </a:xfrm>
        </p:spPr>
        <p:txBody>
          <a:bodyPr/>
          <a:lstStyle/>
          <a:p>
            <a:r>
              <a:rPr lang="en-IN" dirty="0" smtClean="0"/>
              <a:t>OBJECIVE</a:t>
            </a:r>
            <a:endParaRPr lang="en-IN" dirty="0"/>
          </a:p>
        </p:txBody>
      </p:sp>
      <p:sp>
        <p:nvSpPr>
          <p:cNvPr id="3" name="Text Placeholder 2"/>
          <p:cNvSpPr>
            <a:spLocks noGrp="1"/>
          </p:cNvSpPr>
          <p:nvPr>
            <p:ph type="body" idx="1"/>
          </p:nvPr>
        </p:nvSpPr>
        <p:spPr>
          <a:xfrm>
            <a:off x="1083937" y="2408349"/>
            <a:ext cx="10468412" cy="3322750"/>
          </a:xfrm>
        </p:spPr>
        <p:txBody>
          <a:bodyPr/>
          <a:lstStyle/>
          <a:p>
            <a:pPr marL="285750" indent="-285750">
              <a:buFont typeface="Arial" panose="020B0604020202020204" pitchFamily="34" charset="0"/>
              <a:buChar char="•"/>
            </a:pPr>
            <a:r>
              <a:rPr lang="en-US" sz="1800" dirty="0">
                <a:solidFill>
                  <a:schemeClr val="tx1"/>
                </a:solidFill>
              </a:rPr>
              <a:t>Music is pervasive in our daily lives, present across all cultures and constantly evolving. One might argue that the ability to interact with music is an exclusively human quality. Streaming giants such as Spotify and Apple (just to name a few) curate their content and offer personalized recommendations for their users. To do so they possess powerful tools that classify entries based on genre, instruments, and lyrics</a:t>
            </a:r>
          </a:p>
          <a:p>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There is a real need for these businesses to get their predictions correct and without depleting their resources. Some sources suggest that ”Spotify adds 10,000 to 30,000 songs a day</a:t>
            </a:r>
            <a:endParaRPr lang="en-IN" sz="1800" dirty="0">
              <a:solidFill>
                <a:schemeClr val="tx1"/>
              </a:solidFill>
            </a:endParaRPr>
          </a:p>
        </p:txBody>
      </p:sp>
    </p:spTree>
    <p:extLst>
      <p:ext uri="{BB962C8B-B14F-4D97-AF65-F5344CB8AC3E}">
        <p14:creationId xmlns:p14="http://schemas.microsoft.com/office/powerpoint/2010/main" val="349263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FDACFC6-B225-4B11-9EE1-32E58C1AA845}"/>
              </a:ext>
            </a:extLst>
          </p:cNvPr>
          <p:cNvSpPr txBox="1"/>
          <p:nvPr/>
        </p:nvSpPr>
        <p:spPr>
          <a:xfrm>
            <a:off x="2846005" y="206062"/>
            <a:ext cx="5109091" cy="523220"/>
          </a:xfrm>
          <a:prstGeom prst="rect">
            <a:avLst/>
          </a:prstGeom>
          <a:noFill/>
        </p:spPr>
        <p:txBody>
          <a:bodyPr wrap="none" rtlCol="0">
            <a:spAutoFit/>
          </a:bodyPr>
          <a:lstStyle/>
          <a:p>
            <a:r>
              <a:rPr lang="en-US" sz="2800" dirty="0">
                <a:solidFill>
                  <a:schemeClr val="accent6">
                    <a:lumMod val="75000"/>
                  </a:schemeClr>
                </a:solidFill>
              </a:rPr>
              <a:t>PROPOSED METHODOLOGY </a:t>
            </a:r>
            <a:endParaRPr lang="en-IN" sz="2800" dirty="0">
              <a:solidFill>
                <a:schemeClr val="accent6">
                  <a:lumMod val="75000"/>
                </a:schemeClr>
              </a:solidFill>
            </a:endParaRPr>
          </a:p>
        </p:txBody>
      </p:sp>
      <p:pic>
        <p:nvPicPr>
          <p:cNvPr id="5" name="Picture 4">
            <a:extLst>
              <a:ext uri="{FF2B5EF4-FFF2-40B4-BE49-F238E27FC236}">
                <a16:creationId xmlns:a16="http://schemas.microsoft.com/office/drawing/2014/main" xmlns="" id="{8A7344D2-1D99-4770-8548-4BCBC37DA1DC}"/>
              </a:ext>
            </a:extLst>
          </p:cNvPr>
          <p:cNvPicPr>
            <a:picLocks noChangeAspect="1"/>
          </p:cNvPicPr>
          <p:nvPr/>
        </p:nvPicPr>
        <p:blipFill>
          <a:blip r:embed="rId2"/>
          <a:stretch>
            <a:fillRect/>
          </a:stretch>
        </p:blipFill>
        <p:spPr>
          <a:xfrm>
            <a:off x="1154954" y="1108626"/>
            <a:ext cx="6427304" cy="5683491"/>
          </a:xfrm>
          <a:prstGeom prst="rect">
            <a:avLst/>
          </a:prstGeom>
        </p:spPr>
      </p:pic>
    </p:spTree>
    <p:extLst>
      <p:ext uri="{BB962C8B-B14F-4D97-AF65-F5344CB8AC3E}">
        <p14:creationId xmlns:p14="http://schemas.microsoft.com/office/powerpoint/2010/main" val="91702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07" y="973668"/>
            <a:ext cx="6567860" cy="706964"/>
          </a:xfrm>
        </p:spPr>
        <p:txBody>
          <a:bodyPr/>
          <a:lstStyle/>
          <a:p>
            <a:r>
              <a:rPr lang="en-IN" dirty="0" smtClean="0"/>
              <a:t>TOOLS REQUIRED </a:t>
            </a:r>
            <a:endParaRPr lang="en-IN" dirty="0"/>
          </a:p>
        </p:txBody>
      </p:sp>
      <p:sp>
        <p:nvSpPr>
          <p:cNvPr id="3" name="Rectangle 2"/>
          <p:cNvSpPr/>
          <p:nvPr/>
        </p:nvSpPr>
        <p:spPr>
          <a:xfrm>
            <a:off x="601014" y="2889857"/>
            <a:ext cx="7577070" cy="1477328"/>
          </a:xfrm>
          <a:prstGeom prst="rect">
            <a:avLst/>
          </a:prstGeom>
        </p:spPr>
        <p:txBody>
          <a:bodyPr wrap="square">
            <a:spAutoFit/>
          </a:bodyPr>
          <a:lstStyle/>
          <a:p>
            <a:pPr marL="285750" indent="-285750">
              <a:buFont typeface="Arial" panose="020B0604020202020204" pitchFamily="34" charset="0"/>
              <a:buChar char="•"/>
            </a:pPr>
            <a:r>
              <a:rPr lang="en-US" dirty="0" smtClean="0"/>
              <a:t>Google </a:t>
            </a:r>
            <a:r>
              <a:rPr lang="en-US" dirty="0" err="1" smtClean="0"/>
              <a:t>colab</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Audio and python Libraries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Data set </a:t>
            </a:r>
          </a:p>
        </p:txBody>
      </p:sp>
    </p:spTree>
    <p:extLst>
      <p:ext uri="{BB962C8B-B14F-4D97-AF65-F5344CB8AC3E}">
        <p14:creationId xmlns:p14="http://schemas.microsoft.com/office/powerpoint/2010/main" val="340429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B722C12-0790-411F-ADA3-5F49689FD05C}"/>
              </a:ext>
            </a:extLst>
          </p:cNvPr>
          <p:cNvPicPr>
            <a:picLocks noChangeAspect="1"/>
          </p:cNvPicPr>
          <p:nvPr/>
        </p:nvPicPr>
        <p:blipFill>
          <a:blip r:embed="rId2"/>
          <a:stretch>
            <a:fillRect/>
          </a:stretch>
        </p:blipFill>
        <p:spPr>
          <a:xfrm>
            <a:off x="1425412" y="2735257"/>
            <a:ext cx="9051236" cy="3213312"/>
          </a:xfrm>
          <a:prstGeom prst="rect">
            <a:avLst/>
          </a:prstGeom>
        </p:spPr>
      </p:pic>
      <p:sp>
        <p:nvSpPr>
          <p:cNvPr id="8" name="TextBox 7"/>
          <p:cNvSpPr txBox="1"/>
          <p:nvPr/>
        </p:nvSpPr>
        <p:spPr>
          <a:xfrm>
            <a:off x="4198514" y="914400"/>
            <a:ext cx="4146996" cy="523220"/>
          </a:xfrm>
          <a:prstGeom prst="rect">
            <a:avLst/>
          </a:prstGeom>
          <a:noFill/>
        </p:spPr>
        <p:txBody>
          <a:bodyPr wrap="square" rtlCol="0">
            <a:spAutoFit/>
          </a:bodyPr>
          <a:lstStyle/>
          <a:p>
            <a:r>
              <a:rPr lang="en-IN" sz="2800" dirty="0" smtClean="0">
                <a:solidFill>
                  <a:schemeClr val="bg1"/>
                </a:solidFill>
              </a:rPr>
              <a:t>PROJECT PIPELINE</a:t>
            </a:r>
            <a:endParaRPr lang="en-IN" sz="2800" dirty="0">
              <a:solidFill>
                <a:schemeClr val="bg1"/>
              </a:solidFill>
            </a:endParaRPr>
          </a:p>
        </p:txBody>
      </p:sp>
    </p:spTree>
    <p:extLst>
      <p:ext uri="{BB962C8B-B14F-4D97-AF65-F5344CB8AC3E}">
        <p14:creationId xmlns:p14="http://schemas.microsoft.com/office/powerpoint/2010/main" val="163103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08E2408-E68C-4947-9903-8F1A3FCA0007}"/>
              </a:ext>
            </a:extLst>
          </p:cNvPr>
          <p:cNvPicPr>
            <a:picLocks noChangeAspect="1"/>
          </p:cNvPicPr>
          <p:nvPr/>
        </p:nvPicPr>
        <p:blipFill>
          <a:blip r:embed="rId2"/>
          <a:stretch>
            <a:fillRect/>
          </a:stretch>
        </p:blipFill>
        <p:spPr>
          <a:xfrm>
            <a:off x="643384" y="2937729"/>
            <a:ext cx="10866783" cy="2901856"/>
          </a:xfrm>
          <a:prstGeom prst="rect">
            <a:avLst/>
          </a:prstGeom>
        </p:spPr>
      </p:pic>
    </p:spTree>
    <p:extLst>
      <p:ext uri="{BB962C8B-B14F-4D97-AF65-F5344CB8AC3E}">
        <p14:creationId xmlns:p14="http://schemas.microsoft.com/office/powerpoint/2010/main" val="67687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389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Century Gothic</vt:lpstr>
      <vt:lpstr>Wingdings 3</vt:lpstr>
      <vt:lpstr>Ion Boardroom</vt:lpstr>
      <vt:lpstr>MUSICAL INSTRUMENT IDENTIFICATION USING MACHINE LEARNING</vt:lpstr>
      <vt:lpstr>PowerPoint Presentation</vt:lpstr>
      <vt:lpstr>PowerPoint Presentation</vt:lpstr>
      <vt:lpstr>PROBLEM STATEMENT</vt:lpstr>
      <vt:lpstr>OBJECIVE</vt:lpstr>
      <vt:lpstr>PowerPoint Presentation</vt:lpstr>
      <vt:lpstr>TOOLS REQUIRED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IDENTIFICATION USING MACHINE LEARNING</dc:title>
  <dc:creator>Admin</dc:creator>
  <cp:lastModifiedBy>Admin</cp:lastModifiedBy>
  <cp:revision>5</cp:revision>
  <dcterms:created xsi:type="dcterms:W3CDTF">2022-05-25T17:03:52Z</dcterms:created>
  <dcterms:modified xsi:type="dcterms:W3CDTF">2022-05-25T17:52:06Z</dcterms:modified>
</cp:coreProperties>
</file>