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8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80" r:id="rId17"/>
    <p:sldId id="271" r:id="rId18"/>
    <p:sldId id="272" r:id="rId19"/>
    <p:sldId id="273" r:id="rId20"/>
    <p:sldId id="274" r:id="rId21"/>
    <p:sldId id="278" r:id="rId22"/>
    <p:sldId id="25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 Black" panose="020F0502020204030203" pitchFamily="3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D69"/>
    <a:srgbClr val="0E7855"/>
    <a:srgbClr val="3D0505"/>
    <a:srgbClr val="07412E"/>
    <a:srgbClr val="7F3B8D"/>
    <a:srgbClr val="0F7F5A"/>
    <a:srgbClr val="129A6D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AFA17-5968-44E9-BDD4-747F4E5AD986}" v="114" dt="2023-01-28T03:35:58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66" autoAdjust="0"/>
    <p:restoredTop sz="94660"/>
  </p:normalViewPr>
  <p:slideViewPr>
    <p:cSldViewPr snapToGrid="0">
      <p:cViewPr>
        <p:scale>
          <a:sx n="62" d="100"/>
          <a:sy n="62" d="100"/>
        </p:scale>
        <p:origin x="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344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75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55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61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15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99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30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36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079546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38400" y="4038600"/>
            <a:ext cx="795067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“Data analysis on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Used Bikes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prices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“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In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bikewale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website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064" y="332232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Data Cleaning Steps: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Check for Duplicates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Drop the duplicate column and unnecessary columns.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Checking and removing special characters.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Identifying and imputing missing values.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Type conversion.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1F33B78-0018-8B8C-3287-64BF1442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32" y="1408532"/>
            <a:ext cx="3393954" cy="36239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7FAB6-A0A0-437C-0EA1-6BAA50B18F23}"/>
              </a:ext>
            </a:extLst>
          </p:cNvPr>
          <p:cNvSpPr txBox="1"/>
          <p:nvPr/>
        </p:nvSpPr>
        <p:spPr>
          <a:xfrm>
            <a:off x="4572000" y="361559"/>
            <a:ext cx="2684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C1CF9F-BEB5-D6F9-36AC-A2C7C8790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91833"/>
              </p:ext>
            </p:extLst>
          </p:nvPr>
        </p:nvGraphicFramePr>
        <p:xfrm>
          <a:off x="838200" y="1719072"/>
          <a:ext cx="10515600" cy="3958625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8980159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625674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75991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088319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54599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597819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612464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31563650"/>
                    </a:ext>
                  </a:extLst>
                </a:gridCol>
              </a:tblGrid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Fascino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28721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Splendor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63499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FZ25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6630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169000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78538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Royal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Enfield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07328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Honda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58480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34855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Honda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282337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Fazer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72780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135000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33295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SZ-RR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3802"/>
                  </a:ext>
                </a:extLst>
              </a:tr>
              <a:tr h="35987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YZF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262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738D6E-12C3-0967-0129-38038565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26383"/>
              </p:ext>
            </p:extLst>
          </p:nvPr>
        </p:nvGraphicFramePr>
        <p:xfrm>
          <a:off x="2279904" y="1180303"/>
          <a:ext cx="8985508" cy="304800"/>
        </p:xfrm>
        <a:graphic>
          <a:graphicData uri="http://schemas.openxmlformats.org/drawingml/2006/table">
            <a:tbl>
              <a:tblPr/>
              <a:tblGrid>
                <a:gridCol w="1283644">
                  <a:extLst>
                    <a:ext uri="{9D8B030D-6E8A-4147-A177-3AD203B41FA5}">
                      <a16:colId xmlns:a16="http://schemas.microsoft.com/office/drawing/2014/main" val="533835502"/>
                    </a:ext>
                  </a:extLst>
                </a:gridCol>
                <a:gridCol w="1283644">
                  <a:extLst>
                    <a:ext uri="{9D8B030D-6E8A-4147-A177-3AD203B41FA5}">
                      <a16:colId xmlns:a16="http://schemas.microsoft.com/office/drawing/2014/main" val="1933415829"/>
                    </a:ext>
                  </a:extLst>
                </a:gridCol>
                <a:gridCol w="1283644">
                  <a:extLst>
                    <a:ext uri="{9D8B030D-6E8A-4147-A177-3AD203B41FA5}">
                      <a16:colId xmlns:a16="http://schemas.microsoft.com/office/drawing/2014/main" val="3623074508"/>
                    </a:ext>
                  </a:extLst>
                </a:gridCol>
                <a:gridCol w="1283644">
                  <a:extLst>
                    <a:ext uri="{9D8B030D-6E8A-4147-A177-3AD203B41FA5}">
                      <a16:colId xmlns:a16="http://schemas.microsoft.com/office/drawing/2014/main" val="2314555215"/>
                    </a:ext>
                  </a:extLst>
                </a:gridCol>
                <a:gridCol w="1283644">
                  <a:extLst>
                    <a:ext uri="{9D8B030D-6E8A-4147-A177-3AD203B41FA5}">
                      <a16:colId xmlns:a16="http://schemas.microsoft.com/office/drawing/2014/main" val="764379026"/>
                    </a:ext>
                  </a:extLst>
                </a:gridCol>
                <a:gridCol w="1283644">
                  <a:extLst>
                    <a:ext uri="{9D8B030D-6E8A-4147-A177-3AD203B41FA5}">
                      <a16:colId xmlns:a16="http://schemas.microsoft.com/office/drawing/2014/main" val="3705096688"/>
                    </a:ext>
                  </a:extLst>
                </a:gridCol>
                <a:gridCol w="1283644">
                  <a:extLst>
                    <a:ext uri="{9D8B030D-6E8A-4147-A177-3AD203B41FA5}">
                      <a16:colId xmlns:a16="http://schemas.microsoft.com/office/drawing/2014/main" val="259245940"/>
                    </a:ext>
                  </a:extLst>
                </a:gridCol>
              </a:tblGrid>
              <a:tr h="18520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brand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sub_brand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model_year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kms_driven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200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672FFF-6E4D-B84D-A5C9-CD65D1673450}"/>
              </a:ext>
            </a:extLst>
          </p:cNvPr>
          <p:cNvSpPr txBox="1"/>
          <p:nvPr/>
        </p:nvSpPr>
        <p:spPr>
          <a:xfrm>
            <a:off x="1719072" y="575777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688 rows × 7 columns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ACA3A-A801-2D02-B754-1BA13F1935EB}"/>
              </a:ext>
            </a:extLst>
          </p:cNvPr>
          <p:cNvSpPr txBox="1"/>
          <p:nvPr/>
        </p:nvSpPr>
        <p:spPr>
          <a:xfrm>
            <a:off x="3429605" y="307363"/>
            <a:ext cx="4879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1026" name="Picture 2" descr="Data Visualization — Best Practices and Foundations | Toptal">
            <a:extLst>
              <a:ext uri="{FF2B5EF4-FFF2-40B4-BE49-F238E27FC236}">
                <a16:creationId xmlns:a16="http://schemas.microsoft.com/office/drawing/2014/main" id="{6FDDF0D8-4CFC-9358-38B1-9BD73B54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7431"/>
            <a:ext cx="11276013" cy="502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AutoShape 1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2" name="AutoShape 26" descr="https://cdn.discordapp.com/attachments/1042151836553068675/1053364763482144779/AJJZXFEIguJzAAAAAElFTkSuQm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4" name="AutoShape 28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6" name="AutoShape 30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8" name="AutoShape 3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0" name="AutoShape 3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2" name="AutoShape 3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4" name="AutoShape 38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6" name="AutoShape 40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8" name="AutoShape 4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0" name="AutoShape 4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2" name="AutoShape 4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2976" y="4891979"/>
            <a:ext cx="2895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  Of  Different Cities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479" y="5198565"/>
            <a:ext cx="1155442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Observation : 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000" dirty="0">
                <a:latin typeface="Times New Roman"/>
                <a:cs typeface="Times New Roman"/>
              </a:rPr>
              <a:t>We can see that,</a:t>
            </a:r>
            <a:endParaRPr lang="en-US" sz="2000" dirty="0">
              <a:latin typeface="Times New Roman"/>
            </a:endParaRPr>
          </a:p>
          <a:p>
            <a:pPr marL="342900" lvl="3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Used bikes available in </a:t>
            </a:r>
            <a:r>
              <a:rPr lang="en-US" sz="2000" dirty="0" err="1">
                <a:latin typeface="Times New Roman"/>
                <a:cs typeface="Times New Roman"/>
              </a:rPr>
              <a:t>Hyderbad</a:t>
            </a:r>
            <a:r>
              <a:rPr lang="en-US" sz="2000" dirty="0">
                <a:latin typeface="Times New Roman"/>
                <a:cs typeface="Times New Roman"/>
              </a:rPr>
              <a:t> it contributes  high (28.78 %) .</a:t>
            </a:r>
          </a:p>
          <a:p>
            <a:pPr marL="342900" lvl="3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Bangalore contributes less (14.39 %) in the </a:t>
            </a:r>
            <a:r>
              <a:rPr lang="en-US" sz="2000" dirty="0" err="1">
                <a:latin typeface="Times New Roman"/>
                <a:cs typeface="Times New Roman"/>
              </a:rPr>
              <a:t>DataFrame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4F066BC-BD17-24BC-D46D-E1B5DEE9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"/>
            <a:ext cx="6933565" cy="45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F1838E-7E3D-4E3A-256D-75B5C679709F}"/>
              </a:ext>
            </a:extLst>
          </p:cNvPr>
          <p:cNvSpPr txBox="1"/>
          <p:nvPr/>
        </p:nvSpPr>
        <p:spPr>
          <a:xfrm>
            <a:off x="155575" y="160338"/>
            <a:ext cx="48329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Bike </a:t>
            </a:r>
            <a:r>
              <a:rPr lang="en-US" sz="2400" dirty="0">
                <a:solidFill>
                  <a:srgbClr val="C00000"/>
                </a:solidFill>
              </a:rPr>
              <a:t>share</a:t>
            </a:r>
            <a:r>
              <a:rPr lang="en-US" sz="2800" dirty="0">
                <a:solidFill>
                  <a:srgbClr val="C00000"/>
                </a:solidFill>
              </a:rPr>
              <a:t> location wise 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00" y="5176520"/>
            <a:ext cx="11452822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Observation :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We can see that more affordable Used bikes available are in the range of  2.5 lakh to 20 lakhs.</a:t>
            </a:r>
            <a:r>
              <a:rPr lang="en-US" sz="1800" dirty="0">
                <a:latin typeface="Times New Roman"/>
                <a:cs typeface="Times New Roman"/>
              </a:rPr>
              <a:t>  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5C5FE2C-2D66-F2D3-7A84-07752176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99507"/>
            <a:ext cx="11799823" cy="467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FE253B-6C17-F66A-51F0-C7A4212431BD}"/>
              </a:ext>
            </a:extLst>
          </p:cNvPr>
          <p:cNvSpPr txBox="1"/>
          <p:nvPr/>
        </p:nvSpPr>
        <p:spPr>
          <a:xfrm>
            <a:off x="203200" y="130174"/>
            <a:ext cx="6045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Premium bikes Price vs Count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799" y="4768970"/>
            <a:ext cx="1153255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  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Here the range of driven kilometers increased then the price decreased.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And the range of driven kilometers decreased then the price increased.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A9D9E34-E4A8-EF30-DF33-D1C12287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573024"/>
            <a:ext cx="11655552" cy="4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7AB41-1021-9AF2-C8F7-5D46854E6EDE}"/>
              </a:ext>
            </a:extLst>
          </p:cNvPr>
          <p:cNvSpPr txBox="1"/>
          <p:nvPr/>
        </p:nvSpPr>
        <p:spPr>
          <a:xfrm>
            <a:off x="152399" y="150038"/>
            <a:ext cx="66141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Price variations according to the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kms_driven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9280" y="5166360"/>
            <a:ext cx="11602720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  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  <a:cs typeface="Times New Roman"/>
              </a:rPr>
              <a:t>Here we can observe that Mumbai has higher price.</a:t>
            </a:r>
          </a:p>
          <a:p>
            <a:pPr marL="342900" indent="-342900">
              <a:buAutoNum type="arabicParenR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201FAB-712C-2662-5AA8-184EAA1D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1" y="680720"/>
            <a:ext cx="10009633" cy="44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7CEB0-F672-57B7-F9C7-43A3A7881351}"/>
              </a:ext>
            </a:extLst>
          </p:cNvPr>
          <p:cNvSpPr txBox="1"/>
          <p:nvPr/>
        </p:nvSpPr>
        <p:spPr>
          <a:xfrm>
            <a:off x="101600" y="137160"/>
            <a:ext cx="116027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Premium bikes location and Price :</a:t>
            </a:r>
          </a:p>
        </p:txBody>
      </p:sp>
    </p:spTree>
    <p:extLst>
      <p:ext uri="{BB962C8B-B14F-4D97-AF65-F5344CB8AC3E}">
        <p14:creationId xmlns:p14="http://schemas.microsoft.com/office/powerpoint/2010/main" val="416217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785360"/>
            <a:ext cx="11510513" cy="14199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Observation :</a:t>
            </a:r>
            <a:r>
              <a:rPr lang="en-US" sz="1600" b="1" dirty="0">
                <a:latin typeface="Times New Roman"/>
                <a:cs typeface="Times New Roman"/>
              </a:rPr>
              <a:t>  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We can easily observe that in 50000 price range the no of kms driven is low.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In 60000 price range the no of kms driven is high.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AC4F846-3516-1B4C-C679-65C428B12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" y="416560"/>
            <a:ext cx="11911584" cy="44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E01A2-D78D-D918-1DBB-E7DCC6E61CC1}"/>
              </a:ext>
            </a:extLst>
          </p:cNvPr>
          <p:cNvSpPr txBox="1"/>
          <p:nvPr/>
        </p:nvSpPr>
        <p:spPr>
          <a:xfrm>
            <a:off x="71887" y="60960"/>
            <a:ext cx="11510513" cy="5799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/>
              </a:rPr>
              <a:t>Top six bikes Price vs </a:t>
            </a:r>
            <a:r>
              <a:rPr lang="en-US" sz="2400" dirty="0" err="1">
                <a:solidFill>
                  <a:srgbClr val="C00000"/>
                </a:solidFill>
                <a:latin typeface="Times New Roman"/>
              </a:rPr>
              <a:t>Kms_driven</a:t>
            </a:r>
            <a:r>
              <a:rPr lang="en-US" sz="2400" dirty="0">
                <a:solidFill>
                  <a:srgbClr val="C00000"/>
                </a:solidFill>
                <a:latin typeface="Times New Roman"/>
              </a:rPr>
              <a:t> 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" y="4998720"/>
            <a:ext cx="11509938" cy="36925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Here we can see that if model year increases then price of the used bikes increases.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From the model year 2015 to 2020 the price of the bikes increased.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Used bikes in Pune has the highest price in the model year 2020.</a:t>
            </a:r>
          </a:p>
          <a:p>
            <a:pPr marL="342900" indent="-342900">
              <a:buAutoNum type="arabicParenR"/>
            </a:pPr>
            <a:r>
              <a:rPr lang="en-US" sz="2000" dirty="0">
                <a:latin typeface="Times New Roman"/>
              </a:rPr>
              <a:t>And Used bikes in Chennai has the lowest price in the model year 2020.</a:t>
            </a:r>
          </a:p>
          <a:p>
            <a:pPr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357A85-E1CF-AB63-C52D-6ACDDE70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" y="650240"/>
            <a:ext cx="11637963" cy="45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66887-7784-40C2-DC5F-35220A241712}"/>
              </a:ext>
            </a:extLst>
          </p:cNvPr>
          <p:cNvSpPr txBox="1"/>
          <p:nvPr/>
        </p:nvSpPr>
        <p:spPr>
          <a:xfrm>
            <a:off x="121920" y="172720"/>
            <a:ext cx="11509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Location based on Price and </a:t>
            </a: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Model_year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672" y="4402635"/>
            <a:ext cx="11554422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Here we can see that in Pune city, the 1</a:t>
            </a:r>
            <a:r>
              <a:rPr lang="en-US" sz="2000" baseline="30000" dirty="0">
                <a:latin typeface="Times New Roman"/>
              </a:rPr>
              <a:t>st</a:t>
            </a:r>
            <a:r>
              <a:rPr lang="en-US" sz="2000" dirty="0">
                <a:latin typeface="Times New Roman"/>
              </a:rPr>
              <a:t>  Owner used bikes have highest price and the 2</a:t>
            </a:r>
            <a:r>
              <a:rPr lang="en-US" sz="2000" baseline="30000" dirty="0">
                <a:latin typeface="Times New Roman"/>
              </a:rPr>
              <a:t>nd</a:t>
            </a:r>
            <a:r>
              <a:rPr lang="en-US" sz="2000" dirty="0">
                <a:latin typeface="Times New Roman"/>
              </a:rPr>
              <a:t> have the lowest.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In the Bangalore city Both the 1</a:t>
            </a:r>
            <a:r>
              <a:rPr lang="en-US" sz="2000" baseline="30000" dirty="0">
                <a:latin typeface="Times New Roman"/>
              </a:rPr>
              <a:t>st</a:t>
            </a:r>
            <a:r>
              <a:rPr lang="en-US" sz="2000" dirty="0">
                <a:latin typeface="Times New Roman"/>
              </a:rPr>
              <a:t> and 2</a:t>
            </a:r>
            <a:r>
              <a:rPr lang="en-US" sz="2000" baseline="30000" dirty="0">
                <a:latin typeface="Times New Roman"/>
              </a:rPr>
              <a:t>nd  </a:t>
            </a:r>
            <a:r>
              <a:rPr lang="en-US" sz="2000" dirty="0">
                <a:latin typeface="Times New Roman"/>
              </a:rPr>
              <a:t>Owner  Used bikes prices are equal.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 pitchFamily="18" charset="0"/>
              </a:rPr>
              <a:t>Rather than other cities Mumbai city has the 3</a:t>
            </a:r>
            <a:r>
              <a:rPr lang="en-US" sz="2000" baseline="30000" dirty="0">
                <a:latin typeface="Times New Roman" pitchFamily="18" charset="0"/>
              </a:rPr>
              <a:t>rd</a:t>
            </a:r>
            <a:r>
              <a:rPr lang="en-US" sz="2000" dirty="0">
                <a:latin typeface="Times New Roman" pitchFamily="18" charset="0"/>
              </a:rPr>
              <a:t> Owner used bikes.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16E739F-FC1D-8ED0-073D-C15A1FE9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2" y="609600"/>
            <a:ext cx="11424336" cy="38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1DD1EC-4667-11F5-521C-6D71CA5355E9}"/>
              </a:ext>
            </a:extLst>
          </p:cNvPr>
          <p:cNvSpPr txBox="1"/>
          <p:nvPr/>
        </p:nvSpPr>
        <p:spPr>
          <a:xfrm>
            <a:off x="83312" y="100874"/>
            <a:ext cx="1155442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Ownersahip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based on City and Price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3D0505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About </a:t>
            </a:r>
            <a:r>
              <a:rPr lang="en-IN" sz="3200" dirty="0">
                <a:solidFill>
                  <a:srgbClr val="3D0505"/>
                </a:solidFill>
                <a:latin typeface="Times New Roman" pitchFamily="18" charset="0"/>
                <a:ea typeface="Lato Black"/>
                <a:cs typeface="Times New Roman" pitchFamily="18" charset="0"/>
                <a:sym typeface="Lato Black"/>
              </a:rPr>
              <a:t>me</a:t>
            </a:r>
            <a:endParaRPr sz="1800" b="0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" name="Google Shape;104;p3"/>
          <p:cNvSpPr txBox="1"/>
          <p:nvPr/>
        </p:nvSpPr>
        <p:spPr>
          <a:xfrm>
            <a:off x="766313" y="1503800"/>
            <a:ext cx="4876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Name : </a:t>
            </a:r>
            <a:r>
              <a:rPr lang="en-US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Raj </a:t>
            </a:r>
            <a:r>
              <a:rPr lang="en-US" sz="2200" b="1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kumar</a:t>
            </a:r>
            <a:endParaRPr lang="en-US" sz="2200" b="1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Qualification : </a:t>
            </a:r>
            <a:r>
              <a:rPr lang="en-US" sz="2200" b="1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B.Tech</a:t>
            </a:r>
            <a:r>
              <a:rPr lang="en-US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(</a:t>
            </a:r>
            <a:r>
              <a:rPr lang="en-US" sz="2200" b="1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Cse</a:t>
            </a:r>
            <a:r>
              <a:rPr lang="en-US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Any work experience : </a:t>
            </a:r>
            <a:r>
              <a:rPr lang="en-IN" sz="22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Fresher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endParaRPr sz="1800" b="1" i="0" u="none" strike="noStrike" cap="none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32044-C609-F056-BA1C-70760BE0734B}"/>
              </a:ext>
            </a:extLst>
          </p:cNvPr>
          <p:cNvSpPr txBox="1"/>
          <p:nvPr/>
        </p:nvSpPr>
        <p:spPr>
          <a:xfrm>
            <a:off x="766313" y="3657599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</a:t>
            </a:r>
            <a:r>
              <a:rPr lang="en-IN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want to learn data science for skills and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career transition. 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has great job opportunities.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60" y="5140960"/>
            <a:ext cx="11521440" cy="26198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>
                <a:latin typeface="Times New Roman"/>
              </a:rPr>
              <a:t>Here we can see that Triumph brand 1</a:t>
            </a:r>
            <a:r>
              <a:rPr lang="en-US" sz="2000" baseline="30000" dirty="0">
                <a:latin typeface="Times New Roman"/>
              </a:rPr>
              <a:t>st</a:t>
            </a:r>
            <a:r>
              <a:rPr lang="en-US" sz="2000" dirty="0">
                <a:latin typeface="Times New Roman"/>
              </a:rPr>
              <a:t> owner used bikes prices are high.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dirty="0"/>
              <a:t>Royal brand has 1</a:t>
            </a:r>
            <a:r>
              <a:rPr lang="en-US" sz="2000" baseline="30000" dirty="0"/>
              <a:t>st</a:t>
            </a:r>
            <a:r>
              <a:rPr lang="en-US" sz="2000" dirty="0"/>
              <a:t> ,2</a:t>
            </a:r>
            <a:r>
              <a:rPr lang="en-US" sz="2000" baseline="30000" dirty="0"/>
              <a:t>nd</a:t>
            </a:r>
            <a:r>
              <a:rPr lang="en-US" sz="2000" dirty="0"/>
              <a:t> ,3</a:t>
            </a:r>
            <a:r>
              <a:rPr lang="en-US" sz="2000" baseline="30000" dirty="0"/>
              <a:t>rd</a:t>
            </a:r>
            <a:r>
              <a:rPr lang="en-US" sz="2000" dirty="0"/>
              <a:t> ,4</a:t>
            </a:r>
            <a:r>
              <a:rPr lang="en-US" sz="2000" baseline="30000" dirty="0"/>
              <a:t>th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 owner used bikes. 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1223" y="253582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Price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10F73F1-C52C-F014-CC03-58D9547F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31520"/>
            <a:ext cx="11865864" cy="45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BC2DE8-D882-3254-E071-7C8E83BB049C}"/>
              </a:ext>
            </a:extLst>
          </p:cNvPr>
          <p:cNvSpPr txBox="1"/>
          <p:nvPr/>
        </p:nvSpPr>
        <p:spPr>
          <a:xfrm>
            <a:off x="228600" y="139192"/>
            <a:ext cx="115214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Ownership based on Price and Brand 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327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>
                <a:latin typeface="Times New Roman" pitchFamily="18" charset="0"/>
                <a:cs typeface="Times New Roman" pitchFamily="18" charset="0"/>
              </a:rPr>
              <a:t>Conclusion : 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787448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conclude that  in Pune the 1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owner used bikes prices  are higher as compared to other cities.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can conclude that if the model year increases the price of the bikes increases.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We can see that more affordable premium used bikes available are in the range of  2.5 lakh to 20 lakhs.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can conclude that  in brand Triumph the1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owner used bikes prices  are higher as compared to other brands.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b="1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C89AB81-A66A-98AB-704C-547FBF53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57" y="1422910"/>
            <a:ext cx="2574445" cy="26894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BFC4391-B3D2-DA7A-8F97-937EB64B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33389"/>
            <a:ext cx="10925175" cy="572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295400"/>
            <a:ext cx="10515600" cy="497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Objective of the Project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Web Scraping</a:t>
            </a:r>
          </a:p>
          <a:p>
            <a:pPr indent="-457200">
              <a:buSzPct val="100000"/>
              <a:buFont typeface="Wingdings"/>
              <a:buChar char="§"/>
            </a:pPr>
            <a:r>
              <a:rPr lang="en-IN" dirty="0"/>
              <a:t>Summary of the Data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IN" b="1" u="sng" dirty="0">
                <a:solidFill>
                  <a:srgbClr val="0E7855"/>
                </a:solidFill>
              </a:rPr>
              <a:t>Exploratory Data Analysis: 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dirty="0">
              <a:solidFill>
                <a:srgbClr val="0E7855"/>
              </a:solidFill>
            </a:endParaRPr>
          </a:p>
          <a:p>
            <a:pPr marL="514350" indent="-514350" algn="just">
              <a:buSzPct val="100000"/>
              <a:buFont typeface="Wingdings"/>
              <a:buChar char="§"/>
            </a:pPr>
            <a:r>
              <a:rPr lang="en-IN" dirty="0"/>
              <a:t>Data Cleaning  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Data Manipulation 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Univariate Analysis  </a:t>
            </a:r>
            <a:endParaRPr dirty="0"/>
          </a:p>
          <a:p>
            <a:pPr marL="514350" indent="-514350" algn="just">
              <a:buSzPct val="100000"/>
              <a:buFont typeface="Wingdings"/>
              <a:buChar char="§"/>
            </a:pPr>
            <a:r>
              <a:rPr lang="en-IN" dirty="0"/>
              <a:t>Bivariate Analysis   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Multivariate Analysis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-IN" dirty="0"/>
              <a:t>Conclusion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1D47D-C992-8990-7AB7-C053CBF73E31}"/>
              </a:ext>
            </a:extLst>
          </p:cNvPr>
          <p:cNvSpPr txBox="1"/>
          <p:nvPr/>
        </p:nvSpPr>
        <p:spPr>
          <a:xfrm>
            <a:off x="684192" y="632039"/>
            <a:ext cx="20686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solidFill>
                  <a:srgbClr val="0E7855"/>
                </a:solidFill>
                <a:latin typeface="Times New Roman"/>
                <a:cs typeface="Times New Roman"/>
              </a:rPr>
              <a:t>Agenda</a:t>
            </a:r>
            <a:endParaRPr lang="en-GB" sz="3200" b="1" dirty="0"/>
          </a:p>
          <a:p>
            <a:pPr algn="l"/>
            <a:endParaRPr lang="en-GB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8686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which type of used bikes are available in cities and what are the different price ranges of the bikes.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661C7-B7F9-B497-D1C6-43297E038F39}"/>
              </a:ext>
            </a:extLst>
          </p:cNvPr>
          <p:cNvSpPr txBox="1"/>
          <p:nvPr/>
        </p:nvSpPr>
        <p:spPr>
          <a:xfrm>
            <a:off x="1066800" y="3429000"/>
            <a:ext cx="1028700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Objective of the Project :</a:t>
            </a:r>
          </a:p>
          <a:p>
            <a:endParaRPr lang="en-IN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/>
                <a:cs typeface="Times New Roman"/>
              </a:rPr>
              <a:t> Finding a desired Used Bikes in the affordable price with respect to City.</a:t>
            </a:r>
            <a:endParaRPr lang="en-IN" sz="250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/>
                <a:cs typeface="Times New Roman"/>
              </a:rPr>
              <a:t> To visualize the data using various visualization techniques.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500" dirty="0">
              <a:latin typeface="Times New Roman"/>
              <a:cs typeface="Times New Roman"/>
            </a:endParaRPr>
          </a:p>
          <a:p>
            <a:endParaRPr lang="en-IN" sz="25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0FF65D50-64C8-10D1-E475-548DC92E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046" y="0"/>
            <a:ext cx="2771954" cy="1695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D608F-228D-2A71-440B-D075D4B81928}"/>
              </a:ext>
            </a:extLst>
          </p:cNvPr>
          <p:cNvSpPr txBox="1"/>
          <p:nvPr/>
        </p:nvSpPr>
        <p:spPr>
          <a:xfrm>
            <a:off x="3581400" y="533400"/>
            <a:ext cx="4428343" cy="5847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3D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 ?</a:t>
            </a:r>
            <a:endParaRPr lang="en-IN" sz="3200" b="1">
              <a:solidFill>
                <a:srgbClr val="3D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24001"/>
            <a:ext cx="11125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80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 scraping, also known as data mining, is the process of collecting  large amounts of data from the website.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takes the unstructured data into structured data that can be stored and analyzed ,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data in a CSV file or some other structured format.</a:t>
            </a:r>
          </a:p>
          <a:p>
            <a:pPr algn="just">
              <a:buSzPct val="98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a request to these URLs to get the HTML of the page.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i="1" dirty="0"/>
              <a:t>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a Python library for pulling data out of HTML and XML files.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g sans"/>
              </a:rPr>
              <a:t>It was created primarily for automated web testing, but due to its compatibility with JavaScript, it is also used for web scraping.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AC4663-E80F-9CFC-6E1D-CC63E743322A}"/>
              </a:ext>
            </a:extLst>
          </p:cNvPr>
          <p:cNvSpPr txBox="1"/>
          <p:nvPr/>
        </p:nvSpPr>
        <p:spPr>
          <a:xfrm>
            <a:off x="2249631" y="707590"/>
            <a:ext cx="1765314" cy="1243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A93C92-4788-4E02-B21F-E060AB4290D2}"/>
              </a:ext>
            </a:extLst>
          </p:cNvPr>
          <p:cNvSpPr txBox="1"/>
          <p:nvPr/>
        </p:nvSpPr>
        <p:spPr>
          <a:xfrm>
            <a:off x="2249630" y="2591023"/>
            <a:ext cx="1750936" cy="1099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A9BCB-35BE-FC63-B28F-36151A2BBB38}"/>
              </a:ext>
            </a:extLst>
          </p:cNvPr>
          <p:cNvSpPr txBox="1"/>
          <p:nvPr/>
        </p:nvSpPr>
        <p:spPr>
          <a:xfrm>
            <a:off x="251469" y="34501"/>
            <a:ext cx="939802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  <a:latin typeface="Times New Roman"/>
                <a:ea typeface="Lato Black"/>
                <a:cs typeface="Times New Roman"/>
              </a:rPr>
              <a:t>Tools used for Web Scraping ,Cleaning and Visualization :</a:t>
            </a:r>
            <a:endParaRPr lang="en-IN" sz="2400" dirty="0">
              <a:solidFill>
                <a:srgbClr val="C00000"/>
              </a:solidFill>
              <a:latin typeface="Times New Roman"/>
              <a:ea typeface="Lato Black"/>
              <a:cs typeface="Times New Roman"/>
            </a:endParaRPr>
          </a:p>
        </p:txBody>
      </p:sp>
      <p:pic>
        <p:nvPicPr>
          <p:cNvPr id="4" name="Picture 3" descr="Python &amp; Django Development - LogiCore Tech - Professional Services">
            <a:extLst>
              <a:ext uri="{FF2B5EF4-FFF2-40B4-BE49-F238E27FC236}">
                <a16:creationId xmlns:a16="http://schemas.microsoft.com/office/drawing/2014/main" id="{394D3DAC-475E-1EDA-76D9-AFFFBCDE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6" y="786406"/>
            <a:ext cx="1533370" cy="11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 Introduction to Selenium Open Source Automation Tool">
            <a:extLst>
              <a:ext uri="{FF2B5EF4-FFF2-40B4-BE49-F238E27FC236}">
                <a16:creationId xmlns:a16="http://schemas.microsoft.com/office/drawing/2014/main" id="{8E1AA691-3470-CA95-1041-5EED37FD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r="23129" b="-1191"/>
          <a:stretch/>
        </p:blipFill>
        <p:spPr bwMode="auto">
          <a:xfrm>
            <a:off x="2328071" y="2635209"/>
            <a:ext cx="1604029" cy="105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quests (software) - Wikipedia">
            <a:extLst>
              <a:ext uri="{FF2B5EF4-FFF2-40B4-BE49-F238E27FC236}">
                <a16:creationId xmlns:a16="http://schemas.microsoft.com/office/drawing/2014/main" id="{3BA4FF1A-64A2-AF5A-289D-497DBF91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12" y="4414827"/>
            <a:ext cx="1368366" cy="11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eautiful Soup | Great Learning">
            <a:extLst>
              <a:ext uri="{FF2B5EF4-FFF2-40B4-BE49-F238E27FC236}">
                <a16:creationId xmlns:a16="http://schemas.microsoft.com/office/drawing/2014/main" id="{56A01EC5-69F2-6A98-2DCF-0BEC93E20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46" y="4425684"/>
            <a:ext cx="1262750" cy="11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NumPy - Wikipedia">
            <a:extLst>
              <a:ext uri="{FF2B5EF4-FFF2-40B4-BE49-F238E27FC236}">
                <a16:creationId xmlns:a16="http://schemas.microsoft.com/office/drawing/2014/main" id="{B3A5D03F-3A34-E99D-EB1B-7843765D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00" y="4384638"/>
            <a:ext cx="1581912" cy="72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andas - Python Data Analysis Library">
            <a:extLst>
              <a:ext uri="{FF2B5EF4-FFF2-40B4-BE49-F238E27FC236}">
                <a16:creationId xmlns:a16="http://schemas.microsoft.com/office/drawing/2014/main" id="{8F7EE113-4030-B53C-439C-5A0C7388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99" y="5018868"/>
            <a:ext cx="1653799" cy="58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itHub - matplotlib/matplotlib: matplotlib: plotting with Python">
            <a:extLst>
              <a:ext uri="{FF2B5EF4-FFF2-40B4-BE49-F238E27FC236}">
                <a16:creationId xmlns:a16="http://schemas.microsoft.com/office/drawing/2014/main" id="{3E5D1642-A710-7667-E698-30EEBC42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106" y="4457140"/>
            <a:ext cx="1150366" cy="4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iting and logo — seaborn 0.12.1 documentation">
            <a:extLst>
              <a:ext uri="{FF2B5EF4-FFF2-40B4-BE49-F238E27FC236}">
                <a16:creationId xmlns:a16="http://schemas.microsoft.com/office/drawing/2014/main" id="{6DA23AD7-04D5-34CB-153D-8386E64F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33" y="4482284"/>
            <a:ext cx="1304337" cy="4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800D4-D20E-FEEF-9E57-42B25271A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22776" r="2273" b="21608"/>
          <a:stretch/>
        </p:blipFill>
        <p:spPr bwMode="auto">
          <a:xfrm>
            <a:off x="9649489" y="5089580"/>
            <a:ext cx="1696468" cy="4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6443EAE9-0036-F3C6-1B22-52D8DC5668AC}"/>
              </a:ext>
            </a:extLst>
          </p:cNvPr>
          <p:cNvSpPr txBox="1"/>
          <p:nvPr/>
        </p:nvSpPr>
        <p:spPr>
          <a:xfrm>
            <a:off x="89313" y="2589347"/>
            <a:ext cx="134290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rgbClr val="002060"/>
                </a:solidFill>
                <a:latin typeface="Times New Roman"/>
                <a:cs typeface="Times New Roman"/>
              </a:rPr>
              <a:t>Web scraping Tools</a:t>
            </a:r>
            <a:endParaRPr lang="en-IN" sz="2000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82D83243-2BDA-CAD6-C6D8-C33F3D1EED81}"/>
              </a:ext>
            </a:extLst>
          </p:cNvPr>
          <p:cNvSpPr txBox="1"/>
          <p:nvPr/>
        </p:nvSpPr>
        <p:spPr>
          <a:xfrm>
            <a:off x="8387054" y="5716568"/>
            <a:ext cx="38281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Data visualization</a:t>
            </a:r>
            <a:endParaRPr lang="en-IN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68FAD-5991-A763-4220-63484AEF10CA}"/>
              </a:ext>
            </a:extLst>
          </p:cNvPr>
          <p:cNvSpPr txBox="1"/>
          <p:nvPr/>
        </p:nvSpPr>
        <p:spPr>
          <a:xfrm>
            <a:off x="8877593" y="4402571"/>
            <a:ext cx="2857994" cy="12288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9623A-2574-2B8E-378B-68A87D03697A}"/>
              </a:ext>
            </a:extLst>
          </p:cNvPr>
          <p:cNvSpPr txBox="1"/>
          <p:nvPr/>
        </p:nvSpPr>
        <p:spPr>
          <a:xfrm>
            <a:off x="1762165" y="4292139"/>
            <a:ext cx="2778078" cy="2220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0E098-EC77-06AD-1AC0-F4656A43ECB9}"/>
              </a:ext>
            </a:extLst>
          </p:cNvPr>
          <p:cNvSpPr txBox="1"/>
          <p:nvPr/>
        </p:nvSpPr>
        <p:spPr>
          <a:xfrm>
            <a:off x="5268875" y="4345060"/>
            <a:ext cx="2613580" cy="1315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321BCA-57B3-823E-1077-1EE4654F3C1F}"/>
              </a:ext>
            </a:extLst>
          </p:cNvPr>
          <p:cNvCxnSpPr/>
          <p:nvPr/>
        </p:nvCxnSpPr>
        <p:spPr>
          <a:xfrm>
            <a:off x="1295939" y="3200939"/>
            <a:ext cx="425570" cy="1015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F21537-9EDB-18C1-7696-47FE6FC632AB}"/>
              </a:ext>
            </a:extLst>
          </p:cNvPr>
          <p:cNvCxnSpPr>
            <a:cxnSpLocks/>
          </p:cNvCxnSpPr>
          <p:nvPr/>
        </p:nvCxnSpPr>
        <p:spPr>
          <a:xfrm>
            <a:off x="1339072" y="3172185"/>
            <a:ext cx="727494" cy="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F18B26-7AB3-CD50-DA39-FB2AE4EA24F0}"/>
              </a:ext>
            </a:extLst>
          </p:cNvPr>
          <p:cNvCxnSpPr>
            <a:cxnSpLocks/>
          </p:cNvCxnSpPr>
          <p:nvPr/>
        </p:nvCxnSpPr>
        <p:spPr>
          <a:xfrm flipV="1">
            <a:off x="1295939" y="2275037"/>
            <a:ext cx="612474" cy="88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556A36B3-ACA7-8104-AD88-B63692046B01}"/>
              </a:ext>
            </a:extLst>
          </p:cNvPr>
          <p:cNvSpPr txBox="1"/>
          <p:nvPr/>
        </p:nvSpPr>
        <p:spPr>
          <a:xfrm>
            <a:off x="4418659" y="5715060"/>
            <a:ext cx="43292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Data Cleaning </a:t>
            </a:r>
            <a:endPara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/>
                <a:cs typeface="Times New Roman"/>
              </a:rPr>
              <a:t>&amp; Manipulating</a:t>
            </a:r>
            <a:endParaRPr lang="en-IN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1D177C4-6D1E-7382-C25A-EE8208B1E9A6}"/>
              </a:ext>
            </a:extLst>
          </p:cNvPr>
          <p:cNvSpPr/>
          <p:nvPr/>
        </p:nvSpPr>
        <p:spPr>
          <a:xfrm rot="5400000">
            <a:off x="2930162" y="2150964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66C2DD6-9911-2CEC-A80F-4BB793E4132E}"/>
              </a:ext>
            </a:extLst>
          </p:cNvPr>
          <p:cNvSpPr/>
          <p:nvPr/>
        </p:nvSpPr>
        <p:spPr>
          <a:xfrm rot="5400000">
            <a:off x="2911391" y="3815636"/>
            <a:ext cx="407351" cy="37386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9175BB0-28A4-7193-AB97-E2683277231D}"/>
              </a:ext>
            </a:extLst>
          </p:cNvPr>
          <p:cNvSpPr/>
          <p:nvPr/>
        </p:nvSpPr>
        <p:spPr>
          <a:xfrm>
            <a:off x="4727332" y="4940171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12927C9-3EF1-BFD7-52BF-1DCDAE66B794}"/>
              </a:ext>
            </a:extLst>
          </p:cNvPr>
          <p:cNvSpPr/>
          <p:nvPr/>
        </p:nvSpPr>
        <p:spPr>
          <a:xfrm>
            <a:off x="8120388" y="4925793"/>
            <a:ext cx="431320" cy="33067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0" name="Picture 2" descr="How to get started testing with Selenium Geckodriver and Python for Mac ...">
            <a:extLst>
              <a:ext uri="{FF2B5EF4-FFF2-40B4-BE49-F238E27FC236}">
                <a16:creationId xmlns:a16="http://schemas.microsoft.com/office/drawing/2014/main" id="{438569FD-5069-D4AC-86E0-E6DF2AFC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30" y="5593019"/>
            <a:ext cx="1934302" cy="8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3672"/>
            <a:ext cx="3886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000" b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Summary : </a:t>
            </a:r>
            <a:endParaRPr lang="en-IN" sz="3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9063"/>
            <a:ext cx="10820400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 I have selected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Bike wale website</a:t>
            </a:r>
            <a:r>
              <a:rPr lang="en-US" sz="2000" b="1" dirty="0">
                <a:solidFill>
                  <a:srgbClr val="07412E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 our web scraping project.</a:t>
            </a:r>
          </a:p>
          <a:p>
            <a:pPr algn="just"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Request to the website</a:t>
            </a:r>
          </a:p>
          <a:p>
            <a:pPr>
              <a:buSzPct val="98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    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page = </a:t>
            </a:r>
            <a:r>
              <a:rPr lang="fr-FR" sz="1600" b="1" i="1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requests.get</a:t>
            </a:r>
            <a:r>
              <a:rPr lang="fr-FR" sz="1600" b="1" i="1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('https://www.bikewale.com/used/bikes-in-mumbai/')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fr-FR" sz="2400" dirty="0">
                <a:latin typeface="Times New Roman"/>
                <a:cs typeface="Times New Roman"/>
              </a:rPr>
              <a:t>Import </a:t>
            </a:r>
            <a:r>
              <a:rPr lang="en-US" sz="2400" dirty="0">
                <a:latin typeface="Times New Roman"/>
                <a:cs typeface="Times New Roman"/>
              </a:rPr>
              <a:t>Beautiful Soup and all the necessary libraries for scraping data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Check length’s of all columns  and create the </a:t>
            </a:r>
            <a:r>
              <a:rPr lang="en-US" sz="2400" dirty="0" err="1">
                <a:latin typeface="Times New Roman"/>
                <a:cs typeface="Times New Roman"/>
              </a:rPr>
              <a:t>DataFrame</a:t>
            </a:r>
            <a:r>
              <a:rPr lang="en-US" sz="2400" dirty="0">
                <a:latin typeface="Times New Roman"/>
                <a:cs typeface="Times New Roman"/>
              </a:rPr>
              <a:t> 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Export into .csv format and read csv file  and  clean the Data</a:t>
            </a:r>
          </a:p>
          <a:p>
            <a:pPr>
              <a:buSzPct val="980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/>
                <a:cs typeface="Times New Roman"/>
              </a:rPr>
              <a:t> Analysis of Univariate, Bivariate and Multivariate</a:t>
            </a:r>
          </a:p>
          <a:p>
            <a:pPr>
              <a:buSzPct val="98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E09E7-C1FF-E143-9287-8F1B1F5608F4}"/>
              </a:ext>
            </a:extLst>
          </p:cNvPr>
          <p:cNvSpPr txBox="1"/>
          <p:nvPr/>
        </p:nvSpPr>
        <p:spPr>
          <a:xfrm>
            <a:off x="3505200" y="152400"/>
            <a:ext cx="467385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Used  for Scraping</a:t>
            </a:r>
            <a:endParaRPr lang="en-IN" sz="3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5F9CE-74EB-C369-82F3-256E658D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706398"/>
            <a:ext cx="11679936" cy="55724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6104" y="247116"/>
            <a:ext cx="883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Raw Data  From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Bikewale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2CC238-0DD9-3E99-C9F8-5834159C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7480"/>
              </p:ext>
            </p:extLst>
          </p:nvPr>
        </p:nvGraphicFramePr>
        <p:xfrm>
          <a:off x="838200" y="1463040"/>
          <a:ext cx="10515600" cy="4214661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5404383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62504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265685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10978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471267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506157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296035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76617850"/>
                    </a:ext>
                  </a:extLst>
                </a:gridCol>
              </a:tblGrid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Fascino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27433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Splendor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668290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FZ25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6630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169000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13492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Royal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Enfield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715389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Honda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Hyderabad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35328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282848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Honda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7281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Fazer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021001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135000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179605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SZ-RR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63883"/>
                  </a:ext>
                </a:extLst>
              </a:tr>
              <a:tr h="38315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Yamaha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YZF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Chennai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3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B5D3E8-3C11-836A-7490-06D4FF489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22101"/>
              </p:ext>
            </p:extLst>
          </p:nvPr>
        </p:nvGraphicFramePr>
        <p:xfrm>
          <a:off x="838200" y="1104822"/>
          <a:ext cx="10515600" cy="3048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9352471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52978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23996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542382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302456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820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846810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13383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brand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sub_brand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model_year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kms_driven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266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48AE0DD-EA70-E461-F8F1-0182CE7C2AB4}"/>
              </a:ext>
            </a:extLst>
          </p:cNvPr>
          <p:cNvSpPr txBox="1"/>
          <p:nvPr/>
        </p:nvSpPr>
        <p:spPr>
          <a:xfrm>
            <a:off x="1609344" y="58750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697 rows × 7 columns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5374</TotalTime>
  <Words>1029</Words>
  <Application>Microsoft Office PowerPoint</Application>
  <PresentationFormat>Widescreen</PresentationFormat>
  <Paragraphs>342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Lato Black</vt:lpstr>
      <vt:lpstr>Helvetica Neue</vt:lpstr>
      <vt:lpstr>Calibri</vt:lpstr>
      <vt:lpstr>Wingdings</vt:lpstr>
      <vt:lpstr>Times New Roman</vt:lpstr>
      <vt:lpstr>Arial</vt:lpstr>
      <vt:lpstr>gg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Raj Kumar</cp:lastModifiedBy>
  <cp:revision>296</cp:revision>
  <dcterms:created xsi:type="dcterms:W3CDTF">2021-02-16T05:19:01Z</dcterms:created>
  <dcterms:modified xsi:type="dcterms:W3CDTF">2023-05-27T07:55:45Z</dcterms:modified>
</cp:coreProperties>
</file>