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60" r:id="rId3"/>
    <p:sldId id="262" r:id="rId4"/>
    <p:sldId id="263" r:id="rId5"/>
    <p:sldId id="266" r:id="rId6"/>
    <p:sldId id="265" r:id="rId7"/>
    <p:sldId id="264" r:id="rId8"/>
    <p:sldId id="267" r:id="rId9"/>
    <p:sldId id="268" r:id="rId10"/>
    <p:sldId id="269" r:id="rId11"/>
    <p:sldId id="272" r:id="rId12"/>
    <p:sldId id="273" r:id="rId13"/>
    <p:sldId id="274" r:id="rId14"/>
    <p:sldId id="275" r:id="rId15"/>
    <p:sldId id="276" r:id="rId16"/>
    <p:sldId id="277"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AC30E1-18D2-4628-9DC1-B091D4945BE9}" type="datetimeFigureOut">
              <a:rPr lang="en-US" smtClean="0"/>
              <a:pPr/>
              <a:t>10/9/2023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939D6-E68D-41F3-ACFD-2A875C78BE7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2BD965-8147-4EED-8899-6FD82D0B0E1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E939D6-E68D-41F3-ACFD-2A875C78BE7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F7FAE4C-08DC-4E2D-A606-E7C713EBFB4E}" type="datetime1">
              <a:rPr lang="en-US" smtClean="0"/>
              <a:pPr/>
              <a:t>10/9/2023</a:t>
            </a:fld>
            <a:endParaRPr lang="en-US"/>
          </a:p>
        </p:txBody>
      </p:sp>
      <p:sp>
        <p:nvSpPr>
          <p:cNvPr id="19" name="Footer Placeholder 18"/>
          <p:cNvSpPr>
            <a:spLocks noGrp="1"/>
          </p:cNvSpPr>
          <p:nvPr>
            <p:ph type="ftr" sz="quarter" idx="11"/>
          </p:nvPr>
        </p:nvSpPr>
        <p:spPr/>
        <p:txBody>
          <a:bodyPr/>
          <a:lstStyle/>
          <a:p>
            <a:r>
              <a:rPr lang="en-US"/>
              <a:t>Dr. Vinita Mathur, JECRC Jaipur</a:t>
            </a:r>
          </a:p>
        </p:txBody>
      </p:sp>
      <p:sp>
        <p:nvSpPr>
          <p:cNvPr id="27" name="Slide Number Placeholder 26"/>
          <p:cNvSpPr>
            <a:spLocks noGrp="1"/>
          </p:cNvSpPr>
          <p:nvPr>
            <p:ph type="sldNum" sz="quarter" idx="12"/>
          </p:nvPr>
        </p:nvSpPr>
        <p:spPr/>
        <p:txBody>
          <a:bodyPr/>
          <a:lstStyle/>
          <a:p>
            <a:fld id="{7C5CDC44-6960-4E1D-9E38-FCA8110C03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DA580D-63C9-4616-A372-C9E9C95B73B5}" type="datetime1">
              <a:rPr lang="en-US" smtClean="0"/>
              <a:pPr/>
              <a:t>10/9/2023</a:t>
            </a:fld>
            <a:endParaRPr lang="en-US"/>
          </a:p>
        </p:txBody>
      </p:sp>
      <p:sp>
        <p:nvSpPr>
          <p:cNvPr id="5" name="Footer Placeholder 4"/>
          <p:cNvSpPr>
            <a:spLocks noGrp="1"/>
          </p:cNvSpPr>
          <p:nvPr>
            <p:ph type="ftr" sz="quarter" idx="11"/>
          </p:nvPr>
        </p:nvSpPr>
        <p:spPr/>
        <p:txBody>
          <a:bodyPr/>
          <a:lstStyle/>
          <a:p>
            <a:r>
              <a:rPr lang="en-US"/>
              <a:t>Dr. Vinita Mathur, JECRC Jaipur</a:t>
            </a:r>
          </a:p>
        </p:txBody>
      </p:sp>
      <p:sp>
        <p:nvSpPr>
          <p:cNvPr id="6" name="Slide Number Placeholder 5"/>
          <p:cNvSpPr>
            <a:spLocks noGrp="1"/>
          </p:cNvSpPr>
          <p:nvPr>
            <p:ph type="sldNum" sz="quarter" idx="12"/>
          </p:nvPr>
        </p:nvSpPr>
        <p:spPr/>
        <p:txBody>
          <a:bodyPr/>
          <a:lstStyle/>
          <a:p>
            <a:fld id="{7C5CDC44-6960-4E1D-9E38-FCA8110C03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E4C73C-9B02-4C46-B9DC-71FDEF0DAD04}" type="datetime1">
              <a:rPr lang="en-US" smtClean="0"/>
              <a:pPr/>
              <a:t>10/9/2023</a:t>
            </a:fld>
            <a:endParaRPr lang="en-US"/>
          </a:p>
        </p:txBody>
      </p:sp>
      <p:sp>
        <p:nvSpPr>
          <p:cNvPr id="5" name="Footer Placeholder 4"/>
          <p:cNvSpPr>
            <a:spLocks noGrp="1"/>
          </p:cNvSpPr>
          <p:nvPr>
            <p:ph type="ftr" sz="quarter" idx="11"/>
          </p:nvPr>
        </p:nvSpPr>
        <p:spPr/>
        <p:txBody>
          <a:bodyPr/>
          <a:lstStyle/>
          <a:p>
            <a:r>
              <a:rPr lang="en-US"/>
              <a:t>Dr. Vinita Mathur, JECRC Jaipur</a:t>
            </a:r>
          </a:p>
        </p:txBody>
      </p:sp>
      <p:sp>
        <p:nvSpPr>
          <p:cNvPr id="6" name="Slide Number Placeholder 5"/>
          <p:cNvSpPr>
            <a:spLocks noGrp="1"/>
          </p:cNvSpPr>
          <p:nvPr>
            <p:ph type="sldNum" sz="quarter" idx="12"/>
          </p:nvPr>
        </p:nvSpPr>
        <p:spPr/>
        <p:txBody>
          <a:bodyPr/>
          <a:lstStyle/>
          <a:p>
            <a:fld id="{7C5CDC44-6960-4E1D-9E38-FCA8110C03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D4CD4A-5ED1-4CD8-96FC-C6FDB1FEAFA8}" type="datetime1">
              <a:rPr lang="en-US" smtClean="0"/>
              <a:pPr/>
              <a:t>10/9/2023</a:t>
            </a:fld>
            <a:endParaRPr lang="en-US"/>
          </a:p>
        </p:txBody>
      </p:sp>
      <p:sp>
        <p:nvSpPr>
          <p:cNvPr id="5" name="Footer Placeholder 4"/>
          <p:cNvSpPr>
            <a:spLocks noGrp="1"/>
          </p:cNvSpPr>
          <p:nvPr>
            <p:ph type="ftr" sz="quarter" idx="11"/>
          </p:nvPr>
        </p:nvSpPr>
        <p:spPr/>
        <p:txBody>
          <a:bodyPr/>
          <a:lstStyle/>
          <a:p>
            <a:r>
              <a:rPr lang="en-US"/>
              <a:t>Dr. Vinita Mathur, JECRC Jaipur</a:t>
            </a:r>
          </a:p>
        </p:txBody>
      </p:sp>
      <p:sp>
        <p:nvSpPr>
          <p:cNvPr id="6" name="Slide Number Placeholder 5"/>
          <p:cNvSpPr>
            <a:spLocks noGrp="1"/>
          </p:cNvSpPr>
          <p:nvPr>
            <p:ph type="sldNum" sz="quarter" idx="12"/>
          </p:nvPr>
        </p:nvSpPr>
        <p:spPr/>
        <p:txBody>
          <a:bodyPr/>
          <a:lstStyle/>
          <a:p>
            <a:fld id="{7C5CDC44-6960-4E1D-9E38-FCA8110C03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48D8A92-4B33-4C8C-A2BC-7B1998D1BBA9}" type="datetime1">
              <a:rPr lang="en-US" smtClean="0"/>
              <a:pPr/>
              <a:t>10/9/2023</a:t>
            </a:fld>
            <a:endParaRPr lang="en-US"/>
          </a:p>
        </p:txBody>
      </p:sp>
      <p:sp>
        <p:nvSpPr>
          <p:cNvPr id="5" name="Footer Placeholder 4"/>
          <p:cNvSpPr>
            <a:spLocks noGrp="1"/>
          </p:cNvSpPr>
          <p:nvPr>
            <p:ph type="ftr" sz="quarter" idx="11"/>
          </p:nvPr>
        </p:nvSpPr>
        <p:spPr/>
        <p:txBody>
          <a:bodyPr/>
          <a:lstStyle/>
          <a:p>
            <a:r>
              <a:rPr lang="en-US"/>
              <a:t>Dr. Vinita Mathur, JECRC Jaipur</a:t>
            </a:r>
          </a:p>
        </p:txBody>
      </p:sp>
      <p:sp>
        <p:nvSpPr>
          <p:cNvPr id="6" name="Slide Number Placeholder 5"/>
          <p:cNvSpPr>
            <a:spLocks noGrp="1"/>
          </p:cNvSpPr>
          <p:nvPr>
            <p:ph type="sldNum" sz="quarter" idx="12"/>
          </p:nvPr>
        </p:nvSpPr>
        <p:spPr/>
        <p:txBody>
          <a:bodyPr/>
          <a:lstStyle/>
          <a:p>
            <a:fld id="{7C5CDC44-6960-4E1D-9E38-FCA8110C03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F88263-4BF5-464C-BDFE-10779D8BAC44}" type="datetime1">
              <a:rPr lang="en-US" smtClean="0"/>
              <a:pPr/>
              <a:t>10/9/2023</a:t>
            </a:fld>
            <a:endParaRPr lang="en-US"/>
          </a:p>
        </p:txBody>
      </p:sp>
      <p:sp>
        <p:nvSpPr>
          <p:cNvPr id="6" name="Footer Placeholder 5"/>
          <p:cNvSpPr>
            <a:spLocks noGrp="1"/>
          </p:cNvSpPr>
          <p:nvPr>
            <p:ph type="ftr" sz="quarter" idx="11"/>
          </p:nvPr>
        </p:nvSpPr>
        <p:spPr/>
        <p:txBody>
          <a:bodyPr/>
          <a:lstStyle/>
          <a:p>
            <a:r>
              <a:rPr lang="en-US"/>
              <a:t>Dr. Vinita Mathur, JECRC Jaipur</a:t>
            </a:r>
          </a:p>
        </p:txBody>
      </p:sp>
      <p:sp>
        <p:nvSpPr>
          <p:cNvPr id="7" name="Slide Number Placeholder 6"/>
          <p:cNvSpPr>
            <a:spLocks noGrp="1"/>
          </p:cNvSpPr>
          <p:nvPr>
            <p:ph type="sldNum" sz="quarter" idx="12"/>
          </p:nvPr>
        </p:nvSpPr>
        <p:spPr/>
        <p:txBody>
          <a:bodyPr/>
          <a:lstStyle/>
          <a:p>
            <a:fld id="{7C5CDC44-6960-4E1D-9E38-FCA8110C03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C31EBD8-ACC6-415E-8245-99F206DF96EA}" type="datetime1">
              <a:rPr lang="en-US" smtClean="0"/>
              <a:pPr/>
              <a:t>10/9/2023</a:t>
            </a:fld>
            <a:endParaRPr lang="en-US"/>
          </a:p>
        </p:txBody>
      </p:sp>
      <p:sp>
        <p:nvSpPr>
          <p:cNvPr id="8" name="Footer Placeholder 7"/>
          <p:cNvSpPr>
            <a:spLocks noGrp="1"/>
          </p:cNvSpPr>
          <p:nvPr>
            <p:ph type="ftr" sz="quarter" idx="11"/>
          </p:nvPr>
        </p:nvSpPr>
        <p:spPr/>
        <p:txBody>
          <a:bodyPr/>
          <a:lstStyle/>
          <a:p>
            <a:r>
              <a:rPr lang="en-US"/>
              <a:t>Dr. Vinita Mathur, JECRC Jaipur</a:t>
            </a:r>
          </a:p>
        </p:txBody>
      </p:sp>
      <p:sp>
        <p:nvSpPr>
          <p:cNvPr id="9" name="Slide Number Placeholder 8"/>
          <p:cNvSpPr>
            <a:spLocks noGrp="1"/>
          </p:cNvSpPr>
          <p:nvPr>
            <p:ph type="sldNum" sz="quarter" idx="12"/>
          </p:nvPr>
        </p:nvSpPr>
        <p:spPr/>
        <p:txBody>
          <a:bodyPr/>
          <a:lstStyle/>
          <a:p>
            <a:fld id="{7C5CDC44-6960-4E1D-9E38-FCA8110C03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3AE07FF9-8575-40B6-A6AF-A1C1A7D087C4}" type="datetime1">
              <a:rPr lang="en-US" smtClean="0"/>
              <a:pPr/>
              <a:t>10/9/2023</a:t>
            </a:fld>
            <a:endParaRPr lang="en-US"/>
          </a:p>
        </p:txBody>
      </p:sp>
      <p:sp>
        <p:nvSpPr>
          <p:cNvPr id="4" name="Footer Placeholder 3"/>
          <p:cNvSpPr>
            <a:spLocks noGrp="1"/>
          </p:cNvSpPr>
          <p:nvPr>
            <p:ph type="ftr" sz="quarter" idx="11"/>
          </p:nvPr>
        </p:nvSpPr>
        <p:spPr/>
        <p:txBody>
          <a:bodyPr/>
          <a:lstStyle/>
          <a:p>
            <a:r>
              <a:rPr lang="en-US"/>
              <a:t>Dr. Vinita Mathur, JECRC Jaipur</a:t>
            </a:r>
          </a:p>
        </p:txBody>
      </p:sp>
      <p:sp>
        <p:nvSpPr>
          <p:cNvPr id="5" name="Slide Number Placeholder 4"/>
          <p:cNvSpPr>
            <a:spLocks noGrp="1"/>
          </p:cNvSpPr>
          <p:nvPr>
            <p:ph type="sldNum" sz="quarter" idx="12"/>
          </p:nvPr>
        </p:nvSpPr>
        <p:spPr/>
        <p:txBody>
          <a:bodyPr/>
          <a:lstStyle/>
          <a:p>
            <a:fld id="{7C5CDC44-6960-4E1D-9E38-FCA8110C03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9F2A4-C315-4241-A794-F0AC710DEE62}" type="datetime1">
              <a:rPr lang="en-US" smtClean="0"/>
              <a:pPr/>
              <a:t>10/9/2023</a:t>
            </a:fld>
            <a:endParaRPr lang="en-US"/>
          </a:p>
        </p:txBody>
      </p:sp>
      <p:sp>
        <p:nvSpPr>
          <p:cNvPr id="3" name="Footer Placeholder 2"/>
          <p:cNvSpPr>
            <a:spLocks noGrp="1"/>
          </p:cNvSpPr>
          <p:nvPr>
            <p:ph type="ftr" sz="quarter" idx="11"/>
          </p:nvPr>
        </p:nvSpPr>
        <p:spPr/>
        <p:txBody>
          <a:bodyPr/>
          <a:lstStyle/>
          <a:p>
            <a:r>
              <a:rPr lang="en-US"/>
              <a:t>Dr. Vinita Mathur, JECRC Jaipur</a:t>
            </a:r>
          </a:p>
        </p:txBody>
      </p:sp>
      <p:sp>
        <p:nvSpPr>
          <p:cNvPr id="4" name="Slide Number Placeholder 3"/>
          <p:cNvSpPr>
            <a:spLocks noGrp="1"/>
          </p:cNvSpPr>
          <p:nvPr>
            <p:ph type="sldNum" sz="quarter" idx="12"/>
          </p:nvPr>
        </p:nvSpPr>
        <p:spPr/>
        <p:txBody>
          <a:bodyPr/>
          <a:lstStyle/>
          <a:p>
            <a:fld id="{7C5CDC44-6960-4E1D-9E38-FCA8110C03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62D071-F1DF-4911-8B5E-252DDE0EED1F}" type="datetime1">
              <a:rPr lang="en-US" smtClean="0"/>
              <a:pPr/>
              <a:t>10/9/2023</a:t>
            </a:fld>
            <a:endParaRPr lang="en-US"/>
          </a:p>
        </p:txBody>
      </p:sp>
      <p:sp>
        <p:nvSpPr>
          <p:cNvPr id="6" name="Footer Placeholder 5"/>
          <p:cNvSpPr>
            <a:spLocks noGrp="1"/>
          </p:cNvSpPr>
          <p:nvPr>
            <p:ph type="ftr" sz="quarter" idx="11"/>
          </p:nvPr>
        </p:nvSpPr>
        <p:spPr/>
        <p:txBody>
          <a:bodyPr/>
          <a:lstStyle/>
          <a:p>
            <a:r>
              <a:rPr lang="en-US"/>
              <a:t>Dr. Vinita Mathur, JECRC Jaipur</a:t>
            </a:r>
          </a:p>
        </p:txBody>
      </p:sp>
      <p:sp>
        <p:nvSpPr>
          <p:cNvPr id="7" name="Slide Number Placeholder 6"/>
          <p:cNvSpPr>
            <a:spLocks noGrp="1"/>
          </p:cNvSpPr>
          <p:nvPr>
            <p:ph type="sldNum" sz="quarter" idx="12"/>
          </p:nvPr>
        </p:nvSpPr>
        <p:spPr/>
        <p:txBody>
          <a:bodyPr/>
          <a:lstStyle/>
          <a:p>
            <a:fld id="{7C5CDC44-6960-4E1D-9E38-FCA8110C03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12AE68-E6C4-4CFA-9D27-2E9B2668E727}" type="datetime1">
              <a:rPr lang="en-US" smtClean="0"/>
              <a:pPr/>
              <a:t>10/9/2023</a:t>
            </a:fld>
            <a:endParaRPr lang="en-US"/>
          </a:p>
        </p:txBody>
      </p:sp>
      <p:sp>
        <p:nvSpPr>
          <p:cNvPr id="6" name="Footer Placeholder 5"/>
          <p:cNvSpPr>
            <a:spLocks noGrp="1"/>
          </p:cNvSpPr>
          <p:nvPr>
            <p:ph type="ftr" sz="quarter" idx="11"/>
          </p:nvPr>
        </p:nvSpPr>
        <p:spPr/>
        <p:txBody>
          <a:bodyPr/>
          <a:lstStyle/>
          <a:p>
            <a:r>
              <a:rPr lang="en-US"/>
              <a:t>Dr. Vinita Mathur, JECRC Jaipur</a:t>
            </a:r>
          </a:p>
        </p:txBody>
      </p:sp>
      <p:sp>
        <p:nvSpPr>
          <p:cNvPr id="7" name="Slide Number Placeholder 6"/>
          <p:cNvSpPr>
            <a:spLocks noGrp="1"/>
          </p:cNvSpPr>
          <p:nvPr>
            <p:ph type="sldNum" sz="quarter" idx="12"/>
          </p:nvPr>
        </p:nvSpPr>
        <p:spPr>
          <a:xfrm>
            <a:off x="8077200" y="6356350"/>
            <a:ext cx="609600" cy="365125"/>
          </a:xfrm>
        </p:spPr>
        <p:txBody>
          <a:bodyPr/>
          <a:lstStyle/>
          <a:p>
            <a:fld id="{7C5CDC44-6960-4E1D-9E38-FCA8110C03A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0BB88AE-548A-4956-B30D-D2245C4F5BC2}" type="datetime1">
              <a:rPr lang="en-US" smtClean="0"/>
              <a:pPr/>
              <a:t>10/9/2023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Dr. Vinita Mathur, JECRC Jaipur</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C5CDC44-6960-4E1D-9E38-FCA8110C03A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295400"/>
            <a:ext cx="8229600" cy="2209800"/>
          </a:xfrm>
        </p:spPr>
        <p:txBody>
          <a:bodyPr/>
          <a:lstStyle/>
          <a:p>
            <a:pPr algn="ctr" eaLnBrk="1" fontAlgn="auto" hangingPunct="1">
              <a:spcAft>
                <a:spcPts val="0"/>
              </a:spcAft>
              <a:defRPr/>
            </a:pPr>
            <a:r>
              <a:rPr lang="en-US" sz="4400" dirty="0">
                <a:solidFill>
                  <a:srgbClr val="FF0000"/>
                </a:solidFill>
                <a:latin typeface="Times New Roman" pitchFamily="18" charset="0"/>
                <a:cs typeface="Times New Roman" pitchFamily="18" charset="0"/>
              </a:rPr>
              <a:t>CONTROL SYSTEMS</a:t>
            </a:r>
            <a:br>
              <a:rPr lang="en-US" sz="4400" dirty="0">
                <a:solidFill>
                  <a:srgbClr val="FF0000"/>
                </a:solidFill>
                <a:latin typeface="Times New Roman" pitchFamily="18" charset="0"/>
                <a:cs typeface="Times New Roman" pitchFamily="18" charset="0"/>
              </a:rPr>
            </a:br>
            <a:r>
              <a:rPr lang="en-US" sz="4400" dirty="0">
                <a:solidFill>
                  <a:srgbClr val="FF0000"/>
                </a:solidFill>
                <a:latin typeface="Times New Roman" pitchFamily="18" charset="0"/>
                <a:cs typeface="Times New Roman" pitchFamily="18" charset="0"/>
              </a:rPr>
              <a:t> (5EC4-03)</a:t>
            </a:r>
            <a:br>
              <a:rPr lang="en-US" sz="4400" dirty="0">
                <a:solidFill>
                  <a:srgbClr val="FF0000"/>
                </a:solidFill>
                <a:latin typeface="Times New Roman" pitchFamily="18" charset="0"/>
                <a:cs typeface="Times New Roman" pitchFamily="18" charset="0"/>
              </a:rPr>
            </a:br>
            <a:r>
              <a:rPr lang="en-US" sz="4400" dirty="0">
                <a:solidFill>
                  <a:srgbClr val="FF0000"/>
                </a:solidFill>
                <a:latin typeface="Times New Roman" pitchFamily="18" charset="0"/>
                <a:cs typeface="Times New Roman" pitchFamily="18" charset="0"/>
              </a:rPr>
              <a:t>V-</a:t>
            </a:r>
            <a:r>
              <a:rPr lang="en-US" sz="4400" dirty="0" err="1">
                <a:solidFill>
                  <a:srgbClr val="FF0000"/>
                </a:solidFill>
                <a:latin typeface="Times New Roman" pitchFamily="18" charset="0"/>
                <a:cs typeface="Times New Roman" pitchFamily="18" charset="0"/>
              </a:rPr>
              <a:t>Sem</a:t>
            </a:r>
            <a:r>
              <a:rPr lang="en-US" sz="4400" dirty="0">
                <a:solidFill>
                  <a:srgbClr val="FF0000"/>
                </a:solidFill>
                <a:latin typeface="Times New Roman" pitchFamily="18" charset="0"/>
                <a:cs typeface="Times New Roman" pitchFamily="18" charset="0"/>
              </a:rPr>
              <a:t>(ECE)</a:t>
            </a:r>
            <a:endParaRPr lang="en-GB" sz="4400" dirty="0">
              <a:latin typeface="Times New Roman" pitchFamily="18" charset="0"/>
              <a:cs typeface="Times New Roman" pitchFamily="18" charset="0"/>
            </a:endParaRPr>
          </a:p>
        </p:txBody>
      </p:sp>
      <p:sp>
        <p:nvSpPr>
          <p:cNvPr id="4" name="Rectangle 3"/>
          <p:cNvSpPr/>
          <p:nvPr/>
        </p:nvSpPr>
        <p:spPr>
          <a:xfrm>
            <a:off x="0" y="0"/>
            <a:ext cx="9144000" cy="1168400"/>
          </a:xfrm>
          <a:prstGeom prst="rect">
            <a:avLst/>
          </a:prstGeom>
          <a:blipFill>
            <a:blip r:embed="rId3" cstate="print"/>
            <a:tile tx="0" ty="0" sx="100000" sy="100000" flip="none" algn="tl"/>
          </a:blip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5689600"/>
            <a:ext cx="9144000" cy="1168400"/>
          </a:xfrm>
          <a:prstGeom prst="rect">
            <a:avLst/>
          </a:prstGeom>
          <a:blipFill>
            <a:blip r:embed="rId3" cstate="print"/>
            <a:tile tx="0" ty="0" sx="100000" sy="100000" flip="none" algn="tl"/>
          </a:blip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715000"/>
          </a:xfrm>
        </p:spPr>
        <p:txBody>
          <a:bodyPr/>
          <a:lstStyle/>
          <a:p>
            <a:pPr algn="just"/>
            <a:r>
              <a:rPr lang="en-US" dirty="0">
                <a:latin typeface="Times New Roman" pitchFamily="18" charset="0"/>
                <a:cs typeface="Times New Roman" pitchFamily="18" charset="0"/>
              </a:rPr>
              <a:t>When modeling a system using a state-space equation, we first need to define three vectors:</a:t>
            </a:r>
          </a:p>
          <a:p>
            <a:pPr algn="just">
              <a:buFont typeface="Wingdings" pitchFamily="2" charset="2"/>
              <a:buChar char="Ø"/>
            </a:pPr>
            <a:r>
              <a:rPr lang="en-US" dirty="0">
                <a:latin typeface="Times New Roman" pitchFamily="18" charset="0"/>
                <a:cs typeface="Times New Roman" pitchFamily="18" charset="0"/>
              </a:rPr>
              <a:t>Input variables</a:t>
            </a:r>
          </a:p>
          <a:p>
            <a:pPr algn="just">
              <a:buNone/>
            </a:pPr>
            <a:r>
              <a:rPr lang="en-US" dirty="0">
                <a:latin typeface="Times New Roman" pitchFamily="18" charset="0"/>
                <a:cs typeface="Times New Roman" pitchFamily="18" charset="0"/>
              </a:rPr>
              <a:t>    A SISO (Single Input Single Output) system will only have a single input value, but a MIMO system may have multiple inputs. We need to define all the inputs to the system, and we need to arrange them into a vector.</a:t>
            </a:r>
          </a:p>
          <a:p>
            <a:pPr algn="just">
              <a:buFont typeface="Wingdings" pitchFamily="2" charset="2"/>
              <a:buChar char="Ø"/>
            </a:pPr>
            <a:r>
              <a:rPr lang="en-US" dirty="0">
                <a:latin typeface="Times New Roman" pitchFamily="18" charset="0"/>
                <a:cs typeface="Times New Roman" pitchFamily="18" charset="0"/>
              </a:rPr>
              <a:t>Output variables</a:t>
            </a:r>
          </a:p>
          <a:p>
            <a:pPr algn="just">
              <a:buNone/>
            </a:pPr>
            <a:r>
              <a:rPr lang="en-US" dirty="0">
                <a:latin typeface="Times New Roman" pitchFamily="18" charset="0"/>
                <a:cs typeface="Times New Roman" pitchFamily="18" charset="0"/>
              </a:rPr>
              <a:t>    This is the system output value, and in the case of MIMO systems, we may have several. Output variables should be independent of one another, and only dependent on a linear combination of the input vector and the state vector.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10600" cy="5867400"/>
          </a:xfrm>
        </p:spPr>
        <p:txBody>
          <a:bodyPr>
            <a:normAutofit/>
          </a:bodyPr>
          <a:lstStyle/>
          <a:p>
            <a:pPr>
              <a:buNone/>
            </a:pPr>
            <a:r>
              <a:rPr lang="en-US" b="1" dirty="0"/>
              <a:t>State Variables</a:t>
            </a:r>
          </a:p>
          <a:p>
            <a:pPr algn="just"/>
            <a:r>
              <a:rPr lang="en-US" sz="2400" dirty="0">
                <a:latin typeface="Times New Roman" pitchFamily="18" charset="0"/>
                <a:cs typeface="Times New Roman" pitchFamily="18" charset="0"/>
              </a:rPr>
              <a:t>The state variables represent values from inside the system, that can change over time. In an electric circuit, for instance, the node voltages or the mesh currents can be state variables. In a mechanical system, the forces applied by springs, gravity, and dashpots can be state variables.</a:t>
            </a:r>
          </a:p>
          <a:p>
            <a:pPr algn="just"/>
            <a:r>
              <a:rPr lang="en-US" sz="2400" dirty="0">
                <a:latin typeface="Times New Roman" pitchFamily="18" charset="0"/>
                <a:cs typeface="Times New Roman" pitchFamily="18" charset="0"/>
              </a:rPr>
              <a:t>We denote the input variables with </a:t>
            </a:r>
            <a:r>
              <a:rPr lang="en-US" sz="2400" i="1" dirty="0">
                <a:latin typeface="Times New Roman" pitchFamily="18" charset="0"/>
                <a:cs typeface="Times New Roman" pitchFamily="18" charset="0"/>
              </a:rPr>
              <a:t>u</a:t>
            </a:r>
            <a:r>
              <a:rPr lang="en-US" sz="2400" dirty="0">
                <a:latin typeface="Times New Roman" pitchFamily="18" charset="0"/>
                <a:cs typeface="Times New Roman" pitchFamily="18" charset="0"/>
              </a:rPr>
              <a:t>, the output variables with </a:t>
            </a:r>
            <a:r>
              <a:rPr lang="en-US" sz="2400" i="1" dirty="0">
                <a:latin typeface="Times New Roman" pitchFamily="18" charset="0"/>
                <a:cs typeface="Times New Roman" pitchFamily="18" charset="0"/>
              </a:rPr>
              <a:t>y</a:t>
            </a:r>
            <a:r>
              <a:rPr lang="en-US" sz="2400" dirty="0">
                <a:latin typeface="Times New Roman" pitchFamily="18" charset="0"/>
                <a:cs typeface="Times New Roman" pitchFamily="18" charset="0"/>
              </a:rPr>
              <a:t>, and the state variables with </a:t>
            </a:r>
            <a:r>
              <a:rPr lang="en-US" sz="2400" i="1" dirty="0">
                <a:latin typeface="Times New Roman" pitchFamily="18" charset="0"/>
                <a:cs typeface="Times New Roman" pitchFamily="18" charset="0"/>
              </a:rPr>
              <a:t>x</a:t>
            </a:r>
            <a:r>
              <a:rPr lang="en-US" sz="2400" dirty="0">
                <a:latin typeface="Times New Roman" pitchFamily="18" charset="0"/>
                <a:cs typeface="Times New Roman" pitchFamily="18" charset="0"/>
              </a:rPr>
              <a:t>. In essence, we have the following relationship:</a:t>
            </a:r>
          </a:p>
          <a:p>
            <a:pPr lvl="1" algn="ctr">
              <a:buNone/>
            </a:pPr>
            <a:r>
              <a:rPr lang="en-US" dirty="0">
                <a:latin typeface="Times New Roman" pitchFamily="18" charset="0"/>
                <a:cs typeface="Times New Roman" pitchFamily="18" charset="0"/>
              </a:rPr>
              <a:t>y=f(</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Where </a:t>
            </a:r>
            <a:r>
              <a:rPr lang="en-US" sz="2400" i="1" dirty="0">
                <a:latin typeface="Times New Roman" pitchFamily="18" charset="0"/>
                <a:cs typeface="Times New Roman" pitchFamily="18" charset="0"/>
              </a:rPr>
              <a:t>f(x, u)</a:t>
            </a:r>
            <a:r>
              <a:rPr lang="en-US" sz="2400" dirty="0">
                <a:latin typeface="Times New Roman" pitchFamily="18" charset="0"/>
                <a:cs typeface="Times New Roman" pitchFamily="18" charset="0"/>
              </a:rPr>
              <a:t> is our system. Also, the state variables can change with respect to the current state and the system input:</a:t>
            </a:r>
          </a:p>
          <a:p>
            <a:pPr algn="ctr">
              <a:buNone/>
            </a:pPr>
            <a:r>
              <a:rPr lang="en-US" sz="2400" dirty="0">
                <a:latin typeface="Times New Roman" pitchFamily="18" charset="0"/>
                <a:cs typeface="Times New Roman" pitchFamily="18" charset="0"/>
              </a:rPr>
              <a:t>x'=g(</a:t>
            </a:r>
            <a:r>
              <a:rPr lang="en-US" sz="2400" dirty="0" err="1">
                <a:latin typeface="Times New Roman" pitchFamily="18" charset="0"/>
                <a:cs typeface="Times New Roman" pitchFamily="18" charset="0"/>
              </a:rPr>
              <a:t>x,u</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Where </a:t>
            </a:r>
            <a:r>
              <a:rPr lang="en-US" sz="2400" i="1" dirty="0">
                <a:latin typeface="Times New Roman" pitchFamily="18" charset="0"/>
                <a:cs typeface="Times New Roman" pitchFamily="18" charset="0"/>
              </a:rPr>
              <a:t>x' </a:t>
            </a:r>
            <a:r>
              <a:rPr lang="en-US" sz="2400" dirty="0">
                <a:latin typeface="Times New Roman" pitchFamily="18" charset="0"/>
                <a:cs typeface="Times New Roman" pitchFamily="18" charset="0"/>
              </a:rPr>
              <a:t>is the rate of change of the state variables.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505712"/>
          </a:xfrm>
        </p:spPr>
        <p:txBody>
          <a:bodyPr>
            <a:normAutofit fontScale="90000"/>
          </a:bodyPr>
          <a:lstStyle/>
          <a:p>
            <a:pPr algn="ctr"/>
            <a:r>
              <a:rPr lang="en-US" dirty="0">
                <a:solidFill>
                  <a:schemeClr val="tx1"/>
                </a:solidFill>
                <a:latin typeface="Times New Roman" pitchFamily="18" charset="0"/>
                <a:cs typeface="Times New Roman" pitchFamily="18" charset="0"/>
              </a:rPr>
              <a:t>State Vector</a:t>
            </a:r>
            <a:br>
              <a:rPr lang="en-US" dirty="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905000"/>
            <a:ext cx="8610600" cy="4419600"/>
          </a:xfrm>
        </p:spPr>
        <p:txBody>
          <a:bodyPr/>
          <a:lstStyle/>
          <a:p>
            <a:pPr algn="just"/>
            <a:r>
              <a:rPr lang="en-US" dirty="0">
                <a:latin typeface="Times New Roman" pitchFamily="18" charset="0"/>
                <a:cs typeface="Times New Roman" pitchFamily="18" charset="0"/>
              </a:rPr>
              <a:t>It is a vector, which contains the state variables as elements.</a:t>
            </a:r>
          </a:p>
          <a:p>
            <a:pPr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In the earlier chapters, we have discussed two mathematical models of the control systems. Those are the differential equation model and the transfer function model. The state space model can be obtained from any one of these two mathematical models. Let us now discuss these two methods one by one.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91512"/>
          </a:xfrm>
        </p:spPr>
        <p:txBody>
          <a:bodyPr>
            <a:noAutofit/>
          </a:bodyPr>
          <a:lstStyle/>
          <a:p>
            <a:pPr algn="ctr"/>
            <a:r>
              <a:rPr lang="en-US" sz="4000" dirty="0">
                <a:solidFill>
                  <a:schemeClr val="tx1"/>
                </a:solidFill>
                <a:latin typeface="Times New Roman" pitchFamily="18" charset="0"/>
                <a:cs typeface="Times New Roman" pitchFamily="18" charset="0"/>
              </a:rPr>
              <a:t>State Space Model from Differential Equation</a:t>
            </a:r>
            <a:br>
              <a:rPr lang="en-US" sz="4000" dirty="0">
                <a:solidFill>
                  <a:schemeClr val="tx1"/>
                </a:solidFill>
                <a:latin typeface="Times New Roman" pitchFamily="18" charset="0"/>
                <a:cs typeface="Times New Roman" pitchFamily="18" charset="0"/>
              </a:rPr>
            </a:br>
            <a:br>
              <a:rPr lang="en-US" sz="4000" dirty="0">
                <a:solidFill>
                  <a:schemeClr val="tx1"/>
                </a:solidFill>
                <a:latin typeface="Times New Roman" pitchFamily="18" charset="0"/>
                <a:cs typeface="Times New Roman" pitchFamily="18" charset="0"/>
              </a:rPr>
            </a:br>
            <a:endParaRPr lang="en-US" sz="40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1828800"/>
            <a:ext cx="8610600" cy="4495800"/>
          </a:xfrm>
        </p:spPr>
        <p:txBody>
          <a:bodyPr>
            <a:normAutofit fontScale="92500" lnSpcReduction="10000"/>
          </a:bodyPr>
          <a:lstStyle/>
          <a:p>
            <a:r>
              <a:rPr lang="en-US" dirty="0">
                <a:latin typeface="Times New Roman" pitchFamily="18" charset="0"/>
                <a:cs typeface="Times New Roman" pitchFamily="18" charset="0"/>
              </a:rPr>
              <a:t>Consider the following series of the RLC circuit. It is having an input voltage, vi(t) and the current flowing through the circuit is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(t)</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There are two storage elements (inductor and capacitor) in this circuit. So, the number of the state variables is equal to two and these state variables are the current flowing through the inductor,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(t) and the voltage across capacitor, </a:t>
            </a:r>
            <a:r>
              <a:rPr lang="en-US" dirty="0" err="1">
                <a:latin typeface="Times New Roman" pitchFamily="18" charset="0"/>
                <a:cs typeface="Times New Roman" pitchFamily="18" charset="0"/>
              </a:rPr>
              <a:t>vc</a:t>
            </a:r>
            <a:r>
              <a:rPr lang="en-US" dirty="0">
                <a:latin typeface="Times New Roman" pitchFamily="18" charset="0"/>
                <a:cs typeface="Times New Roman" pitchFamily="18" charset="0"/>
              </a:rPr>
              <a:t>(t).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962400" y="3048000"/>
            <a:ext cx="2667000" cy="120340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0" y="0"/>
            <a:ext cx="9144000" cy="692476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0" y="-121418"/>
            <a:ext cx="9144000" cy="697941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ctr" eaLnBrk="1" fontAlgn="auto" hangingPunct="1">
              <a:spcAft>
                <a:spcPts val="0"/>
              </a:spcAft>
              <a:defRPr/>
            </a:pPr>
            <a:r>
              <a:rPr lang="en-US" sz="4000" b="1" dirty="0">
                <a:solidFill>
                  <a:schemeClr val="tx1"/>
                </a:solidFill>
                <a:effectLst>
                  <a:outerShdw blurRad="38100" dist="38100" dir="2700000" algn="tl">
                    <a:srgbClr val="000000">
                      <a:alpha val="43137"/>
                    </a:srgbClr>
                  </a:outerShdw>
                </a:effectLst>
                <a:cs typeface="Times New Roman" pitchFamily="18" charset="0"/>
              </a:rPr>
              <a:t>Course Outcomes</a:t>
            </a:r>
          </a:p>
        </p:txBody>
      </p:sp>
      <p:sp>
        <p:nvSpPr>
          <p:cNvPr id="8195" name="Content Placeholder 2"/>
          <p:cNvSpPr>
            <a:spLocks noGrp="1"/>
          </p:cNvSpPr>
          <p:nvPr>
            <p:ph idx="1"/>
          </p:nvPr>
        </p:nvSpPr>
        <p:spPr/>
        <p:txBody>
          <a:bodyPr/>
          <a:lstStyle/>
          <a:p>
            <a:pPr algn="just" eaLnBrk="1" hangingPunct="1">
              <a:buClr>
                <a:srgbClr val="FF0000"/>
              </a:buClr>
              <a:buSzPct val="100000"/>
              <a:buFont typeface="Wingdings" pitchFamily="2" charset="2"/>
              <a:buChar char="Ø"/>
            </a:pPr>
            <a:r>
              <a:rPr lang="en-US" sz="2400" b="1" dirty="0">
                <a:latin typeface="Times New Roman" pitchFamily="18" charset="0"/>
                <a:cs typeface="Times New Roman" pitchFamily="18" charset="0"/>
              </a:rPr>
              <a:t>CO1:</a:t>
            </a:r>
            <a:r>
              <a:rPr lang="en-IN" sz="2400" dirty="0">
                <a:latin typeface="Times New Roman" pitchFamily="18" charset="0"/>
                <a:cs typeface="Times New Roman" pitchFamily="18" charset="0"/>
              </a:rPr>
              <a:t> Characterize a system mathematically and find its steady state behaviour</a:t>
            </a:r>
            <a:endParaRPr lang="en-US" sz="2400" dirty="0">
              <a:latin typeface="Times New Roman" pitchFamily="18" charset="0"/>
              <a:cs typeface="Times New Roman" pitchFamily="18" charset="0"/>
            </a:endParaRPr>
          </a:p>
          <a:p>
            <a:pPr algn="just" eaLnBrk="1" hangingPunct="1">
              <a:buClr>
                <a:srgbClr val="FF0000"/>
              </a:buClr>
              <a:buSzPct val="100000"/>
              <a:buFont typeface="Wingdings" pitchFamily="2" charset="2"/>
              <a:buChar char="Ø"/>
            </a:pPr>
            <a:r>
              <a:rPr lang="en-US" sz="2400" b="1" dirty="0">
                <a:latin typeface="Times New Roman" pitchFamily="18" charset="0"/>
                <a:cs typeface="Times New Roman" pitchFamily="18" charset="0"/>
              </a:rPr>
              <a:t>CO2:</a:t>
            </a:r>
            <a:r>
              <a:rPr lang="en-IN" sz="2400" dirty="0">
                <a:latin typeface="Times New Roman" pitchFamily="18" charset="0"/>
                <a:cs typeface="Times New Roman" pitchFamily="18" charset="0"/>
              </a:rPr>
              <a:t> Analyze stability of a system using different tests</a:t>
            </a:r>
            <a:endParaRPr lang="en-US" sz="2400" dirty="0">
              <a:latin typeface="Times New Roman" pitchFamily="18" charset="0"/>
              <a:cs typeface="Times New Roman" pitchFamily="18" charset="0"/>
            </a:endParaRPr>
          </a:p>
          <a:p>
            <a:pPr algn="just" eaLnBrk="1" hangingPunct="1">
              <a:buClr>
                <a:srgbClr val="FF0000"/>
              </a:buClr>
              <a:buSzPct val="100000"/>
              <a:buFont typeface="Wingdings" pitchFamily="2" charset="2"/>
              <a:buChar char="Ø"/>
            </a:pPr>
            <a:r>
              <a:rPr lang="en-US" sz="2400" b="1" dirty="0">
                <a:latin typeface="Times New Roman" pitchFamily="18" charset="0"/>
                <a:cs typeface="Times New Roman" pitchFamily="18" charset="0"/>
              </a:rPr>
              <a:t>CO3:</a:t>
            </a:r>
            <a:r>
              <a:rPr lang="en-IN" sz="2400" dirty="0">
                <a:latin typeface="Times New Roman" pitchFamily="18" charset="0"/>
                <a:cs typeface="Times New Roman" pitchFamily="18" charset="0"/>
              </a:rPr>
              <a:t> Design various controllers</a:t>
            </a:r>
            <a:endParaRPr lang="en-US" sz="2400" dirty="0">
              <a:latin typeface="Times New Roman" pitchFamily="18" charset="0"/>
              <a:cs typeface="Times New Roman" pitchFamily="18" charset="0"/>
            </a:endParaRPr>
          </a:p>
          <a:p>
            <a:pPr algn="just" eaLnBrk="1" hangingPunct="1">
              <a:buClr>
                <a:srgbClr val="FF0000"/>
              </a:buClr>
              <a:buSzPct val="100000"/>
              <a:buFont typeface="Wingdings" pitchFamily="2" charset="2"/>
              <a:buChar char="Ø"/>
            </a:pPr>
            <a:r>
              <a:rPr lang="en-US" sz="2400" b="1" dirty="0">
                <a:latin typeface="Times New Roman" pitchFamily="18" charset="0"/>
                <a:cs typeface="Times New Roman" pitchFamily="18" charset="0"/>
              </a:rPr>
              <a:t>CO4:</a:t>
            </a:r>
            <a:r>
              <a:rPr lang="en-IN" sz="2400" dirty="0">
                <a:latin typeface="Times New Roman" pitchFamily="18" charset="0"/>
                <a:cs typeface="Times New Roman" pitchFamily="18" charset="0"/>
              </a:rPr>
              <a:t> Solve linear, non-linear and optimal complex control problems</a:t>
            </a:r>
            <a:endParaRPr lang="en-US" sz="2400" dirty="0">
              <a:latin typeface="Times New Roman" pitchFamily="18" charset="0"/>
              <a:cs typeface="Times New Roman" pitchFamily="18" charset="0"/>
            </a:endParaRPr>
          </a:p>
          <a:p>
            <a:pPr algn="just" eaLnBrk="1" hangingPunct="1">
              <a:buClr>
                <a:srgbClr val="FF0000"/>
              </a:buClr>
              <a:buSzPct val="100000"/>
              <a:buFont typeface="Wingdings" pitchFamily="2" charset="2"/>
              <a:buChar char="Ø"/>
            </a:pPr>
            <a:r>
              <a:rPr lang="en-US" sz="2400" b="1" dirty="0">
                <a:latin typeface="Times New Roman" pitchFamily="18" charset="0"/>
                <a:cs typeface="Times New Roman" pitchFamily="18" charset="0"/>
              </a:rPr>
              <a:t>CO5:</a:t>
            </a:r>
            <a:r>
              <a:rPr lang="en-IN" sz="2400" dirty="0">
                <a:latin typeface="Times New Roman" pitchFamily="18" charset="0"/>
                <a:cs typeface="Times New Roman" pitchFamily="18" charset="0"/>
              </a:rPr>
              <a:t> Designing state model for a given system of equations</a:t>
            </a:r>
            <a:endParaRPr lang="en-US" sz="2400" dirty="0">
              <a:latin typeface="Times New Roman" pitchFamily="18" charset="0"/>
              <a:cs typeface="Times New Roman" pitchFamily="18" charset="0"/>
            </a:endParaRPr>
          </a:p>
          <a:p>
            <a:pPr eaLnBrk="1" hangingPunct="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pPr algn="ctr" eaLnBrk="1" fontAlgn="auto" hangingPunct="1">
              <a:spcAft>
                <a:spcPts val="0"/>
              </a:spcAft>
              <a:defRPr/>
            </a:pPr>
            <a:r>
              <a:rPr lang="en-US" sz="4000" b="1" dirty="0">
                <a:solidFill>
                  <a:schemeClr val="tx1"/>
                </a:solidFill>
                <a:effectLst>
                  <a:outerShdw blurRad="38100" dist="38100" dir="2700000" algn="tl">
                    <a:srgbClr val="000000">
                      <a:alpha val="43137"/>
                    </a:srgbClr>
                  </a:outerShdw>
                </a:effectLst>
                <a:cs typeface="Times New Roman" pitchFamily="18" charset="0"/>
              </a:rPr>
              <a:t>Syllabus</a:t>
            </a:r>
          </a:p>
        </p:txBody>
      </p:sp>
      <p:pic>
        <p:nvPicPr>
          <p:cNvPr id="10243" name="Picture 3"/>
          <p:cNvPicPr>
            <a:picLocks noChangeAspect="1" noChangeArrowheads="1"/>
          </p:cNvPicPr>
          <p:nvPr/>
        </p:nvPicPr>
        <p:blipFill>
          <a:blip r:embed="rId2"/>
          <a:srcRect l="22916" t="21303" r="6250" b="20132"/>
          <a:stretch>
            <a:fillRect/>
          </a:stretch>
        </p:blipFill>
        <p:spPr bwMode="auto">
          <a:xfrm>
            <a:off x="228600" y="762000"/>
            <a:ext cx="8686800" cy="5943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6800"/>
          </a:xfrm>
        </p:spPr>
        <p:txBody>
          <a:bodyPr>
            <a:normAutofit/>
          </a:bodyPr>
          <a:lstStyle/>
          <a:p>
            <a:pPr algn="ctr"/>
            <a:r>
              <a:rPr lang="en-US" b="1" dirty="0">
                <a:solidFill>
                  <a:schemeClr val="tx1"/>
                </a:solidFill>
                <a:latin typeface="Times New Roman" pitchFamily="18" charset="0"/>
                <a:cs typeface="Times New Roman" pitchFamily="18" charset="0"/>
              </a:rPr>
              <a:t>Unit-V</a:t>
            </a:r>
          </a:p>
        </p:txBody>
      </p:sp>
      <p:sp>
        <p:nvSpPr>
          <p:cNvPr id="3" name="Content Placeholder 2"/>
          <p:cNvSpPr>
            <a:spLocks noGrp="1"/>
          </p:cNvSpPr>
          <p:nvPr>
            <p:ph idx="1"/>
          </p:nvPr>
        </p:nvSpPr>
        <p:spPr>
          <a:xfrm>
            <a:off x="1905000" y="2819400"/>
            <a:ext cx="5867400" cy="2209800"/>
          </a:xfrm>
        </p:spPr>
        <p:txBody>
          <a:bodyPr>
            <a:normAutofit/>
          </a:bodyPr>
          <a:lstStyle/>
          <a:p>
            <a:pPr algn="ctr">
              <a:buNone/>
            </a:pPr>
            <a:r>
              <a:rPr lang="en-US" sz="4000" b="1" dirty="0">
                <a:latin typeface="Times New Roman" pitchFamily="18" charset="0"/>
                <a:cs typeface="Times New Roman" pitchFamily="18" charset="0"/>
              </a:rPr>
              <a:t>State Variable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905000"/>
          </a:xfrm>
        </p:spPr>
        <p:txBody>
          <a:bodyPr>
            <a:normAutofit/>
          </a:bodyPr>
          <a:lstStyle/>
          <a:p>
            <a:pPr algn="ctr"/>
            <a:r>
              <a:rPr lang="en-US" sz="4000" b="1" dirty="0">
                <a:solidFill>
                  <a:schemeClr val="tx1"/>
                </a:solidFill>
                <a:latin typeface="Times New Roman" pitchFamily="18" charset="0"/>
                <a:cs typeface="Times New Roman" pitchFamily="18" charset="0"/>
              </a:rPr>
              <a:t>Basic Concepts of State Space Model</a:t>
            </a:r>
            <a:br>
              <a:rPr lang="en-US" sz="4000" b="1" dirty="0">
                <a:solidFill>
                  <a:schemeClr val="tx1"/>
                </a:solidFill>
                <a:latin typeface="Times New Roman" pitchFamily="18" charset="0"/>
                <a:cs typeface="Times New Roman" pitchFamily="18" charset="0"/>
              </a:rPr>
            </a:br>
            <a:br>
              <a:rPr lang="en-US" sz="4000" b="1" dirty="0">
                <a:solidFill>
                  <a:schemeClr val="tx1"/>
                </a:solidFill>
                <a:latin typeface="Times New Roman" pitchFamily="18" charset="0"/>
                <a:cs typeface="Times New Roman" pitchFamily="18" charset="0"/>
              </a:rPr>
            </a:br>
            <a:endParaRPr lang="en-US"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839200" cy="5486400"/>
          </a:xfrm>
        </p:spPr>
        <p:txBody>
          <a:bodyPr>
            <a:normAutofit fontScale="77500" lnSpcReduction="20000"/>
          </a:bodyPr>
          <a:lstStyle/>
          <a:p>
            <a:pPr algn="ctr">
              <a:buNone/>
            </a:pPr>
            <a:r>
              <a:rPr lang="en-US" dirty="0"/>
              <a:t>The following basic terminology involved in this chapter.</a:t>
            </a:r>
          </a:p>
          <a:p>
            <a:pPr algn="just">
              <a:lnSpc>
                <a:spcPct val="160000"/>
              </a:lnSpc>
              <a:spcBef>
                <a:spcPts val="0"/>
              </a:spcBef>
              <a:buFont typeface="Wingdings" pitchFamily="2" charset="2"/>
              <a:buChar char="Ø"/>
            </a:pPr>
            <a:r>
              <a:rPr lang="en-US" dirty="0">
                <a:latin typeface="Times New Roman" pitchFamily="18" charset="0"/>
                <a:cs typeface="Times New Roman" pitchFamily="18" charset="0"/>
              </a:rPr>
              <a:t>It is very important to discuss here the differences between the conventional theory of control system and modern theory of control system.</a:t>
            </a:r>
          </a:p>
          <a:p>
            <a:pPr algn="just">
              <a:lnSpc>
                <a:spcPct val="160000"/>
              </a:lnSpc>
              <a:spcBef>
                <a:spcPts val="0"/>
              </a:spcBef>
              <a:buFont typeface="Wingdings" pitchFamily="2" charset="2"/>
              <a:buChar char="Ø"/>
            </a:pPr>
            <a:endParaRPr lang="en-US" dirty="0">
              <a:latin typeface="Times New Roman" pitchFamily="18" charset="0"/>
              <a:cs typeface="Times New Roman" pitchFamily="18" charset="0"/>
            </a:endParaRPr>
          </a:p>
          <a:p>
            <a:pPr algn="just">
              <a:lnSpc>
                <a:spcPct val="160000"/>
              </a:lnSpc>
              <a:spcBef>
                <a:spcPts val="0"/>
              </a:spcBef>
              <a:buNone/>
            </a:pPr>
            <a:r>
              <a:rPr lang="en-US" dirty="0">
                <a:latin typeface="Times New Roman" pitchFamily="18" charset="0"/>
                <a:cs typeface="Times New Roman" pitchFamily="18" charset="0"/>
              </a:rPr>
              <a:t>                     1. The conventional control theory is completely based on the frequency domain approach while the modern control system theory is based on time domain approach.</a:t>
            </a:r>
          </a:p>
          <a:p>
            <a:pPr algn="just">
              <a:lnSpc>
                <a:spcPct val="160000"/>
              </a:lnSpc>
              <a:spcBef>
                <a:spcPts val="0"/>
              </a:spcBef>
              <a:buNone/>
            </a:pPr>
            <a:endParaRPr lang="en-US" dirty="0">
              <a:latin typeface="Times New Roman" pitchFamily="18" charset="0"/>
              <a:cs typeface="Times New Roman" pitchFamily="18" charset="0"/>
            </a:endParaRPr>
          </a:p>
          <a:p>
            <a:pPr algn="just">
              <a:lnSpc>
                <a:spcPct val="160000"/>
              </a:lnSpc>
              <a:spcBef>
                <a:spcPts val="0"/>
              </a:spcBef>
              <a:buNone/>
            </a:pPr>
            <a:r>
              <a:rPr lang="en-US" dirty="0">
                <a:latin typeface="Times New Roman" pitchFamily="18" charset="0"/>
                <a:cs typeface="Times New Roman" pitchFamily="18" charset="0"/>
              </a:rPr>
              <a:t>                   2. In the conventional theory of control system we have linear and time invariant single input single output (SISO) systems only but with the help of theory of modern control system we can easily do the analysis of even non linear and time variant multiple inputs multiple outputs (MIMO) systems also.</a:t>
            </a:r>
          </a:p>
          <a:p>
            <a:pPr>
              <a:buFont typeface="Wingdings"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lnSpcReduction="10000"/>
          </a:bodyPr>
          <a:lstStyle/>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In the modern theory of control system the stability analysis and time response analysis can be done by both graphical and analytically method very easily.</a:t>
            </a:r>
          </a:p>
          <a:p>
            <a:pPr algn="just">
              <a:lnSpc>
                <a:spcPct val="150000"/>
              </a:lnSpc>
              <a:spcBef>
                <a:spcPts val="0"/>
              </a:spcBef>
              <a:buNone/>
            </a:pPr>
            <a:endParaRPr lang="en-US" sz="2400" dirty="0">
              <a:latin typeface="Times New Roman" pitchFamily="18" charset="0"/>
              <a:cs typeface="Times New Roman" pitchFamily="18" charset="0"/>
            </a:endParaRPr>
          </a:p>
          <a:p>
            <a:pPr algn="just">
              <a:lnSpc>
                <a:spcPct val="150000"/>
              </a:lnSpc>
              <a:spcBef>
                <a:spcPts val="0"/>
              </a:spcBef>
              <a:buFont typeface="Wingdings" pitchFamily="2" charset="2"/>
              <a:buChar char="Ø"/>
            </a:pPr>
            <a:r>
              <a:rPr lang="en-US" sz="2400" dirty="0">
                <a:latin typeface="Times New Roman" pitchFamily="18" charset="0"/>
                <a:cs typeface="Times New Roman" pitchFamily="18" charset="0"/>
              </a:rPr>
              <a:t>Now state space analysis of control system is based on the modern theory which is applicable to all types of systems like single input single output systems, multiple inputs and multiple outputs systems, linear and non linear systems, time varying and time invariant systems. Let us consider few basic terms related to state space analysis of modern theory of control systems.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Autofit/>
          </a:bodyPr>
          <a:lstStyle/>
          <a:p>
            <a:pPr algn="ctr"/>
            <a:r>
              <a:rPr lang="en-US" sz="4000" b="1" dirty="0">
                <a:solidFill>
                  <a:schemeClr val="tx1"/>
                </a:solidFill>
                <a:latin typeface="Times New Roman" pitchFamily="18" charset="0"/>
                <a:cs typeface="Times New Roman" pitchFamily="18" charset="0"/>
              </a:rPr>
              <a:t>State in State Space Analysis</a:t>
            </a:r>
            <a:br>
              <a:rPr lang="en-US" sz="4000" dirty="0">
                <a:solidFill>
                  <a:schemeClr val="tx1"/>
                </a:solidFill>
                <a:latin typeface="Times New Roman" pitchFamily="18" charset="0"/>
                <a:cs typeface="Times New Roman" pitchFamily="18" charset="0"/>
              </a:rPr>
            </a:br>
            <a:endParaRPr lang="en-US" sz="4000"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686800" cy="5029200"/>
          </a:xfrm>
        </p:spPr>
        <p:txBody>
          <a:bodyPr>
            <a:normAutofit/>
          </a:bodyPr>
          <a:lstStyle/>
          <a:p>
            <a:r>
              <a:rPr lang="en-US" dirty="0">
                <a:latin typeface="Times New Roman" pitchFamily="18" charset="0"/>
                <a:cs typeface="Times New Roman" pitchFamily="18" charset="0"/>
              </a:rPr>
              <a:t>It is a group of variables, which summarizes the history of the system in order to predict the future values (outputs).</a:t>
            </a:r>
          </a:p>
          <a:p>
            <a:pPr algn="just"/>
            <a:r>
              <a:rPr lang="en-US" dirty="0">
                <a:latin typeface="Times New Roman" pitchFamily="18" charset="0"/>
                <a:cs typeface="Times New Roman" pitchFamily="18" charset="0"/>
              </a:rPr>
              <a:t>It refers to smallest set of variables whose knowledge at t = t0 together with the knowledge of input for t ≥ t0 gives the complete knowledge of the behavior of the system at any time t ≥ t0.</a:t>
            </a:r>
          </a:p>
          <a:p>
            <a:pPr algn="just"/>
            <a:r>
              <a:rPr lang="en-US" dirty="0">
                <a:latin typeface="Times New Roman" pitchFamily="18" charset="0"/>
                <a:cs typeface="Times New Roman" pitchFamily="18" charset="0"/>
              </a:rPr>
              <a:t>A state of a system is the current value of internal elements of the system, that change separately (but not completely unrelated) to the output of the system. In essence, the state of a system is an explicit account of the values of the internal system components.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638800"/>
          </a:xfrm>
        </p:spPr>
        <p:txBody>
          <a:bodyPr>
            <a:normAutofit fontScale="70000" lnSpcReduction="20000"/>
          </a:bodyPr>
          <a:lstStyle/>
          <a:p>
            <a:pPr algn="just">
              <a:lnSpc>
                <a:spcPct val="170000"/>
              </a:lnSpc>
              <a:spcBef>
                <a:spcPts val="0"/>
              </a:spcBef>
              <a:buNone/>
            </a:pPr>
            <a:r>
              <a:rPr lang="en-US" sz="2900" dirty="0">
                <a:latin typeface="Times New Roman" pitchFamily="18" charset="0"/>
                <a:cs typeface="Times New Roman" pitchFamily="18" charset="0"/>
              </a:rPr>
              <a:t>     Here are some examples:</a:t>
            </a:r>
          </a:p>
          <a:p>
            <a:pPr algn="just">
              <a:lnSpc>
                <a:spcPct val="170000"/>
              </a:lnSpc>
              <a:spcBef>
                <a:spcPts val="0"/>
              </a:spcBef>
            </a:pPr>
            <a:r>
              <a:rPr lang="en-US" sz="2900" dirty="0">
                <a:latin typeface="Times New Roman" pitchFamily="18" charset="0"/>
                <a:cs typeface="Times New Roman" pitchFamily="18" charset="0"/>
              </a:rPr>
              <a:t>Consider an electric circuit with both an input and an output terminal. This circuit may contain any number of inductors and capacitors. The state variables may represent the magnetic and electric fields of the inductors and capacitors, respectively.</a:t>
            </a:r>
          </a:p>
          <a:p>
            <a:pPr algn="just">
              <a:lnSpc>
                <a:spcPct val="170000"/>
              </a:lnSpc>
              <a:spcBef>
                <a:spcPts val="0"/>
              </a:spcBef>
            </a:pPr>
            <a:r>
              <a:rPr lang="en-US" sz="2900" dirty="0">
                <a:latin typeface="Times New Roman" pitchFamily="18" charset="0"/>
                <a:cs typeface="Times New Roman" pitchFamily="18" charset="0"/>
              </a:rPr>
              <a:t>Consider a spring-mass-dashpot system. The state variables may represent the compression of the spring, or the acceleration at the dashpot.</a:t>
            </a:r>
          </a:p>
          <a:p>
            <a:pPr algn="just">
              <a:lnSpc>
                <a:spcPct val="170000"/>
              </a:lnSpc>
              <a:spcBef>
                <a:spcPts val="0"/>
              </a:spcBef>
            </a:pPr>
            <a:r>
              <a:rPr lang="en-US" sz="2900" dirty="0">
                <a:latin typeface="Times New Roman" pitchFamily="18" charset="0"/>
                <a:cs typeface="Times New Roman" pitchFamily="18" charset="0"/>
              </a:rPr>
              <a:t>Consider a chemical reaction where certain reagents are poured into a mixing container, and the output is the amount of the chemical product produced over time. The state variables may represent the amounts of un-reacted chemicals in the container, or other properties such as the quantity of thermal energy in the container (that can serve to facilitate the reaction).</a:t>
            </a:r>
          </a:p>
          <a:p>
            <a:pPr>
              <a:buNone/>
            </a:pP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a:bodyPr>
          <a:lstStyle/>
          <a:p>
            <a:pPr algn="ctr"/>
            <a:r>
              <a:rPr lang="en-US" sz="3600" b="1" dirty="0">
                <a:solidFill>
                  <a:schemeClr val="tx1"/>
                </a:solidFill>
                <a:latin typeface="Times New Roman" pitchFamily="18" charset="0"/>
                <a:cs typeface="Times New Roman" pitchFamily="18" charset="0"/>
              </a:rPr>
              <a:t>State Variables in State Space analysis</a:t>
            </a:r>
          </a:p>
        </p:txBody>
      </p:sp>
      <p:sp>
        <p:nvSpPr>
          <p:cNvPr id="3" name="Content Placeholder 2"/>
          <p:cNvSpPr>
            <a:spLocks noGrp="1"/>
          </p:cNvSpPr>
          <p:nvPr>
            <p:ph idx="1"/>
          </p:nvPr>
        </p:nvSpPr>
        <p:spPr>
          <a:xfrm>
            <a:off x="228600" y="2438400"/>
            <a:ext cx="8686800" cy="3886200"/>
          </a:xfrm>
        </p:spPr>
        <p:txBody>
          <a:bodyPr>
            <a:normAutofit/>
          </a:bodyPr>
          <a:lstStyle/>
          <a:p>
            <a:pPr algn="just"/>
            <a:r>
              <a:rPr lang="en-US" dirty="0">
                <a:latin typeface="Times New Roman" pitchFamily="18" charset="0"/>
                <a:cs typeface="Times New Roman" pitchFamily="18" charset="0"/>
              </a:rPr>
              <a:t>The number of the state variables required is equal to the number of the storage elements present in the system.</a:t>
            </a:r>
          </a:p>
          <a:p>
            <a:pPr algn="just"/>
            <a:r>
              <a:rPr lang="en-US" dirty="0">
                <a:latin typeface="Times New Roman" pitchFamily="18" charset="0"/>
                <a:cs typeface="Times New Roman" pitchFamily="18" charset="0"/>
              </a:rPr>
              <a:t>It refers to the smallest set of variables which help us to determine the state of the dynamic system. State variables are defined by x1(t), x2(t)……..</a:t>
            </a:r>
            <a:r>
              <a:rPr lang="en-US" dirty="0" err="1">
                <a:latin typeface="Times New Roman" pitchFamily="18" charset="0"/>
                <a:cs typeface="Times New Roman" pitchFamily="18" charset="0"/>
              </a:rPr>
              <a:t>Xn</a:t>
            </a:r>
            <a:r>
              <a:rPr lang="en-US" dirty="0">
                <a:latin typeface="Times New Roman" pitchFamily="18" charset="0"/>
                <a:cs typeface="Times New Roman" pitchFamily="18" charset="0"/>
              </a:rPr>
              <a:t>(t).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143</TotalTime>
  <Words>1035</Words>
  <Application>Microsoft Office PowerPoint</Application>
  <PresentationFormat>On-screen Show (4:3)</PresentationFormat>
  <Paragraphs>58</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Constantia</vt:lpstr>
      <vt:lpstr>Times New Roman</vt:lpstr>
      <vt:lpstr>Wingdings</vt:lpstr>
      <vt:lpstr>Wingdings 2</vt:lpstr>
      <vt:lpstr>Flow</vt:lpstr>
      <vt:lpstr>CONTROL SYSTEMS  (5EC4-03) V-Sem(ECE)</vt:lpstr>
      <vt:lpstr>Course Outcomes</vt:lpstr>
      <vt:lpstr>Syllabus</vt:lpstr>
      <vt:lpstr>Unit-V</vt:lpstr>
      <vt:lpstr>Basic Concepts of State Space Model  </vt:lpstr>
      <vt:lpstr>PowerPoint Presentation</vt:lpstr>
      <vt:lpstr>State in State Space Analysis </vt:lpstr>
      <vt:lpstr>PowerPoint Presentation</vt:lpstr>
      <vt:lpstr>State Variables in State Space analysis</vt:lpstr>
      <vt:lpstr>PowerPoint Presentation</vt:lpstr>
      <vt:lpstr>PowerPoint Presentation</vt:lpstr>
      <vt:lpstr>State Vector </vt:lpstr>
      <vt:lpstr>State Space Model from Differential Equation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SYSTEMS  (5EC4-03) V-Sem(ECE)</dc:title>
  <dc:creator>dell</dc:creator>
  <cp:lastModifiedBy>Rajkumar Soni</cp:lastModifiedBy>
  <cp:revision>10</cp:revision>
  <dcterms:created xsi:type="dcterms:W3CDTF">2020-10-19T17:04:01Z</dcterms:created>
  <dcterms:modified xsi:type="dcterms:W3CDTF">2023-10-09T05:45:22Z</dcterms:modified>
</cp:coreProperties>
</file>