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K </a:t>
            </a:r>
            <a:r>
              <a:rPr lang="en-US" sz="2600" b="1" dirty="0" err="1" smtClean="0">
                <a:solidFill>
                  <a:schemeClr val="accent1">
                    <a:lumMod val="75000"/>
                  </a:schemeClr>
                </a:solidFill>
                <a:latin typeface="Times New Roman" panose="02020603050405020304" pitchFamily="18" charset="0"/>
                <a:cs typeface="Times New Roman" panose="02020603050405020304" pitchFamily="18" charset="0"/>
              </a:rPr>
              <a:t>Rajkumar</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smtClean="0">
                <a:solidFill>
                  <a:schemeClr val="accent1">
                    <a:lumMod val="75000"/>
                  </a:schemeClr>
                </a:solidFill>
                <a:latin typeface="Times New Roman" panose="02020603050405020304" pitchFamily="18" charset="0"/>
                <a:cs typeface="Times New Roman" panose="02020603050405020304" pitchFamily="18" charset="0"/>
              </a:rPr>
              <a:t>Sweeten </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6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2" y="1276539"/>
            <a:ext cx="11029615" cy="4698811"/>
          </a:xfrm>
        </p:spPr>
        <p:txBody>
          <a:bodyPr anchor="t">
            <a:normAutofit fontScale="85000" lnSpcReduction="10000"/>
          </a:bodyPr>
          <a:lstStyle/>
          <a:p>
            <a:pPr marL="0" indent="0">
              <a:buNone/>
            </a:pPr>
            <a:endParaRPr lang="en-US" sz="2000" dirty="0" smtClean="0"/>
          </a:p>
          <a:p>
            <a:pPr marL="457200" indent="-457200">
              <a:buClrTx/>
              <a:buFont typeface="+mj-lt"/>
              <a:buAutoNum type="arabicPeriod"/>
            </a:pPr>
            <a:r>
              <a:rPr lang="en-US" sz="2000" b="1" dirty="0" smtClean="0"/>
              <a:t>Kumar</a:t>
            </a:r>
            <a:r>
              <a:rPr lang="en-US" sz="2000" b="1" dirty="0"/>
              <a:t>, P., &amp; </a:t>
            </a:r>
            <a:r>
              <a:rPr lang="en-US" sz="2000" b="1" dirty="0" err="1"/>
              <a:t>Shekhar</a:t>
            </a:r>
            <a:r>
              <a:rPr lang="en-US" sz="2000" b="1" dirty="0"/>
              <a:t>, R. </a:t>
            </a:r>
            <a:r>
              <a:rPr lang="en-US" sz="2000" dirty="0"/>
              <a:t>(2020). A Comprehensive Review on </a:t>
            </a:r>
            <a:r>
              <a:rPr lang="en-US" sz="2000" dirty="0" err="1"/>
              <a:t>Keylogger</a:t>
            </a:r>
            <a:r>
              <a:rPr lang="en-US" sz="2000" dirty="0"/>
              <a:t> Attacks and Their Detection Techniques. Journal of Information Security, 11(4), 283-300</a:t>
            </a:r>
            <a:r>
              <a:rPr lang="en-US" sz="2000" dirty="0" smtClean="0"/>
              <a:t>.</a:t>
            </a:r>
          </a:p>
          <a:p>
            <a:pPr marL="457200" indent="-457200">
              <a:buClrTx/>
              <a:buFont typeface="+mj-lt"/>
              <a:buAutoNum type="arabicPeriod"/>
            </a:pPr>
            <a:r>
              <a:rPr lang="en-US" sz="2000" b="1" dirty="0" err="1"/>
              <a:t>Agrawal</a:t>
            </a:r>
            <a:r>
              <a:rPr lang="en-US" sz="2000" b="1" dirty="0"/>
              <a:t>, P., &amp; Thakur, R. </a:t>
            </a:r>
            <a:r>
              <a:rPr lang="en-US" sz="2000" dirty="0"/>
              <a:t>(2019). A Survey on </a:t>
            </a:r>
            <a:r>
              <a:rPr lang="en-US" sz="2000" dirty="0" err="1"/>
              <a:t>Keyloggers</a:t>
            </a:r>
            <a:r>
              <a:rPr lang="en-US" sz="2000" dirty="0"/>
              <a:t> and Detection Techniques. International Journal of Computer Applications, 975, 8887.</a:t>
            </a:r>
          </a:p>
          <a:p>
            <a:pPr marL="457200" indent="-457200">
              <a:buClrTx/>
              <a:buFont typeface="+mj-lt"/>
              <a:buAutoNum type="arabicPeriod"/>
            </a:pPr>
            <a:r>
              <a:rPr lang="en-US" sz="2000" b="1" dirty="0" err="1"/>
              <a:t>Sood</a:t>
            </a:r>
            <a:r>
              <a:rPr lang="en-US" sz="2000" b="1" dirty="0"/>
              <a:t>, A. K., &amp; </a:t>
            </a:r>
            <a:r>
              <a:rPr lang="en-US" sz="2000" b="1" dirty="0" err="1"/>
              <a:t>Enbody</a:t>
            </a:r>
            <a:r>
              <a:rPr lang="en-US" sz="2000" b="1" dirty="0"/>
              <a:t>, R. J. </a:t>
            </a:r>
            <a:r>
              <a:rPr lang="en-US" sz="2000" dirty="0"/>
              <a:t>(2015). Comprehensive study of </a:t>
            </a:r>
            <a:r>
              <a:rPr lang="en-US" sz="2000" dirty="0" err="1"/>
              <a:t>keyloggers</a:t>
            </a:r>
            <a:r>
              <a:rPr lang="en-US" sz="2000" dirty="0"/>
              <a:t>, their attack mechanisms, and countermeasures. ACM Computing Surveys (CSUR), 47(4), 62</a:t>
            </a:r>
            <a:r>
              <a:rPr lang="en-US" sz="2000" dirty="0" smtClean="0"/>
              <a:t>.</a:t>
            </a:r>
            <a:endParaRPr lang="en-US" sz="2000" dirty="0"/>
          </a:p>
          <a:p>
            <a:pPr marL="457200" indent="-457200">
              <a:buClrTx/>
              <a:buFont typeface="+mj-lt"/>
              <a:buAutoNum type="arabicPeriod"/>
            </a:pPr>
            <a:r>
              <a:rPr lang="en-US" sz="2000" b="1" dirty="0" err="1"/>
              <a:t>Hossain</a:t>
            </a:r>
            <a:r>
              <a:rPr lang="en-US" sz="2000" b="1" dirty="0"/>
              <a:t>, M. S., &amp; Bari, S. </a:t>
            </a:r>
            <a:r>
              <a:rPr lang="en-US" sz="2000" dirty="0"/>
              <a:t>(2021). An Overview of </a:t>
            </a:r>
            <a:r>
              <a:rPr lang="en-US" sz="2000" dirty="0" err="1"/>
              <a:t>Keyloggers</a:t>
            </a:r>
            <a:r>
              <a:rPr lang="en-US" sz="2000" dirty="0"/>
              <a:t>: Types, Detection, Prevention, and Challenges. In 2021 International Conference on Cyber Security and Protection of Digital Services (Cyber Security) (pp. 1-7). IEEE.</a:t>
            </a:r>
          </a:p>
          <a:p>
            <a:pPr marL="457200" indent="-457200">
              <a:buClrTx/>
              <a:buFont typeface="+mj-lt"/>
              <a:buAutoNum type="arabicPeriod"/>
            </a:pPr>
            <a:r>
              <a:rPr lang="en-US" sz="2000" b="1" dirty="0"/>
              <a:t>Rouse, M</a:t>
            </a:r>
            <a:r>
              <a:rPr lang="en-US" sz="2000" dirty="0"/>
              <a:t>. (2020). </a:t>
            </a:r>
            <a:r>
              <a:rPr lang="en-US" sz="2000" dirty="0" err="1"/>
              <a:t>Keylogger</a:t>
            </a:r>
            <a:r>
              <a:rPr lang="en-US" sz="2000" dirty="0"/>
              <a:t> (keystroke logging). Retrieved from https://searchsecurity.techtarget.com/definition/keylogger-keystroke-logging</a:t>
            </a:r>
          </a:p>
          <a:p>
            <a:pPr marL="457200" indent="-457200">
              <a:buClrTx/>
              <a:buFont typeface="+mj-lt"/>
              <a:buAutoNum type="arabicPeriod"/>
            </a:pPr>
            <a:r>
              <a:rPr lang="en-US" sz="2000" b="1" dirty="0"/>
              <a:t>Harney, O., &amp; Li, Q. </a:t>
            </a:r>
            <a:r>
              <a:rPr lang="en-US" sz="2000" dirty="0"/>
              <a:t>(2018). Identifying </a:t>
            </a:r>
            <a:r>
              <a:rPr lang="en-US" sz="2000" dirty="0" err="1"/>
              <a:t>Keylogger</a:t>
            </a:r>
            <a:r>
              <a:rPr lang="en-US" sz="2000" dirty="0"/>
              <a:t> Activities with Process Mining. In 2018 17th IEEE International Conference On Trust, Security And Privacy In Computing And Communications/ 12th IEEE International Conference On Big Data Science And Engineering (</a:t>
            </a:r>
            <a:r>
              <a:rPr lang="en-US" sz="2000" dirty="0" err="1"/>
              <a:t>TrustCom</a:t>
            </a:r>
            <a:r>
              <a:rPr lang="en-US" sz="2000" dirty="0"/>
              <a:t>/</a:t>
            </a:r>
            <a:r>
              <a:rPr lang="en-US" sz="2000" dirty="0" err="1"/>
              <a:t>BigDataSE</a:t>
            </a:r>
            <a:r>
              <a:rPr lang="en-US" sz="2000" dirty="0"/>
              <a:t>) (pp. 1232-1238). IEEE.</a:t>
            </a:r>
          </a:p>
          <a:p>
            <a:pPr marL="457200" indent="-457200">
              <a:buClrTx/>
              <a:buFont typeface="+mj-lt"/>
              <a:buAutoNum type="arabicPeriod"/>
            </a:pPr>
            <a:endParaRPr lang="en-US" sz="20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r>
              <a:rPr lang="en-US" sz="2400" b="1" dirty="0" smtClean="0">
                <a:latin typeface="Times New Roman" panose="02020603050405020304" pitchFamily="18" charset="0"/>
                <a:ea typeface="+mn-lt"/>
                <a:cs typeface="Times New Roman" panose="02020603050405020304" pitchFamily="18" charset="0"/>
              </a:rPr>
              <a:t> </a:t>
            </a:r>
            <a:endParaRPr lang="en-US" sz="2400" b="1"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1. </a:t>
            </a:r>
            <a:r>
              <a:rPr lang="en-US" sz="1600" b="1" dirty="0" err="1">
                <a:latin typeface="Times New Roman" panose="02020603050405020304" pitchFamily="18" charset="0"/>
                <a:cs typeface="Times New Roman" panose="02020603050405020304" pitchFamily="18" charset="0"/>
              </a:rPr>
              <a:t>Keyloggers</a:t>
            </a:r>
            <a:r>
              <a:rPr lang="en-US" sz="16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Stealthy software designed to monitor and record keystrokes on a user's computer.</a:t>
            </a:r>
            <a:endParaRPr lang="en-US" sz="16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600" b="1" dirty="0">
                <a:latin typeface="Times New Roman" panose="02020603050405020304" pitchFamily="18" charset="0"/>
                <a:cs typeface="Times New Roman" panose="02020603050405020304" pitchFamily="18" charset="0"/>
              </a:rPr>
              <a:t>2. Threat Level:</a:t>
            </a:r>
            <a:endParaRPr lang="en-US" sz="1600" b="1"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Represents a significant concern in today's digital age due to their ability to operate covertly.</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US" sz="1600" b="1" dirty="0">
                <a:latin typeface="Times New Roman" panose="02020603050405020304" pitchFamily="18" charset="0"/>
                <a:cs typeface="Times New Roman" panose="02020603050405020304" pitchFamily="18" charset="0"/>
              </a:rPr>
              <a:t>3. Data Capture:</a:t>
            </a:r>
            <a:endParaRPr lang="en-US" sz="16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Can capture sensitive information including passwords, credit card details, and personal data.</a:t>
            </a:r>
            <a:endParaRPr lang="en-US" sz="16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600" b="1" dirty="0">
                <a:latin typeface="Times New Roman" panose="02020603050405020304" pitchFamily="18" charset="0"/>
                <a:cs typeface="Times New Roman" panose="02020603050405020304" pitchFamily="18" charset="0"/>
              </a:rPr>
              <a:t>4. Consequences:</a:t>
            </a:r>
            <a:endParaRPr lang="en-US" sz="1600" b="1"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Pose severe risks such as identity theft, financial loss, and privacy breaches.</a:t>
            </a:r>
            <a:endParaRPr lang="en-US" sz="1600" dirty="0">
              <a:latin typeface="Times New Roman" panose="02020603050405020304" pitchFamily="18" charset="0"/>
              <a:cs typeface="Times New Roman" panose="02020603050405020304" pitchFamily="18" charset="0"/>
            </a:endParaRPr>
          </a:p>
          <a:p>
            <a:pPr marL="0" lvl="1" indent="0">
              <a:buNone/>
            </a:pPr>
            <a:r>
              <a:rPr lang="en-US" sz="1600" b="1" dirty="0" smtClean="0">
                <a:latin typeface="Times New Roman" panose="02020603050405020304" pitchFamily="18" charset="0"/>
                <a:cs typeface="Times New Roman" panose="02020603050405020304" pitchFamily="18" charset="0"/>
              </a:rPr>
              <a:t>5</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Impact </a:t>
            </a:r>
            <a:r>
              <a:rPr lang="en-US" sz="1600" b="1" dirty="0">
                <a:latin typeface="Times New Roman" panose="02020603050405020304" pitchFamily="18" charset="0"/>
                <a:cs typeface="Times New Roman" panose="02020603050405020304" pitchFamily="18" charset="0"/>
              </a:rPr>
              <a:t>on Individuals and </a:t>
            </a:r>
            <a:r>
              <a:rPr lang="en-US" sz="1600" b="1" dirty="0" smtClean="0">
                <a:latin typeface="Times New Roman" panose="02020603050405020304" pitchFamily="18" charset="0"/>
                <a:cs typeface="Times New Roman" panose="02020603050405020304" pitchFamily="18" charset="0"/>
              </a:rPr>
              <a:t>Organizations:</a:t>
            </a:r>
          </a:p>
          <a:p>
            <a:pPr marL="555750" lvl="2" indent="-285750">
              <a:buFont typeface="Wingdings" pitchFamily="2" charset="2"/>
              <a:buChar char="ü"/>
            </a:pPr>
            <a:r>
              <a:rPr lang="en-US" sz="1500" dirty="0" smtClean="0">
                <a:latin typeface="Times New Roman" panose="02020603050405020304" pitchFamily="18" charset="0"/>
                <a:cs typeface="Times New Roman" panose="02020603050405020304" pitchFamily="18" charset="0"/>
              </a:rPr>
              <a:t>Endangers </a:t>
            </a:r>
            <a:r>
              <a:rPr lang="en-US" sz="1500" dirty="0">
                <a:latin typeface="Times New Roman" panose="02020603050405020304" pitchFamily="18" charset="0"/>
                <a:cs typeface="Times New Roman" panose="02020603050405020304" pitchFamily="18" charset="0"/>
              </a:rPr>
              <a:t>both personal and organizational security, leading to potential financial and reputational damage.</a:t>
            </a:r>
            <a:r>
              <a:rPr lang="en-US" sz="15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marL="0" lvl="1" indent="0">
              <a:buNone/>
            </a:pPr>
            <a:r>
              <a:rPr lang="en-US" sz="1600" b="1" dirty="0">
                <a:latin typeface="Times New Roman" panose="02020603050405020304" pitchFamily="18" charset="0"/>
                <a:cs typeface="Times New Roman" panose="02020603050405020304" pitchFamily="18" charset="0"/>
              </a:rPr>
              <a:t>6.Mitigation </a:t>
            </a:r>
            <a:r>
              <a:rPr lang="en-US" sz="1600" b="1" dirty="0" smtClean="0">
                <a:latin typeface="Times New Roman" panose="02020603050405020304" pitchFamily="18" charset="0"/>
                <a:cs typeface="Times New Roman" panose="02020603050405020304" pitchFamily="18" charset="0"/>
              </a:rPr>
              <a:t>Measures:</a:t>
            </a:r>
          </a:p>
          <a:p>
            <a:pPr marL="555750" lvl="2" indent="-285750">
              <a:buFont typeface="Wingdings" pitchFamily="2" charset="2"/>
              <a:buChar char="ü"/>
            </a:pPr>
            <a:r>
              <a:rPr lang="en-US" sz="1500" dirty="0" smtClean="0">
                <a:latin typeface="Times New Roman" panose="02020603050405020304" pitchFamily="18" charset="0"/>
                <a:cs typeface="Times New Roman" panose="02020603050405020304" pitchFamily="18" charset="0"/>
              </a:rPr>
              <a:t>Require robust </a:t>
            </a:r>
            <a:r>
              <a:rPr lang="en-US" sz="1500" dirty="0" err="1" smtClean="0">
                <a:latin typeface="Times New Roman" panose="02020603050405020304" pitchFamily="18" charset="0"/>
                <a:cs typeface="Times New Roman" panose="02020603050405020304" pitchFamily="18" charset="0"/>
              </a:rPr>
              <a:t>cybersecurity</a:t>
            </a:r>
            <a:r>
              <a:rPr lang="en-US" sz="1500" dirty="0" smtClean="0">
                <a:latin typeface="Times New Roman" panose="02020603050405020304" pitchFamily="18" charset="0"/>
                <a:cs typeface="Times New Roman" panose="02020603050405020304" pitchFamily="18" charset="0"/>
              </a:rPr>
              <a:t> measures such as regular software updates, strong passwords, and reputable antivirus/antimalware programs.</a:t>
            </a:r>
            <a:endParaRPr lang="en-US" sz="1500" dirty="0" smtClean="0">
              <a:latin typeface="Times New Roman" panose="02020603050405020304" pitchFamily="18" charset="0"/>
              <a:cs typeface="Times New Roman" panose="02020603050405020304" pitchFamily="18" charset="0"/>
            </a:endParaRPr>
          </a:p>
          <a:p>
            <a:pPr marL="0" lvl="1" indent="0">
              <a:buNone/>
            </a:pPr>
            <a:r>
              <a:rPr lang="en-US" sz="1600" b="1" dirty="0" smtClean="0">
                <a:latin typeface="Times New Roman" panose="02020603050405020304" pitchFamily="18" charset="0"/>
                <a:cs typeface="Times New Roman" panose="02020603050405020304" pitchFamily="18" charset="0"/>
              </a:rPr>
              <a:t>7.User </a:t>
            </a:r>
            <a:r>
              <a:rPr lang="en-US" sz="1600" b="1" dirty="0">
                <a:latin typeface="Times New Roman" panose="02020603050405020304" pitchFamily="18" charset="0"/>
                <a:cs typeface="Times New Roman" panose="02020603050405020304" pitchFamily="18" charset="0"/>
              </a:rPr>
              <a:t>Education</a:t>
            </a:r>
            <a:r>
              <a:rPr lang="en-US" sz="1600" b="1" dirty="0" smtClean="0">
                <a:latin typeface="Times New Roman" panose="02020603050405020304" pitchFamily="18" charset="0"/>
                <a:cs typeface="Times New Roman" panose="02020603050405020304" pitchFamily="18" charset="0"/>
              </a:rPr>
              <a:t>:</a:t>
            </a:r>
          </a:p>
          <a:p>
            <a:pPr marL="555750" lvl="2" indent="-285750">
              <a:buFont typeface="Wingdings" pitchFamily="2" charset="2"/>
              <a:buChar char="ü"/>
            </a:pPr>
            <a:r>
              <a:rPr lang="en-US" sz="1500" dirty="0">
                <a:latin typeface="Times New Roman" panose="02020603050405020304" pitchFamily="18" charset="0"/>
                <a:cs typeface="Times New Roman" panose="02020603050405020304" pitchFamily="18" charset="0"/>
              </a:rPr>
              <a:t>Awareness about the dangers of </a:t>
            </a:r>
            <a:r>
              <a:rPr lang="en-US" sz="1500" dirty="0" err="1">
                <a:latin typeface="Times New Roman" panose="02020603050405020304" pitchFamily="18" charset="0"/>
                <a:cs typeface="Times New Roman" panose="02020603050405020304" pitchFamily="18" charset="0"/>
              </a:rPr>
              <a:t>keyloggers</a:t>
            </a:r>
            <a:r>
              <a:rPr lang="en-US" sz="1500" dirty="0">
                <a:latin typeface="Times New Roman" panose="02020603050405020304" pitchFamily="18" charset="0"/>
                <a:cs typeface="Times New Roman" panose="02020603050405020304" pitchFamily="18" charset="0"/>
              </a:rPr>
              <a:t> and other malware is crucial for prevention and protection against </a:t>
            </a:r>
            <a:r>
              <a:rPr lang="en-US" sz="1500" dirty="0" err="1" smtClean="0">
                <a:latin typeface="Times New Roman" panose="02020603050405020304" pitchFamily="18" charset="0"/>
                <a:cs typeface="Times New Roman" panose="02020603050405020304" pitchFamily="18" charset="0"/>
              </a:rPr>
              <a:t>cyberattacks</a:t>
            </a:r>
            <a:r>
              <a:rPr lang="en-US" sz="15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sz="half" idx="1"/>
          </p:nvPr>
        </p:nvSpPr>
        <p:spPr>
          <a:xfrm>
            <a:off x="581193" y="1391479"/>
            <a:ext cx="5194767" cy="5166638"/>
          </a:xfrm>
        </p:spPr>
        <p:txBody>
          <a:bodyPr anchor="t">
            <a:noAutofit/>
          </a:bodyPr>
          <a:lstStyle/>
          <a:p>
            <a:pPr marL="0" indent="0">
              <a:buNone/>
            </a:pPr>
            <a:r>
              <a:rPr lang="en-US" sz="1800" b="1" dirty="0"/>
              <a:t>Preventive </a:t>
            </a:r>
            <a:r>
              <a:rPr lang="en-US" sz="1800" b="1" dirty="0" smtClean="0"/>
              <a:t>Measures</a:t>
            </a:r>
            <a:r>
              <a:rPr lang="en-US" sz="1800" dirty="0" smtClean="0"/>
              <a:t>:</a:t>
            </a:r>
            <a:endParaRPr lang="en-US" sz="1800" b="0" i="0" dirty="0" smtClean="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500" dirty="0"/>
              <a:t>Install and regularly update reputable antivirus and anti-malware </a:t>
            </a:r>
            <a:r>
              <a:rPr lang="en-US" sz="1500" dirty="0" smtClean="0"/>
              <a:t>software.</a:t>
            </a:r>
            <a:endParaRPr lang="en-US" sz="1500" b="0" i="0" dirty="0" smtClean="0">
              <a:solidFill>
                <a:srgbClr val="0D0D0D"/>
              </a:solidFill>
              <a:effectLst/>
              <a:cs typeface="Times New Roman" panose="02020603050405020304" pitchFamily="18" charset="0"/>
            </a:endParaRPr>
          </a:p>
          <a:p>
            <a:pPr lvl="1">
              <a:buFont typeface="Wingdings" panose="05000000000000000000" pitchFamily="2" charset="2"/>
              <a:buChar char="ü"/>
            </a:pPr>
            <a:r>
              <a:rPr lang="en-US" sz="1500" dirty="0"/>
              <a:t>Educate users about safe browsing habits and the dangers of downloading attachments or clicking on suspicious </a:t>
            </a:r>
            <a:r>
              <a:rPr lang="en-US" sz="1500" dirty="0" smtClean="0"/>
              <a:t>links.</a:t>
            </a:r>
            <a:endParaRPr lang="en-US" sz="1500" b="0" i="0" dirty="0" smtClean="0">
              <a:solidFill>
                <a:srgbClr val="0D0D0D"/>
              </a:solidFill>
              <a:effectLst/>
              <a:cs typeface="Times New Roman" panose="02020603050405020304" pitchFamily="18" charset="0"/>
            </a:endParaRPr>
          </a:p>
          <a:p>
            <a:pPr lvl="1">
              <a:buFont typeface="Wingdings" panose="05000000000000000000" pitchFamily="2" charset="2"/>
              <a:buChar char="ü"/>
            </a:pPr>
            <a:r>
              <a:rPr lang="en-US" sz="1500" dirty="0"/>
              <a:t>Implement strict access controls and user permissions to limit the installation of unauthorized </a:t>
            </a:r>
            <a:r>
              <a:rPr lang="en-US" sz="1500" dirty="0" smtClean="0"/>
              <a:t>software</a:t>
            </a:r>
            <a:r>
              <a:rPr lang="en-US" sz="1500" dirty="0">
                <a:solidFill>
                  <a:srgbClr val="0D0D0D"/>
                </a:solidFill>
                <a:cs typeface="Times New Roman" panose="02020603050405020304" pitchFamily="18" charset="0"/>
              </a:rPr>
              <a:t>.</a:t>
            </a:r>
            <a:endParaRPr lang="en-US" sz="1500" b="0" i="0" dirty="0" smtClean="0">
              <a:solidFill>
                <a:srgbClr val="0D0D0D"/>
              </a:solidFill>
              <a:effectLst/>
              <a:cs typeface="Times New Roman" panose="02020603050405020304" pitchFamily="18" charset="0"/>
            </a:endParaRPr>
          </a:p>
          <a:p>
            <a:pPr marL="0" indent="0">
              <a:buNone/>
            </a:pPr>
            <a:r>
              <a:rPr lang="en-US" sz="1800" b="1" dirty="0"/>
              <a:t>Detection Mechanisms</a:t>
            </a:r>
            <a:r>
              <a:rPr lang="en-US" sz="1800" dirty="0"/>
              <a:t>:</a:t>
            </a:r>
            <a:endParaRPr lang="en-US" sz="1800" b="0" i="0" dirty="0" smtClean="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500" dirty="0"/>
              <a:t>Utilize behavioral analysis tools to detect unusual patterns of keyboard </a:t>
            </a:r>
            <a:r>
              <a:rPr lang="en-US" sz="1500" dirty="0" smtClean="0"/>
              <a:t>input.</a:t>
            </a:r>
            <a:endParaRPr lang="en-US" sz="1500" b="0" i="0" dirty="0">
              <a:solidFill>
                <a:srgbClr val="0D0D0D"/>
              </a:solidFill>
              <a:effectLst/>
              <a:cs typeface="Times New Roman" panose="02020603050405020304" pitchFamily="18" charset="0"/>
            </a:endParaRPr>
          </a:p>
          <a:p>
            <a:pPr lvl="1">
              <a:buFont typeface="Wingdings" panose="05000000000000000000" pitchFamily="2" charset="2"/>
              <a:buChar char="ü"/>
            </a:pPr>
            <a:r>
              <a:rPr lang="en-US" sz="1500" dirty="0"/>
              <a:t>Employ endpoint detection and response (EDR) solutions to monitor for signs of </a:t>
            </a:r>
            <a:r>
              <a:rPr lang="en-US" sz="1500" dirty="0" err="1"/>
              <a:t>keylogger</a:t>
            </a:r>
            <a:r>
              <a:rPr lang="en-US" sz="1500" dirty="0"/>
              <a:t> </a:t>
            </a:r>
            <a:r>
              <a:rPr lang="en-US" sz="1500" dirty="0" smtClean="0"/>
              <a:t>activity.</a:t>
            </a:r>
            <a:endParaRPr lang="en-US" sz="1500" b="0" i="0" dirty="0">
              <a:solidFill>
                <a:srgbClr val="0D0D0D"/>
              </a:solidFill>
              <a:effectLst/>
              <a:cs typeface="Times New Roman" panose="02020603050405020304" pitchFamily="18" charset="0"/>
            </a:endParaRPr>
          </a:p>
          <a:p>
            <a:pPr marL="324000" lvl="1"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27B2964-CDA8-216D-3870-F815172CB548}"/>
              </a:ext>
            </a:extLst>
          </p:cNvPr>
          <p:cNvSpPr>
            <a:spLocks noGrp="1"/>
          </p:cNvSpPr>
          <p:nvPr>
            <p:ph sz="half" idx="2"/>
          </p:nvPr>
        </p:nvSpPr>
        <p:spPr>
          <a:xfrm>
            <a:off x="6416039" y="1285592"/>
            <a:ext cx="5194769" cy="5203697"/>
          </a:xfrm>
        </p:spPr>
        <p:txBody>
          <a:bodyPr anchor="t">
            <a:normAutofit fontScale="85000" lnSpcReduction="10000"/>
          </a:bodyPr>
          <a:lstStyle/>
          <a:p>
            <a:pPr marL="0" indent="0">
              <a:buNone/>
            </a:pPr>
            <a:r>
              <a:rPr lang="en-US" sz="2100" b="1" dirty="0"/>
              <a:t>Response and Mitigation Strategies</a:t>
            </a:r>
            <a:r>
              <a:rPr lang="en-US" sz="2100" dirty="0"/>
              <a:t>:</a:t>
            </a:r>
            <a:endParaRPr lang="en-US" sz="2100" b="0" i="0" dirty="0" smtClean="0">
              <a:solidFill>
                <a:srgbClr val="0D0D0D"/>
              </a:solidFill>
              <a:effectLst/>
              <a:cs typeface="Times New Roman" panose="02020603050405020304" pitchFamily="18" charset="0"/>
            </a:endParaRPr>
          </a:p>
          <a:p>
            <a:pPr lvl="1">
              <a:buFont typeface="Wingdings" panose="05000000000000000000" pitchFamily="2" charset="2"/>
              <a:buChar char="ü"/>
            </a:pPr>
            <a:r>
              <a:rPr lang="en-US" sz="1800" dirty="0"/>
              <a:t>Immediately isolate the infected system from the network to prevent further data exfiltration.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t>Initiate incident response procedures to contain the threat and investigate the extent of the compromise.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t>Change all passwords and credentials associated with the compromised system to prevent unauthorized access</a:t>
            </a:r>
            <a:r>
              <a:rPr lang="en-US" sz="1800" dirty="0" smtClean="0"/>
              <a:t>.</a:t>
            </a:r>
            <a:endParaRPr lang="en-US" sz="1800" b="0" i="0" dirty="0" smtClean="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2100" b="1" dirty="0"/>
              <a:t>Collaboration and Information </a:t>
            </a:r>
            <a:r>
              <a:rPr lang="en-US" sz="2100" b="1" dirty="0" smtClean="0"/>
              <a:t>Sharing</a:t>
            </a:r>
            <a:r>
              <a:rPr lang="en-US" sz="2100" dirty="0"/>
              <a:t> </a:t>
            </a:r>
            <a:r>
              <a:rPr lang="en-US" sz="2100" dirty="0" smtClean="0"/>
              <a:t>:</a:t>
            </a:r>
            <a:endParaRPr lang="en-IN" sz="2100" b="0" i="0" dirty="0" smtClean="0">
              <a:solidFill>
                <a:srgbClr val="0D0D0D"/>
              </a:solidFill>
              <a:effectLst/>
              <a:cs typeface="Times New Roman" panose="02020603050405020304" pitchFamily="18" charset="0"/>
            </a:endParaRPr>
          </a:p>
          <a:p>
            <a:pPr lvl="1">
              <a:buFont typeface="Wingdings" panose="05000000000000000000" pitchFamily="2" charset="2"/>
              <a:buChar char="ü"/>
            </a:pPr>
            <a:r>
              <a:rPr lang="en-US" sz="1800" dirty="0"/>
              <a:t>Participate in information sharing initiatives within industry sectors and with </a:t>
            </a:r>
            <a:r>
              <a:rPr lang="en-US" sz="1800" dirty="0" err="1"/>
              <a:t>cybersecurity</a:t>
            </a:r>
            <a:r>
              <a:rPr lang="en-US" sz="1800" dirty="0"/>
              <a:t> organizations to stay informed about emerging threats and best practices</a:t>
            </a:r>
            <a:r>
              <a:rPr lang="en-US" sz="1800" dirty="0" smtClean="0"/>
              <a:t>.</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t>Collaborate with law enforcement agencies and </a:t>
            </a:r>
            <a:r>
              <a:rPr lang="en-US" sz="1800" dirty="0" err="1"/>
              <a:t>cybersecurity</a:t>
            </a:r>
            <a:r>
              <a:rPr lang="en-US" sz="1800" dirty="0"/>
              <a:t> experts to investigate </a:t>
            </a:r>
            <a:r>
              <a:rPr lang="en-US" sz="1800" dirty="0" err="1"/>
              <a:t>keylogger</a:t>
            </a:r>
            <a:r>
              <a:rPr lang="en-US" sz="1800" dirty="0"/>
              <a:t> incidents and prosecute malicious actors.</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1800" dirty="0"/>
              <a:t>Share threat intelligence and incident data with relevant stakeholders to enhance collective defense against </a:t>
            </a:r>
            <a:r>
              <a:rPr lang="en-US" sz="1800" dirty="0" err="1"/>
              <a:t>keylogger</a:t>
            </a:r>
            <a:r>
              <a:rPr lang="en-US" sz="1800" dirty="0"/>
              <a:t> attacks.</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sz="half" idx="1"/>
          </p:nvPr>
        </p:nvSpPr>
        <p:spPr>
          <a:xfrm>
            <a:off x="581193" y="1307690"/>
            <a:ext cx="5194767" cy="5112776"/>
          </a:xfrm>
        </p:spPr>
        <p:txBody>
          <a:bodyPr>
            <a:noAutofit/>
          </a:bodyPr>
          <a:lstStyle/>
          <a:p>
            <a:pPr marL="0" indent="0" algn="l">
              <a:buNone/>
            </a:pPr>
            <a:r>
              <a:rPr lang="en-US" sz="1600" b="1" i="0" dirty="0">
                <a:solidFill>
                  <a:srgbClr val="0D0D0D"/>
                </a:solidFill>
                <a:effectLst/>
                <a:latin typeface="Times New Roman" panose="02020603050405020304" pitchFamily="18" charset="0"/>
                <a:cs typeface="Times New Roman" panose="02020603050405020304" pitchFamily="18" charset="0"/>
              </a:rPr>
              <a:t>Algorithm for </a:t>
            </a:r>
            <a:r>
              <a:rPr lang="en-US" sz="1600" b="1" i="0" dirty="0" err="1" smtClean="0">
                <a:solidFill>
                  <a:srgbClr val="0D0D0D"/>
                </a:solidFill>
                <a:effectLst/>
                <a:latin typeface="Times New Roman" panose="02020603050405020304" pitchFamily="18" charset="0"/>
                <a:cs typeface="Times New Roman" panose="02020603050405020304" pitchFamily="18" charset="0"/>
              </a:rPr>
              <a:t>Keyloggers</a:t>
            </a:r>
            <a:r>
              <a:rPr lang="en-US" sz="1600" b="1" i="0" dirty="0">
                <a:solidFill>
                  <a:srgbClr val="0D0D0D"/>
                </a:solidFill>
                <a:effectLst/>
                <a:latin typeface="Times New Roman" panose="02020603050405020304" pitchFamily="18" charset="0"/>
                <a:cs typeface="Times New Roman" panose="02020603050405020304" pitchFamily="18" charset="0"/>
              </a:rPr>
              <a:t>:</a:t>
            </a:r>
          </a:p>
          <a:p>
            <a:pPr>
              <a:buFont typeface="+mj-lt"/>
              <a:buAutoNum type="arabicPeriod"/>
            </a:pPr>
            <a:r>
              <a:rPr lang="en-US" sz="1400" b="1" dirty="0" err="1">
                <a:latin typeface="Times New Roman" pitchFamily="18" charset="0"/>
                <a:cs typeface="Times New Roman" pitchFamily="18" charset="0"/>
              </a:rPr>
              <a:t>Keylogging</a:t>
            </a:r>
            <a:r>
              <a:rPr lang="en-US" sz="1400" b="1" dirty="0">
                <a:latin typeface="Times New Roman" pitchFamily="18" charset="0"/>
                <a:cs typeface="Times New Roman" pitchFamily="18" charset="0"/>
              </a:rPr>
              <a:t> Detection </a:t>
            </a:r>
            <a:r>
              <a:rPr lang="en-US" sz="1400" b="1" dirty="0" smtClean="0">
                <a:latin typeface="Times New Roman" pitchFamily="18" charset="0"/>
                <a:cs typeface="Times New Roman" pitchFamily="18" charset="0"/>
              </a:rPr>
              <a:t>Algorithm:</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latin typeface="Times New Roman" pitchFamily="18" charset="0"/>
                <a:cs typeface="Times New Roman" pitchFamily="18" charset="0"/>
              </a:rPr>
              <a:t>Develop an algorithm capable of detecting </a:t>
            </a:r>
            <a:r>
              <a:rPr lang="en-US" dirty="0" err="1">
                <a:latin typeface="Times New Roman" pitchFamily="18" charset="0"/>
                <a:cs typeface="Times New Roman" pitchFamily="18" charset="0"/>
              </a:rPr>
              <a:t>keylogging</a:t>
            </a:r>
            <a:r>
              <a:rPr lang="en-US" dirty="0">
                <a:latin typeface="Times New Roman" pitchFamily="18" charset="0"/>
                <a:cs typeface="Times New Roman" pitchFamily="18" charset="0"/>
              </a:rPr>
              <a:t> activity on a user's system</a:t>
            </a:r>
            <a:r>
              <a:rPr lang="en-US" dirty="0" smtClean="0">
                <a:latin typeface="Times New Roman" pitchFamily="18" charset="0"/>
                <a:cs typeface="Times New Roman"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itchFamily="18" charset="0"/>
                <a:cs typeface="Times New Roman" pitchFamily="18" charset="0"/>
              </a:rPr>
              <a:t>Behavioral Analysis </a:t>
            </a:r>
            <a:r>
              <a:rPr lang="en-US" sz="1400" b="1" i="0" dirty="0" smtClean="0">
                <a:solidFill>
                  <a:srgbClr val="0D0D0D"/>
                </a:solidFill>
                <a:effectLst/>
                <a:latin typeface="Times New Roman" panose="02020603050405020304" pitchFamily="18" charset="0"/>
                <a:cs typeface="Times New Roman" panose="02020603050405020304" pitchFamily="18" charset="0"/>
              </a:rPr>
              <a:t>:</a:t>
            </a:r>
            <a:endParaRPr lang="en-US" sz="1400" b="1"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latin typeface="Times New Roman" pitchFamily="18" charset="0"/>
                <a:cs typeface="Times New Roman" pitchFamily="18" charset="0"/>
              </a:rPr>
              <a:t>Implement behavioral analysis techniques to identify suspicious activities such as abnormal keystroke patterns or unexpected system </a:t>
            </a:r>
            <a:r>
              <a:rPr lang="en-US" dirty="0" smtClean="0">
                <a:latin typeface="Times New Roman" pitchFamily="18" charset="0"/>
                <a:cs typeface="Times New Roman" pitchFamily="18" charset="0"/>
              </a:rPr>
              <a:t>interactions</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dirty="0" smtClean="0">
                <a:latin typeface="Times New Roman" pitchFamily="18" charset="0"/>
                <a:cs typeface="Times New Roman" pitchFamily="18" charset="0"/>
              </a:rPr>
              <a:t>Anomaly Detection:</a:t>
            </a:r>
          </a:p>
          <a:p>
            <a:pPr marL="742950" lvl="1" indent="-285750">
              <a:buFont typeface="Wingdings" panose="05000000000000000000" pitchFamily="2" charset="2"/>
              <a:buChar char="ü"/>
            </a:pPr>
            <a:r>
              <a:rPr lang="en-US" dirty="0">
                <a:latin typeface="Times New Roman" pitchFamily="18" charset="0"/>
                <a:cs typeface="Times New Roman" pitchFamily="18" charset="0"/>
              </a:rPr>
              <a:t>Employ machine learning algorithms to detect anomalies in user behavior, such as sudden increases in keystroke frequency or unusual program accesses.</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dirty="0" smtClean="0">
                <a:latin typeface="Times New Roman" pitchFamily="18" charset="0"/>
                <a:cs typeface="Times New Roman" pitchFamily="18" charset="0"/>
              </a:rPr>
              <a:t>Real-time Monitoring:</a:t>
            </a:r>
          </a:p>
          <a:p>
            <a:pPr lvl="1">
              <a:buFont typeface="Wingdings" pitchFamily="2" charset="2"/>
              <a:buChar char="ü"/>
            </a:pPr>
            <a:r>
              <a:rPr lang="en-US" dirty="0" smtClean="0">
                <a:latin typeface="Times New Roman" pitchFamily="18" charset="0"/>
                <a:cs typeface="Times New Roman" pitchFamily="18" charset="0"/>
              </a:rPr>
              <a:t>Ensure </a:t>
            </a:r>
            <a:r>
              <a:rPr lang="en-US" dirty="0">
                <a:latin typeface="Times New Roman" pitchFamily="18" charset="0"/>
                <a:cs typeface="Times New Roman" pitchFamily="18" charset="0"/>
              </a:rPr>
              <a:t>the algorithm can operate in real-time to continuously monitor system activities and promptly alert users to potential </a:t>
            </a:r>
            <a:r>
              <a:rPr lang="en-US" dirty="0" err="1">
                <a:latin typeface="Times New Roman" pitchFamily="18" charset="0"/>
                <a:cs typeface="Times New Roman" pitchFamily="18" charset="0"/>
              </a:rPr>
              <a:t>keylogging</a:t>
            </a:r>
            <a:r>
              <a:rPr lang="en-US" dirty="0">
                <a:latin typeface="Times New Roman" pitchFamily="18" charset="0"/>
                <a:cs typeface="Times New Roman" pitchFamily="18" charset="0"/>
              </a:rPr>
              <a:t> threats.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endParaRPr lang="en-US" sz="1400" b="1" dirty="0" smtClean="0"/>
          </a:p>
        </p:txBody>
      </p:sp>
      <p:sp>
        <p:nvSpPr>
          <p:cNvPr id="3" name="Content Placeholder 2">
            <a:extLst>
              <a:ext uri="{FF2B5EF4-FFF2-40B4-BE49-F238E27FC236}">
                <a16:creationId xmlns="" xmlns:a16="http://schemas.microsoft.com/office/drawing/2014/main" id="{9EFA1903-4114-2A1A-F6E2-7A7A8EE8947E}"/>
              </a:ext>
            </a:extLst>
          </p:cNvPr>
          <p:cNvSpPr>
            <a:spLocks noGrp="1"/>
          </p:cNvSpPr>
          <p:nvPr>
            <p:ph sz="half" idx="2"/>
          </p:nvPr>
        </p:nvSpPr>
        <p:spPr>
          <a:xfrm>
            <a:off x="6416038" y="1113577"/>
            <a:ext cx="5194769" cy="5306890"/>
          </a:xfrm>
        </p:spPr>
        <p:txBody>
          <a:bodyPr anchor="t">
            <a:noAutofit/>
          </a:bodyPr>
          <a:lstStyle/>
          <a:p>
            <a:pPr marL="0" indent="0">
              <a:buNone/>
            </a:pPr>
            <a:r>
              <a:rPr lang="en-US" sz="1600" b="1" i="0" dirty="0">
                <a:solidFill>
                  <a:srgbClr val="0D0D0D"/>
                </a:solidFill>
                <a:effectLst/>
                <a:latin typeface="Times New Roman" panose="02020603050405020304" pitchFamily="18" charset="0"/>
                <a:cs typeface="Times New Roman" panose="02020603050405020304" pitchFamily="18" charset="0"/>
              </a:rPr>
              <a:t>Deployment </a:t>
            </a:r>
            <a:r>
              <a:rPr lang="en-US" sz="1600" b="1" dirty="0">
                <a:solidFill>
                  <a:srgbClr val="0D0D0D"/>
                </a:solidFill>
                <a:latin typeface="Times New Roman" panose="02020603050405020304" pitchFamily="18" charset="0"/>
                <a:cs typeface="Times New Roman" panose="02020603050405020304" pitchFamily="18" charset="0"/>
              </a:rPr>
              <a:t>for </a:t>
            </a:r>
            <a:r>
              <a:rPr lang="en-US" sz="1600" b="1" dirty="0" err="1" smtClean="0">
                <a:solidFill>
                  <a:srgbClr val="0D0D0D"/>
                </a:solidFill>
                <a:latin typeface="Times New Roman" panose="02020603050405020304" pitchFamily="18" charset="0"/>
                <a:cs typeface="Times New Roman" panose="02020603050405020304" pitchFamily="18" charset="0"/>
              </a:rPr>
              <a:t>Keylogger</a:t>
            </a:r>
            <a:r>
              <a:rPr lang="en-US" sz="1600" b="1" dirty="0" smtClean="0">
                <a:solidFill>
                  <a:srgbClr val="0D0D0D"/>
                </a:solidFill>
                <a:latin typeface="Times New Roman" panose="02020603050405020304" pitchFamily="18" charset="0"/>
                <a:cs typeface="Times New Roman" panose="02020603050405020304" pitchFamily="18" charset="0"/>
              </a:rPr>
              <a:t>:</a:t>
            </a:r>
            <a:endParaRPr lang="en-US" sz="1600" b="1"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itchFamily="18" charset="0"/>
                <a:cs typeface="Times New Roman" pitchFamily="18" charset="0"/>
              </a:rPr>
              <a:t>Endpoint Security Solutions </a:t>
            </a:r>
            <a:r>
              <a:rPr lang="en-US" sz="1400" b="1" i="0" dirty="0" smtClean="0">
                <a:solidFill>
                  <a:srgbClr val="0D0D0D"/>
                </a:solidFill>
                <a:effectLst/>
                <a:latin typeface="Times New Roman" panose="02020603050405020304" pitchFamily="18" charset="0"/>
                <a:cs typeface="Times New Roman" panose="02020603050405020304" pitchFamily="18" charset="0"/>
              </a:rPr>
              <a:t>:</a:t>
            </a:r>
            <a:endParaRPr lang="en-US" sz="1400" b="0" i="0" dirty="0" smtClean="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latin typeface="Times New Roman" pitchFamily="18" charset="0"/>
                <a:cs typeface="Times New Roman" pitchFamily="18" charset="0"/>
              </a:rPr>
              <a:t>Integrate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detection algorithms into endpoint security software such as antivirus programs or intrusion detection systems to provide comprehensive protection for users' </a:t>
            </a:r>
            <a:r>
              <a:rPr lang="en-US" dirty="0" smtClean="0">
                <a:latin typeface="Times New Roman" pitchFamily="18" charset="0"/>
                <a:cs typeface="Times New Roman" pitchFamily="18" charset="0"/>
              </a:rPr>
              <a:t>devices.</a:t>
            </a:r>
            <a:endParaRPr lang="en-US" b="0" i="0" dirty="0">
              <a:solidFill>
                <a:srgbClr val="0D0D0D"/>
              </a:solidFill>
              <a:effectLst/>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400" b="1" dirty="0">
                <a:latin typeface="Times New Roman" pitchFamily="18" charset="0"/>
                <a:cs typeface="Times New Roman" pitchFamily="18" charset="0"/>
              </a:rPr>
              <a:t>Firewalls </a:t>
            </a:r>
            <a:r>
              <a:rPr lang="en-US" sz="1400" b="1" i="0" dirty="0" smtClean="0">
                <a:solidFill>
                  <a:srgbClr val="0D0D0D"/>
                </a:solidFill>
                <a:effectLst/>
                <a:latin typeface="Times New Roman" panose="02020603050405020304" pitchFamily="18" charset="0"/>
                <a:cs typeface="Times New Roman" panose="02020603050405020304" pitchFamily="18" charset="0"/>
              </a:rPr>
              <a:t>:</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smtClean="0">
                <a:latin typeface="Times New Roman" pitchFamily="18" charset="0"/>
                <a:cs typeface="Times New Roman" pitchFamily="18" charset="0"/>
              </a:rPr>
              <a:t>Implement </a:t>
            </a:r>
            <a:r>
              <a:rPr lang="en-US" dirty="0" err="1" smtClean="0">
                <a:latin typeface="Times New Roman" pitchFamily="18" charset="0"/>
                <a:cs typeface="Times New Roman" pitchFamily="18" charset="0"/>
              </a:rPr>
              <a:t>keylogger</a:t>
            </a:r>
            <a:r>
              <a:rPr lang="en-US" dirty="0" smtClean="0">
                <a:latin typeface="Times New Roman" pitchFamily="18" charset="0"/>
                <a:cs typeface="Times New Roman" pitchFamily="18" charset="0"/>
              </a:rPr>
              <a:t> detection capabilities within network firewalls to prevent the transmission of captured keystrokes to remote servers.</a:t>
            </a:r>
            <a:endParaRPr lang="en-US" b="0" i="0" dirty="0">
              <a:solidFill>
                <a:srgbClr val="0D0D0D"/>
              </a:solidFill>
              <a:effectLst/>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400" b="1" dirty="0" smtClean="0">
                <a:latin typeface="Times New Roman" pitchFamily="18" charset="0"/>
                <a:cs typeface="Times New Roman" pitchFamily="18" charset="0"/>
              </a:rPr>
              <a:t>Mobile Apps:</a:t>
            </a:r>
          </a:p>
          <a:p>
            <a:pPr marL="742950" lvl="1" indent="-285750">
              <a:buFont typeface="Wingdings" panose="05000000000000000000" pitchFamily="2" charset="2"/>
              <a:buChar char="ü"/>
            </a:pPr>
            <a:r>
              <a:rPr lang="en-US" dirty="0" smtClean="0">
                <a:latin typeface="Times New Roman" pitchFamily="18" charset="0"/>
                <a:cs typeface="Times New Roman" pitchFamily="18" charset="0"/>
              </a:rPr>
              <a:t>Extend </a:t>
            </a:r>
            <a:r>
              <a:rPr lang="en-US" dirty="0" err="1" smtClean="0">
                <a:latin typeface="Times New Roman" pitchFamily="18" charset="0"/>
                <a:cs typeface="Times New Roman" pitchFamily="18" charset="0"/>
              </a:rPr>
              <a:t>keylogger</a:t>
            </a:r>
            <a:r>
              <a:rPr lang="en-US" dirty="0" smtClean="0">
                <a:latin typeface="Times New Roman" pitchFamily="18" charset="0"/>
                <a:cs typeface="Times New Roman" pitchFamily="18" charset="0"/>
              </a:rPr>
              <a:t> detection to mobile devices by incorporating detection algorithms into mobile security applications, safeguarding sensitive data entered via smartphones and tablets.</a:t>
            </a:r>
            <a:endParaRPr lang="en-US" sz="1400" b="1" i="0" dirty="0" smtClean="0">
              <a:solidFill>
                <a:srgbClr val="0D0D0D"/>
              </a:solidFill>
              <a:effectLst/>
              <a:latin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400" b="1" dirty="0" smtClean="0">
                <a:latin typeface="Times New Roman" pitchFamily="18" charset="0"/>
                <a:cs typeface="Times New Roman" pitchFamily="18" charset="0"/>
              </a:rPr>
              <a:t>User Education:</a:t>
            </a:r>
            <a:endParaRPr lang="en-US" sz="14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dirty="0">
                <a:latin typeface="Times New Roman" pitchFamily="18" charset="0"/>
                <a:cs typeface="Times New Roman" pitchFamily="18" charset="0"/>
              </a:rPr>
              <a:t>Educate users about the risks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provide guidance on best practices for preventing infections, such as avoiding suspicious links and regularly updating security software.</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x-non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7211D8A7-D92F-3B32-14AF-8DE079A285E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lnSpcReduction="10000"/>
          </a:bodyPr>
          <a:lstStyle/>
          <a:p>
            <a:pPr lvl="1">
              <a:buFont typeface="Wingdings" panose="05000000000000000000" pitchFamily="2" charset="2"/>
              <a:buChar char="ü"/>
            </a:pPr>
            <a:r>
              <a:rPr lang="en-US" sz="2400" dirty="0">
                <a:latin typeface="Times New Roman" pitchFamily="18" charset="0"/>
                <a:cs typeface="Times New Roman" pitchFamily="18" charset="0"/>
              </a:rPr>
              <a:t>In response to the pervasive threat of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in the modern digital landscape, heightened awareness and proactive measures have become paramount. Vigilant individuals and organizations are adopting advanced detection technologies and fortifying their security infrastructure to combat these stealthy software tools effectively. Additionally, comprehensive user education initiatives are empowering individuals to recognize and mitigate the risks associated with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while regulatory compliance efforts ensure adherence to stringent data protection standards. By collectively addressing the proliferation of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through multifaceted approaches, the digital community aims to mitigate the grave consequences of identity theft, financial loss, and privacy breaches, fostering a more secure and resilient cyber landscape for all.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dirty="0">
                <a:latin typeface="Times New Roman" pitchFamily="18" charset="0"/>
                <a:cs typeface="Times New Roman" pitchFamily="18" charset="0"/>
              </a:rPr>
              <a:t>In conclusion, the proliferation of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underscores the pressing need for robust </a:t>
            </a:r>
            <a:r>
              <a:rPr lang="en-US" sz="2400" dirty="0" err="1">
                <a:latin typeface="Times New Roman" pitchFamily="18" charset="0"/>
                <a:cs typeface="Times New Roman" pitchFamily="18" charset="0"/>
              </a:rPr>
              <a:t>cybersecurity</a:t>
            </a:r>
            <a:r>
              <a:rPr lang="en-US" sz="2400" dirty="0">
                <a:latin typeface="Times New Roman" pitchFamily="18" charset="0"/>
                <a:cs typeface="Times New Roman" pitchFamily="18" charset="0"/>
              </a:rPr>
              <a:t> measures in today's digital era. These stealthy software tools represent a grave threat to both individuals and organizations, capable of surreptitiously capturing sensitive data and facilitating identity theft, financial fraud, and privacy violations. Addressing this menace requires a multi-pronged approach, including advanced detection technologies, comprehensive user education, stringent regulatory compliance, and continuous vigilance. By fortifying defenses against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and other cyber threats, we can strive towards a safer and more secure digital environment, safeguarding personal information and preserving trust in online interactions for individuals and businesses alike.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normAutofit fontScale="85000" lnSpcReduction="10000"/>
          </a:bodyPr>
          <a:lstStyle/>
          <a:p>
            <a:r>
              <a:rPr lang="en-US" b="1" dirty="0">
                <a:latin typeface="Times New Roman" pitchFamily="18" charset="0"/>
                <a:cs typeface="Times New Roman" pitchFamily="18" charset="0"/>
              </a:rPr>
              <a:t>Behavioral Biometrics</a:t>
            </a:r>
            <a:r>
              <a:rPr lang="en-US" dirty="0">
                <a:latin typeface="Times New Roman" pitchFamily="18" charset="0"/>
                <a:cs typeface="Times New Roman" pitchFamily="18" charset="0"/>
              </a:rPr>
              <a:t>: Integration of behavioral biometrics such as keystroke dynamics and mouse movement analysis to enhance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detection capabilities and bolster security against evolving threats.</a:t>
            </a:r>
          </a:p>
          <a:p>
            <a:r>
              <a:rPr lang="en-US" b="1" dirty="0" err="1">
                <a:latin typeface="Times New Roman" pitchFamily="18" charset="0"/>
                <a:cs typeface="Times New Roman" pitchFamily="18" charset="0"/>
              </a:rPr>
              <a:t>Blockchain</a:t>
            </a:r>
            <a:r>
              <a:rPr lang="en-US" b="1" dirty="0">
                <a:latin typeface="Times New Roman" pitchFamily="18" charset="0"/>
                <a:cs typeface="Times New Roman" pitchFamily="18" charset="0"/>
              </a:rPr>
              <a:t> Technology</a:t>
            </a:r>
            <a:r>
              <a:rPr lang="en-US" dirty="0">
                <a:latin typeface="Times New Roman" pitchFamily="18" charset="0"/>
                <a:cs typeface="Times New Roman" pitchFamily="18" charset="0"/>
              </a:rPr>
              <a:t>: Exploration of </a:t>
            </a:r>
            <a:r>
              <a:rPr lang="en-US" dirty="0" err="1">
                <a:latin typeface="Times New Roman" pitchFamily="18" charset="0"/>
                <a:cs typeface="Times New Roman" pitchFamily="18" charset="0"/>
              </a:rPr>
              <a:t>blockchain</a:t>
            </a:r>
            <a:r>
              <a:rPr lang="en-US" dirty="0">
                <a:latin typeface="Times New Roman" pitchFamily="18" charset="0"/>
                <a:cs typeface="Times New Roman" pitchFamily="18" charset="0"/>
              </a:rPr>
              <a:t>-based solutions to secure sensitive data and transactions, minimizing the risk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attacks by decentralizing authentication processes and ensuring data integrity.</a:t>
            </a:r>
          </a:p>
          <a:p>
            <a:r>
              <a:rPr lang="en-US" b="1" dirty="0">
                <a:latin typeface="Times New Roman" pitchFamily="18" charset="0"/>
                <a:cs typeface="Times New Roman" pitchFamily="18" charset="0"/>
              </a:rPr>
              <a:t>Artificial Intelligence (AI)</a:t>
            </a:r>
            <a:r>
              <a:rPr lang="en-US" dirty="0">
                <a:latin typeface="Times New Roman" pitchFamily="18" charset="0"/>
                <a:cs typeface="Times New Roman" pitchFamily="18" charset="0"/>
              </a:rPr>
              <a:t>: Leveraging AI-driven algorithms for real-time anomaly detection and predictive analysis to preemptively identify and mitigate potential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 before they can compromise sensitive information.</a:t>
            </a:r>
          </a:p>
          <a:p>
            <a:r>
              <a:rPr lang="en-US" b="1" dirty="0">
                <a:latin typeface="Times New Roman" pitchFamily="18" charset="0"/>
                <a:cs typeface="Times New Roman" pitchFamily="18" charset="0"/>
              </a:rPr>
              <a:t>Quantum Cryptography</a:t>
            </a:r>
            <a:r>
              <a:rPr lang="en-US" dirty="0">
                <a:latin typeface="Times New Roman" pitchFamily="18" charset="0"/>
                <a:cs typeface="Times New Roman" pitchFamily="18" charset="0"/>
              </a:rPr>
              <a:t>: Research and development of quantum-resistant cryptographic protocols to fortify encryption mechanisms against the threat of quantum-powered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capable of bypassing traditional security measures.</a:t>
            </a:r>
          </a:p>
          <a:p>
            <a:r>
              <a:rPr lang="en-US" b="1" dirty="0">
                <a:latin typeface="Times New Roman" pitchFamily="18" charset="0"/>
                <a:cs typeface="Times New Roman" pitchFamily="18" charset="0"/>
              </a:rPr>
              <a:t>Zero Trust Architecture</a:t>
            </a:r>
            <a:r>
              <a:rPr lang="en-US" dirty="0">
                <a:latin typeface="Times New Roman" pitchFamily="18" charset="0"/>
                <a:cs typeface="Times New Roman" pitchFamily="18" charset="0"/>
              </a:rPr>
              <a:t>: Adoption of Zero Trust principles to establish strict access controls and continuously verify user identities, reducing the attack surface and mitigating the impact of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infiltrations within network environments.</a:t>
            </a:r>
          </a:p>
          <a:p>
            <a:r>
              <a:rPr lang="en-US" b="1" dirty="0">
                <a:latin typeface="Times New Roman" pitchFamily="18" charset="0"/>
                <a:cs typeface="Times New Roman" pitchFamily="18" charset="0"/>
              </a:rPr>
              <a:t>Secure Hardware Solutions</a:t>
            </a:r>
            <a:r>
              <a:rPr lang="en-US" dirty="0">
                <a:latin typeface="Times New Roman" pitchFamily="18" charset="0"/>
                <a:cs typeface="Times New Roman" pitchFamily="18" charset="0"/>
              </a:rPr>
              <a:t>: Innovation in hardware-based security solutions, such as trusted platform modules (TPM) and secure enclaves, to provide a resilient defense against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at the hardware level, ensuring the integrity of sensitive data.</a:t>
            </a:r>
          </a:p>
          <a:p>
            <a:r>
              <a:rPr lang="en-US" b="1" dirty="0">
                <a:latin typeface="Times New Roman" pitchFamily="18" charset="0"/>
                <a:cs typeface="Times New Roman" pitchFamily="18" charset="0"/>
              </a:rPr>
              <a:t>Continuous Monitoring and Response</a:t>
            </a:r>
            <a:r>
              <a:rPr lang="en-US" dirty="0">
                <a:latin typeface="Times New Roman" pitchFamily="18" charset="0"/>
                <a:cs typeface="Times New Roman" pitchFamily="18" charset="0"/>
              </a:rPr>
              <a:t>: Implementation of advanced threat hunting techniques and automated response mechanisms to continuously monitor for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activity and swiftly neutralize emerging threats in real-time.</a:t>
            </a:r>
          </a:p>
          <a:p>
            <a:r>
              <a:rPr lang="en-US" b="1" dirty="0">
                <a:latin typeface="Times New Roman" pitchFamily="18" charset="0"/>
                <a:cs typeface="Times New Roman" pitchFamily="18" charset="0"/>
              </a:rPr>
              <a:t>Collaborative Defense Frameworks</a:t>
            </a:r>
            <a:r>
              <a:rPr lang="en-US" dirty="0">
                <a:latin typeface="Times New Roman" pitchFamily="18" charset="0"/>
                <a:cs typeface="Times New Roman" pitchFamily="18" charset="0"/>
              </a:rPr>
              <a:t>: Establishment of collaborative defense frameworks and information sharing platforms to facilitate cross-industry collaboration and collective intelligence gathering, enabling proactive threat mitigation and rapid response to emerging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threats</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275</TotalTime>
  <Words>1361</Words>
  <Application>Microsoft Office PowerPoint</Application>
  <PresentationFormat>Custom</PresentationFormat>
  <Paragraphs>89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RAJKUMAR SWEETEN</cp:lastModifiedBy>
  <cp:revision>41</cp:revision>
  <dcterms:created xsi:type="dcterms:W3CDTF">2021-05-26T16:50:10Z</dcterms:created>
  <dcterms:modified xsi:type="dcterms:W3CDTF">2024-04-04T09:55:54Z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