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ppt/notesSlides/notesSlide66.xml" ContentType="application/vnd.openxmlformats-officedocument.presentationml.notesSlide+xml"/>
  <Override PartName="/ppt/tags/tag66.xml" ContentType="application/vnd.openxmlformats-officedocument.presentationml.tags+xml"/>
  <Override PartName="/ppt/notesSlides/notesSlide67.xml" ContentType="application/vnd.openxmlformats-officedocument.presentationml.notesSlide+xml"/>
  <Override PartName="/ppt/tags/tag67.xml" ContentType="application/vnd.openxmlformats-officedocument.presentationml.tags+xml"/>
  <Override PartName="/ppt/notesSlides/notesSlide68.xml" ContentType="application/vnd.openxmlformats-officedocument.presentationml.notesSlide+xml"/>
  <Override PartName="/ppt/tags/tag68.xml" ContentType="application/vnd.openxmlformats-officedocument.presentationml.tags+xml"/>
  <Override PartName="/ppt/notesSlides/notesSlide69.xml" ContentType="application/vnd.openxmlformats-officedocument.presentationml.notesSlide+xml"/>
  <Override PartName="/ppt/tags/tag69.xml" ContentType="application/vnd.openxmlformats-officedocument.presentationml.tags+xml"/>
  <Override PartName="/ppt/notesSlides/notesSlide70.xml" ContentType="application/vnd.openxmlformats-officedocument.presentationml.notesSlide+xml"/>
  <Override PartName="/ppt/tags/tag70.xml" ContentType="application/vnd.openxmlformats-officedocument.presentationml.tags+xml"/>
  <Override PartName="/ppt/notesSlides/notesSlide71.xml" ContentType="application/vnd.openxmlformats-officedocument.presentationml.notesSlide+xml"/>
  <Override PartName="/ppt/tags/tag71.xml" ContentType="application/vnd.openxmlformats-officedocument.presentationml.tags+xml"/>
  <Override PartName="/ppt/notesSlides/notesSlide72.xml" ContentType="application/vnd.openxmlformats-officedocument.presentationml.notesSlide+xml"/>
  <Override PartName="/ppt/tags/tag72.xml" ContentType="application/vnd.openxmlformats-officedocument.presentationml.tags+xml"/>
  <Override PartName="/ppt/notesSlides/notesSlide73.xml" ContentType="application/vnd.openxmlformats-officedocument.presentationml.notesSlide+xml"/>
  <Override PartName="/ppt/tags/tag73.xml" ContentType="application/vnd.openxmlformats-officedocument.presentationml.tags+xml"/>
  <Override PartName="/ppt/notesSlides/notesSlide74.xml" ContentType="application/vnd.openxmlformats-officedocument.presentationml.notesSlide+xml"/>
  <Override PartName="/ppt/tags/tag74.xml" ContentType="application/vnd.openxmlformats-officedocument.presentationml.tags+xml"/>
  <Override PartName="/ppt/notesSlides/notesSlide75.xml" ContentType="application/vnd.openxmlformats-officedocument.presentationml.notesSlide+xml"/>
  <Override PartName="/ppt/tags/tag75.xml" ContentType="application/vnd.openxmlformats-officedocument.presentationml.tags+xml"/>
  <Override PartName="/ppt/notesSlides/notesSlide76.xml" ContentType="application/vnd.openxmlformats-officedocument.presentationml.notesSlide+xml"/>
  <Override PartName="/ppt/tags/tag76.xml" ContentType="application/vnd.openxmlformats-officedocument.presentationml.tags+xml"/>
  <Override PartName="/ppt/notesSlides/notesSlide77.xml" ContentType="application/vnd.openxmlformats-officedocument.presentationml.notesSlide+xml"/>
  <Override PartName="/ppt/tags/tag77.xml" ContentType="application/vnd.openxmlformats-officedocument.presentationml.tags+xml"/>
  <Override PartName="/ppt/notesSlides/notesSlide78.xml" ContentType="application/vnd.openxmlformats-officedocument.presentationml.notesSlide+xml"/>
  <Override PartName="/ppt/tags/tag78.xml" ContentType="application/vnd.openxmlformats-officedocument.presentationml.tags+xml"/>
  <Override PartName="/ppt/notesSlides/notesSlide79.xml" ContentType="application/vnd.openxmlformats-officedocument.presentationml.notesSlide+xml"/>
  <Override PartName="/ppt/tags/tag79.xml" ContentType="application/vnd.openxmlformats-officedocument.presentationml.tags+xml"/>
  <Override PartName="/ppt/notesSlides/notesSlide80.xml" ContentType="application/vnd.openxmlformats-officedocument.presentationml.notesSlide+xml"/>
  <Override PartName="/ppt/tags/tag80.xml" ContentType="application/vnd.openxmlformats-officedocument.presentationml.tags+xml"/>
  <Override PartName="/ppt/notesSlides/notesSlide81.xml" ContentType="application/vnd.openxmlformats-officedocument.presentationml.notesSlide+xml"/>
  <Override PartName="/ppt/tags/tag81.xml" ContentType="application/vnd.openxmlformats-officedocument.presentationml.tags+xml"/>
  <Override PartName="/ppt/notesSlides/notesSlide82.xml" ContentType="application/vnd.openxmlformats-officedocument.presentationml.notesSlide+xml"/>
  <Override PartName="/ppt/tags/tag82.xml" ContentType="application/vnd.openxmlformats-officedocument.presentationml.tags+xml"/>
  <Override PartName="/ppt/notesSlides/notesSlide83.xml" ContentType="application/vnd.openxmlformats-officedocument.presentationml.notesSlide+xml"/>
  <Override PartName="/ppt/tags/tag83.xml" ContentType="application/vnd.openxmlformats-officedocument.presentationml.tags+xml"/>
  <Override PartName="/ppt/notesSlides/notesSlide84.xml" ContentType="application/vnd.openxmlformats-officedocument.presentationml.notesSlide+xml"/>
  <Override PartName="/ppt/tags/tag84.xml" ContentType="application/vnd.openxmlformats-officedocument.presentationml.tags+xml"/>
  <Override PartName="/ppt/notesSlides/notesSlide85.xml" ContentType="application/vnd.openxmlformats-officedocument.presentationml.notesSlide+xml"/>
  <Override PartName="/ppt/tags/tag85.xml" ContentType="application/vnd.openxmlformats-officedocument.presentationml.tags+xml"/>
  <Override PartName="/ppt/notesSlides/notesSlide86.xml" ContentType="application/vnd.openxmlformats-officedocument.presentationml.notesSlide+xml"/>
  <Override PartName="/ppt/tags/tag86.xml" ContentType="application/vnd.openxmlformats-officedocument.presentationml.tags+xml"/>
  <Override PartName="/ppt/notesSlides/notesSlide87.xml" ContentType="application/vnd.openxmlformats-officedocument.presentationml.notesSlide+xml"/>
  <Override PartName="/ppt/tags/tag87.xml" ContentType="application/vnd.openxmlformats-officedocument.presentationml.tags+xml"/>
  <Override PartName="/ppt/notesSlides/notesSlide88.xml" ContentType="application/vnd.openxmlformats-officedocument.presentationml.notesSlide+xml"/>
  <Override PartName="/ppt/tags/tag88.xml" ContentType="application/vnd.openxmlformats-officedocument.presentationml.tags+xml"/>
  <Override PartName="/ppt/notesSlides/notesSlide89.xml" ContentType="application/vnd.openxmlformats-officedocument.presentationml.notesSlide+xml"/>
  <Override PartName="/ppt/tags/tag89.xml" ContentType="application/vnd.openxmlformats-officedocument.presentationml.tags+xml"/>
  <Override PartName="/ppt/notesSlides/notesSlide90.xml" ContentType="application/vnd.openxmlformats-officedocument.presentationml.notesSlide+xml"/>
  <Override PartName="/ppt/tags/tag90.xml" ContentType="application/vnd.openxmlformats-officedocument.presentationml.tags+xml"/>
  <Override PartName="/ppt/notesSlides/notesSlide91.xml" ContentType="application/vnd.openxmlformats-officedocument.presentationml.notesSlide+xml"/>
  <Override PartName="/ppt/tags/tag91.xml" ContentType="application/vnd.openxmlformats-officedocument.presentationml.tags+xml"/>
  <Override PartName="/ppt/notesSlides/notesSlide92.xml" ContentType="application/vnd.openxmlformats-officedocument.presentationml.notesSlide+xml"/>
  <Override PartName="/ppt/tags/tag92.xml" ContentType="application/vnd.openxmlformats-officedocument.presentationml.tags+xml"/>
  <Override PartName="/ppt/notesSlides/notesSlide93.xml" ContentType="application/vnd.openxmlformats-officedocument.presentationml.notesSlide+xml"/>
  <Override PartName="/ppt/tags/tag93.xml" ContentType="application/vnd.openxmlformats-officedocument.presentationml.tags+xml"/>
  <Override PartName="/ppt/notesSlides/notesSlide94.xml" ContentType="application/vnd.openxmlformats-officedocument.presentationml.notesSlide+xml"/>
  <Override PartName="/ppt/tags/tag94.xml" ContentType="application/vnd.openxmlformats-officedocument.presentationml.tags+xml"/>
  <Override PartName="/ppt/notesSlides/notesSlide95.xml" ContentType="application/vnd.openxmlformats-officedocument.presentationml.notesSlide+xml"/>
  <Override PartName="/ppt/tags/tag95.xml" ContentType="application/vnd.openxmlformats-officedocument.presentationml.tags+xml"/>
  <Override PartName="/ppt/notesSlides/notesSlide96.xml" ContentType="application/vnd.openxmlformats-officedocument.presentationml.notesSlide+xml"/>
  <Override PartName="/ppt/tags/tag96.xml" ContentType="application/vnd.openxmlformats-officedocument.presentationml.tags+xml"/>
  <Override PartName="/ppt/notesSlides/notesSlide97.xml" ContentType="application/vnd.openxmlformats-officedocument.presentationml.notesSlide+xml"/>
  <Override PartName="/ppt/tags/tag97.xml" ContentType="application/vnd.openxmlformats-officedocument.presentationml.tags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275" r:id="rId3"/>
    <p:sldId id="258" r:id="rId4"/>
    <p:sldId id="302" r:id="rId5"/>
    <p:sldId id="276" r:id="rId6"/>
    <p:sldId id="319" r:id="rId7"/>
    <p:sldId id="336" r:id="rId8"/>
    <p:sldId id="277" r:id="rId9"/>
    <p:sldId id="307" r:id="rId10"/>
    <p:sldId id="303" r:id="rId11"/>
    <p:sldId id="304" r:id="rId12"/>
    <p:sldId id="305" r:id="rId13"/>
    <p:sldId id="306" r:id="rId14"/>
    <p:sldId id="309" r:id="rId15"/>
    <p:sldId id="310" r:id="rId16"/>
    <p:sldId id="311" r:id="rId17"/>
    <p:sldId id="312" r:id="rId18"/>
    <p:sldId id="313" r:id="rId19"/>
    <p:sldId id="318" r:id="rId20"/>
    <p:sldId id="314" r:id="rId21"/>
    <p:sldId id="315" r:id="rId22"/>
    <p:sldId id="316" r:id="rId23"/>
    <p:sldId id="317" r:id="rId24"/>
    <p:sldId id="308" r:id="rId25"/>
    <p:sldId id="279" r:id="rId26"/>
    <p:sldId id="293" r:id="rId27"/>
    <p:sldId id="294" r:id="rId28"/>
    <p:sldId id="295" r:id="rId29"/>
    <p:sldId id="296" r:id="rId30"/>
    <p:sldId id="297" r:id="rId31"/>
    <p:sldId id="298" r:id="rId32"/>
    <p:sldId id="289" r:id="rId33"/>
    <p:sldId id="290" r:id="rId34"/>
    <p:sldId id="299" r:id="rId35"/>
    <p:sldId id="300" r:id="rId36"/>
    <p:sldId id="301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37" r:id="rId47"/>
    <p:sldId id="338" r:id="rId48"/>
    <p:sldId id="339" r:id="rId49"/>
    <p:sldId id="329" r:id="rId50"/>
    <p:sldId id="330" r:id="rId51"/>
    <p:sldId id="331" r:id="rId52"/>
    <p:sldId id="332" r:id="rId53"/>
    <p:sldId id="333" r:id="rId54"/>
    <p:sldId id="334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4" r:id="rId81"/>
    <p:sldId id="375" r:id="rId82"/>
    <p:sldId id="376" r:id="rId83"/>
    <p:sldId id="377" r:id="rId84"/>
    <p:sldId id="378" r:id="rId85"/>
    <p:sldId id="379" r:id="rId86"/>
    <p:sldId id="380" r:id="rId87"/>
    <p:sldId id="381" r:id="rId88"/>
    <p:sldId id="382" r:id="rId89"/>
    <p:sldId id="383" r:id="rId90"/>
    <p:sldId id="359" r:id="rId91"/>
    <p:sldId id="360" r:id="rId92"/>
    <p:sldId id="384" r:id="rId93"/>
    <p:sldId id="361" r:id="rId94"/>
    <p:sldId id="362" r:id="rId95"/>
    <p:sldId id="363" r:id="rId96"/>
    <p:sldId id="347" r:id="rId97"/>
    <p:sldId id="348" r:id="rId98"/>
    <p:sldId id="349" r:id="rId99"/>
    <p:sldId id="335" r:id="rId100"/>
    <p:sldId id="272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3" autoAdjust="0"/>
    <p:restoredTop sz="96281" autoAdjust="0"/>
  </p:normalViewPr>
  <p:slideViewPr>
    <p:cSldViewPr snapToGrid="0">
      <p:cViewPr varScale="1">
        <p:scale>
          <a:sx n="78" d="100"/>
          <a:sy n="78" d="100"/>
        </p:scale>
        <p:origin x="1315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DE6AC-9ACF-4929-B820-39B657DA30C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649FB-1A5C-4ADE-AC4E-C740F5198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4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0AC0-D5C3-AD43-91A3-7D18C836627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E4CE2-CEC8-754E-B21E-2BD547D1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87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5612C-0035-5511-473B-C6E3ACB9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BC4A56-1DD5-5D31-5F31-0C8A26994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9185E4-85C8-1A38-57F8-C747B1426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372CB-CA23-75AC-068E-38DC26821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4FF25-20B5-8B36-22A2-630D14A80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BF-F23C-862B-6CEE-A04FFFAF4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5E127B-E295-E679-17F2-C8D25262A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CDB28-7D36-3483-B4B7-70E1143E5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20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5878A-5763-DE5B-A017-074846B18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723AA-9EEC-E1A8-D685-EC0D58A50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2DA86-7ED2-FF93-F8D2-2609CE28C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39F95-3841-E6FA-39D0-55D3747A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0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020F7-35A4-FDEF-F665-E4EA1ABF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BFD636-2892-6AB3-E600-2A6910C21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B2E0E-AACD-436B-E2B6-D79D27D3F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5EC74-1C4B-E3CB-C43F-A0434DCBA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4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2BB6-507C-6B5B-87AB-BD64C4C48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6ADA6B-1BD5-715A-6E14-16EC82AC0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1DBB5-3153-6C17-F2A0-7D52FC919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8E95E-FC55-B40C-E4C6-A1C8DB37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4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6392-2EED-997D-4C06-D9AA2550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76F61-3D85-6227-0953-E131A202A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F74CE9-436C-A2A4-49D3-28A0E4CD4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AFD05-CFFE-39D7-0DD3-779CDD022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2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4C42C-5DFD-BA45-EF8B-21B63FFFE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E1003-3BEF-AF22-889D-51808730C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2CD1B-B3E7-2F02-A6C4-322C7A7D8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3BF1F-E71B-24D3-40F7-52D7DCE82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6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44F97-A2CD-2835-AFE2-507E1688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8CF6B-2FBF-0A27-5685-AAD9087C3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E3482-1827-5FE0-0741-C33BA8B10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19A7A-EAE5-325F-12AD-49B261E37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9D4E9-8A8C-9210-F9CF-773D980F3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232BCA-0897-094F-85F0-F90634A7B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91588-80D9-7851-15FB-C969D31A7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AF6AF-6671-4EA7-1CB8-7F7AF8FD3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01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D7BB-F648-6DA2-087B-7DFC79C2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1FDA98-4BFB-F5BE-7EA6-2B62EE3CB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6DDAA-93A3-4FCF-302E-605A06858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F6CD2-93FF-2596-8F16-27A6918D2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3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08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D5F37-121C-7276-A59E-8E4BA5C8A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9B057-B3D0-0213-DD59-431B09931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0115A-BE22-27ED-1E47-ACBB553D0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25B1-5826-6224-DF70-D337937CB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95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F76F-85B5-88EC-BC68-8BF478930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8F6B9-BDBD-4697-0426-9AEB7069EF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B2ECD-7A47-2B8D-F28F-0EF9D69DB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E09F-80E7-8833-AE4E-7B1A0996F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3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3688-9607-1F17-CCC9-AEA21B33E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E373E-AB25-1CC2-26CB-71192ACDF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DD579-6DAF-E526-D305-AD597D46B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3017-354E-C468-16D2-11E6AC3D3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7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E637-C3CA-C57E-CE35-2EA8EE0A9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BF791-28F6-68F6-445E-DAA4DCF7A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216639-DF2C-EB9D-9284-96EE67B9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0F4DD-3622-5437-79AB-5D7D07282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66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D43E9-E207-7227-BBFC-06BEA692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19933-A2EE-6D31-9C7E-039AE3625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C5197-A762-BED5-516D-0645F4C19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536F0-06F9-7F8B-3D15-719B6AB53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9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866A4-78C3-47E9-F16F-1B2A1D52D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06308-E546-5D4F-902D-551989EC1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F6472-4701-0249-4C13-ABE0C9EDD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80CF-636C-0336-72A8-4430D551F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4D445-C1F7-6DBF-31CA-C217646A3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72C898-C328-3369-B179-E1D27743E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45372-DFE5-757B-78C6-DD2000EF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70F29-63B4-29AB-2FBF-A18D1E613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1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4A82-E1E9-179C-0735-A925CA757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68446-3B00-4069-50F9-C126D0A81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12B23-D73F-A108-E5E2-D0FD4F0C7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88BEF-595C-D082-790B-B8A95ADAF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5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F4EF8-5986-BDE6-53FC-C9778EC03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B7286-890D-CD85-C94C-C4BB92867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D0D0A-AA6F-0AD3-558E-1D0CE5D0F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2536-408F-C7EC-FD18-515B162D6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3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6624-70F7-9EF3-69CA-8B1FF5491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238D1-D9E5-C1BB-A04B-0D9220AA4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2455C-938D-72DF-F1F0-2973A6D9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1772B-CE3B-74C7-8EF6-60D096F58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04243-3925-2696-1434-5531D8B38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05B60-9313-0B64-B0F7-EB1135BA7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78471-CBB5-CC76-0F92-DB435310D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BCD7F-A761-17E2-C66B-735CF56F1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5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7BE3-4CD1-2DE9-1C5F-4F2CB01C3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7DA32-7399-E905-986F-DCB179854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9C1D6-CF9D-4561-A66D-DA0DD2228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B7058-3AD4-948F-806A-84E20D0A4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7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006CA-5B79-37EC-8E3F-DC8826F58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A2B82-CB8A-1570-1B85-ECD9454F1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75C5FF-9D43-0316-CD2F-378A876F8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B95C-26A5-87BE-1F58-555C02C6F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6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AB70-DD7F-E85E-01E4-924CEAEC0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AF1C6-D6E2-E399-9207-19F16B184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FD57D-1294-A179-61E5-D8EC8B6D2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AB58E-232E-C782-68F2-219358908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3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9E705-14B9-867A-59AF-6085AC44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B8081-333B-360B-180C-C40968368B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7E795-0DC7-64DA-2C60-5F02A9F78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50EA8-4D5D-7F8D-C113-1060B8A54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03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49569-0BB1-7F98-75E9-D37528F6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6E32-9E99-CBA2-ACEC-BCF392937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6B409-6013-90CB-F04E-3BAA53F10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A971E-D968-8748-E07A-DFFAC2F36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492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5C265-9A24-AE38-5ED1-9768C321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D776C-0825-31A0-8659-0EC46AB90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D4A4D1-E005-D5D2-EE9B-6A0C16359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809D1-9888-6FBA-B855-403DA50AC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9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16E09-3875-3BF4-FB9A-F3A0FBC41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3B5CE0-6102-A31E-E70F-3771A4078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87D81-4491-EE21-2C0A-22260EDDD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EC681-2399-A64F-A706-F83BB87B2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3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63DE-05C9-4C34-47B0-801E35631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4A9295-51DD-0BFF-DBAD-092740E61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B1FD3-E88E-F909-2714-319872ECA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4E40-3530-C65A-B33F-6845F3210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7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7C477-160D-FC15-8142-A746265FD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E0390-1354-9505-959A-E22F4B275C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440DC3-53FD-465D-40D1-7F9F59B1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34488-032F-F5DE-09B9-68B9EDA7B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51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917C1-9532-9CEE-DE40-27DBA1D60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D8145C-2C6C-6B9D-22E8-DEAC9B8A3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030204-0EC1-26A0-4102-AD7EDAFA7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E8E83-48AC-6D93-7F4F-4E5C08AF50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0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59E85-F9C6-722C-8C84-D0B9B233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8B4F2-CF57-09B0-1E99-03A42E1E0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A3A47-F415-A5C5-A721-62C0BA3AA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0C771-A1CF-72CE-4315-BABCC9098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02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78EC1-A5AF-A1AC-290F-D5E5A27CF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68F9C-52D3-997C-09FC-295C477CF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9FFD2-56C1-2352-2FC6-111DEC778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8982-4A1A-043F-1EC0-51827EF95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17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63DF1-7C0B-578A-EEF2-E2DC4BE30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B34E7-0B1A-53C4-9D5E-C7F5F390B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C2448-E75D-1EC6-0D0E-4022C3B62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64B2-77F1-2794-5BF8-268796744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68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029EF-10D6-1724-E954-ACA541760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91528-A675-64F9-31AD-BF231F7AE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C7EF9-C053-9473-F904-A5677E8A9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E831-5466-1BF7-4FBA-768D6267C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25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AA9B-ECA1-8760-1B4A-6184D64F1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4261D-D8D7-5D2E-2763-65B467627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4C32A-00BF-B2DD-5CD1-80DDB82FC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588E4-9414-BE4F-D063-656982F06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739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00175-F286-CCB6-B2B8-661674E07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9E3A84-79FC-A459-39A0-E65CF269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3361E-2B8A-F490-F842-9FCCC6283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9C14E-4C81-D34F-BA0B-C64815A02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62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7194B-B176-A250-E7E7-95B0A599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55450-EF25-DB7A-1018-C9CA77E77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E855C4-11AA-67B6-2E55-7DD6C97E0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BECC-C861-13E0-152F-8EF3270A5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35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4DCCD-B806-BBD6-033A-3CC50A500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FC5B76-D492-F141-0317-D6DC026CF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2A0F2-E234-FC94-87A6-824ED3B4B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FD191-8036-1E96-4C7B-EED8FFB13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1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6EEC6-1A30-C288-ADA9-C77EE739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22EC-6FD3-D9A0-7AEA-AFE1C7C03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BB780D-DFF3-717E-6B2F-27A7A29F1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FCB9-DE26-35F1-5268-6BF8E0DC0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601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1A1D-AF05-9E4C-4681-78530C37A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9806C-2570-0B8B-A295-48EE7AF10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6F9693-4F61-5370-DCD9-F4A8B299E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5D751-1864-4387-C77D-85E915C1E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9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E93E4-F28F-8D5E-F2E6-7830DB5A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DF71B-0842-9E65-D741-E6D95A466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35FCC-EE6D-64B6-AC89-57F72F595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215C9-FA8A-F72B-2638-3201A3073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7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4F1E-F8F2-0FD7-AE59-B7EA82CA7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BCAAE-FA83-96B2-82FB-964180FDB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50A7D-2C27-A910-1EFD-FE018F3AC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8D404-076E-52FF-D9E7-AD8D38458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00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26CB7-24D8-B515-3B30-4ED87480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54AB7-D2D9-B2EE-62E3-0932F79945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1C382-379B-9D3D-2C13-EBCEEF61B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F9B2D-F7E8-8A20-7042-F9459EDA9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67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3F2DC-AB0F-BD43-1473-AE3CE137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354DD-8BB4-22A3-2987-3EBB49527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AD123-2FBF-7012-01F0-06E2A1526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04821-86A6-78D9-ED3B-0E591B34F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82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206A9-3455-386C-612E-892A1733E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00BC13-02DB-0249-3ECA-7255C2066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93B5CE-3227-AACC-F4C1-3DA1631A8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441AA-E156-B400-950B-3A290C5B9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83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01377-B11D-F51E-F8D5-6F589195A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D8AAA3-4E53-4831-9DB7-7FBA7E9B5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72288-0F30-E4E4-54D3-ACDFEBE37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F91E-51BE-E0ED-D2C6-D35EE7113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236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11A4A-924E-020E-DE43-FD76E7B6D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9ED7D8-C27E-B687-A6C3-3AD4FC9B8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EDB05-210C-9D8A-57B5-7C0079EBD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83C47-28A9-C107-171B-629CE6A59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88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F7726-7074-C393-1DD5-33DFE75B0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02A7F-FB40-CC90-1286-7860AACDD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00A8F-80BC-41CC-7E26-C9472F8AA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C8F3D-4211-6D7B-01DB-792A51351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138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48AB-6FB1-AA0D-8DC0-9955D2BCD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3B018-A725-49EF-8A1F-07F00973FD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221083-B4D3-04F4-338D-227125D83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BC7F0-5631-CBF3-02EC-BE1D01542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10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C9B5F-E361-DE84-174C-70711402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6CA55B-2DD8-9C62-B341-8C1E9CCFF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A5A2C-C937-FE7E-02EE-1E4F91660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A52EF-586E-E438-A5DF-8AB513BF8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545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39C76-FD56-E85B-BF07-C075E5477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02191-7EAA-C25A-415A-8AAB32C75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AA77F-DD37-923D-AA83-02457A62C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491DD-30C2-1B3E-BC19-4C05A9B8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2822E-5A1B-CB24-7C46-C21CBC845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28FB7-0BC9-26A6-555C-4BA16A532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C5B45-555A-A451-A2D6-E7F74351A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F386C-C77E-17BC-F0A3-7070CA5AC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31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5055-E986-014E-34EF-46B2FEF47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4FA277-C598-AB78-8EF5-8A8666350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6EEC9-639F-24D8-7A15-7E4374423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AB717-955E-DB78-1DDF-91FE33A5F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90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8F011-5BE9-F607-4951-D12ED6D97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7D96D-4763-0809-9A2F-DD02BC198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5B713-72E3-1402-E122-DDA955EC9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8CBB-9BC9-7550-989C-4B96B8CB4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13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C0E4-9DAF-1B13-C1D8-D640148F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ADFC5-934F-ABAB-4C99-DA3A782E2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BDE22-BA67-0B14-D3A0-CF7C8BF3E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E2639-49CA-44E6-C5AA-BC459C4BA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609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50D53-19D8-81F6-1E77-756A7D251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66D05-30F5-7F1A-A5E5-AF3C91B8D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86802-BF35-F579-354B-6C5D5EE15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BE17F-C528-5F71-6ECA-85FECFC8B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53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46D6-0186-4E5F-77A4-34DA487DF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13C7C4-77D0-1ED8-42B9-2F5F22A04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954E1-EEDA-49A6-8D06-B17327E1A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B8BC5-D685-D1FA-340E-64B40A5B0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48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854D-206A-6E07-D29C-D7DFFC893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74443-A72C-21E1-145F-E0000C944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E6C7E-2FDF-DEAC-D49F-140AB60C2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56843-08AA-670C-CB00-BBB2F67FE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55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0F5FB-317D-387E-54CE-71A01A0F9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22E4B-3EEE-FD1F-A977-E9BAAF3A9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BE03FF-B15E-7ADE-B753-BF04F2CDF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A6835-886E-FB41-50C7-74F87881C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90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FA24-C3EE-5A57-1DA2-E56D631C9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D64F7-7760-C3CE-403B-A5B05BD5C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6E02E4-227B-46BA-337C-4BA2C8379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7834C-D071-AB6E-A4C0-B293706C5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265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A537A-C884-148E-9FEF-23AB538C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920CA9-95A0-8A0E-FA4C-5ED7163F8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EC254-3FA1-7267-8DB3-C5E28984D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211C7-82FC-8609-2E29-65F2BE717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7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4D445-C1F7-6DBF-31CA-C217646A3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72C898-C328-3369-B179-E1D27743E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45372-DFE5-757B-78C6-DD2000EF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70F29-63B4-29AB-2FBF-A18D1E613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486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5506F-4B55-B4FD-ABD2-8B7405F1E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2E6F8-4E41-9CCD-C1D8-5A2B2549F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F9F98-5D37-5078-B109-2358891D4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6AB54-E6A3-3216-D168-6E622EDEE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03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4A82-E1E9-179C-0735-A925CA757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68446-3B00-4069-50F9-C126D0A81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12B23-D73F-A108-E5E2-D0FD4F0C7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88BEF-595C-D082-790B-B8A95ADAF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58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F4EF8-5986-BDE6-53FC-C9778EC03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B7286-890D-CD85-C94C-C4BB92867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D0D0A-AA6F-0AD3-558E-1D0CE5D0F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2536-408F-C7EC-FD18-515B162D6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34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6624-70F7-9EF3-69CA-8B1FF5491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238D1-D9E5-C1BB-A04B-0D9220AA4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2455C-938D-72DF-F1F0-2973A6D9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1772B-CE3B-74C7-8EF6-60D096F58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55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7BE3-4CD1-2DE9-1C5F-4F2CB01C3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7DA32-7399-E905-986F-DCB179854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9C1D6-CF9D-4561-A66D-DA0DD2228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B7058-3AD4-948F-806A-84E20D0A4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71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006CA-5B79-37EC-8E3F-DC8826F58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A2B82-CB8A-1570-1B85-ECD9454F1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75C5FF-9D43-0316-CD2F-378A876F8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B95C-26A5-87BE-1F58-555C02C6F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69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AB70-DD7F-E85E-01E4-924CEAEC0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AF1C6-D6E2-E399-9207-19F16B184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FD57D-1294-A179-61E5-D8EC8B6D2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AB58E-232E-C782-68F2-219358908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35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9E705-14B9-867A-59AF-6085AC44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B8081-333B-360B-180C-C40968368B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7E795-0DC7-64DA-2C60-5F02A9F78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50EA8-4D5D-7F8D-C113-1060B8A54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030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CC398-0C0A-490C-0258-86C627BFB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78A6B-8A51-E6B0-A75B-9D7F823811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6FF87-43E3-0EA1-DB6E-7B532D3D7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F1E9-EFCF-1FB3-F5E6-BF26D21B1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94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9CBC8-35D6-1F84-07C3-C7B4F104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1A84E-5700-0B13-6C25-796E0E1E7A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A98A14-AE65-00AF-F91A-20322B188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92F9D-FCF6-A3E4-372C-E31BA5475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882C3-4A8D-BB57-E8D0-CDE8E0D5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60F74-A487-515A-0135-4D91ECA78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FE5F3-7766-B00D-9B98-48CF92378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8C93A-E5C8-E78A-2BA2-250EE3DF9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202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38B0C-30CA-8993-2DD9-6D310C6FE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9CF328-A6FF-7E25-1274-73CAAA48D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4C80B-49FC-624F-B09F-81895A3E5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B169A-DF05-1800-CD91-EF350137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60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C0A5-DEFC-011B-745D-D314A47BA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E20B4-B7C8-6122-1774-2E196F507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BE2C28-03B4-DE9D-1EA9-A07CE1EE0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6876D-A04E-A0DB-3A7F-10705A43A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3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2F6D2-10E7-7A78-737C-BDC2724B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FA3B3D-8847-FF84-0237-947285342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CEAE3-5BC7-C2CE-BE28-221E99C45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455CE-D7DB-27ED-02CD-20549876B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02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1296-F01B-703E-26C5-073D384A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2DC595-B62E-8D77-9352-7152A29B8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DB129-9945-0F73-3C10-C2FA5DD4F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A15D9-7BCF-8F96-8570-2D630A25F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3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78BA-57A2-D30A-17CC-A9E9A7EBE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E9A90-AAB1-0734-B6F4-E8E3A2B8E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A2137E-EA20-230A-BB21-993F5F611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C7E7-D585-AC9F-E431-C71040D8B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682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419E8-4F0E-7616-8BFC-C69E1AB09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05F0A-BD72-DF87-4D0A-ED59B7201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C5F61-6DF8-18F2-F788-D794A03E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16ED-FF75-7FE5-E30D-26A8E7CC2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07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64FC0-E030-8A4A-29E2-301294634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677A1-9C6F-0B67-1244-A273E6AC4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AFF5C-544B-3DB7-9233-CF7A2A153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A603D-1D5F-C426-D002-FD66022D9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419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49569-0BB1-7F98-75E9-D37528F6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6E32-9E99-CBA2-ACEC-BCF392937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6B409-6013-90CB-F04E-3BAA53F10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A971E-D968-8748-E07A-DFFAC2F36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492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5C265-9A24-AE38-5ED1-9768C321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D776C-0825-31A0-8659-0EC46AB90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D4A4D1-E005-D5D2-EE9B-6A0C16359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809D1-9888-6FBA-B855-403DA50AC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952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CE89-F48B-B32D-8970-94EB8ACD6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1DC8F-3FB3-8532-000E-7B6A84340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82EE08-7DB9-14B0-FCDB-27A90B00A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F92BC-8889-88BC-9902-F8638B70E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48DC9-69E8-7F48-320E-D5E8857E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43E7C-2063-F595-636A-A93AA659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51CD0F-3314-5175-CBB0-B2CACE792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34E9B-D8EF-C4F4-8D74-F36F9EEC9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518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B1AB-EE4F-2827-C5DD-E79A29282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D5998-4B67-47BF-58CC-FF786847F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34DB5-2C28-6212-B960-80B6E0454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0B3B3-EF3E-E068-9C6F-F2D6043B2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401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17E22-A4FC-EFED-5119-D743FB01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0289B-0F5B-1147-BB00-91A2D1F34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A39D1-C11F-1519-F424-D18476CBB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2F7B0-F382-3632-556B-1199B4160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52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6C37-BD86-D794-098C-99EC6B14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51E7BF-3EA7-B76D-1F47-96E523260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C40C-4B1C-5EE1-CB87-59E6C131E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AFD6-54B6-96E6-BE38-EB4C1C578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1749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9064-68C4-B1B9-5E1C-F8C10FD0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C6DF21-2A29-4A3F-1C0F-360B7BB59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BEE048-12C4-8E6F-8326-5489246D0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1733F-63CC-5AF8-E814-A2CDBB491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4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C75B-79B1-4685-E663-2DF15886C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4EC65-AAF5-3FD4-9F31-507583CCA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2F8119-6566-4050-40E5-0B81BB2FE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AE665-3412-BAE0-251A-E1A2207CA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88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7B234-25C7-68B9-9006-C6681BE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9F0B79-3A23-F188-638D-7AACE8647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9F075-DBF1-8EB6-38CE-2F60C7B91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F3D7A-A596-4436-350B-DF730966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1900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7622D-658F-6038-096C-0CB89D2EB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7E2CFD-1761-C7FC-979C-BAE2D4F4D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6CDB6-80A4-8797-D9F5-12447175B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040CC-F967-89D5-6C71-7ED4077C0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324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468B-0AEC-47FF-B3E6-78A7EBC6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6CE7F7-3844-196F-0B6C-34DAB2313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D79AA-E307-79F3-B717-CF05779B5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67950-2FAF-EF5D-635F-E58789DD9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0983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7E2C7-111F-60CB-B646-5A026E291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37790-E224-A413-8D6B-8EC2D0A40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073541-F599-727B-4E8F-A53EB857D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ACC87-4609-19C5-489A-AEC06A3BC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E4CE2-CEC8-754E-B21E-2BD547D1651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 userDrawn="1"/>
        </p:nvSpPr>
        <p:spPr>
          <a:xfrm>
            <a:off x="4" y="1955845"/>
            <a:ext cx="9143999" cy="1935817"/>
          </a:xfrm>
          <a:custGeom>
            <a:avLst/>
            <a:gdLst/>
            <a:ahLst/>
            <a:cxnLst/>
            <a:rect l="l" t="t" r="r" b="b"/>
            <a:pathLst>
              <a:path w="7556500" h="2628900">
                <a:moveTo>
                  <a:pt x="0" y="2628900"/>
                </a:moveTo>
                <a:lnTo>
                  <a:pt x="0" y="0"/>
                </a:lnTo>
                <a:lnTo>
                  <a:pt x="7556500" y="0"/>
                </a:lnTo>
                <a:lnTo>
                  <a:pt x="7556500" y="2628900"/>
                </a:lnTo>
                <a:lnTo>
                  <a:pt x="0" y="26289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sp>
        <p:nvSpPr>
          <p:cNvPr id="9" name="Rectangle 8"/>
          <p:cNvSpPr/>
          <p:nvPr userDrawn="1"/>
        </p:nvSpPr>
        <p:spPr>
          <a:xfrm>
            <a:off x="603478" y="2256535"/>
            <a:ext cx="78875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5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&amp;</a:t>
            </a:r>
            <a:r>
              <a:rPr lang="en-US" sz="4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5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with </a:t>
            </a:r>
            <a:br>
              <a:rPr lang="en-US" sz="405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5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ESP8266</a:t>
            </a:r>
            <a:endParaRPr lang="en-US" sz="4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0378"/>
            <a:ext cx="8438496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10"/>
          <p:cNvGrpSpPr/>
          <p:nvPr userDrawn="1"/>
        </p:nvGrpSpPr>
        <p:grpSpPr>
          <a:xfrm>
            <a:off x="445191" y="0"/>
            <a:ext cx="8698811" cy="6857999"/>
            <a:chOff x="-4801433" y="-1782234"/>
            <a:chExt cx="18084927" cy="14257864"/>
          </a:xfrm>
        </p:grpSpPr>
        <p:sp>
          <p:nvSpPr>
            <p:cNvPr id="4" name="object 11"/>
            <p:cNvSpPr/>
            <p:nvPr/>
          </p:nvSpPr>
          <p:spPr>
            <a:xfrm>
              <a:off x="-4801433" y="1790698"/>
              <a:ext cx="12600815" cy="983098"/>
            </a:xfrm>
            <a:custGeom>
              <a:avLst/>
              <a:gdLst/>
              <a:ahLst/>
              <a:cxnLst/>
              <a:rect l="l" t="t" r="r" b="b"/>
              <a:pathLst>
                <a:path w="4610100" h="660400">
                  <a:moveTo>
                    <a:pt x="0" y="660400"/>
                  </a:moveTo>
                  <a:lnTo>
                    <a:pt x="4610100" y="660400"/>
                  </a:lnTo>
                  <a:lnTo>
                    <a:pt x="4610100" y="0"/>
                  </a:lnTo>
                  <a:lnTo>
                    <a:pt x="0" y="0"/>
                  </a:lnTo>
                  <a:lnTo>
                    <a:pt x="0" y="66040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 sz="865"/>
            </a:p>
          </p:txBody>
        </p:sp>
        <p:sp>
          <p:nvSpPr>
            <p:cNvPr id="5" name="object 12"/>
            <p:cNvSpPr/>
            <p:nvPr/>
          </p:nvSpPr>
          <p:spPr>
            <a:xfrm>
              <a:off x="8339276" y="-1782234"/>
              <a:ext cx="4944218" cy="14257864"/>
            </a:xfrm>
            <a:custGeom>
              <a:avLst/>
              <a:gdLst/>
              <a:ahLst/>
              <a:cxnLst/>
              <a:rect l="l" t="t" r="r" b="b"/>
              <a:pathLst>
                <a:path w="2387600" h="10693400">
                  <a:moveTo>
                    <a:pt x="0" y="0"/>
                  </a:moveTo>
                  <a:lnTo>
                    <a:pt x="2387600" y="0"/>
                  </a:lnTo>
                  <a:lnTo>
                    <a:pt x="2387600" y="10693400"/>
                  </a:lnTo>
                  <a:lnTo>
                    <a:pt x="0" y="1069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865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66" y="253736"/>
            <a:ext cx="2161851" cy="86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3736"/>
            <a:ext cx="4597617" cy="6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 userDrawn="1"/>
        </p:nvSpPr>
        <p:spPr>
          <a:xfrm>
            <a:off x="1" y="6493764"/>
            <a:ext cx="9143999" cy="419100"/>
          </a:xfrm>
          <a:custGeom>
            <a:avLst/>
            <a:gdLst/>
            <a:ahLst/>
            <a:cxnLst/>
            <a:rect l="l" t="t" r="r" b="b"/>
            <a:pathLst>
              <a:path w="7556500" h="393700">
                <a:moveTo>
                  <a:pt x="7556500" y="0"/>
                </a:moveTo>
                <a:lnTo>
                  <a:pt x="0" y="0"/>
                </a:lnTo>
                <a:lnTo>
                  <a:pt x="0" y="393700"/>
                </a:lnTo>
                <a:lnTo>
                  <a:pt x="7556500" y="393700"/>
                </a:lnTo>
                <a:lnTo>
                  <a:pt x="7556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sp>
        <p:nvSpPr>
          <p:cNvPr id="6" name="Rectangle 5"/>
          <p:cNvSpPr/>
          <p:nvPr userDrawn="1"/>
        </p:nvSpPr>
        <p:spPr>
          <a:xfrm>
            <a:off x="344873" y="3245670"/>
            <a:ext cx="2761065" cy="4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4" b="1" dirty="0"/>
              <a:t> </a:t>
            </a:r>
            <a:br>
              <a:rPr lang="en-US" sz="865" dirty="0"/>
            </a:br>
            <a:endParaRPr lang="en-US" sz="865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0378"/>
            <a:ext cx="8438496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3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" y="6493764"/>
            <a:ext cx="9143999" cy="419100"/>
          </a:xfrm>
          <a:custGeom>
            <a:avLst/>
            <a:gdLst/>
            <a:ahLst/>
            <a:cxnLst/>
            <a:rect l="l" t="t" r="r" b="b"/>
            <a:pathLst>
              <a:path w="7556500" h="393700">
                <a:moveTo>
                  <a:pt x="7556500" y="0"/>
                </a:moveTo>
                <a:lnTo>
                  <a:pt x="0" y="0"/>
                </a:lnTo>
                <a:lnTo>
                  <a:pt x="0" y="393700"/>
                </a:lnTo>
                <a:lnTo>
                  <a:pt x="7556500" y="393700"/>
                </a:lnTo>
                <a:lnTo>
                  <a:pt x="7556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0378"/>
            <a:ext cx="8438496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34578"/>
            <a:ext cx="7886700" cy="117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49992"/>
            <a:ext cx="7886700" cy="409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5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" y="1955845"/>
            <a:ext cx="9143999" cy="1935817"/>
          </a:xfrm>
          <a:custGeom>
            <a:avLst/>
            <a:gdLst/>
            <a:ahLst/>
            <a:cxnLst/>
            <a:rect l="l" t="t" r="r" b="b"/>
            <a:pathLst>
              <a:path w="7556500" h="2628900">
                <a:moveTo>
                  <a:pt x="0" y="2628900"/>
                </a:moveTo>
                <a:lnTo>
                  <a:pt x="0" y="0"/>
                </a:lnTo>
                <a:lnTo>
                  <a:pt x="7556500" y="0"/>
                </a:lnTo>
                <a:lnTo>
                  <a:pt x="7556500" y="2628900"/>
                </a:lnTo>
                <a:lnTo>
                  <a:pt x="0" y="26289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sp>
        <p:nvSpPr>
          <p:cNvPr id="5" name="Rectangle 4"/>
          <p:cNvSpPr/>
          <p:nvPr/>
        </p:nvSpPr>
        <p:spPr>
          <a:xfrm>
            <a:off x="593645" y="2236871"/>
            <a:ext cx="78875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Inheritance, Sub Classing, Package</a:t>
            </a:r>
            <a:endParaRPr lang="en-US" sz="40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70" y="5842337"/>
            <a:ext cx="6235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Prof. Adarsh Ashok </a:t>
            </a:r>
            <a:br>
              <a:rPr lang="en-US" sz="1058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 and Computer Science  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2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CCF54-55C0-5367-8B4E-2E9008C39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F67BDB-0D78-24ED-B143-F5B8A0E3C620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2530F-DE3B-D010-492A-BDB9A8F6375C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F2E036-4085-C8BF-25E7-4105DBB7FED9}"/>
              </a:ext>
            </a:extLst>
          </p:cNvPr>
          <p:cNvSpPr txBox="1"/>
          <p:nvPr/>
        </p:nvSpPr>
        <p:spPr>
          <a:xfrm>
            <a:off x="184353" y="1177390"/>
            <a:ext cx="457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SYNTAX: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DB6E8A8-64E0-B39B-4B28-9EA02167A6A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0CF76-E3AE-21CF-184F-B011AD58EB6F}"/>
              </a:ext>
            </a:extLst>
          </p:cNvPr>
          <p:cNvSpPr txBox="1"/>
          <p:nvPr/>
        </p:nvSpPr>
        <p:spPr>
          <a:xfrm>
            <a:off x="608478" y="2179426"/>
            <a:ext cx="69218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</a:t>
            </a:r>
            <a:r>
              <a:rPr lang="en-US" sz="2400" b="1" dirty="0">
                <a:solidFill>
                  <a:srgbClr val="FF0000"/>
                </a:solidFill>
              </a:rPr>
              <a:t>Parent</a:t>
            </a:r>
            <a:r>
              <a:rPr lang="en-US" sz="2400" dirty="0"/>
              <a:t> {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class Child extends </a:t>
            </a:r>
            <a:r>
              <a:rPr lang="en-US" sz="2400" b="1" dirty="0">
                <a:solidFill>
                  <a:srgbClr val="FF0000"/>
                </a:solidFill>
              </a:rPr>
              <a:t>Parent</a:t>
            </a:r>
            <a:r>
              <a:rPr lang="en-US" sz="2400" dirty="0"/>
              <a:t> {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public class </a:t>
            </a:r>
            <a:r>
              <a:rPr lang="en-US" sz="2400" b="1" dirty="0">
                <a:solidFill>
                  <a:srgbClr val="00B0F0"/>
                </a:solidFill>
              </a:rPr>
              <a:t>Main</a:t>
            </a:r>
            <a:r>
              <a:rPr lang="en-US" sz="2400" dirty="0"/>
              <a:t> {</a:t>
            </a:r>
          </a:p>
          <a:p>
            <a:r>
              <a:rPr lang="en-US" sz="2400" dirty="0"/>
              <a:t>    public static void main(String[] args) {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77431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17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06B2-490F-D1F1-E9D1-F8E2E0AA9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BB187A-3142-9AD6-0A04-132505A6F4DB}"/>
              </a:ext>
            </a:extLst>
          </p:cNvPr>
          <p:cNvSpPr/>
          <p:nvPr/>
        </p:nvSpPr>
        <p:spPr>
          <a:xfrm>
            <a:off x="0" y="1053072"/>
            <a:ext cx="1837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Example 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4292A7-798D-268C-BEF7-F79FB19A01B4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5F84255E-F126-F3D0-E625-364E050753A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2896A-E9A1-CAC8-891F-7BD6B7338B02}"/>
              </a:ext>
            </a:extLst>
          </p:cNvPr>
          <p:cNvSpPr txBox="1"/>
          <p:nvPr/>
        </p:nvSpPr>
        <p:spPr>
          <a:xfrm>
            <a:off x="730081" y="1606988"/>
            <a:ext cx="59402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class Parent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void showMessage()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System.out.println("Message from Parent");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>
                <a:solidFill>
                  <a:schemeClr val="accent6"/>
                </a:solidFill>
              </a:rPr>
              <a:t>class Child extends Parent {</a:t>
            </a:r>
          </a:p>
          <a:p>
            <a:r>
              <a:rPr lang="en-US" b="1" dirty="0">
                <a:solidFill>
                  <a:schemeClr val="accent6"/>
                </a:solidFill>
              </a:rPr>
              <a:t>    void display() {</a:t>
            </a:r>
          </a:p>
          <a:p>
            <a:r>
              <a:rPr lang="en-US" b="1" dirty="0">
                <a:solidFill>
                  <a:schemeClr val="accent6"/>
                </a:solidFill>
              </a:rPr>
              <a:t>        System.out.println("Message from Child");</a:t>
            </a:r>
          </a:p>
          <a:p>
            <a:r>
              <a:rPr lang="en-US" b="1" dirty="0">
                <a:solidFill>
                  <a:schemeClr val="accent6"/>
                </a:solidFill>
              </a:rPr>
              <a:t>    }</a:t>
            </a:r>
          </a:p>
          <a:p>
            <a:r>
              <a:rPr lang="en-US" b="1" dirty="0">
                <a:solidFill>
                  <a:schemeClr val="accent6"/>
                </a:solidFill>
              </a:rPr>
              <a:t>}</a:t>
            </a:r>
          </a:p>
          <a:p>
            <a:r>
              <a:rPr lang="en-US" b="1" dirty="0">
                <a:solidFill>
                  <a:srgbClr val="FFC000"/>
                </a:solidFill>
              </a:rPr>
              <a:t>public class Main {</a:t>
            </a:r>
          </a:p>
          <a:p>
            <a:r>
              <a:rPr lang="en-US" b="1" dirty="0">
                <a:solidFill>
                  <a:srgbClr val="FFC000"/>
                </a:solidFill>
              </a:rPr>
              <a:t>    public static void main(String[] args) {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Child c = new Child();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c.showMessage(); // inherited method</a:t>
            </a:r>
          </a:p>
          <a:p>
            <a:r>
              <a:rPr lang="en-US" b="1" dirty="0">
                <a:solidFill>
                  <a:srgbClr val="FFC000"/>
                </a:solidFill>
              </a:rPr>
              <a:t>        c.display();     // child method</a:t>
            </a:r>
          </a:p>
          <a:p>
            <a:r>
              <a:rPr lang="en-US" b="1" dirty="0">
                <a:solidFill>
                  <a:srgbClr val="FFC000"/>
                </a:solidFill>
              </a:rPr>
              <a:t>    }</a:t>
            </a:r>
          </a:p>
          <a:p>
            <a:r>
              <a:rPr lang="en-US" b="1" dirty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A94FB4B-8191-A7A4-5E2B-CC00FAB01736}"/>
              </a:ext>
            </a:extLst>
          </p:cNvPr>
          <p:cNvSpPr/>
          <p:nvPr/>
        </p:nvSpPr>
        <p:spPr>
          <a:xfrm>
            <a:off x="5309420" y="2743200"/>
            <a:ext cx="511277" cy="1366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0614C5F-537A-4518-97F1-5DA2E26084B0}"/>
              </a:ext>
            </a:extLst>
          </p:cNvPr>
          <p:cNvSpPr/>
          <p:nvPr/>
        </p:nvSpPr>
        <p:spPr>
          <a:xfrm>
            <a:off x="5476569" y="1465005"/>
            <a:ext cx="722670" cy="11356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CB8FD8B-C451-3E15-396F-A087FB1E5DFE}"/>
              </a:ext>
            </a:extLst>
          </p:cNvPr>
          <p:cNvSpPr/>
          <p:nvPr/>
        </p:nvSpPr>
        <p:spPr>
          <a:xfrm>
            <a:off x="4906297" y="4375354"/>
            <a:ext cx="511277" cy="1809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05210-F485-5E04-FB59-53059AAB28B8}"/>
              </a:ext>
            </a:extLst>
          </p:cNvPr>
          <p:cNvSpPr txBox="1"/>
          <p:nvPr/>
        </p:nvSpPr>
        <p:spPr>
          <a:xfrm>
            <a:off x="6290187" y="1855527"/>
            <a:ext cx="162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Parent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CD3D4-B49B-0319-07B5-19049DF0D4A8}"/>
              </a:ext>
            </a:extLst>
          </p:cNvPr>
          <p:cNvSpPr txBox="1"/>
          <p:nvPr/>
        </p:nvSpPr>
        <p:spPr>
          <a:xfrm>
            <a:off x="5941142" y="3236959"/>
            <a:ext cx="162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Child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EA3E8-8FE0-266B-C2DF-5B7938450974}"/>
              </a:ext>
            </a:extLst>
          </p:cNvPr>
          <p:cNvSpPr txBox="1"/>
          <p:nvPr/>
        </p:nvSpPr>
        <p:spPr>
          <a:xfrm>
            <a:off x="5488858" y="5065759"/>
            <a:ext cx="162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Main class</a:t>
            </a:r>
          </a:p>
        </p:txBody>
      </p:sp>
    </p:spTree>
    <p:extLst>
      <p:ext uri="{BB962C8B-B14F-4D97-AF65-F5344CB8AC3E}">
        <p14:creationId xmlns:p14="http://schemas.microsoft.com/office/powerpoint/2010/main" val="87964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C4C8D-6015-C577-8571-2920FB518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493F7-BAE0-8A37-F62D-78FDBEE7FF06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87EA04-8C7F-A271-1619-1D499F6CB946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75EA35-EEFC-DD81-738E-32C09C2D1C18}"/>
              </a:ext>
            </a:extLst>
          </p:cNvPr>
          <p:cNvSpPr txBox="1"/>
          <p:nvPr/>
        </p:nvSpPr>
        <p:spPr>
          <a:xfrm>
            <a:off x="130564" y="1150496"/>
            <a:ext cx="457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is Single Inheritance?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CB85C26-D0C8-6B9E-6EB9-9F037F1392E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91F811-3346-D0B1-896B-A9C671FB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24" y="2122704"/>
            <a:ext cx="8175812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Inheritance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type of inheritance in which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subclass (child class)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inherits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and behaviors (methods and variables)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exactly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superclass (parent class)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simple terms,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child class extends one parent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21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1A201-2A33-7EB9-08E3-19E1370BE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5569EB-E297-63B6-6F4D-DD8C214A03DA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2D5FD4-BF2B-E6B0-17AA-15F4B01AE68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D17E9E-94DB-C9FE-1AD9-1BC1578F0631}"/>
              </a:ext>
            </a:extLst>
          </p:cNvPr>
          <p:cNvSpPr txBox="1"/>
          <p:nvPr/>
        </p:nvSpPr>
        <p:spPr>
          <a:xfrm>
            <a:off x="103671" y="1029472"/>
            <a:ext cx="457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Example: 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FEA56BC-F037-91F0-4138-DDD15B17AFD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4F11-EF2C-319C-1EB8-A50C395FDF72}"/>
              </a:ext>
            </a:extLst>
          </p:cNvPr>
          <p:cNvSpPr txBox="1"/>
          <p:nvPr/>
        </p:nvSpPr>
        <p:spPr>
          <a:xfrm>
            <a:off x="1509432" y="1628098"/>
            <a:ext cx="69487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b="1" dirty="0">
                <a:solidFill>
                  <a:schemeClr val="tx2"/>
                </a:solidFill>
              </a:rPr>
              <a:t>Employee</a:t>
            </a:r>
            <a:r>
              <a:rPr lang="en-US" dirty="0"/>
              <a:t> {</a:t>
            </a:r>
          </a:p>
          <a:p>
            <a:r>
              <a:rPr lang="en-US" dirty="0"/>
              <a:t>    void work() {</a:t>
            </a:r>
          </a:p>
          <a:p>
            <a:r>
              <a:rPr lang="en-US" dirty="0"/>
              <a:t>        System.out.println("Employee works");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Manager</a:t>
            </a:r>
            <a:r>
              <a:rPr lang="en-US" dirty="0"/>
              <a:t> extends </a:t>
            </a:r>
            <a:r>
              <a:rPr lang="en-US" b="1" dirty="0">
                <a:solidFill>
                  <a:schemeClr val="tx2"/>
                </a:solidFill>
              </a:rPr>
              <a:t>Employee</a:t>
            </a:r>
            <a:r>
              <a:rPr lang="en-US" dirty="0"/>
              <a:t> {</a:t>
            </a:r>
          </a:p>
          <a:p>
            <a:r>
              <a:rPr lang="en-US" dirty="0"/>
              <a:t>    void manage() {</a:t>
            </a:r>
          </a:p>
          <a:p>
            <a:r>
              <a:rPr lang="en-US" dirty="0"/>
              <a:t>        System.out.println("Manager manages the team");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Manager</a:t>
            </a:r>
            <a:r>
              <a:rPr lang="en-US" dirty="0"/>
              <a:t> m = new Manager();</a:t>
            </a:r>
          </a:p>
          <a:p>
            <a:r>
              <a:rPr lang="en-US" dirty="0"/>
              <a:t>        </a:t>
            </a:r>
            <a:r>
              <a:rPr lang="en-US" dirty="0" err="1"/>
              <a:t>m.work</a:t>
            </a:r>
            <a:r>
              <a:rPr lang="en-US" dirty="0"/>
              <a:t>();    // Inherited from Employee</a:t>
            </a:r>
          </a:p>
          <a:p>
            <a:r>
              <a:rPr lang="en-US" dirty="0"/>
              <a:t>        </a:t>
            </a:r>
            <a:r>
              <a:rPr lang="en-US" dirty="0" err="1"/>
              <a:t>m.manage</a:t>
            </a:r>
            <a:r>
              <a:rPr lang="en-US" dirty="0"/>
              <a:t>();  // Defined in Manager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3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930C6-D0A3-1BB4-75A1-D6294AFB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1ACB5-8986-9EA5-855B-C2D331D055F8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5872DE-E615-D9EF-26A6-BE9AEFE5C3BD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0C4C05E4-9C55-91FA-0C52-608756A3356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85368-3D45-34A5-1FFC-E98971DD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17" y="1811274"/>
            <a:ext cx="8848164" cy="414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Single Inheritance?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Reusability: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Common methods in the parent class don't need to be rewritten in child classes.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Hierarchy Representation: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Real-world relationships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 extends Person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Manager extends Employee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maintainability: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Changes in parent class affect all child classes (if inherited properly).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8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E34B-B961-B16B-868F-59C0DF82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1A7431-F88C-944F-5B82-67F5DC5D6EFA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60A301-2C6A-F46E-BB19-1B12F286052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ACEB31F3-2E26-20B0-B804-1482439A166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3ADF4-5CA4-5C6F-0BCC-2E023D7261BF}"/>
              </a:ext>
            </a:extLst>
          </p:cNvPr>
          <p:cNvSpPr txBox="1"/>
          <p:nvPr/>
        </p:nvSpPr>
        <p:spPr>
          <a:xfrm>
            <a:off x="245408" y="1661635"/>
            <a:ext cx="8791015" cy="2897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Limitations of Single Inheritance: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inherit from </a:t>
            </a:r>
            <a:r>
              <a:rPr lang="en-US" sz="2400" b="1" dirty="0"/>
              <a:t>only one</a:t>
            </a:r>
            <a:r>
              <a:rPr lang="en-US" sz="2400" dirty="0"/>
              <a:t> superclass.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Cannot access </a:t>
            </a:r>
            <a:r>
              <a:rPr lang="en-US" sz="2400" b="1" dirty="0"/>
              <a:t>private</a:t>
            </a:r>
            <a:r>
              <a:rPr lang="en-US" sz="2400" dirty="0"/>
              <a:t> data of the superclass.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complex inheritance needs, Java provides </a:t>
            </a:r>
            <a:r>
              <a:rPr lang="en-US" sz="2400" b="1" dirty="0"/>
              <a:t>interface-based multiple inheritance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51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07C6B-E632-41CF-CD16-3FB68E57F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8A7E5-F4F4-C3E5-BB4B-302A777CB21B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880396-4681-B54E-1BDB-C62AF0C37B8F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DD806A60-20BC-148B-D243-E9D55E51AEB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18A64-60BC-6DCD-78D4-0673B58BC61D}"/>
              </a:ext>
            </a:extLst>
          </p:cNvPr>
          <p:cNvSpPr txBox="1"/>
          <p:nvPr/>
        </p:nvSpPr>
        <p:spPr>
          <a:xfrm>
            <a:off x="164726" y="1400753"/>
            <a:ext cx="846828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Multilevel Inheritance</a:t>
            </a: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000" dirty="0"/>
              <a:t>A class inherits from a subclass, which in turn inherits from another superclass.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89AA47-18FC-44DD-CF0E-A6667E84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4" y="2497092"/>
            <a:ext cx="878092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Multilevel Inheritance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type of inheritance in Java where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is derived  from another class, which is also derived from another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form of inheritance,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chain of inheritance is created where each class inherits from a class above it in the hierarchy.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simple terms, it means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A → class B → class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inherits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inherits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7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F79A0-C2AD-FD13-B200-AD2FF3AB2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BA70A-23ED-A0D7-C007-6F6685C3C56C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C000AF-6078-48D8-6CB8-083102F8D8AD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A068E64F-56E1-07B4-6845-51EE1D37BEF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41B5B-54DD-0624-3C56-E5F667E233F2}"/>
              </a:ext>
            </a:extLst>
          </p:cNvPr>
          <p:cNvSpPr txBox="1"/>
          <p:nvPr/>
        </p:nvSpPr>
        <p:spPr>
          <a:xfrm>
            <a:off x="810185" y="2495353"/>
            <a:ext cx="74328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      Animal (Base / Superclass)</a:t>
            </a:r>
          </a:p>
          <a:p>
            <a:r>
              <a:rPr lang="en-US" sz="3200" dirty="0"/>
              <a:t>          ↓</a:t>
            </a:r>
          </a:p>
          <a:p>
            <a:r>
              <a:rPr lang="en-US" sz="3200" dirty="0"/>
              <a:t>      Mammal  (Derived from Animal)</a:t>
            </a:r>
          </a:p>
          <a:p>
            <a:r>
              <a:rPr lang="en-US" sz="3200" dirty="0"/>
              <a:t>          ↓</a:t>
            </a:r>
          </a:p>
          <a:p>
            <a:r>
              <a:rPr lang="en-US" sz="3200" dirty="0"/>
              <a:t>        Dog       (Derived from Mammal)</a:t>
            </a:r>
          </a:p>
        </p:txBody>
      </p:sp>
    </p:spTree>
    <p:extLst>
      <p:ext uri="{BB962C8B-B14F-4D97-AF65-F5344CB8AC3E}">
        <p14:creationId xmlns:p14="http://schemas.microsoft.com/office/powerpoint/2010/main" val="185512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81C6-7395-063D-D62D-DC070995F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D6826E-E4D4-3ED2-2157-14EA386F78F6}"/>
              </a:ext>
            </a:extLst>
          </p:cNvPr>
          <p:cNvSpPr/>
          <p:nvPr/>
        </p:nvSpPr>
        <p:spPr>
          <a:xfrm>
            <a:off x="354577" y="1023576"/>
            <a:ext cx="1308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Syntax</a:t>
            </a:r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60B8B9-40D7-405A-9CAC-886D376249F7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F03BCFE9-B7C1-67C3-F22B-2597D973833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63EC3-2850-48E5-AD72-73688DD0C54B}"/>
              </a:ext>
            </a:extLst>
          </p:cNvPr>
          <p:cNvSpPr txBox="1"/>
          <p:nvPr/>
        </p:nvSpPr>
        <p:spPr>
          <a:xfrm>
            <a:off x="1536327" y="1812275"/>
            <a:ext cx="63705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class A {</a:t>
            </a:r>
          </a:p>
          <a:p>
            <a:r>
              <a:rPr lang="en-US" sz="2400" b="1" dirty="0"/>
              <a:t>    // members of A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class B extends A {</a:t>
            </a:r>
          </a:p>
          <a:p>
            <a:r>
              <a:rPr lang="en-US" sz="2400" b="1" dirty="0"/>
              <a:t>    // members of B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class C extends B {</a:t>
            </a:r>
          </a:p>
          <a:p>
            <a:r>
              <a:rPr lang="en-US" sz="2400" b="1" dirty="0"/>
              <a:t>    // members of C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63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E240F-719C-A429-8CDA-3BEA0FF9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3F8C75-159D-24AF-3F25-995783D7CA54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D1C197-8A18-15C3-2935-EF1CBA29CA0B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8C177152-12C4-D4B2-9E35-C373812A0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4084F-1BD9-E97E-0F23-CA09BC04473F}"/>
              </a:ext>
            </a:extLst>
          </p:cNvPr>
          <p:cNvSpPr txBox="1"/>
          <p:nvPr/>
        </p:nvSpPr>
        <p:spPr>
          <a:xfrm>
            <a:off x="514350" y="1174676"/>
            <a:ext cx="61419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 Animal {</a:t>
            </a:r>
          </a:p>
          <a:p>
            <a:r>
              <a:rPr lang="en-US" b="1" dirty="0"/>
              <a:t>    void eat() {</a:t>
            </a:r>
          </a:p>
          <a:p>
            <a:r>
              <a:rPr lang="en-US" b="1" dirty="0"/>
              <a:t>        System.out.println("Animal eats food");</a:t>
            </a:r>
          </a:p>
          <a:p>
            <a:r>
              <a:rPr lang="en-US" b="1" dirty="0"/>
              <a:t>    }   }</a:t>
            </a:r>
          </a:p>
          <a:p>
            <a:r>
              <a:rPr lang="en-US" b="1" dirty="0"/>
              <a:t>class Mammal extends Animal {</a:t>
            </a:r>
          </a:p>
          <a:p>
            <a:r>
              <a:rPr lang="en-US" b="1" dirty="0"/>
              <a:t>    void walk() {</a:t>
            </a:r>
          </a:p>
          <a:p>
            <a:r>
              <a:rPr lang="en-US" b="1" dirty="0"/>
              <a:t>        System.out.println("Mammal walks on land");</a:t>
            </a:r>
          </a:p>
          <a:p>
            <a:r>
              <a:rPr lang="en-US" b="1" dirty="0"/>
              <a:t>    } }</a:t>
            </a:r>
          </a:p>
          <a:p>
            <a:r>
              <a:rPr lang="en-US" b="1" dirty="0"/>
              <a:t>class Dog extends Mammal {</a:t>
            </a:r>
          </a:p>
          <a:p>
            <a:r>
              <a:rPr lang="en-US" b="1" dirty="0"/>
              <a:t>    void bark() {</a:t>
            </a:r>
          </a:p>
          <a:p>
            <a:r>
              <a:rPr lang="en-US" b="1" dirty="0"/>
              <a:t>        System.out.println("Dog barks");</a:t>
            </a:r>
          </a:p>
          <a:p>
            <a:r>
              <a:rPr lang="en-US" b="1" dirty="0"/>
              <a:t>    } 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TestInheritance</a:t>
            </a:r>
            <a:r>
              <a:rPr lang="en-US" b="1" dirty="0"/>
              <a:t> {</a:t>
            </a:r>
          </a:p>
          <a:p>
            <a:r>
              <a:rPr lang="en-US" b="1" dirty="0"/>
              <a:t>    public static void main(String[] args) {</a:t>
            </a:r>
          </a:p>
          <a:p>
            <a:r>
              <a:rPr lang="en-US" b="1" dirty="0"/>
              <a:t>        Dog d = new Dog();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d.eat</a:t>
            </a:r>
            <a:r>
              <a:rPr lang="en-US" b="1" dirty="0"/>
              <a:t>();   // inherited from Animal</a:t>
            </a:r>
          </a:p>
          <a:p>
            <a:r>
              <a:rPr lang="en-US" b="1" dirty="0"/>
              <a:t>        </a:t>
            </a:r>
            <a:r>
              <a:rPr lang="en-US" b="1" dirty="0" err="1"/>
              <a:t>d.walk</a:t>
            </a:r>
            <a:r>
              <a:rPr lang="en-US" b="1" dirty="0"/>
              <a:t>();  // inherited from Mammal</a:t>
            </a:r>
          </a:p>
          <a:p>
            <a:r>
              <a:rPr lang="en-US" b="1" dirty="0"/>
              <a:t>        </a:t>
            </a:r>
            <a:r>
              <a:rPr lang="en-US" b="1" dirty="0" err="1"/>
              <a:t>d.bark</a:t>
            </a:r>
            <a:r>
              <a:rPr lang="en-US" b="1" dirty="0"/>
              <a:t>();  // defined in Dog</a:t>
            </a:r>
          </a:p>
          <a:p>
            <a:r>
              <a:rPr lang="en-US" b="1" dirty="0"/>
              <a:t>    } }</a:t>
            </a:r>
          </a:p>
        </p:txBody>
      </p:sp>
    </p:spTree>
    <p:extLst>
      <p:ext uri="{BB962C8B-B14F-4D97-AF65-F5344CB8AC3E}">
        <p14:creationId xmlns:p14="http://schemas.microsoft.com/office/powerpoint/2010/main" val="5788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DDD1C7-30A8-6F0B-4F00-4DF1E563DD59}"/>
              </a:ext>
            </a:extLst>
          </p:cNvPr>
          <p:cNvSpPr txBox="1"/>
          <p:nvPr/>
        </p:nvSpPr>
        <p:spPr>
          <a:xfrm>
            <a:off x="2959123" y="1760354"/>
            <a:ext cx="1110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B16E5-FF53-D007-C583-34A3D5F03FC1}"/>
              </a:ext>
            </a:extLst>
          </p:cNvPr>
          <p:cNvSpPr txBox="1"/>
          <p:nvPr/>
        </p:nvSpPr>
        <p:spPr>
          <a:xfrm>
            <a:off x="445054" y="2238146"/>
            <a:ext cx="592567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Inheritance Concepts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Defining sub classes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method overriding,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using super keyword,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Variable shadowing,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Method and variable binding,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Using final keyword,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Abstract classes and interfaces.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Object class,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Packages - Creating package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CLASSPATH environment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Access specifiers, Access Control / visibility. </a:t>
            </a:r>
          </a:p>
        </p:txBody>
      </p:sp>
    </p:spTree>
    <p:extLst>
      <p:ext uri="{BB962C8B-B14F-4D97-AF65-F5344CB8AC3E}">
        <p14:creationId xmlns:p14="http://schemas.microsoft.com/office/powerpoint/2010/main" val="227883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1BF1-F8E7-4796-E810-9F779A424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0FF18-CC0A-E27B-81EE-BA223302D04E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9D2E50-4EFE-B536-A7CD-47048BD28DD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452464D5-7A9A-8976-C349-D7491B493BC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C40FF-2CC7-7B0B-FC68-2EFDB1178937}"/>
              </a:ext>
            </a:extLst>
          </p:cNvPr>
          <p:cNvSpPr txBox="1"/>
          <p:nvPr/>
        </p:nvSpPr>
        <p:spPr>
          <a:xfrm>
            <a:off x="312174" y="1255759"/>
            <a:ext cx="4576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Hierarchical Inheritance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7D322-0245-5C14-45BE-347E855F1FDD}"/>
              </a:ext>
            </a:extLst>
          </p:cNvPr>
          <p:cNvSpPr txBox="1"/>
          <p:nvPr/>
        </p:nvSpPr>
        <p:spPr>
          <a:xfrm>
            <a:off x="430160" y="1920961"/>
            <a:ext cx="83992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Hierarchical Inheritance</a:t>
            </a:r>
            <a:r>
              <a:rPr lang="en-US" dirty="0"/>
              <a:t> occurs when </a:t>
            </a:r>
            <a:r>
              <a:rPr lang="en-US" b="1" dirty="0"/>
              <a:t>multiple subclasses inherit from a single parent class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child classes share the properties and methods of the </a:t>
            </a:r>
            <a:r>
              <a:rPr lang="en-US" b="1" dirty="0"/>
              <a:t>common superclass</a:t>
            </a:r>
            <a:r>
              <a:rPr lang="en-US" dirty="0"/>
              <a:t>, but they can also have their </a:t>
            </a:r>
            <a:r>
              <a:rPr lang="en-US" b="1" dirty="0"/>
              <a:t>own specific behavior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CE7797-E08E-2664-98FF-AD3A5A53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4" y="3644768"/>
            <a:ext cx="530942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(How it looks)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694D5-66E0-AC2D-C828-42581F190344}"/>
              </a:ext>
            </a:extLst>
          </p:cNvPr>
          <p:cNvSpPr/>
          <p:nvPr/>
        </p:nvSpPr>
        <p:spPr>
          <a:xfrm>
            <a:off x="1907458" y="4237703"/>
            <a:ext cx="1120877" cy="245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09BF3-EF38-FF95-DCB5-779B0DA42924}"/>
              </a:ext>
            </a:extLst>
          </p:cNvPr>
          <p:cNvSpPr/>
          <p:nvPr/>
        </p:nvSpPr>
        <p:spPr>
          <a:xfrm>
            <a:off x="3849329" y="5392994"/>
            <a:ext cx="1120877" cy="2458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Child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864F4-9CCA-83BD-F4D2-3CEB482BEDE3}"/>
              </a:ext>
            </a:extLst>
          </p:cNvPr>
          <p:cNvSpPr/>
          <p:nvPr/>
        </p:nvSpPr>
        <p:spPr>
          <a:xfrm>
            <a:off x="1966451" y="5397908"/>
            <a:ext cx="1120877" cy="2458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Child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21E7D0-D76D-3748-8B46-6584D13DB9EE}"/>
              </a:ext>
            </a:extLst>
          </p:cNvPr>
          <p:cNvSpPr/>
          <p:nvPr/>
        </p:nvSpPr>
        <p:spPr>
          <a:xfrm>
            <a:off x="280219" y="5412658"/>
            <a:ext cx="1120877" cy="2458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Child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794402-E2BD-F1D2-9B3B-306167C4275A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840658" y="4483509"/>
            <a:ext cx="1627239" cy="92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395399-DA0C-D682-96E5-B7489732E20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2467897" y="4483509"/>
            <a:ext cx="1941871" cy="90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E2B576-1E79-A566-BB7E-C9A7EDFE87D4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467897" y="4483509"/>
            <a:ext cx="58993" cy="91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800E0D2-2559-4993-89F9-0CFD66E33EC3}"/>
              </a:ext>
            </a:extLst>
          </p:cNvPr>
          <p:cNvSpPr/>
          <p:nvPr/>
        </p:nvSpPr>
        <p:spPr>
          <a:xfrm rot="16200000" flipH="1">
            <a:off x="2394154" y="3544532"/>
            <a:ext cx="506363" cy="4734232"/>
          </a:xfrm>
          <a:prstGeom prst="rightBrace">
            <a:avLst>
              <a:gd name="adj1" fmla="val 8333"/>
              <a:gd name="adj2" fmla="val 483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B56B7A-28D4-14F4-0636-2332663D5F06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2569505" y="6164830"/>
            <a:ext cx="32708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82C0D4BE-4A6E-4E73-B58C-A56A4E49EEC8}"/>
              </a:ext>
            </a:extLst>
          </p:cNvPr>
          <p:cNvSpPr/>
          <p:nvPr/>
        </p:nvSpPr>
        <p:spPr>
          <a:xfrm>
            <a:off x="6371303" y="3972232"/>
            <a:ext cx="2261420" cy="1632154"/>
          </a:xfrm>
          <a:prstGeom prst="wedgeRectCallout">
            <a:avLst>
              <a:gd name="adj1" fmla="val -76050"/>
              <a:gd name="adj2" fmla="val 84186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Here All 3 Child classes are taking a property(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dirty="0"/>
              <a:t> colour) from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763043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D191A-E08C-6C48-A30F-78543A5A9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3B16B6-604A-0FD4-D8E7-6F5640166241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A812E2-56D4-7519-A797-89A88C12AEFB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5D22528C-5754-F44C-5037-815D130E5AA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A06F3-0827-868A-22C3-C18500F19596}"/>
              </a:ext>
            </a:extLst>
          </p:cNvPr>
          <p:cNvSpPr txBox="1"/>
          <p:nvPr/>
        </p:nvSpPr>
        <p:spPr>
          <a:xfrm>
            <a:off x="2738284" y="1712448"/>
            <a:ext cx="4576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Superclass</a:t>
            </a:r>
          </a:p>
          <a:p>
            <a:r>
              <a:rPr lang="en-US" b="1" dirty="0"/>
              <a:t>class Parent {</a:t>
            </a:r>
          </a:p>
          <a:p>
            <a:r>
              <a:rPr lang="en-US" b="1" dirty="0"/>
              <a:t>    // parent class members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// Subclass 1</a:t>
            </a:r>
          </a:p>
          <a:p>
            <a:r>
              <a:rPr lang="en-US" b="1" dirty="0"/>
              <a:t>class Child1 extends Parent {</a:t>
            </a:r>
          </a:p>
          <a:p>
            <a:r>
              <a:rPr lang="en-US" b="1" dirty="0"/>
              <a:t>    // specific members of Child1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// Subclass 2</a:t>
            </a:r>
          </a:p>
          <a:p>
            <a:r>
              <a:rPr lang="en-US" b="1" dirty="0"/>
              <a:t>class Child2 extends Parent {</a:t>
            </a:r>
          </a:p>
          <a:p>
            <a:r>
              <a:rPr lang="en-US" b="1" dirty="0"/>
              <a:t>    // specific members of Child2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C22A5-41AA-7FC0-76E7-4E2C75D326F4}"/>
              </a:ext>
            </a:extLst>
          </p:cNvPr>
          <p:cNvSpPr txBox="1"/>
          <p:nvPr/>
        </p:nvSpPr>
        <p:spPr>
          <a:xfrm>
            <a:off x="616974" y="1531062"/>
            <a:ext cx="457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412862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5B2AD-E386-F8D6-712F-38F0F143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140A07-4FFE-5E29-9F06-D612967E0A88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B66893-EAB4-5565-BC6A-2E6A5B353C1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2A3C438E-1664-1B6C-2447-4FF8D4D37A9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08E55-4A87-A395-8502-7E28474F3850}"/>
              </a:ext>
            </a:extLst>
          </p:cNvPr>
          <p:cNvSpPr txBox="1"/>
          <p:nvPr/>
        </p:nvSpPr>
        <p:spPr>
          <a:xfrm>
            <a:off x="0" y="1302652"/>
            <a:ext cx="4576916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// Superclass</a:t>
            </a:r>
          </a:p>
          <a:p>
            <a:r>
              <a:rPr lang="en-US" sz="1600" dirty="0"/>
              <a:t>class </a:t>
            </a:r>
            <a:r>
              <a:rPr lang="en-US" sz="1600" dirty="0" err="1">
                <a:solidFill>
                  <a:srgbClr val="FF0000"/>
                </a:solidFill>
              </a:rPr>
              <a:t>Pokemon</a:t>
            </a:r>
            <a:r>
              <a:rPr lang="en-US" sz="1600" dirty="0"/>
              <a:t> {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basicInfo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System.out.println("This is a Pokémon.");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void attack() {</a:t>
            </a:r>
          </a:p>
          <a:p>
            <a:r>
              <a:rPr lang="en-US" sz="1600" dirty="0"/>
              <a:t>        System.out.println("Pokémon uses a basic attack!");</a:t>
            </a:r>
          </a:p>
          <a:p>
            <a:r>
              <a:rPr lang="en-US" sz="1600" dirty="0"/>
              <a:t>    }}</a:t>
            </a:r>
          </a:p>
          <a:p>
            <a:r>
              <a:rPr lang="en-US" sz="1600" dirty="0"/>
              <a:t>// Subclass 1</a:t>
            </a:r>
          </a:p>
          <a:p>
            <a:r>
              <a:rPr lang="en-US" sz="1600" dirty="0"/>
              <a:t>class </a:t>
            </a:r>
            <a:r>
              <a:rPr lang="en-US" sz="1600" dirty="0">
                <a:solidFill>
                  <a:srgbClr val="FFFF00"/>
                </a:solidFill>
              </a:rPr>
              <a:t>Pikachu </a:t>
            </a:r>
            <a:r>
              <a:rPr lang="en-US" sz="1600" dirty="0"/>
              <a:t>extends </a:t>
            </a:r>
            <a:r>
              <a:rPr lang="en-US" sz="1600" dirty="0" err="1"/>
              <a:t>Pokemon</a:t>
            </a:r>
            <a:r>
              <a:rPr lang="en-US" sz="1600" dirty="0"/>
              <a:t> {</a:t>
            </a:r>
          </a:p>
          <a:p>
            <a:r>
              <a:rPr lang="en-US" sz="1600" dirty="0"/>
              <a:t>    void thunderbolt() {</a:t>
            </a:r>
          </a:p>
          <a:p>
            <a:r>
              <a:rPr lang="en-US" sz="1600" dirty="0"/>
              <a:t>        System.out.println("Pikachu uses Thunderbolt!");</a:t>
            </a:r>
          </a:p>
          <a:p>
            <a:r>
              <a:rPr lang="en-US" sz="1600" dirty="0"/>
              <a:t>    }}</a:t>
            </a:r>
          </a:p>
          <a:p>
            <a:r>
              <a:rPr lang="en-US" sz="1600" dirty="0"/>
              <a:t>// Subclass 2</a:t>
            </a:r>
          </a:p>
          <a:p>
            <a:r>
              <a:rPr lang="en-US" sz="1600" dirty="0"/>
              <a:t>class </a:t>
            </a:r>
            <a:r>
              <a:rPr lang="en-US" sz="1600" dirty="0">
                <a:solidFill>
                  <a:schemeClr val="accent4"/>
                </a:solidFill>
              </a:rPr>
              <a:t>Charmander</a:t>
            </a:r>
            <a:r>
              <a:rPr lang="en-US" sz="1600" dirty="0"/>
              <a:t> extends </a:t>
            </a:r>
            <a:r>
              <a:rPr lang="en-US" sz="1600" dirty="0" err="1"/>
              <a:t>Pokemon</a:t>
            </a:r>
            <a:r>
              <a:rPr lang="en-US" sz="1600" dirty="0"/>
              <a:t> {</a:t>
            </a:r>
          </a:p>
          <a:p>
            <a:r>
              <a:rPr lang="en-US" sz="1600" dirty="0"/>
              <a:t>    void flamethrower() {</a:t>
            </a:r>
          </a:p>
          <a:p>
            <a:r>
              <a:rPr lang="en-US" sz="1600" dirty="0"/>
              <a:t>        System.out.println("Charmander uses Flamethrower ");</a:t>
            </a:r>
          </a:p>
          <a:p>
            <a:r>
              <a:rPr lang="en-US" sz="1600" dirty="0"/>
              <a:t>    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9B23B-39FD-BAD6-21D9-A86452321D55}"/>
              </a:ext>
            </a:extLst>
          </p:cNvPr>
          <p:cNvSpPr txBox="1"/>
          <p:nvPr/>
        </p:nvSpPr>
        <p:spPr>
          <a:xfrm>
            <a:off x="4481051" y="1954185"/>
            <a:ext cx="466294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// Main class</a:t>
            </a:r>
          </a:p>
          <a:p>
            <a:r>
              <a:rPr lang="en-US" sz="1600" dirty="0"/>
              <a:t>public class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en-US" sz="1600" dirty="0"/>
              <a:t> {</a:t>
            </a:r>
          </a:p>
          <a:p>
            <a:r>
              <a:rPr lang="en-US" sz="1600" dirty="0"/>
              <a:t>    public static void main(String[] args) {</a:t>
            </a:r>
          </a:p>
          <a:p>
            <a:r>
              <a:rPr lang="en-US" sz="1600" dirty="0"/>
              <a:t>        // Pikachu</a:t>
            </a:r>
          </a:p>
          <a:p>
            <a:r>
              <a:rPr lang="en-US" sz="1600" dirty="0"/>
              <a:t>        Pikachu p = new Pikachu();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p.basicInfo</a:t>
            </a:r>
            <a:r>
              <a:rPr lang="en-US" sz="1600" dirty="0"/>
              <a:t>();      // inherited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p.attack</a:t>
            </a:r>
            <a:r>
              <a:rPr lang="en-US" sz="1600" dirty="0"/>
              <a:t>();         // inherited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p.thunderbolt</a:t>
            </a:r>
            <a:r>
              <a:rPr lang="en-US" sz="1600" dirty="0"/>
              <a:t>();    // unique to Pikachu</a:t>
            </a:r>
          </a:p>
          <a:p>
            <a:endParaRPr lang="en-US" sz="1600" dirty="0"/>
          </a:p>
          <a:p>
            <a:r>
              <a:rPr lang="en-US" sz="1600" dirty="0"/>
              <a:t>        System.out.println(); // for spacing</a:t>
            </a:r>
          </a:p>
          <a:p>
            <a:endParaRPr lang="en-US" sz="1600" dirty="0"/>
          </a:p>
          <a:p>
            <a:r>
              <a:rPr lang="en-US" sz="1600" dirty="0"/>
              <a:t>        // Charmander</a:t>
            </a:r>
          </a:p>
          <a:p>
            <a:r>
              <a:rPr lang="en-US" sz="1600" dirty="0"/>
              <a:t>        Charmander c = new Charmander();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c.basicInfo</a:t>
            </a:r>
            <a:r>
              <a:rPr lang="en-US" sz="1600" dirty="0"/>
              <a:t>();      // inherited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c.attack</a:t>
            </a:r>
            <a:r>
              <a:rPr lang="en-US" sz="1600" dirty="0"/>
              <a:t>();         // inherited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c.flamethrower</a:t>
            </a:r>
            <a:r>
              <a:rPr lang="en-US" sz="1600" dirty="0"/>
              <a:t>();   // unique to Charmander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747C89-EFEA-D215-994A-981B2E92616E}"/>
              </a:ext>
            </a:extLst>
          </p:cNvPr>
          <p:cNvCxnSpPr/>
          <p:nvPr/>
        </p:nvCxnSpPr>
        <p:spPr>
          <a:xfrm>
            <a:off x="4454013" y="1032387"/>
            <a:ext cx="0" cy="5437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A558F5-B80C-944D-A8BC-95347EBCF8FF}"/>
              </a:ext>
            </a:extLst>
          </p:cNvPr>
          <p:cNvSpPr txBox="1"/>
          <p:nvPr/>
        </p:nvSpPr>
        <p:spPr>
          <a:xfrm>
            <a:off x="0" y="990288"/>
            <a:ext cx="4596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184803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FD93-1363-CF4D-DF15-DB32F07D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66C1AF-FC12-385A-D861-07B2703AFE45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DAC4D5-4EFF-57CD-7127-1EE164A2D508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CA39E854-1B65-5CDA-89F7-C6D78C59343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06D9B5-B675-6ED8-4FBC-0C458289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9" y="1898917"/>
            <a:ext cx="8976852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Multiple Inheritance?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Inheritance 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efers to a class inheriting from more than one parent — gaining properties and behaviors from multiple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 like C++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class can inherit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classes directly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does not support multiple inheritance with 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avoid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Diamond Problem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057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93981-DDCF-0E6B-224B-5E49D5FBF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89A516-50A0-9AF5-D4F8-5FED8F8C2B0D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282018-9C8C-1E78-6711-464234853D67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0A596A6B-04D3-F636-0C6A-248ACD2F0CB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00959-4C49-517C-10D9-069C86A98782}"/>
              </a:ext>
            </a:extLst>
          </p:cNvPr>
          <p:cNvSpPr txBox="1"/>
          <p:nvPr/>
        </p:nvSpPr>
        <p:spPr>
          <a:xfrm>
            <a:off x="125360" y="1317803"/>
            <a:ext cx="8782665" cy="22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What is the Diamond Problem?</a:t>
            </a:r>
          </a:p>
          <a:p>
            <a:pPr>
              <a:buNone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diamond problem</a:t>
            </a:r>
            <a:r>
              <a:rPr lang="en-US" dirty="0"/>
              <a:t> is a classical problem in object-oriented programming languages involving </a:t>
            </a:r>
            <a:r>
              <a:rPr lang="en-US" b="1" dirty="0"/>
              <a:t>multiple inheritance</a:t>
            </a:r>
            <a:r>
              <a:rPr lang="en-US" dirty="0"/>
              <a:t>, where a class inherits from two classes that both inherit from a common superclass. This leads to </a:t>
            </a:r>
            <a:r>
              <a:rPr lang="en-US" b="1" dirty="0"/>
              <a:t>ambiguity</a:t>
            </a:r>
            <a:r>
              <a:rPr lang="en-US" dirty="0"/>
              <a:t> about which method or attribute should be inherited from the common ancestor.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28B097-E6FC-FB74-90C6-607F4A8D8868}"/>
              </a:ext>
            </a:extLst>
          </p:cNvPr>
          <p:cNvSpPr/>
          <p:nvPr/>
        </p:nvSpPr>
        <p:spPr>
          <a:xfrm>
            <a:off x="3647768" y="3854246"/>
            <a:ext cx="1061884" cy="255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286B2-B531-E55A-653C-3E56CD40B144}"/>
              </a:ext>
            </a:extLst>
          </p:cNvPr>
          <p:cNvSpPr/>
          <p:nvPr/>
        </p:nvSpPr>
        <p:spPr>
          <a:xfrm>
            <a:off x="2050026" y="4626078"/>
            <a:ext cx="1061884" cy="255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A03A9-05A3-2D7D-F08B-6236F70E65C1}"/>
              </a:ext>
            </a:extLst>
          </p:cNvPr>
          <p:cNvSpPr/>
          <p:nvPr/>
        </p:nvSpPr>
        <p:spPr>
          <a:xfrm>
            <a:off x="5230762" y="4581833"/>
            <a:ext cx="1061884" cy="255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667247-5469-9DEC-9489-BC2F6B3427F0}"/>
              </a:ext>
            </a:extLst>
          </p:cNvPr>
          <p:cNvSpPr/>
          <p:nvPr/>
        </p:nvSpPr>
        <p:spPr>
          <a:xfrm>
            <a:off x="3721510" y="5471653"/>
            <a:ext cx="1061884" cy="255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F665D3-B95F-1F3F-BD46-72D10D4AB9F5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4252452" y="4837471"/>
            <a:ext cx="1509252" cy="63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915D5D-A6A9-612D-F852-A4E1F710278C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2580968" y="4881716"/>
            <a:ext cx="1671484" cy="58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460296-CD56-90F6-3A47-8101FCD9BDA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2580968" y="4109884"/>
            <a:ext cx="1597742" cy="51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84C796-4411-2C3D-93E1-EA83C04CE8E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178710" y="4109884"/>
            <a:ext cx="1582994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3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F5858-D4B0-03DF-F4CE-E910920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D0F81B4-AFCE-4F20-22AA-159D79A0E89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ED3ECA-B2C9-0A09-3845-721CC11DCD1A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546B09-D26F-50FC-8D91-ED5313447C0D}"/>
              </a:ext>
            </a:extLst>
          </p:cNvPr>
          <p:cNvSpPr txBox="1"/>
          <p:nvPr/>
        </p:nvSpPr>
        <p:spPr>
          <a:xfrm>
            <a:off x="1049593" y="1347806"/>
            <a:ext cx="66195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 A</a:t>
            </a:r>
            <a:r>
              <a:rPr lang="en-US" dirty="0"/>
              <a:t> {</a:t>
            </a:r>
          </a:p>
          <a:p>
            <a:r>
              <a:rPr lang="en-US" dirty="0"/>
              <a:t>    void show() {</a:t>
            </a:r>
          </a:p>
          <a:p>
            <a:r>
              <a:rPr lang="en-US" dirty="0"/>
              <a:t>        System.out.println("A");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class B extends A </a:t>
            </a:r>
            <a:r>
              <a:rPr lang="en-US" dirty="0"/>
              <a:t>{</a:t>
            </a:r>
          </a:p>
          <a:p>
            <a:r>
              <a:rPr lang="en-US" dirty="0"/>
              <a:t>    void show() {</a:t>
            </a:r>
          </a:p>
          <a:p>
            <a:r>
              <a:rPr lang="en-US" dirty="0"/>
              <a:t>        System.out.println("B");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class C extends A</a:t>
            </a:r>
            <a:r>
              <a:rPr lang="en-US" dirty="0"/>
              <a:t> {</a:t>
            </a:r>
          </a:p>
          <a:p>
            <a:r>
              <a:rPr lang="en-US" dirty="0"/>
              <a:t>    void show() {</a:t>
            </a:r>
          </a:p>
          <a:p>
            <a:r>
              <a:rPr lang="en-US" dirty="0"/>
              <a:t>        System.out.println("C");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This will cause an error in Java</a:t>
            </a:r>
          </a:p>
          <a:p>
            <a:r>
              <a:rPr lang="en-US" b="1" dirty="0">
                <a:solidFill>
                  <a:srgbClr val="FF0000"/>
                </a:solidFill>
              </a:rPr>
              <a:t>// class D extends B, C { } //  Not allowed</a:t>
            </a:r>
          </a:p>
        </p:txBody>
      </p:sp>
    </p:spTree>
    <p:extLst>
      <p:ext uri="{BB962C8B-B14F-4D97-AF65-F5344CB8AC3E}">
        <p14:creationId xmlns:p14="http://schemas.microsoft.com/office/powerpoint/2010/main" val="702949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2C51C-ECCC-A163-17F8-B4763487B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5D41F27-13CA-E8F7-7CB4-FCBD4163711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5E0769-7C10-62C0-77AE-E5313FAF7503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67C0257-558C-38EB-7769-335D45877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6" y="1470714"/>
            <a:ext cx="9144000" cy="406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7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two teachers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give you different answers to the same question from a textbook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you are a student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learning from both, unless you clarify whose method to use, you’ll be confused.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 forces you (student) to choose explicitly, avoiding confusion.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46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22671-BC46-AD40-09B2-B1B1FD084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013063D-A432-41E3-2D99-A8A92E4458C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B1E8AC-4D35-8294-854F-56218748ABAE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F10A398-E28A-9324-5C69-99183A7BA201}"/>
              </a:ext>
            </a:extLst>
          </p:cNvPr>
          <p:cNvSpPr txBox="1"/>
          <p:nvPr/>
        </p:nvSpPr>
        <p:spPr>
          <a:xfrm>
            <a:off x="508819" y="1447318"/>
            <a:ext cx="8281219" cy="206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u="sng" dirty="0"/>
              <a:t>What is Hybrid Inheritance?</a:t>
            </a:r>
          </a:p>
          <a:p>
            <a:pPr>
              <a:buNone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Hybrid Inheritance</a:t>
            </a:r>
            <a:r>
              <a:rPr lang="en-US" dirty="0"/>
              <a:t> is a </a:t>
            </a:r>
            <a:r>
              <a:rPr lang="en-US" b="1" dirty="0"/>
              <a:t>combination of two or more types of inheritance</a:t>
            </a:r>
            <a:r>
              <a:rPr lang="en-US" dirty="0"/>
              <a:t> (such as single, multiple, multilevel, or hierarchical inheritance) in one program.</a:t>
            </a:r>
            <a:br>
              <a:rPr lang="en-US" dirty="0"/>
            </a:br>
            <a:r>
              <a:rPr lang="en-US" dirty="0"/>
              <a:t>It is used to model more complex class relationships.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309C8-2B1A-43BF-3DE5-47B7E05BCB39}"/>
              </a:ext>
            </a:extLst>
          </p:cNvPr>
          <p:cNvSpPr txBox="1"/>
          <p:nvPr/>
        </p:nvSpPr>
        <p:spPr>
          <a:xfrm>
            <a:off x="430162" y="3728402"/>
            <a:ext cx="824189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Types of Inheritance Combined in Hybrid Inheritance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A hybrid inheritance may involve combinations such as: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Multilevel + Hierarchical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Single + Multiple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Hierarchical + Multiple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134226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2AE6C-609C-F3E5-9DB9-E609430B9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32A34F1-5327-A5F1-A7D4-4BEE63FBA67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26130E-99CE-7E79-3CE6-81F0736DFBF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35A762-0C5B-6B42-2387-F09867C7D1D2}"/>
              </a:ext>
            </a:extLst>
          </p:cNvPr>
          <p:cNvSpPr txBox="1"/>
          <p:nvPr/>
        </p:nvSpPr>
        <p:spPr>
          <a:xfrm>
            <a:off x="147484" y="1406013"/>
            <a:ext cx="8996516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Hybrid Inheritance is Not Directly Supported with Classes in Java.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 does not support multiple inheritance with classes to avoid ambiguity </a:t>
            </a:r>
            <a:r>
              <a:rPr lang="en-US" sz="1400" dirty="0"/>
              <a:t>(diamond problem).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Hence, true hybrid inheritance using only classes is not possible.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But Java supports hybrid inheritance via interfaces.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8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D14E0-9449-0078-69CF-4210CF205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5AFCFEA-2ABB-C916-E5A4-6F28934A1D7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982A4C-5383-CA69-85CF-D2E81FEE31CA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29EF3F-857D-3DA4-FE41-29521C6B1508}"/>
              </a:ext>
            </a:extLst>
          </p:cNvPr>
          <p:cNvSpPr txBox="1"/>
          <p:nvPr/>
        </p:nvSpPr>
        <p:spPr>
          <a:xfrm>
            <a:off x="0" y="917046"/>
            <a:ext cx="70620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Interface A</a:t>
            </a:r>
          </a:p>
          <a:p>
            <a:r>
              <a:rPr lang="en-US" dirty="0"/>
              <a:t>interface A {</a:t>
            </a:r>
          </a:p>
          <a:p>
            <a:r>
              <a:rPr lang="en-US" dirty="0"/>
              <a:t>    void show(); }</a:t>
            </a:r>
          </a:p>
          <a:p>
            <a:r>
              <a:rPr lang="en-US" dirty="0"/>
              <a:t>// Interface B extends A</a:t>
            </a:r>
          </a:p>
          <a:p>
            <a:r>
              <a:rPr lang="en-US" dirty="0"/>
              <a:t>interface B extends A {</a:t>
            </a:r>
          </a:p>
          <a:p>
            <a:r>
              <a:rPr lang="en-US" dirty="0"/>
              <a:t>    void </a:t>
            </a:r>
            <a:r>
              <a:rPr lang="en-US" dirty="0" err="1"/>
              <a:t>displayB</a:t>
            </a:r>
            <a:r>
              <a:rPr lang="en-US" dirty="0"/>
              <a:t>(); }</a:t>
            </a:r>
          </a:p>
          <a:p>
            <a:r>
              <a:rPr lang="en-US" dirty="0"/>
              <a:t>// Interface C extends A</a:t>
            </a:r>
          </a:p>
          <a:p>
            <a:r>
              <a:rPr lang="en-US" dirty="0"/>
              <a:t>interface C extends A {</a:t>
            </a:r>
          </a:p>
          <a:p>
            <a:r>
              <a:rPr lang="en-US" dirty="0"/>
              <a:t>    void </a:t>
            </a:r>
            <a:r>
              <a:rPr lang="en-US" dirty="0" err="1"/>
              <a:t>displayC</a:t>
            </a:r>
            <a:r>
              <a:rPr lang="en-US" dirty="0"/>
              <a:t>(); }</a:t>
            </a:r>
          </a:p>
          <a:p>
            <a:r>
              <a:rPr lang="en-US" dirty="0"/>
              <a:t>// Class D implements both B and C</a:t>
            </a:r>
          </a:p>
          <a:p>
            <a:r>
              <a:rPr lang="en-US" dirty="0"/>
              <a:t>class D implements B, C {</a:t>
            </a:r>
          </a:p>
          <a:p>
            <a:r>
              <a:rPr lang="en-US" dirty="0"/>
              <a:t>    public void show() {</a:t>
            </a:r>
          </a:p>
          <a:p>
            <a:r>
              <a:rPr lang="en-US" dirty="0"/>
              <a:t>        System.out.println("This is show() from interface A");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</a:t>
            </a:r>
            <a:r>
              <a:rPr lang="en-US" dirty="0" err="1"/>
              <a:t>displayB</a:t>
            </a:r>
            <a:r>
              <a:rPr lang="en-US" dirty="0"/>
              <a:t>() {</a:t>
            </a:r>
          </a:p>
          <a:p>
            <a:r>
              <a:rPr lang="en-US" dirty="0"/>
              <a:t>        System.out.println("This is </a:t>
            </a:r>
            <a:r>
              <a:rPr lang="en-US" dirty="0" err="1"/>
              <a:t>displayB</a:t>
            </a:r>
            <a:r>
              <a:rPr lang="en-US" dirty="0"/>
              <a:t>() from interface B");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</a:t>
            </a:r>
            <a:r>
              <a:rPr lang="en-US" dirty="0" err="1"/>
              <a:t>displayC</a:t>
            </a:r>
            <a:r>
              <a:rPr lang="en-US" dirty="0"/>
              <a:t>() {</a:t>
            </a:r>
          </a:p>
          <a:p>
            <a:r>
              <a:rPr lang="en-US" dirty="0"/>
              <a:t>        System.out.println("This is </a:t>
            </a:r>
            <a:r>
              <a:rPr lang="en-US" dirty="0" err="1"/>
              <a:t>displayC</a:t>
            </a:r>
            <a:r>
              <a:rPr lang="en-US" dirty="0"/>
              <a:t>() from interface C");</a:t>
            </a:r>
          </a:p>
          <a:p>
            <a:r>
              <a:rPr lang="en-US" dirty="0"/>
              <a:t>    }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887AD-1F4D-013A-4CC0-4AF2EEF987A1}"/>
              </a:ext>
            </a:extLst>
          </p:cNvPr>
          <p:cNvSpPr txBox="1"/>
          <p:nvPr/>
        </p:nvSpPr>
        <p:spPr>
          <a:xfrm>
            <a:off x="5198807" y="1457150"/>
            <a:ext cx="4576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D obj = new D();</a:t>
            </a:r>
          </a:p>
          <a:p>
            <a:r>
              <a:rPr lang="en-US" dirty="0"/>
              <a:t>        </a:t>
            </a:r>
            <a:r>
              <a:rPr lang="en-US" dirty="0" err="1"/>
              <a:t>obj.show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obj.displayB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obj.displayC</a:t>
            </a:r>
            <a:r>
              <a:rPr lang="en-US" dirty="0"/>
              <a:t>();</a:t>
            </a:r>
          </a:p>
          <a:p>
            <a:r>
              <a:rPr lang="en-US" dirty="0"/>
              <a:t>    }  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CDA79-D7EE-ABCD-FC7A-54EA90E08B2E}"/>
              </a:ext>
            </a:extLst>
          </p:cNvPr>
          <p:cNvCxnSpPr>
            <a:cxnSpLocks/>
          </p:cNvCxnSpPr>
          <p:nvPr/>
        </p:nvCxnSpPr>
        <p:spPr>
          <a:xfrm>
            <a:off x="4454013" y="1032387"/>
            <a:ext cx="0" cy="2635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13E601-D8DC-8D99-16C7-BDB61F44000A}"/>
              </a:ext>
            </a:extLst>
          </p:cNvPr>
          <p:cNvCxnSpPr>
            <a:cxnSpLocks/>
          </p:cNvCxnSpPr>
          <p:nvPr/>
        </p:nvCxnSpPr>
        <p:spPr>
          <a:xfrm>
            <a:off x="4449097" y="3662515"/>
            <a:ext cx="46949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3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41BF07-270E-3FC8-75B1-2D53AB4B9C77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9A0779-7ED8-A0AE-9860-91E99DBC0023}"/>
              </a:ext>
            </a:extLst>
          </p:cNvPr>
          <p:cNvSpPr txBox="1"/>
          <p:nvPr/>
        </p:nvSpPr>
        <p:spPr>
          <a:xfrm>
            <a:off x="3032961" y="1041183"/>
            <a:ext cx="2994213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u="sng" dirty="0"/>
              <a:t>Learning Outcomes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435E35D8-474B-A14E-3092-DAE099D32DC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B5EBD7-CBD1-2C82-D794-7A6E1BE7F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04" y="2236725"/>
            <a:ext cx="63443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Inheritance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and Implement Subclasses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Method Overriding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super Keyword Effectively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Variable Shadowing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Method and Variable Binding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final Keyword Appropriately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Abstract Classes and Interfaces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the Object Class Methods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and Use Packages in Java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and Use the CLASSPATH Environment Variable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Apply Access Specifiers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08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F0AED-EB64-C9A1-5CC6-66FEF0EE4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6772BA6-A65E-0161-2EA3-E5AA059E15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78214C-7711-EFF9-D7A5-1C0B415A8BF3}"/>
              </a:ext>
            </a:extLst>
          </p:cNvPr>
          <p:cNvCxnSpPr/>
          <p:nvPr/>
        </p:nvCxnSpPr>
        <p:spPr>
          <a:xfrm>
            <a:off x="0" y="9645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CD2EE23-F44B-DF6B-D732-F02E12EAF794}"/>
              </a:ext>
            </a:extLst>
          </p:cNvPr>
          <p:cNvSpPr/>
          <p:nvPr/>
        </p:nvSpPr>
        <p:spPr>
          <a:xfrm>
            <a:off x="3549445" y="1504334"/>
            <a:ext cx="1189704" cy="491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57589-233A-B07B-97A8-0D2AAAB4DD49}"/>
              </a:ext>
            </a:extLst>
          </p:cNvPr>
          <p:cNvSpPr/>
          <p:nvPr/>
        </p:nvSpPr>
        <p:spPr>
          <a:xfrm>
            <a:off x="1666567" y="2875934"/>
            <a:ext cx="1189704" cy="491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41977-D426-689F-2AB4-4B2324094BDB}"/>
              </a:ext>
            </a:extLst>
          </p:cNvPr>
          <p:cNvSpPr/>
          <p:nvPr/>
        </p:nvSpPr>
        <p:spPr>
          <a:xfrm>
            <a:off x="5329084" y="2831689"/>
            <a:ext cx="1189704" cy="491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EBECA-9EEE-46DA-1495-FEA1C65F01D2}"/>
              </a:ext>
            </a:extLst>
          </p:cNvPr>
          <p:cNvSpPr/>
          <p:nvPr/>
        </p:nvSpPr>
        <p:spPr>
          <a:xfrm>
            <a:off x="3613354" y="4193458"/>
            <a:ext cx="1189704" cy="491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9DB902-67AC-AC5C-D8AF-0D26413A633E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208206" y="3323302"/>
            <a:ext cx="1715730" cy="87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486EA9-87AE-9919-59BF-9E7D162432CF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2261419" y="3367547"/>
            <a:ext cx="1946787" cy="8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3F12BA-6FB7-DA64-6B73-99FDC703693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261419" y="1995947"/>
            <a:ext cx="1882878" cy="87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47C6E0-A596-74AD-C422-BFE010E5492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4144297" y="1995947"/>
            <a:ext cx="1779639" cy="83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38B10C-109A-554E-8F67-46EA34B927BD}"/>
              </a:ext>
            </a:extLst>
          </p:cNvPr>
          <p:cNvSpPr txBox="1"/>
          <p:nvPr/>
        </p:nvSpPr>
        <p:spPr>
          <a:xfrm>
            <a:off x="4884174" y="1344247"/>
            <a:ext cx="1526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(interface)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87F5E-393B-5C7E-6B81-4563C2FC184A}"/>
              </a:ext>
            </a:extLst>
          </p:cNvPr>
          <p:cNvSpPr txBox="1"/>
          <p:nvPr/>
        </p:nvSpPr>
        <p:spPr>
          <a:xfrm>
            <a:off x="6762136" y="2907578"/>
            <a:ext cx="1791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Hierarchical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12252-6A35-0444-9B6C-67E565423ADD}"/>
              </a:ext>
            </a:extLst>
          </p:cNvPr>
          <p:cNvSpPr txBox="1"/>
          <p:nvPr/>
        </p:nvSpPr>
        <p:spPr>
          <a:xfrm>
            <a:off x="4982496" y="4343087"/>
            <a:ext cx="2411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Multiple Inheritance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16B33F6E-7957-E27A-525F-740279D4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87" y="4881712"/>
            <a:ext cx="8721213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inheritance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combination of multiple inheritance types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supports hybrid inheritance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interfaces only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with classes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avoids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ambiguity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diamond problem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clear interface method resolution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inheritance enables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and powerful class design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18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A9D8-988C-528C-C94C-AB0D2CD7B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1AA795C-2AD1-0E48-F334-C03D06DCABB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FC5D3C-2FA6-B71B-26F0-DF500FE12E94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65EC5B0-C701-1FF5-35D6-3A5E4226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13" y="1481161"/>
            <a:ext cx="2678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Polymorphism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4A86C2-3A3F-70E2-C7D9-4F608A7D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0" y="2790423"/>
            <a:ext cx="864255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word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comes from Greek: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many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forms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ability of an object to take many 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be used for different types (classes).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 enables Java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a single action in different ways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depending on the object at runtime or compile time.</a:t>
            </a:r>
          </a:p>
        </p:txBody>
      </p:sp>
    </p:spTree>
    <p:extLst>
      <p:ext uri="{BB962C8B-B14F-4D97-AF65-F5344CB8AC3E}">
        <p14:creationId xmlns:p14="http://schemas.microsoft.com/office/powerpoint/2010/main" val="1441894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87A30-1554-71A3-7C2D-B98C58145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89B8CDD5-5EE2-333D-8ED2-2F8225662E5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A1DB20-2E0B-E219-816F-2DDF6096109E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45AEB9B-7DCC-CBE2-E523-779286256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0" r="8682" b="8408"/>
          <a:stretch>
            <a:fillRect/>
          </a:stretch>
        </p:blipFill>
        <p:spPr>
          <a:xfrm>
            <a:off x="0" y="1162200"/>
            <a:ext cx="7777316" cy="5307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721599-56FD-21DF-8F69-BC64D0E51F18}"/>
              </a:ext>
            </a:extLst>
          </p:cNvPr>
          <p:cNvSpPr txBox="1"/>
          <p:nvPr/>
        </p:nvSpPr>
        <p:spPr>
          <a:xfrm>
            <a:off x="4618703" y="3713824"/>
            <a:ext cx="2185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Static Polymorphism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15B36-4204-1973-9211-DC4EAECAA400}"/>
              </a:ext>
            </a:extLst>
          </p:cNvPr>
          <p:cNvSpPr txBox="1"/>
          <p:nvPr/>
        </p:nvSpPr>
        <p:spPr>
          <a:xfrm>
            <a:off x="5139813" y="2504457"/>
            <a:ext cx="2549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Dynamic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31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FC061-8E5B-6135-FC20-B19D32B59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B1C0D7C-53E7-FE09-9B6A-DA7A57B791A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569229-D2A0-C945-38DF-265652B5585C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BBB5608-9CC6-3217-7245-EECBE9E6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" y="1536495"/>
            <a:ext cx="8357420" cy="127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method name,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parameters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Resolved 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 time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14592-22FD-4ECB-9CC5-8FDB8B52F3F4}"/>
              </a:ext>
            </a:extLst>
          </p:cNvPr>
          <p:cNvSpPr txBox="1"/>
          <p:nvPr/>
        </p:nvSpPr>
        <p:spPr>
          <a:xfrm>
            <a:off x="4972666" y="2704151"/>
            <a:ext cx="4053347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 MathUtils {</a:t>
            </a:r>
          </a:p>
          <a:p>
            <a:pPr>
              <a:lnSpc>
                <a:spcPct val="150000"/>
              </a:lnSpc>
            </a:pPr>
            <a:r>
              <a:rPr lang="en-US" dirty="0"/>
              <a:t>    int </a:t>
            </a:r>
            <a:r>
              <a:rPr lang="en-US" b="1" dirty="0">
                <a:solidFill>
                  <a:srgbClr val="FF0000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 a,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 b)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return a + b;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double </a:t>
            </a:r>
            <a:r>
              <a:rPr lang="en-US" b="1" dirty="0">
                <a:solidFill>
                  <a:srgbClr val="FF0000"/>
                </a:solidFill>
              </a:rPr>
              <a:t>add</a:t>
            </a:r>
            <a:r>
              <a:rPr lang="en-US" dirty="0"/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dirty="0"/>
              <a:t> a,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dirty="0"/>
              <a:t> b)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return a + b;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556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19E6-0421-0B51-92BD-54E14B13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A59F36C-CFAB-5796-DE90-293D1FAF58C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8CC796-5A25-E423-DB1F-5414A8982F1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A725AD-4658-C8C3-446D-917A4AFDF5E1}"/>
              </a:ext>
            </a:extLst>
          </p:cNvPr>
          <p:cNvSpPr txBox="1"/>
          <p:nvPr/>
        </p:nvSpPr>
        <p:spPr>
          <a:xfrm>
            <a:off x="442451" y="1540553"/>
            <a:ext cx="8406581" cy="3665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What is Method Overriding?</a:t>
            </a:r>
          </a:p>
          <a:p>
            <a:pPr>
              <a:buNone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Method Overriding</a:t>
            </a:r>
            <a:r>
              <a:rPr lang="en-US" dirty="0"/>
              <a:t> in Java occurs when a </a:t>
            </a:r>
            <a:r>
              <a:rPr lang="en-US" b="1" dirty="0"/>
              <a:t>subclass provides a specific implementation</a:t>
            </a:r>
            <a:r>
              <a:rPr lang="en-US" dirty="0"/>
              <a:t> of a method that is </a:t>
            </a:r>
            <a:r>
              <a:rPr lang="en-US" b="1" dirty="0"/>
              <a:t>already defined in its parent class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method in the subclass must have the </a:t>
            </a:r>
            <a:r>
              <a:rPr lang="en-US" b="1" dirty="0"/>
              <a:t>same name</a:t>
            </a:r>
            <a:r>
              <a:rPr lang="en-US" dirty="0"/>
              <a:t>, </a:t>
            </a:r>
            <a:r>
              <a:rPr lang="en-US" b="1" dirty="0"/>
              <a:t>return type</a:t>
            </a:r>
            <a:r>
              <a:rPr lang="en-US" dirty="0"/>
              <a:t>, and </a:t>
            </a:r>
            <a:r>
              <a:rPr lang="en-US" b="1" dirty="0"/>
              <a:t>parameters</a:t>
            </a:r>
            <a:r>
              <a:rPr lang="en-US" dirty="0"/>
              <a:t> as in the superclass.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used to </a:t>
            </a:r>
            <a:r>
              <a:rPr lang="en-US" b="1" dirty="0"/>
              <a:t>achieve runtime polymorphism</a:t>
            </a:r>
            <a:r>
              <a:rPr lang="en-US" dirty="0"/>
              <a:t> (dynamic method dispatch).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Overriding allows a child class to provide a </a:t>
            </a:r>
            <a:r>
              <a:rPr lang="en-US" b="1" dirty="0"/>
              <a:t>specific behavior</a:t>
            </a:r>
            <a:r>
              <a:rPr lang="en-US" dirty="0"/>
              <a:t> different from the parent class.</a:t>
            </a:r>
          </a:p>
        </p:txBody>
      </p:sp>
    </p:spTree>
    <p:extLst>
      <p:ext uri="{BB962C8B-B14F-4D97-AF65-F5344CB8AC3E}">
        <p14:creationId xmlns:p14="http://schemas.microsoft.com/office/powerpoint/2010/main" val="1602226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B163C-AA9F-5FA1-F3D7-B3EC4B54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A819651-8E3D-D4F0-C3D3-846A751B791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245284-74B2-5904-5358-CAD9C71C22DC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FB708D-8A9A-D766-E9D4-9759011C49EB}"/>
              </a:ext>
            </a:extLst>
          </p:cNvPr>
          <p:cNvSpPr txBox="1"/>
          <p:nvPr/>
        </p:nvSpPr>
        <p:spPr>
          <a:xfrm>
            <a:off x="921773" y="1413581"/>
            <a:ext cx="6806381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 Parent {</a:t>
            </a:r>
          </a:p>
          <a:p>
            <a:pPr>
              <a:lnSpc>
                <a:spcPct val="150000"/>
              </a:lnSpc>
            </a:pPr>
            <a:r>
              <a:rPr lang="en-US" dirty="0"/>
              <a:t>    void </a:t>
            </a:r>
            <a:r>
              <a:rPr lang="en-US" b="1" dirty="0">
                <a:solidFill>
                  <a:srgbClr val="FF0000"/>
                </a:solidFill>
              </a:rPr>
              <a:t>show</a:t>
            </a:r>
            <a:r>
              <a:rPr lang="en-US" dirty="0"/>
              <a:t>()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System.out.println("This is parent class");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class Child extends Parent {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dirty="0"/>
              <a:t>    void </a:t>
            </a:r>
            <a:r>
              <a:rPr lang="en-US" b="1" dirty="0">
                <a:solidFill>
                  <a:srgbClr val="FF0000"/>
                </a:solidFill>
              </a:rPr>
              <a:t>show</a:t>
            </a:r>
            <a:r>
              <a:rPr lang="en-US" dirty="0"/>
              <a:t>()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System.out.println("This is child class");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90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62A9-07C2-BCA4-37CD-8DE1A6ACE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01B766C-C947-D125-9CE6-29597484D89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65F1C4-8D5B-8864-697B-82ECC9532B7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E9B53C74-3AE9-FDC8-D5E1-028F8921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6" y="2906495"/>
            <a:ext cx="88195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 in Java is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 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inside a subclass (child class) to refer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immediate superclass (parent class)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primarily used to: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 class constructors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 class methods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 class variables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A23E5-48BE-F3FC-54B2-1C839F0D51C0}"/>
              </a:ext>
            </a:extLst>
          </p:cNvPr>
          <p:cNvSpPr txBox="1"/>
          <p:nvPr/>
        </p:nvSpPr>
        <p:spPr>
          <a:xfrm>
            <a:off x="2858729" y="1580224"/>
            <a:ext cx="457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is </a:t>
            </a: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super</a:t>
            </a: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in Java?</a:t>
            </a:r>
          </a:p>
        </p:txBody>
      </p:sp>
    </p:spTree>
    <p:extLst>
      <p:ext uri="{BB962C8B-B14F-4D97-AF65-F5344CB8AC3E}">
        <p14:creationId xmlns:p14="http://schemas.microsoft.com/office/powerpoint/2010/main" val="2696148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10138-F7CA-B0F1-6000-ECF99878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8CF36026-B846-294E-85AA-30098CAD364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C371F8-48FF-7647-D232-D66F31DDFBD5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C84147B-EAD0-4738-29D9-3516A4D7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6" y="1667189"/>
            <a:ext cx="8613058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superclass and subclass members when they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functionality from the parent class.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explicitly call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 class constructor when subclass needs to initialize inherited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558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0E42A-A9C2-926C-497D-A29A3CBF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0D38072-9ED9-1039-7AA0-BC4FCA1DC41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A7B50D-729B-DFF5-5AB7-CD85871BE4DE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D861D9D-6786-8182-BCB8-ACAAB115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94" y="1031885"/>
            <a:ext cx="878093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Accessing Parent Class Constructor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use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call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 of the parent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must be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subclass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51FE2-F54F-8866-DF1B-1A45371DE4BD}"/>
              </a:ext>
            </a:extLst>
          </p:cNvPr>
          <p:cNvSpPr txBox="1"/>
          <p:nvPr/>
        </p:nvSpPr>
        <p:spPr>
          <a:xfrm>
            <a:off x="621927" y="5390500"/>
            <a:ext cx="8360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super();                      // Calls default constructor of parent</a:t>
            </a:r>
          </a:p>
          <a:p>
            <a:r>
              <a:rPr lang="en-US" sz="2400" dirty="0"/>
              <a:t>super(parameters);    // Calls parameterized constructor of parent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378A9-2C56-A7AB-0F46-3427A10C78D6}"/>
              </a:ext>
            </a:extLst>
          </p:cNvPr>
          <p:cNvSpPr txBox="1"/>
          <p:nvPr/>
        </p:nvSpPr>
        <p:spPr>
          <a:xfrm>
            <a:off x="319368" y="4703340"/>
            <a:ext cx="4780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Syntax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7965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9ED2E-AD24-309A-CF1E-F6A0A4A09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33664C7C-F229-E04E-A528-F7C5D633A3C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7FC575-BA89-658F-DC22-6896F4BE5191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3D1B07-0757-E48B-0A94-550CC4200B5F}"/>
              </a:ext>
            </a:extLst>
          </p:cNvPr>
          <p:cNvSpPr txBox="1"/>
          <p:nvPr/>
        </p:nvSpPr>
        <p:spPr>
          <a:xfrm>
            <a:off x="810185" y="1400806"/>
            <a:ext cx="74597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class Person {</a:t>
            </a:r>
          </a:p>
          <a:p>
            <a:r>
              <a:rPr lang="en-US" sz="2400" dirty="0"/>
              <a:t>    Person(String name) {</a:t>
            </a:r>
          </a:p>
          <a:p>
            <a:r>
              <a:rPr lang="en-US" sz="2400" dirty="0"/>
              <a:t>        System.out.println("Name: " + name);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class Student extends Person {</a:t>
            </a:r>
          </a:p>
          <a:p>
            <a:r>
              <a:rPr lang="en-US" sz="2400" dirty="0"/>
              <a:t>    Student(String name) {</a:t>
            </a:r>
          </a:p>
          <a:p>
            <a:r>
              <a:rPr lang="en-US" sz="2400" dirty="0"/>
              <a:t>        super(name);                 // Calls Person's constructor</a:t>
            </a:r>
          </a:p>
          <a:p>
            <a:r>
              <a:rPr lang="en-US" sz="2400" dirty="0"/>
              <a:t>        System.out.println("Student constructor called");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48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CDC12-1914-0D2F-881A-196300C5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913ABE-7B1F-D222-9DD2-F50495DE04C4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9BA5CC-8895-2F7A-6EC8-63B22FE330D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5">
            <a:extLst>
              <a:ext uri="{FF2B5EF4-FFF2-40B4-BE49-F238E27FC236}">
                <a16:creationId xmlns:a16="http://schemas.microsoft.com/office/drawing/2014/main" id="{846BADF8-A852-0093-852B-10B92186D7B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10324-BBED-FB16-CAC7-5373B3286655}"/>
              </a:ext>
            </a:extLst>
          </p:cNvPr>
          <p:cNvSpPr txBox="1"/>
          <p:nvPr/>
        </p:nvSpPr>
        <p:spPr>
          <a:xfrm>
            <a:off x="312175" y="1478509"/>
            <a:ext cx="8566354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What is Inheritance?</a:t>
            </a:r>
          </a:p>
          <a:p>
            <a:pPr algn="ctr"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Inheritance is a </a:t>
            </a:r>
            <a:r>
              <a:rPr lang="en-US" sz="2000" b="1" dirty="0"/>
              <a:t>mechanism</a:t>
            </a:r>
            <a:r>
              <a:rPr lang="en-US" sz="2000" dirty="0"/>
              <a:t> in Java by which one class (subclass/child class) can acquire(takes) the </a:t>
            </a:r>
            <a:r>
              <a:rPr lang="en-US" sz="2000" b="1" dirty="0"/>
              <a:t>properties and behaviors </a:t>
            </a:r>
            <a:r>
              <a:rPr lang="en-US" sz="2000" dirty="0"/>
              <a:t>(fields and methods) of another class (superclass/parent class).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66EB8-6883-C863-1942-96A31BE05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071" y="3260326"/>
            <a:ext cx="2680183" cy="3081493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F4C083B5-D037-7CD3-8202-30C14060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941" y="4327711"/>
            <a:ext cx="320531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subclass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6621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9F9A0-150B-4E18-AE22-49913C54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782EF398-BE24-BA09-E759-3B29265E01C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D383FB-D017-15EC-2F30-3E78C048975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EB7758D-874F-B22C-4F1B-20F5AD08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39" y="1521042"/>
            <a:ext cx="83812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Parent Class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subclass overrides a method of its parent,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super.methodName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used to call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parent’s 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method.</a:t>
            </a:r>
          </a:p>
        </p:txBody>
      </p:sp>
    </p:spTree>
    <p:extLst>
      <p:ext uri="{BB962C8B-B14F-4D97-AF65-F5344CB8AC3E}">
        <p14:creationId xmlns:p14="http://schemas.microsoft.com/office/powerpoint/2010/main" val="3221775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8CE96-5BE8-53FC-AA80-2FB58568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3F383035-05B6-7C12-939B-802D868BF15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FE52F8-D754-49C0-E2E9-7BD1FE9BB3D7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4C4821C-F84B-F06D-5E3D-B4FF29299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5" y="1685678"/>
            <a:ext cx="8963414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Variable Shadowing in Java?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Shadowing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occurs when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variable (declared inside a method, constructor, or block)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name as an instance variable (class field)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case: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variable “shadows” (hides)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instance variable within its scope.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access the hidden instance variable, we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77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73567-84C7-6AC1-4243-B4F95DCA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6B1790C-A74C-B80C-EA9A-9965342A909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A1EBB7-BAF6-D7B8-D30A-0D702F3AFFEC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332E0DE-5CEF-8589-8DDE-8611A95F50F1}"/>
              </a:ext>
            </a:extLst>
          </p:cNvPr>
          <p:cNvSpPr txBox="1"/>
          <p:nvPr/>
        </p:nvSpPr>
        <p:spPr>
          <a:xfrm>
            <a:off x="253180" y="1131497"/>
            <a:ext cx="806491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public class Shadow {</a:t>
            </a:r>
          </a:p>
          <a:p>
            <a:r>
              <a:rPr lang="en-US" sz="2000" dirty="0"/>
              <a:t>    // Instance variable</a:t>
            </a:r>
          </a:p>
          <a:p>
            <a:r>
              <a:rPr lang="en-US" sz="2000" dirty="0"/>
              <a:t>    int number = 100;</a:t>
            </a:r>
          </a:p>
          <a:p>
            <a:endParaRPr lang="en-US" sz="2000" dirty="0"/>
          </a:p>
          <a:p>
            <a:r>
              <a:rPr lang="en-US" sz="2000" dirty="0"/>
              <a:t>    void show() {</a:t>
            </a:r>
          </a:p>
          <a:p>
            <a:r>
              <a:rPr lang="en-US" sz="2000" dirty="0"/>
              <a:t>        // Local variable with same name</a:t>
            </a:r>
          </a:p>
          <a:p>
            <a:r>
              <a:rPr lang="en-US" sz="2000" dirty="0"/>
              <a:t>        int number = 50;</a:t>
            </a:r>
          </a:p>
          <a:p>
            <a:endParaRPr lang="en-US" sz="2000" dirty="0"/>
          </a:p>
          <a:p>
            <a:r>
              <a:rPr lang="en-US" sz="2000" dirty="0"/>
              <a:t>        System.out.println("Local variable: " + number);       // prints 50</a:t>
            </a:r>
          </a:p>
          <a:p>
            <a:r>
              <a:rPr lang="en-US" sz="2000" dirty="0"/>
              <a:t>        System.out.println("Instance variable: " + </a:t>
            </a:r>
            <a:r>
              <a:rPr lang="en-US" sz="2000" dirty="0" err="1"/>
              <a:t>this.number</a:t>
            </a:r>
            <a:r>
              <a:rPr lang="en-US" sz="2000" dirty="0"/>
              <a:t>); // prints 100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public static void main(String[] args) {</a:t>
            </a:r>
          </a:p>
          <a:p>
            <a:r>
              <a:rPr lang="en-US" sz="2000" dirty="0"/>
              <a:t>        Shadow obj = new Shadow();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obj.show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367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A72ED-67DB-C925-7EEA-716B068A4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0A32BB40-2B2F-F0A0-817B-E23A4D9698F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3198D-F742-7AD2-195D-781EA36C698F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AC8692-FF08-C84C-9E6A-5FEF08475A91}"/>
              </a:ext>
            </a:extLst>
          </p:cNvPr>
          <p:cNvSpPr txBox="1"/>
          <p:nvPr/>
        </p:nvSpPr>
        <p:spPr>
          <a:xfrm>
            <a:off x="2553929" y="1108276"/>
            <a:ext cx="457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Method and variable binding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1176F-3BD4-4215-118E-C57B43A69F24}"/>
              </a:ext>
            </a:extLst>
          </p:cNvPr>
          <p:cNvSpPr txBox="1"/>
          <p:nvPr/>
        </p:nvSpPr>
        <p:spPr>
          <a:xfrm>
            <a:off x="361336" y="1517838"/>
            <a:ext cx="84680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Binding in Java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Binding</a:t>
            </a:r>
            <a:r>
              <a:rPr lang="en-US" dirty="0"/>
              <a:t> means the process of connecting a method call or a variable reference to its actual code (definition) during program execution.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There are </a:t>
            </a:r>
            <a:r>
              <a:rPr lang="en-US" b="1" dirty="0"/>
              <a:t>two types of binding</a:t>
            </a:r>
            <a:r>
              <a:rPr lang="en-US" dirty="0"/>
              <a:t> in Java: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u="sng" dirty="0"/>
              <a:t>Static Binding (Early Binding / Compile-time Binding)</a:t>
            </a:r>
          </a:p>
          <a:p>
            <a:pPr marL="342900" indent="-342900">
              <a:buAutoNum type="arabicPeriod"/>
            </a:pPr>
            <a:endParaRPr lang="en-US" b="1" u="sng" dirty="0"/>
          </a:p>
          <a:p>
            <a:r>
              <a:rPr lang="en-US" dirty="0"/>
              <a:t>Happens at </a:t>
            </a:r>
            <a:r>
              <a:rPr lang="en-US" b="1" dirty="0"/>
              <a:t>compile-time</a:t>
            </a:r>
            <a:r>
              <a:rPr lang="en-US" dirty="0"/>
              <a:t>.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b="1" dirty="0"/>
              <a:t>Static methods</a:t>
            </a:r>
            <a:endParaRPr lang="en-US" dirty="0"/>
          </a:p>
          <a:p>
            <a:pPr lvl="1"/>
            <a:r>
              <a:rPr lang="en-US" b="1" dirty="0"/>
              <a:t>Final methods</a:t>
            </a:r>
            <a:endParaRPr lang="en-US" dirty="0"/>
          </a:p>
          <a:p>
            <a:pPr lvl="1"/>
            <a:r>
              <a:rPr lang="en-US" b="1" dirty="0"/>
              <a:t>Private methods</a:t>
            </a:r>
            <a:endParaRPr lang="en-US" dirty="0"/>
          </a:p>
          <a:p>
            <a:pPr lvl="1"/>
            <a:r>
              <a:rPr lang="en-US" b="1" dirty="0"/>
              <a:t>Variables (fields)</a:t>
            </a:r>
          </a:p>
          <a:p>
            <a:pPr lvl="1"/>
            <a:endParaRPr lang="en-US" dirty="0"/>
          </a:p>
          <a:p>
            <a:r>
              <a:rPr lang="en-US" dirty="0"/>
              <a:t>The compiler already knows which method or variable to call.</a:t>
            </a:r>
          </a:p>
        </p:txBody>
      </p:sp>
    </p:spTree>
    <p:extLst>
      <p:ext uri="{BB962C8B-B14F-4D97-AF65-F5344CB8AC3E}">
        <p14:creationId xmlns:p14="http://schemas.microsoft.com/office/powerpoint/2010/main" val="1146976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DE28E-0702-4BC2-7541-2F3095DFE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1AA4453-FF17-145A-C7CE-EC993B7DE0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64147E-B51C-D704-A055-6352F166CC20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8C2BE6-812B-162F-D264-AA3F78FA1FB4}"/>
              </a:ext>
            </a:extLst>
          </p:cNvPr>
          <p:cNvSpPr txBox="1"/>
          <p:nvPr/>
        </p:nvSpPr>
        <p:spPr>
          <a:xfrm>
            <a:off x="675967" y="1720925"/>
            <a:ext cx="6983361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 Test {</a:t>
            </a:r>
          </a:p>
          <a:p>
            <a:pPr>
              <a:lnSpc>
                <a:spcPct val="150000"/>
              </a:lnSpc>
            </a:pPr>
            <a:r>
              <a:rPr lang="en-US" dirty="0"/>
              <a:t>    static void show()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System.out.println("Static method");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Test.show</a:t>
            </a:r>
            <a:r>
              <a:rPr lang="en-US" dirty="0"/>
              <a:t>(); // resolved at compile time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551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3A038-D9E3-BDF4-62C5-C74CB55C3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7F4678C-A467-C2E9-A501-8071288E547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DA64BD-13DF-970E-CE2E-9AD3B471D751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3DB4CE-1DB5-08D4-801E-94571681A514}"/>
              </a:ext>
            </a:extLst>
          </p:cNvPr>
          <p:cNvSpPr txBox="1"/>
          <p:nvPr/>
        </p:nvSpPr>
        <p:spPr>
          <a:xfrm>
            <a:off x="548148" y="1455455"/>
            <a:ext cx="8133736" cy="240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/>
              <a:t>2. Dynamic Binding (Late Binding / Runtime Binding)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Happens at </a:t>
            </a:r>
            <a:r>
              <a:rPr lang="en-US" b="1" dirty="0"/>
              <a:t>runtime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Overridden methods</a:t>
            </a:r>
            <a:r>
              <a:rPr lang="en-US" dirty="0"/>
              <a:t> (in inheritance &amp; polymorphism).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JVM decides which method to call </a:t>
            </a:r>
            <a:r>
              <a:rPr lang="en-US" b="1" dirty="0"/>
              <a:t>based on the object type at runtime</a:t>
            </a:r>
            <a:r>
              <a:rPr lang="en-US" dirty="0"/>
              <a:t>, not the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2326599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D3AE0-D20C-3AF4-BF1D-8D127BA6D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08C15D6-FE1A-75F2-AF0D-3E97ADF365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F4B3A4-3050-81D8-9AD0-AF71AF0754B0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C973C6-962F-B923-3DA6-D0EEBB43BCA9}"/>
              </a:ext>
            </a:extLst>
          </p:cNvPr>
          <p:cNvSpPr txBox="1"/>
          <p:nvPr/>
        </p:nvSpPr>
        <p:spPr>
          <a:xfrm>
            <a:off x="341671" y="1117534"/>
            <a:ext cx="83893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Parent {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System.out.println("Parent display");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Child extends Parent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System.out.println("Child display");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Parent obj = new Child(); // reference type = Parent, object type = Child</a:t>
            </a:r>
          </a:p>
          <a:p>
            <a:r>
              <a:rPr lang="en-US" dirty="0"/>
              <a:t>        </a:t>
            </a:r>
            <a:r>
              <a:rPr lang="en-US" dirty="0" err="1"/>
              <a:t>obj.display</a:t>
            </a:r>
            <a:r>
              <a:rPr lang="en-US" dirty="0"/>
              <a:t>();  // Runtime → Child display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750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E6FD5-A709-0676-E87B-561AB628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42B04F11-FFD3-B9EB-C830-6D66C5E39BE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F15B74-F802-97DE-B2D1-51B19D1844E7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3AD6266-CCB1-062B-530E-CBF91B22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3" y="1631999"/>
            <a:ext cx="6256841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→ Static Binding (compile time)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→ Dynamic Binding (runtime, if overridden)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Static, final, and private methods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Binding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Overridden methods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Binding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82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E7D3A-FF37-BD54-8EC1-F9E2FC34F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04F7F28A-2690-0F0F-EBC8-45E8020EA85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CB9EDF-D68A-9500-5022-A0309D9EC2CF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77DDAE6-8F29-94B0-E7B4-E4EC3D5A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3" y="1036784"/>
            <a:ext cx="64481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 can be applied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variables, methods, and classes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C1107-0F48-9F81-CF5E-C0E04870E188}"/>
              </a:ext>
            </a:extLst>
          </p:cNvPr>
          <p:cNvSpPr txBox="1"/>
          <p:nvPr/>
        </p:nvSpPr>
        <p:spPr>
          <a:xfrm>
            <a:off x="275664" y="2186072"/>
            <a:ext cx="8424583" cy="11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Final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assigned, its </a:t>
            </a:r>
            <a:r>
              <a:rPr lang="en-US" b="1" dirty="0"/>
              <a:t>value cannot be changed</a:t>
            </a:r>
            <a:r>
              <a:rPr lang="en-US" dirty="0"/>
              <a:t> (constant).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must be initialized </a:t>
            </a:r>
            <a:r>
              <a:rPr lang="en-US" b="1" dirty="0"/>
              <a:t>at declaration</a:t>
            </a:r>
            <a:r>
              <a:rPr lang="en-US" dirty="0"/>
              <a:t> or inside a </a:t>
            </a:r>
            <a:r>
              <a:rPr lang="en-US" b="1" dirty="0"/>
              <a:t>constructor</a:t>
            </a:r>
            <a:r>
              <a:rPr lang="en-US" dirty="0"/>
              <a:t> (for instance variables).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C0EC3-5A5A-12BF-A22C-A6121220E752}"/>
              </a:ext>
            </a:extLst>
          </p:cNvPr>
          <p:cNvSpPr txBox="1"/>
          <p:nvPr/>
        </p:nvSpPr>
        <p:spPr>
          <a:xfrm>
            <a:off x="289111" y="3761689"/>
            <a:ext cx="83842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FinalVariableExample</a:t>
            </a:r>
            <a:r>
              <a:rPr lang="en-US" dirty="0"/>
              <a:t> {</a:t>
            </a:r>
          </a:p>
          <a:p>
            <a:r>
              <a:rPr lang="en-US" dirty="0"/>
              <a:t>    final int MAX = 100;   // must be initialized</a:t>
            </a:r>
          </a:p>
          <a:p>
            <a:endParaRPr lang="en-US" dirty="0"/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// MAX = 200;    //Error: cannot assign a value to final variable</a:t>
            </a:r>
          </a:p>
          <a:p>
            <a:r>
              <a:rPr lang="en-US" dirty="0"/>
              <a:t>        System.out.println("MAX = " + MAX);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33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4B59-7E0C-C563-BAB3-07AA9FDD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D1F31315-C5D4-92E9-9868-A4BC8C9BFB3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B3F676-5122-1A33-48B9-8DD9514AEF2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79F778-23CE-952D-F4F7-66B6189F6CBE}"/>
              </a:ext>
            </a:extLst>
          </p:cNvPr>
          <p:cNvSpPr txBox="1"/>
          <p:nvPr/>
        </p:nvSpPr>
        <p:spPr>
          <a:xfrm>
            <a:off x="205068" y="1383277"/>
            <a:ext cx="8360708" cy="11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Final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final method cannot be overridden</a:t>
            </a:r>
            <a:r>
              <a:rPr lang="en-US" dirty="0"/>
              <a:t> by subclasses.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Ensures implementation safety.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4B992-EC52-DF73-8B2D-D3CB2E594B84}"/>
              </a:ext>
            </a:extLst>
          </p:cNvPr>
          <p:cNvSpPr txBox="1"/>
          <p:nvPr/>
        </p:nvSpPr>
        <p:spPr>
          <a:xfrm>
            <a:off x="595032" y="2726676"/>
            <a:ext cx="80110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Parent {</a:t>
            </a:r>
          </a:p>
          <a:p>
            <a:r>
              <a:rPr lang="en-US" dirty="0"/>
              <a:t>    final void show() {</a:t>
            </a:r>
          </a:p>
          <a:p>
            <a:r>
              <a:rPr lang="en-US" dirty="0"/>
              <a:t>        System.out.println("Final method in Parent");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Child extends Parent {</a:t>
            </a:r>
          </a:p>
          <a:p>
            <a:r>
              <a:rPr lang="en-US" dirty="0"/>
              <a:t>    // void show()  Error: Cannot override final method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86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2AB09-2BC5-5253-F196-9244A1EBF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4F6FFF-236A-121F-D9C6-4DF1E1157B03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91A692-BCCE-FC87-B7D9-DB459CC1D724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5">
            <a:extLst>
              <a:ext uri="{FF2B5EF4-FFF2-40B4-BE49-F238E27FC236}">
                <a16:creationId xmlns:a16="http://schemas.microsoft.com/office/drawing/2014/main" id="{A0AA42A1-6256-D0F6-C84A-47A4153FC61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5233F1-C40A-A7FF-5C07-0E706B85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8" y="1834127"/>
            <a:ext cx="8633013" cy="317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INHERITANCE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promotes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parent-child relationship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classes.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implement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overriding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596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C9C18-4FC8-46F8-7201-2B379BC8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85A08FB-4126-F69C-BC2A-2B07244F58F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C73571-5702-7996-1F5B-7637C068D9BB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37B65D2-9A74-B3C9-14E5-4EEEC1275BA0}"/>
              </a:ext>
            </a:extLst>
          </p:cNvPr>
          <p:cNvSpPr txBox="1"/>
          <p:nvPr/>
        </p:nvSpPr>
        <p:spPr>
          <a:xfrm>
            <a:off x="326091" y="1373859"/>
            <a:ext cx="5805767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Final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final class cannot be inherited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when you want to </a:t>
            </a:r>
            <a:r>
              <a:rPr lang="en-US" b="1" dirty="0"/>
              <a:t>prevent extension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81F98-80DD-7A48-12EC-5C44CE785217}"/>
              </a:ext>
            </a:extLst>
          </p:cNvPr>
          <p:cNvSpPr txBox="1"/>
          <p:nvPr/>
        </p:nvSpPr>
        <p:spPr>
          <a:xfrm>
            <a:off x="541244" y="3236303"/>
            <a:ext cx="78093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 class Vehicle {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System.out.println("Vehicle class");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class Car extends Vehicle  Error: Cannot subclass final class</a:t>
            </a:r>
          </a:p>
        </p:txBody>
      </p:sp>
    </p:spTree>
    <p:extLst>
      <p:ext uri="{BB962C8B-B14F-4D97-AF65-F5344CB8AC3E}">
        <p14:creationId xmlns:p14="http://schemas.microsoft.com/office/powerpoint/2010/main" val="2855822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9577A-1180-4D3C-9B3A-68DC13BC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87A808E0-E065-227E-21D4-079DA9C2EF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1F1357-9EB6-D001-02AD-E6B94C43EFBB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A0D7F4BA-5BDF-633C-0814-57808E0F0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1" y="919306"/>
            <a:ext cx="6642846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Cases with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endParaRPr kumimoji="0" lang="en-US" altLang="en-US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Blank Final Variable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Declared 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but not initialized immediately.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be initialized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29F5D-A72C-97F9-F228-E67E709CE953}"/>
              </a:ext>
            </a:extLst>
          </p:cNvPr>
          <p:cNvSpPr txBox="1"/>
          <p:nvPr/>
        </p:nvSpPr>
        <p:spPr>
          <a:xfrm>
            <a:off x="3435725" y="3399029"/>
            <a:ext cx="45787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Student {</a:t>
            </a:r>
          </a:p>
          <a:p>
            <a:r>
              <a:rPr lang="en-US" dirty="0"/>
              <a:t>    final int </a:t>
            </a:r>
            <a:r>
              <a:rPr lang="en-US" dirty="0" err="1"/>
              <a:t>rollNo</a:t>
            </a:r>
            <a:r>
              <a:rPr lang="en-US" dirty="0"/>
              <a:t>; // blank final variable</a:t>
            </a:r>
          </a:p>
          <a:p>
            <a:endParaRPr lang="en-US" dirty="0"/>
          </a:p>
          <a:p>
            <a:r>
              <a:rPr lang="en-US" dirty="0"/>
              <a:t>    Student(int r) {</a:t>
            </a:r>
          </a:p>
          <a:p>
            <a:r>
              <a:rPr lang="en-US" dirty="0"/>
              <a:t>        </a:t>
            </a:r>
            <a:r>
              <a:rPr lang="en-US" dirty="0" err="1"/>
              <a:t>rollNo</a:t>
            </a:r>
            <a:r>
              <a:rPr lang="en-US" dirty="0"/>
              <a:t> = r; // initialized in constructor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System.out.println("Roll No: " + </a:t>
            </a:r>
            <a:r>
              <a:rPr lang="en-US" dirty="0" err="1"/>
              <a:t>rollNo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495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C91D5-0A22-7F81-7665-F6C8456E4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11E30CBE-A8C4-2884-A648-D5D64F2EC2A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D44774-3140-F33A-0229-973CF44CF62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2841CBE-04A1-FE9A-C1F8-6CE95C56F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6124"/>
            <a:ext cx="6815520" cy="245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Reference Variable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reference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cannot point to another 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But, the object’s internal data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modified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92613-9D9B-9D90-7960-29812A624AC5}"/>
              </a:ext>
            </a:extLst>
          </p:cNvPr>
          <p:cNvSpPr txBox="1"/>
          <p:nvPr/>
        </p:nvSpPr>
        <p:spPr>
          <a:xfrm>
            <a:off x="460562" y="3175817"/>
            <a:ext cx="7392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Demo {</a:t>
            </a:r>
          </a:p>
          <a:p>
            <a:r>
              <a:rPr lang="en-US" dirty="0"/>
              <a:t>    int x = 10;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final Demo obj = new Demo();</a:t>
            </a:r>
          </a:p>
          <a:p>
            <a:r>
              <a:rPr lang="en-US" dirty="0"/>
              <a:t>        </a:t>
            </a:r>
            <a:r>
              <a:rPr lang="en-US" dirty="0" err="1"/>
              <a:t>obj.x</a:t>
            </a:r>
            <a:r>
              <a:rPr lang="en-US" dirty="0"/>
              <a:t> = 20;        //  allowed (data can change)</a:t>
            </a:r>
          </a:p>
          <a:p>
            <a:r>
              <a:rPr lang="en-US" dirty="0"/>
              <a:t>        // obj = new Demo();  not allowed (reference can't change)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2615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1E30-2232-D326-6900-B08B5370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7BB7E6A2-064F-2726-3C47-4472D21BE23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985C1E-FF04-6233-E422-5238BF7BB95B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492E51-8969-FA98-5867-E8B56BE71DC9}"/>
              </a:ext>
            </a:extLst>
          </p:cNvPr>
          <p:cNvSpPr txBox="1"/>
          <p:nvPr/>
        </p:nvSpPr>
        <p:spPr>
          <a:xfrm>
            <a:off x="2204630" y="1221563"/>
            <a:ext cx="6383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Abstract classes and interfaces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B0F2-AED4-64E0-075A-5BDA489B8050}"/>
              </a:ext>
            </a:extLst>
          </p:cNvPr>
          <p:cNvSpPr txBox="1"/>
          <p:nvPr/>
        </p:nvSpPr>
        <p:spPr>
          <a:xfrm>
            <a:off x="292508" y="2066750"/>
            <a:ext cx="8615517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abstract class</a:t>
            </a:r>
            <a:r>
              <a:rPr lang="en-US" dirty="0"/>
              <a:t> is a special type of class that cannot be instantiated (you cannot create objects directly from it).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designed to be a </a:t>
            </a:r>
            <a:r>
              <a:rPr lang="en-US" b="1" dirty="0"/>
              <a:t>base class</a:t>
            </a:r>
            <a:r>
              <a:rPr lang="en-US" dirty="0"/>
              <a:t> that provides </a:t>
            </a:r>
            <a:r>
              <a:rPr lang="en-US" b="1" dirty="0"/>
              <a:t>common features</a:t>
            </a:r>
            <a:r>
              <a:rPr lang="en-US" dirty="0"/>
              <a:t> to subclasses, while leaving certain methods unimplemented for the subclasses to define.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acts as a </a:t>
            </a:r>
            <a:r>
              <a:rPr lang="en-US" b="1" dirty="0"/>
              <a:t>blueprint</a:t>
            </a:r>
            <a:r>
              <a:rPr lang="en-US" dirty="0"/>
              <a:t> for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5261645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9946F-680C-D515-97F4-4780FE82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36C2F29-22DA-3BC4-9125-C325D968784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5852AE-A158-8661-3897-9366C6BD6D10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A9D10C0-260C-4DE3-4D46-5C469821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1" y="1293222"/>
            <a:ext cx="85245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declared using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abstract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contain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(methods without implementation)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non-abstract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(fully defined methods).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classes support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members, constructors, and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 like normal classes.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help in achieving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abstraction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(0–100%).</a:t>
            </a:r>
          </a:p>
        </p:txBody>
      </p:sp>
    </p:spTree>
    <p:extLst>
      <p:ext uri="{BB962C8B-B14F-4D97-AF65-F5344CB8AC3E}">
        <p14:creationId xmlns:p14="http://schemas.microsoft.com/office/powerpoint/2010/main" val="315913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3F139-D1DA-B8B5-99A1-80B0EFFF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A073B0C-9482-FCAB-2074-0729CC9E59E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56F0DA-D425-8F71-F87D-02CEDC212814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5113489B-E4B3-BFE4-A0FC-92FAF9FF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13" y="1208632"/>
            <a:ext cx="8791830" cy="295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Abstract Classes? (Needs)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related classes.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enforce that certain methods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be implemented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subclasses.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avoid code duplication by defining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functionality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one place.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multiple classes share some features but differ in implementation of others.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All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a sound, but the type of sound differs.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Animal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an abstract class with an abstract method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sound()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71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24A05-9010-14D6-9839-706952E0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54C48DB-BB19-EAB7-C608-E1B2509B597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8F43E2-85DD-A8E9-245E-7E32B63453EA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8CEC1C-9843-7460-2F8C-11B3BF5410BE}"/>
              </a:ext>
            </a:extLst>
          </p:cNvPr>
          <p:cNvSpPr txBox="1"/>
          <p:nvPr/>
        </p:nvSpPr>
        <p:spPr>
          <a:xfrm>
            <a:off x="459657" y="1387135"/>
            <a:ext cx="720950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Abstract class</a:t>
            </a:r>
          </a:p>
          <a:p>
            <a:r>
              <a:rPr lang="en-US" dirty="0"/>
              <a:t>abstract 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r>
              <a:rPr lang="en-US" dirty="0"/>
              <a:t>    // Data members</a:t>
            </a:r>
          </a:p>
          <a:p>
            <a:r>
              <a:rPr lang="en-US" dirty="0"/>
              <a:t>    int x;</a:t>
            </a:r>
          </a:p>
          <a:p>
            <a:endParaRPr lang="en-US" dirty="0"/>
          </a:p>
          <a:p>
            <a:r>
              <a:rPr lang="en-US" dirty="0"/>
              <a:t>    // Constructor</a:t>
            </a:r>
          </a:p>
          <a:p>
            <a:r>
              <a:rPr lang="en-US" dirty="0"/>
              <a:t>    </a:t>
            </a:r>
            <a:r>
              <a:rPr lang="en-US" dirty="0" err="1"/>
              <a:t>ClassName</a:t>
            </a:r>
            <a:r>
              <a:rPr lang="en-US" dirty="0"/>
              <a:t>() {</a:t>
            </a:r>
          </a:p>
          <a:p>
            <a:r>
              <a:rPr lang="en-US" dirty="0"/>
              <a:t>        System.out.println("Abstract class constructor");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Abstract method (no body)</a:t>
            </a:r>
          </a:p>
          <a:p>
            <a:r>
              <a:rPr lang="en-US" dirty="0"/>
              <a:t>    abstract void </a:t>
            </a:r>
            <a:r>
              <a:rPr lang="en-US" dirty="0" err="1"/>
              <a:t>abstractMethod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Non-abstract method (with body)</a:t>
            </a:r>
          </a:p>
          <a:p>
            <a:r>
              <a:rPr lang="en-US" dirty="0"/>
              <a:t>    void </a:t>
            </a:r>
            <a:r>
              <a:rPr lang="en-US" dirty="0" err="1"/>
              <a:t>normalMethod</a:t>
            </a:r>
            <a:r>
              <a:rPr lang="en-US" dirty="0"/>
              <a:t>() {</a:t>
            </a:r>
          </a:p>
          <a:p>
            <a:r>
              <a:rPr lang="en-US" dirty="0"/>
              <a:t>        System.out.println("This is a normal method in abstract class");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860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FA339-FCBF-E37B-E36F-5B0CC2C6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CC99AB0-5F45-807E-9E0C-0C6755B3479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04E13A-75A3-D5FC-4C13-10630B230A78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1F43FA-D34F-BF38-2BEE-B868B71A94EE}"/>
              </a:ext>
            </a:extLst>
          </p:cNvPr>
          <p:cNvSpPr txBox="1"/>
          <p:nvPr/>
        </p:nvSpPr>
        <p:spPr>
          <a:xfrm>
            <a:off x="282677" y="1277791"/>
            <a:ext cx="42696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Abstract class</a:t>
            </a:r>
          </a:p>
          <a:p>
            <a:r>
              <a:rPr lang="en-US" dirty="0"/>
              <a:t>abstract class Animal {</a:t>
            </a:r>
          </a:p>
          <a:p>
            <a:r>
              <a:rPr lang="en-US" dirty="0"/>
              <a:t>    abstract void sound();  // Abstract method</a:t>
            </a:r>
          </a:p>
          <a:p>
            <a:endParaRPr lang="en-US" dirty="0"/>
          </a:p>
          <a:p>
            <a:r>
              <a:rPr lang="en-US" dirty="0"/>
              <a:t>    void sleep() {          // Non-abstract method</a:t>
            </a:r>
          </a:p>
          <a:p>
            <a:r>
              <a:rPr lang="en-US" dirty="0"/>
              <a:t>        System.out.println("Sleeping...");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Subclass 1</a:t>
            </a:r>
          </a:p>
          <a:p>
            <a:r>
              <a:rPr lang="en-US" dirty="0"/>
              <a:t>class Dog extends Animal {</a:t>
            </a:r>
          </a:p>
          <a:p>
            <a:r>
              <a:rPr lang="en-US" dirty="0"/>
              <a:t>    void sound() {</a:t>
            </a:r>
          </a:p>
          <a:p>
            <a:r>
              <a:rPr lang="en-US" dirty="0"/>
              <a:t>        System.out.println("Barks");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2D315-0BFD-5E34-A98C-DF4AFF651B86}"/>
              </a:ext>
            </a:extLst>
          </p:cNvPr>
          <p:cNvSpPr txBox="1"/>
          <p:nvPr/>
        </p:nvSpPr>
        <p:spPr>
          <a:xfrm>
            <a:off x="4972664" y="1399510"/>
            <a:ext cx="4576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// Subclass 2</a:t>
            </a:r>
          </a:p>
          <a:p>
            <a:r>
              <a:rPr lang="en-US" sz="1800" dirty="0"/>
              <a:t>class Cat extends Animal {</a:t>
            </a:r>
          </a:p>
          <a:p>
            <a:r>
              <a:rPr lang="en-US" sz="1800" dirty="0"/>
              <a:t>    void sound() {</a:t>
            </a:r>
          </a:p>
          <a:p>
            <a:r>
              <a:rPr lang="en-US" sz="1800" dirty="0"/>
              <a:t>        System.out.println("Meows");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public class </a:t>
            </a:r>
            <a:r>
              <a:rPr lang="en-US" sz="1800" dirty="0" err="1"/>
              <a:t>AbstractDemo</a:t>
            </a:r>
            <a:r>
              <a:rPr lang="en-US" sz="1800" dirty="0"/>
              <a:t> {</a:t>
            </a:r>
          </a:p>
          <a:p>
            <a:r>
              <a:rPr lang="en-US" sz="1800" dirty="0"/>
              <a:t>    public static void main(String[] args) {</a:t>
            </a:r>
          </a:p>
          <a:p>
            <a:r>
              <a:rPr lang="en-US" sz="1800" dirty="0"/>
              <a:t>        Animal a1 = new Dog();</a:t>
            </a:r>
          </a:p>
          <a:p>
            <a:r>
              <a:rPr lang="en-US" sz="1800" dirty="0"/>
              <a:t>        Animal a2 = new Cat();</a:t>
            </a:r>
          </a:p>
          <a:p>
            <a:endParaRPr lang="en-US" sz="1800" dirty="0"/>
          </a:p>
          <a:p>
            <a:r>
              <a:rPr lang="en-US" sz="1800" dirty="0"/>
              <a:t>        a1.sound();  // Barks</a:t>
            </a:r>
          </a:p>
          <a:p>
            <a:r>
              <a:rPr lang="en-US" sz="1800" dirty="0"/>
              <a:t>        a2.sound();  // Meows</a:t>
            </a:r>
          </a:p>
          <a:p>
            <a:r>
              <a:rPr lang="en-US" sz="1800" dirty="0"/>
              <a:t>        a1.sleep();  // Sleeping...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D66DB2-91F6-361D-DE81-F0AB793FEA97}"/>
              </a:ext>
            </a:extLst>
          </p:cNvPr>
          <p:cNvCxnSpPr/>
          <p:nvPr/>
        </p:nvCxnSpPr>
        <p:spPr>
          <a:xfrm>
            <a:off x="4414684" y="1032387"/>
            <a:ext cx="0" cy="54470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5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109-3B3D-E8A9-1E88-10B1DC71A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D10BACF7-737A-A1D8-BB2B-41ED9772B43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B1405E-908E-D99A-656F-6F836DF16CDF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EBDFB45-E044-ED97-31C0-379D6CA2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7" y="1171346"/>
            <a:ext cx="864255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Rules of Abstract Classes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Declared using the keyword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abstract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Cannot be instantiated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directly.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or may not contain abstract methods.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have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(executed when subclass object is created).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have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methods and final methods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(but abstract methods cannot be final or static).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subclass of an abstract class must: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implementations for all abstract methods, OR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declared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abstract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itself.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classes can have: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Fields/variables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(abstract and concrete)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Constructors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methods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methods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classes support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inheritance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(Java does not allow multiple inheritance for classes).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19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BA3FB-E652-6560-DA6B-E8D47CB8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449AE56-A54B-6008-E240-8EC5DCFC388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450B5F-6E36-589E-16D1-AB299829C4E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E92594-01F6-2B61-6A52-FEC7AEDD0E3E}"/>
              </a:ext>
            </a:extLst>
          </p:cNvPr>
          <p:cNvSpPr txBox="1"/>
          <p:nvPr/>
        </p:nvSpPr>
        <p:spPr>
          <a:xfrm>
            <a:off x="705463" y="2160833"/>
            <a:ext cx="8241891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interface</a:t>
            </a:r>
            <a:r>
              <a:rPr lang="en-US" dirty="0"/>
              <a:t> in Java is a </a:t>
            </a:r>
            <a:r>
              <a:rPr lang="en-US" b="1" dirty="0"/>
              <a:t>reference type</a:t>
            </a:r>
            <a:r>
              <a:rPr lang="en-US" dirty="0"/>
              <a:t> (like a class) that defines a set of </a:t>
            </a:r>
            <a:r>
              <a:rPr lang="en-US" b="1" dirty="0"/>
              <a:t>abstract methods</a:t>
            </a:r>
            <a:r>
              <a:rPr lang="en-US" dirty="0"/>
              <a:t> (by default) that a class must implement.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used to specify a </a:t>
            </a:r>
            <a:r>
              <a:rPr lang="en-US" b="1" dirty="0"/>
              <a:t>contract</a:t>
            </a:r>
            <a:r>
              <a:rPr lang="en-US" dirty="0"/>
              <a:t> (what a class must do, not how).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multiple inheritance of type</a:t>
            </a:r>
            <a:r>
              <a:rPr lang="en-US" dirty="0"/>
              <a:t> (since a class can implement multiple interfaces).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achieve </a:t>
            </a:r>
            <a:r>
              <a:rPr lang="en-US" b="1" dirty="0"/>
              <a:t>100% abstraction</a:t>
            </a:r>
            <a:r>
              <a:rPr lang="en-US" dirty="0"/>
              <a:t> (before Java 8).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Interfaces are fundamental in Java for </a:t>
            </a:r>
            <a:r>
              <a:rPr lang="en-US" b="1" dirty="0"/>
              <a:t>abstraction, polymorphism, and loose coupling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0617C-CD81-C2E1-3104-739EF21F1221}"/>
              </a:ext>
            </a:extLst>
          </p:cNvPr>
          <p:cNvSpPr txBox="1"/>
          <p:nvPr/>
        </p:nvSpPr>
        <p:spPr>
          <a:xfrm>
            <a:off x="3753464" y="1285255"/>
            <a:ext cx="457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endParaRPr lang="en-US" sz="28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7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759CF-0E1F-AE5C-D8A8-661C8008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99C4D-2BD5-6617-ADA3-897C20514964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7C9752-4D65-1CD0-63E9-117CFB42B7B8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5">
            <a:extLst>
              <a:ext uri="{FF2B5EF4-FFF2-40B4-BE49-F238E27FC236}">
                <a16:creationId xmlns:a16="http://schemas.microsoft.com/office/drawing/2014/main" id="{E0E9C3D4-643B-5568-CA54-18E7F6D56E2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A30F8-0885-FC88-08EE-FECA893B6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" b="8637"/>
          <a:stretch>
            <a:fillRect/>
          </a:stretch>
        </p:blipFill>
        <p:spPr>
          <a:xfrm>
            <a:off x="680578" y="533400"/>
            <a:ext cx="7981642" cy="58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77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8F6BB-FD86-98FE-1383-13750950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F3F4719-ACD0-0220-C570-29578D8EBF6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F4F5C0-3474-9989-3BB4-DCCEA0A13B6F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5B88ECAA-3DD5-9DBA-AE05-B8F802C35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2002"/>
            <a:ext cx="8867877" cy="17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Declared using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inside interfaces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implicitly abstract and 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(before Java 8).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inside interfaces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public, static, and final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default.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uses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 to provide definitions for an interface’s methods.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840A2A-46AA-95D6-47F7-51CFEC61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4" y="3039431"/>
            <a:ext cx="8878529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Interfaces? (Need)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abstraction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support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inheritance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(Java does not allow multiple inheritance with classes).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loose coupling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different modules.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enforce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standard/contract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unrelated classes.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interfaces.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7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4A79-F32D-4F0B-D68B-1F115395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75354912-8570-DCA8-792D-2F35281D731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10E033-A70B-FC0C-CEC8-CF3136F0C75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4B6645-A987-EC78-5556-26CB8535AB85}"/>
              </a:ext>
            </a:extLst>
          </p:cNvPr>
          <p:cNvSpPr txBox="1"/>
          <p:nvPr/>
        </p:nvSpPr>
        <p:spPr>
          <a:xfrm>
            <a:off x="557980" y="1400864"/>
            <a:ext cx="736682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// Interface</a:t>
            </a:r>
          </a:p>
          <a:p>
            <a:r>
              <a:rPr lang="en-US" sz="1400" dirty="0"/>
              <a:t>interface </a:t>
            </a:r>
            <a:r>
              <a:rPr lang="en-US" sz="1400" dirty="0" err="1"/>
              <a:t>InterfaceName</a:t>
            </a:r>
            <a:r>
              <a:rPr lang="en-US" sz="1400" dirty="0"/>
              <a:t> {</a:t>
            </a:r>
          </a:p>
          <a:p>
            <a:r>
              <a:rPr lang="en-US" sz="1400" dirty="0"/>
              <a:t>    // constant (by default public, static, final)</a:t>
            </a:r>
          </a:p>
          <a:p>
            <a:r>
              <a:rPr lang="en-US" sz="1400" dirty="0"/>
              <a:t>    int VALUE = 10;</a:t>
            </a:r>
          </a:p>
          <a:p>
            <a:endParaRPr lang="en-US" sz="1400" dirty="0"/>
          </a:p>
          <a:p>
            <a:r>
              <a:rPr lang="en-US" sz="1400" dirty="0"/>
              <a:t>    // abstract method (implicitly public and abstract)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abstractMethod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// default method (Java 8+)</a:t>
            </a:r>
          </a:p>
          <a:p>
            <a:r>
              <a:rPr lang="en-US" sz="1400" dirty="0"/>
              <a:t>    default void </a:t>
            </a:r>
            <a:r>
              <a:rPr lang="en-US" sz="1400" dirty="0" err="1"/>
              <a:t>defaultMethod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System.out.println("Default implementation in interface");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// static method (Java 8+)</a:t>
            </a:r>
          </a:p>
          <a:p>
            <a:r>
              <a:rPr lang="en-US" sz="1400" dirty="0"/>
              <a:t>    static void </a:t>
            </a:r>
            <a:r>
              <a:rPr lang="en-US" sz="1400" dirty="0" err="1"/>
              <a:t>staticMethod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System.out.println("Static method in interface");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// private method (Java 9+)</a:t>
            </a:r>
          </a:p>
          <a:p>
            <a:r>
              <a:rPr lang="en-US" sz="1400" dirty="0"/>
              <a:t>    private void helper() {</a:t>
            </a:r>
          </a:p>
          <a:p>
            <a:r>
              <a:rPr lang="en-US" sz="1400" dirty="0"/>
              <a:t>        System.out.println("Helper method in interface");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1402A-78F9-C26E-E74C-1E10167D0652}"/>
              </a:ext>
            </a:extLst>
          </p:cNvPr>
          <p:cNvSpPr txBox="1"/>
          <p:nvPr/>
        </p:nvSpPr>
        <p:spPr>
          <a:xfrm>
            <a:off x="7627374" y="3320533"/>
            <a:ext cx="1437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Syntax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71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74E52-9CF5-9F90-E99B-99E46C9C2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DD2AF779-842E-E082-9752-8FFBFE93344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89D75D-3DA3-CB4F-2C3A-1DCCEB3240A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70DAEC-1027-9ADB-4585-6C082B687F45}"/>
              </a:ext>
            </a:extLst>
          </p:cNvPr>
          <p:cNvSpPr txBox="1"/>
          <p:nvPr/>
        </p:nvSpPr>
        <p:spPr>
          <a:xfrm>
            <a:off x="331837" y="1888511"/>
            <a:ext cx="72881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Interface</a:t>
            </a:r>
          </a:p>
          <a:p>
            <a:r>
              <a:rPr lang="en-US" dirty="0"/>
              <a:t>interface Animal {</a:t>
            </a:r>
          </a:p>
          <a:p>
            <a:r>
              <a:rPr lang="en-US" dirty="0"/>
              <a:t>    void sound(); // abstract method</a:t>
            </a:r>
          </a:p>
          <a:p>
            <a:r>
              <a:rPr lang="en-US" dirty="0"/>
              <a:t>    void sleep(); // abstract method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Class implementing interface</a:t>
            </a:r>
          </a:p>
          <a:p>
            <a:r>
              <a:rPr lang="en-US" dirty="0"/>
              <a:t>class Dog implements Animal {</a:t>
            </a:r>
          </a:p>
          <a:p>
            <a:r>
              <a:rPr lang="en-US" dirty="0"/>
              <a:t>    public void sound() {</a:t>
            </a:r>
          </a:p>
          <a:p>
            <a:r>
              <a:rPr lang="en-US" dirty="0"/>
              <a:t>        System.out.println("Barks");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sleep() {</a:t>
            </a:r>
          </a:p>
          <a:p>
            <a:r>
              <a:rPr lang="en-US" dirty="0"/>
              <a:t>        System.out.println("Sleeping...");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496F1-CD3C-C4BA-7F27-DED28C1BB1CF}"/>
              </a:ext>
            </a:extLst>
          </p:cNvPr>
          <p:cNvSpPr txBox="1"/>
          <p:nvPr/>
        </p:nvSpPr>
        <p:spPr>
          <a:xfrm>
            <a:off x="5120148" y="994692"/>
            <a:ext cx="457691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Cat implements Animal {</a:t>
            </a:r>
          </a:p>
          <a:p>
            <a:r>
              <a:rPr lang="en-US" dirty="0"/>
              <a:t>    public void sound() {</a:t>
            </a:r>
          </a:p>
          <a:p>
            <a:r>
              <a:rPr lang="en-US" dirty="0"/>
              <a:t>        System.out.println("Meows");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sleep() {</a:t>
            </a:r>
          </a:p>
          <a:p>
            <a:r>
              <a:rPr lang="en-US" dirty="0"/>
              <a:t>        System.out.println("Sleeping...");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InterfaceDemo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Animal a1 = new Dog();</a:t>
            </a:r>
          </a:p>
          <a:p>
            <a:r>
              <a:rPr lang="en-US" dirty="0"/>
              <a:t>        Animal a2 = new Cat();</a:t>
            </a:r>
          </a:p>
          <a:p>
            <a:endParaRPr lang="en-US" dirty="0"/>
          </a:p>
          <a:p>
            <a:r>
              <a:rPr lang="en-US" dirty="0"/>
              <a:t>        a1.sound(); // Barks</a:t>
            </a:r>
          </a:p>
          <a:p>
            <a:r>
              <a:rPr lang="en-US" dirty="0"/>
              <a:t>        a2.sound(); // Meows</a:t>
            </a:r>
          </a:p>
          <a:p>
            <a:r>
              <a:rPr lang="en-US" dirty="0"/>
              <a:t>        a1.sleep(); // Sleeping...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AE340-6B9E-4CA6-D0F7-5673B4193D28}"/>
              </a:ext>
            </a:extLst>
          </p:cNvPr>
          <p:cNvSpPr txBox="1"/>
          <p:nvPr/>
        </p:nvSpPr>
        <p:spPr>
          <a:xfrm>
            <a:off x="801329" y="1255760"/>
            <a:ext cx="4847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Example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2111CC-D380-337E-355C-BB3399142903}"/>
              </a:ext>
            </a:extLst>
          </p:cNvPr>
          <p:cNvCxnSpPr/>
          <p:nvPr/>
        </p:nvCxnSpPr>
        <p:spPr>
          <a:xfrm>
            <a:off x="4473677" y="1012723"/>
            <a:ext cx="0" cy="54765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35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D109-EBD2-0FE5-1307-7370D3244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EBA59146-6BBB-A4CA-3B48-114E39BB0E8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C19113-76EC-88F4-749D-EBCBBA38BFA3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2775CF2-65B4-C279-A86D-00756351B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6" y="1107222"/>
            <a:ext cx="7507183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Rules of Interfaces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Declared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Cannot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Cannot be instantiated directly.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methods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and public by 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(before Java 8).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public, static, and final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(constants).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that implements an interface must: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implementation of all methods, OR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declared 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abstract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 can implement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interfaces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can extend other interfaces (multiple inheritance allowed).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04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9B4B-637C-BFEF-C50B-83BA7C760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E845E41-17DF-55B3-F055-787EA32114D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4BEBA6-1571-4124-57C0-D1210B6DE2CD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69F240-C783-2FDD-1E71-424B7E745A7C}"/>
              </a:ext>
            </a:extLst>
          </p:cNvPr>
          <p:cNvSpPr txBox="1"/>
          <p:nvPr/>
        </p:nvSpPr>
        <p:spPr>
          <a:xfrm>
            <a:off x="135194" y="1068947"/>
            <a:ext cx="4576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Multiple Inheritance with Interfaces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81830-3D98-5721-21B3-7F91BFB525C4}"/>
              </a:ext>
            </a:extLst>
          </p:cNvPr>
          <p:cNvSpPr txBox="1"/>
          <p:nvPr/>
        </p:nvSpPr>
        <p:spPr>
          <a:xfrm>
            <a:off x="243348" y="1963847"/>
            <a:ext cx="611812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interface Printable {</a:t>
            </a:r>
          </a:p>
          <a:p>
            <a:r>
              <a:rPr lang="en-US" sz="1600" dirty="0"/>
              <a:t>    void print();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interface Showable {</a:t>
            </a:r>
          </a:p>
          <a:p>
            <a:r>
              <a:rPr lang="en-US" sz="1600" dirty="0"/>
              <a:t>    void show();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class Demo implements Printable, Showable {</a:t>
            </a:r>
          </a:p>
          <a:p>
            <a:r>
              <a:rPr lang="en-US" sz="1600" dirty="0"/>
              <a:t>    public void print() {</a:t>
            </a:r>
          </a:p>
          <a:p>
            <a:r>
              <a:rPr lang="en-US" sz="1600" dirty="0"/>
              <a:t>        System.out.println("Printing...");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public void show() {</a:t>
            </a:r>
          </a:p>
          <a:p>
            <a:r>
              <a:rPr lang="en-US" sz="1600" dirty="0"/>
              <a:t>        System.out.println("Showing...");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F79AC-CCC7-CBBA-B0F6-316DDCC4080D}"/>
              </a:ext>
            </a:extLst>
          </p:cNvPr>
          <p:cNvSpPr txBox="1"/>
          <p:nvPr/>
        </p:nvSpPr>
        <p:spPr>
          <a:xfrm>
            <a:off x="5021825" y="2370702"/>
            <a:ext cx="4576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  <a:p>
            <a:r>
              <a:rPr lang="en-US" sz="1800" dirty="0"/>
              <a:t>public class </a:t>
            </a:r>
            <a:r>
              <a:rPr lang="en-US" sz="1800" dirty="0" err="1"/>
              <a:t>MultipleInheritanceDemo</a:t>
            </a:r>
            <a:r>
              <a:rPr lang="en-US" sz="1800" dirty="0"/>
              <a:t> {</a:t>
            </a:r>
          </a:p>
          <a:p>
            <a:r>
              <a:rPr lang="en-US" sz="1800" dirty="0"/>
              <a:t>    public static void main(String[] args) {</a:t>
            </a:r>
          </a:p>
          <a:p>
            <a:r>
              <a:rPr lang="en-US" sz="1800" dirty="0"/>
              <a:t>        Demo d = new Demo();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d.print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d.show</a:t>
            </a:r>
            <a:r>
              <a:rPr lang="en-US" sz="1800" dirty="0"/>
              <a:t>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6F2F98-C81C-14BB-C1C1-75A8ACEF8EC0}"/>
              </a:ext>
            </a:extLst>
          </p:cNvPr>
          <p:cNvCxnSpPr/>
          <p:nvPr/>
        </p:nvCxnSpPr>
        <p:spPr>
          <a:xfrm>
            <a:off x="4680155" y="1022555"/>
            <a:ext cx="0" cy="54962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11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43C36-AB7C-997F-0750-357FDEA5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601BAEA-B0B2-DE00-B4C5-BA4D7ABC2C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1D2A29-488B-2E73-DAE1-B3773D3C724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85A523-F125-BD4C-C5E3-E64E81958BA4}"/>
              </a:ext>
            </a:extLst>
          </p:cNvPr>
          <p:cNvSpPr txBox="1"/>
          <p:nvPr/>
        </p:nvSpPr>
        <p:spPr>
          <a:xfrm>
            <a:off x="3370008" y="972017"/>
            <a:ext cx="4576916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Object class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140332-9116-B782-1420-002010750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" y="1916641"/>
            <a:ext cx="8545929" cy="212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root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Java class hierarchy.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class in Java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 or indirectly inherits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in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java.lang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package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 no need to import it explicitly.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class does not explicitly extend another class, it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implicitly extends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makes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superclass of all classes in 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DC9559-6A91-089F-A9DB-6E2232A9E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7" y="4083008"/>
            <a:ext cx="8622890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behavior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 classes.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(we can 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type to reference any object).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every class inherits.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features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garbage collection, cloning, synchronization, equality 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8328783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3D5C7-84E0-9C43-485B-BE44D21F4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13A81B8D-8530-4AB3-53F2-6A821E66C57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283BBC-CB41-3CD5-60DC-B3F8A874A29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E12B107-CE07-82DA-10E7-CDB0D9416FBC}"/>
              </a:ext>
            </a:extLst>
          </p:cNvPr>
          <p:cNvSpPr txBox="1"/>
          <p:nvPr/>
        </p:nvSpPr>
        <p:spPr>
          <a:xfrm>
            <a:off x="0" y="1166763"/>
            <a:ext cx="4578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Methods of Object Class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B041258-B5E2-0EDD-F580-EA2FBAF5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35" y="1852880"/>
            <a:ext cx="69990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 public final Class&lt;?&gt;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an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reflection.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s = "Hello"; System.out.println(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s.getClass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()); //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java.lang.String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94636C7-2967-29DD-51AF-45E98543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8" y="3360216"/>
            <a:ext cx="58144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hashCode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 hash 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 for the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hashing-based collections like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equal objects must have the same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s1 = "Java";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s2 = "Java";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System.out.println(s1.hashCode());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System.out.println(s2.hashCode()); // same hash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885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CA58F-AC94-0FE2-66C5-8D864B3B4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FCC77A5-BDA6-F8F7-B10D-C2F6FB03C32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2FC1BD-A46C-E184-4F1F-738B06B26E28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354697D-5705-CE22-175C-D38E2843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65" y="1134957"/>
            <a:ext cx="7633821" cy="300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boolean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equals(Object obj)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compare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objects for equality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Default: compares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addresses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(reference equality).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overridden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equality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comparing content 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s1 = new String("Java");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String s2 = new String("Java");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System.out.println(s1.equals(s2)); // true (content equality)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System.out.println(s1 == s2); // false (different objects)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897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BBAE-12B9-6616-7A0B-BF676F2CD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7F3D32F-5F82-5F80-91E2-568FF479D69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4463FA-F430-1F2F-7B8D-85371ECE32E5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113D5039-08EC-C93C-A146-736BE009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70" y="906882"/>
            <a:ext cx="7968848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protected Object clone() throws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CloneNotSupportedException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 (clone)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class must implement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Cloneable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Student implements Cloneable {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id; Student(int id) {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this.id = id;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public Object clone() throws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CloneNotSupportedException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super.clone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}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CloneDemo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public static void main(String[] args) throws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CloneNotSupportedException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Student s1 = new Student(101);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 s2 = (Student) s1.clone(); 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System.out.println(s2.id); // 101 }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91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020A2-EDE9-6381-02C5-5EE141C48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4D12B719-25BD-B513-746A-29D663B3054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129309-3C69-52ED-FD8E-4A9F4ED85DE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D77B636-946A-1B53-06D3-23482498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6" y="1372581"/>
            <a:ext cx="843130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toString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representation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an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Default: prints class name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hashcode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hex.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Commonly overridden for meaningful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Student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id =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"Student ID: " + id;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ToStringDemo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args)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Student s = new Student();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System.out.println(s); // Student ID: 1 }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0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75369-BC16-6332-1E03-FB96572AC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DF708-4EC7-0961-2082-5D6484FA0558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B7A59D-85F2-CDEA-D177-BF8D1450FB58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5">
            <a:extLst>
              <a:ext uri="{FF2B5EF4-FFF2-40B4-BE49-F238E27FC236}">
                <a16:creationId xmlns:a16="http://schemas.microsoft.com/office/drawing/2014/main" id="{29DC377E-29D9-8E87-B518-E3737D28916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F1F29-2242-44C0-5237-BDF8EA2AD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" b="12682"/>
          <a:stretch>
            <a:fillRect/>
          </a:stretch>
        </p:blipFill>
        <p:spPr>
          <a:xfrm>
            <a:off x="178670" y="917473"/>
            <a:ext cx="8336065" cy="5090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FD7BF-CDDC-FCF2-5931-11E2DBFA30FC}"/>
              </a:ext>
            </a:extLst>
          </p:cNvPr>
          <p:cNvSpPr txBox="1"/>
          <p:nvPr/>
        </p:nvSpPr>
        <p:spPr>
          <a:xfrm>
            <a:off x="4658033" y="6112895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inheritance </a:t>
            </a:r>
            <a:r>
              <a:rPr lang="en-US" dirty="0"/>
              <a:t>is achieved by Interface </a:t>
            </a:r>
          </a:p>
        </p:txBody>
      </p:sp>
    </p:spTree>
    <p:extLst>
      <p:ext uri="{BB962C8B-B14F-4D97-AF65-F5344CB8AC3E}">
        <p14:creationId xmlns:p14="http://schemas.microsoft.com/office/powerpoint/2010/main" val="29221955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22671-BC46-AD40-09B2-B1B1FD084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013063D-A432-41E3-2D99-A8A92E4458C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A6942B-6FA1-C308-A5CF-1B3FB6820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05" y="2046849"/>
            <a:ext cx="886607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Java is a way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organizing related classes, interfaces,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sub-packages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a single unit (like a folder in a file system).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naming conflicts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(two classes can have the same name if they are in different packages).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the project</a:t>
            </a:r>
            <a:r>
              <a:rPr lang="en-US" altLang="en-US" dirty="0">
                <a:latin typeface="Arial" panose="020B0604020202020204" pitchFamily="34" charset="0"/>
              </a:rPr>
              <a:t> 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and maintainable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Allowing us to create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libraries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(JAR files).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76CAF-9F72-3A61-28E9-DFB62029C5F5}"/>
              </a:ext>
            </a:extLst>
          </p:cNvPr>
          <p:cNvSpPr txBox="1"/>
          <p:nvPr/>
        </p:nvSpPr>
        <p:spPr>
          <a:xfrm>
            <a:off x="1961535" y="1255759"/>
            <a:ext cx="5255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is a Package in Java?</a:t>
            </a:r>
          </a:p>
        </p:txBody>
      </p:sp>
    </p:spTree>
    <p:extLst>
      <p:ext uri="{BB962C8B-B14F-4D97-AF65-F5344CB8AC3E}">
        <p14:creationId xmlns:p14="http://schemas.microsoft.com/office/powerpoint/2010/main" val="3671774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32F0-06F7-F55A-0FA5-AF6E78F4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2637F799-6CE2-0A9A-74A5-61BF6BAF374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1F4E5-36D6-2560-E806-0ECD4363D762}"/>
              </a:ext>
            </a:extLst>
          </p:cNvPr>
          <p:cNvSpPr txBox="1"/>
          <p:nvPr/>
        </p:nvSpPr>
        <p:spPr>
          <a:xfrm>
            <a:off x="510988" y="1708727"/>
            <a:ext cx="7974106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Why are they “Ready-made Toolkits”?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they provide: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Reusable code</a:t>
            </a:r>
            <a:r>
              <a:rPr lang="en-US" dirty="0"/>
              <a:t> → no need to reinvent the wheel.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Consistency</a:t>
            </a:r>
            <a:r>
              <a:rPr lang="en-US" dirty="0"/>
              <a:t> → standardized, tested, and optimized by Oracle.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Wide coverage</a:t>
            </a:r>
            <a:r>
              <a:rPr lang="en-US" dirty="0"/>
              <a:t> → data structures, I/O, networking, databases, GUIs, 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Portability</a:t>
            </a:r>
            <a:r>
              <a:rPr lang="en-US" dirty="0"/>
              <a:t> → works the same across platforms.</a:t>
            </a:r>
          </a:p>
        </p:txBody>
      </p:sp>
    </p:spTree>
    <p:extLst>
      <p:ext uri="{BB962C8B-B14F-4D97-AF65-F5344CB8AC3E}">
        <p14:creationId xmlns:p14="http://schemas.microsoft.com/office/powerpoint/2010/main" val="23109955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2AE6C-609C-F3E5-9DB9-E609430B9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32A34F1-5327-A5F1-A7D4-4BEE63FBA67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918237-F75B-69A4-C690-E8BBA3A6F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" y="1198693"/>
            <a:ext cx="85648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has two types of packages: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Packages (Predefined)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comes with many standard libraries in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javax.*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packages.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java.util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contains utility classes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input-output classes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BufferedReader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database classes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modern date &amp; time API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842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D14E0-9449-0078-69CF-4210CF205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5AFCFEA-2ABB-C916-E5A4-6F28934A1D7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D023B7-8648-735A-CF75-B529ADD9F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69" y="874899"/>
            <a:ext cx="6837680" cy="35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. </a:t>
            </a:r>
            <a:r>
              <a:rPr kumimoji="0" lang="en-US" altLang="en-US" b="1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java.lang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(Automatically Imported)</a:t>
            </a:r>
            <a:endParaRPr kumimoji="0" lang="en-US" altLang="en-US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classes for the Java language.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imported by default.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fundamental classes.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3D8C8-BCFD-AEA8-C0B5-E65DBE4A9128}"/>
              </a:ext>
            </a:extLst>
          </p:cNvPr>
          <p:cNvSpPr txBox="1"/>
          <p:nvPr/>
        </p:nvSpPr>
        <p:spPr>
          <a:xfrm>
            <a:off x="3652685" y="4111012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LangExample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System.out.println(</a:t>
            </a:r>
            <a:r>
              <a:rPr lang="en-US" dirty="0" err="1"/>
              <a:t>Math.sqrt</a:t>
            </a:r>
            <a:r>
              <a:rPr lang="en-US" dirty="0"/>
              <a:t>(25));  // 5.0</a:t>
            </a:r>
          </a:p>
          <a:p>
            <a:r>
              <a:rPr lang="en-US" dirty="0"/>
              <a:t>        String s = "Tulip";</a:t>
            </a:r>
          </a:p>
          <a:p>
            <a:r>
              <a:rPr lang="en-US" dirty="0"/>
              <a:t>        System.out.println(</a:t>
            </a:r>
            <a:r>
              <a:rPr lang="en-US" dirty="0" err="1"/>
              <a:t>s.toUpperCase</a:t>
            </a:r>
            <a:r>
              <a:rPr lang="en-US" dirty="0"/>
              <a:t>()); // TULIP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936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F0AED-EB64-C9A1-5CC6-66FEF0EE4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6772BA6-A65E-0161-2EA3-E5AA059E15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D9174A-03C5-4D91-706D-0D877F79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1038476"/>
            <a:ext cx="6341801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java.util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(Utilities Package)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 framework, data structures, utility classes.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Collections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D873D-51E6-F4BE-D97A-7517D8022FEB}"/>
              </a:ext>
            </a:extLst>
          </p:cNvPr>
          <p:cNvSpPr txBox="1"/>
          <p:nvPr/>
        </p:nvSpPr>
        <p:spPr>
          <a:xfrm>
            <a:off x="2944905" y="3412476"/>
            <a:ext cx="64008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UtilExample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ArrayList&lt;String&gt; flowers = new ArrayList&lt;&gt;();</a:t>
            </a:r>
          </a:p>
          <a:p>
            <a:r>
              <a:rPr lang="en-US" dirty="0"/>
              <a:t>        </a:t>
            </a:r>
            <a:r>
              <a:rPr lang="en-US" dirty="0" err="1"/>
              <a:t>flowers.add</a:t>
            </a:r>
            <a:r>
              <a:rPr lang="en-US" dirty="0"/>
              <a:t>("Rose");</a:t>
            </a:r>
          </a:p>
          <a:p>
            <a:r>
              <a:rPr lang="en-US" dirty="0"/>
              <a:t>        </a:t>
            </a:r>
            <a:r>
              <a:rPr lang="en-US" dirty="0" err="1"/>
              <a:t>flowers.add</a:t>
            </a:r>
            <a:r>
              <a:rPr lang="en-US" dirty="0"/>
              <a:t>("Tulip");</a:t>
            </a:r>
          </a:p>
          <a:p>
            <a:r>
              <a:rPr lang="en-US" dirty="0"/>
              <a:t>        System.out.println(flowers);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4434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A9D8-988C-528C-C94C-AB0D2CD7B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1AA795C-2AD1-0E48-F334-C03D06DCABB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3BEC30-34E8-78B6-9EEF-18C38C37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62912"/>
            <a:ext cx="7142020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java.io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(Input/Output)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 for reading/writing data (files, streams).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BufferedReader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BufferedWriter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OutputStream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3BF43-5F19-BA47-06AE-81CFD13A6CB7}"/>
              </a:ext>
            </a:extLst>
          </p:cNvPr>
          <p:cNvSpPr txBox="1"/>
          <p:nvPr/>
        </p:nvSpPr>
        <p:spPr>
          <a:xfrm>
            <a:off x="981635" y="3720397"/>
            <a:ext cx="72345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java.io.File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IOExample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File </a:t>
            </a:r>
            <a:r>
              <a:rPr lang="en-US" dirty="0" err="1"/>
              <a:t>file</a:t>
            </a:r>
            <a:r>
              <a:rPr lang="en-US" dirty="0"/>
              <a:t> = new File("test.txt");</a:t>
            </a:r>
          </a:p>
          <a:p>
            <a:r>
              <a:rPr lang="en-US" dirty="0"/>
              <a:t>        System.out.println(</a:t>
            </a:r>
            <a:r>
              <a:rPr lang="en-US" dirty="0" err="1"/>
              <a:t>file.exists</a:t>
            </a:r>
            <a:r>
              <a:rPr lang="en-US" dirty="0"/>
              <a:t>() ? "File exists" : "File not found");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501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87A30-1554-71A3-7C2D-B98C58145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89B8CDD5-5EE2-333D-8ED2-2F8225662E5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6B97AB-6278-00B1-090A-586D1167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0" y="1506995"/>
            <a:ext cx="546656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java.net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(Networking)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 for networking (TCP, UDP, URLs).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ServerSocket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HttpURLConnection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FE359-1EBE-2BEE-6251-14A805536ADF}"/>
              </a:ext>
            </a:extLst>
          </p:cNvPr>
          <p:cNvSpPr txBox="1"/>
          <p:nvPr/>
        </p:nvSpPr>
        <p:spPr>
          <a:xfrm>
            <a:off x="914398" y="3560394"/>
            <a:ext cx="79068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java.net.InetAddress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NetExample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args) throws Exception {</a:t>
            </a:r>
          </a:p>
          <a:p>
            <a:r>
              <a:rPr lang="en-US" dirty="0"/>
              <a:t>        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= </a:t>
            </a:r>
            <a:r>
              <a:rPr lang="en-US" dirty="0" err="1"/>
              <a:t>InetAddress.getLocalHost</a:t>
            </a:r>
            <a:r>
              <a:rPr lang="en-US" dirty="0"/>
              <a:t>();</a:t>
            </a:r>
          </a:p>
          <a:p>
            <a:r>
              <a:rPr lang="en-US" dirty="0"/>
              <a:t>        System.out.println("Local IP: " + </a:t>
            </a:r>
            <a:r>
              <a:rPr lang="en-US" dirty="0" err="1"/>
              <a:t>ip.getHostAddress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3250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FC061-8E5B-6135-FC20-B19D32B59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B1C0D7C-53E7-FE09-9B6A-DA7A57B791A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BC232F-F658-7D46-475C-5D6D35E6C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24" y="1543308"/>
            <a:ext cx="70391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java.sql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(Database)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database access using JDBC (Java Database Connectivity).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PreparedStatement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529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19E6-0421-0B51-92BD-54E14B13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A59F36C-CFAB-5796-DE90-293D1FAF58C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F53099-98B9-5BC6-7DF1-41D7DD6F5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71" y="1802830"/>
            <a:ext cx="614988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java.time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(Date and Time API – Java 8 onwards)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API for handling date &amp; time.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Period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BC44F-7EFF-E9E5-222B-0B3301D83135}"/>
              </a:ext>
            </a:extLst>
          </p:cNvPr>
          <p:cNvSpPr txBox="1"/>
          <p:nvPr/>
        </p:nvSpPr>
        <p:spPr>
          <a:xfrm>
            <a:off x="766482" y="3559033"/>
            <a:ext cx="76917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java.time.LocalDate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TimeExample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</a:t>
            </a:r>
            <a:r>
              <a:rPr lang="en-US" dirty="0" err="1"/>
              <a:t>LocalDate</a:t>
            </a:r>
            <a:r>
              <a:rPr lang="en-US" dirty="0"/>
              <a:t> today = </a:t>
            </a:r>
            <a:r>
              <a:rPr lang="en-US" dirty="0" err="1"/>
              <a:t>LocalDate.now</a:t>
            </a:r>
            <a:r>
              <a:rPr lang="en-US" dirty="0"/>
              <a:t>();</a:t>
            </a:r>
          </a:p>
          <a:p>
            <a:r>
              <a:rPr lang="en-US" dirty="0"/>
              <a:t>        System.out.println("Today: " + today);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97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DB6A1-987C-3EFF-7086-C837920BD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79C08B2-CB04-A2DF-45CE-49269B8BC08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7A21AC-26BF-FECE-47C9-D549A29CC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41" y="1601124"/>
            <a:ext cx="52437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java.awt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(Abstract Window Toolkit – GUI)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components, graphics, and user interface.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Graphics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7901A9-5837-E7AC-6CDA-89EF9ED10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47" y="3158126"/>
            <a:ext cx="6010835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javax.swing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(Swing – GUI)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GUI toolkit, built on top of AWT.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JButton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5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9415F-BAEC-463E-5963-2CBCCAEA1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56BCF-0A77-7BCC-25D0-324DD440723F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1A113B-D43B-91E8-0B4F-392A831104B1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B9C766CD-6386-6E21-8CD0-38B23D4F237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2A937B-AED4-101A-835C-BC5852D7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53949"/>
              </p:ext>
            </p:extLst>
          </p:nvPr>
        </p:nvGraphicFramePr>
        <p:xfrm>
          <a:off x="389965" y="1990164"/>
          <a:ext cx="8444753" cy="3671049"/>
        </p:xfrm>
        <a:graphic>
          <a:graphicData uri="http://schemas.openxmlformats.org/drawingml/2006/table">
            <a:tbl>
              <a:tblPr/>
              <a:tblGrid>
                <a:gridCol w="3294300">
                  <a:extLst>
                    <a:ext uri="{9D8B030D-6E8A-4147-A177-3AD203B41FA5}">
                      <a16:colId xmlns:a16="http://schemas.microsoft.com/office/drawing/2014/main" val="85334459"/>
                    </a:ext>
                  </a:extLst>
                </a:gridCol>
                <a:gridCol w="5150453">
                  <a:extLst>
                    <a:ext uri="{9D8B030D-6E8A-4147-A177-3AD203B41FA5}">
                      <a16:colId xmlns:a16="http://schemas.microsoft.com/office/drawing/2014/main" val="3264789665"/>
                    </a:ext>
                  </a:extLst>
                </a:gridCol>
              </a:tblGrid>
              <a:tr h="56477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937754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Superclass (Parent Class)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class whose members are inherited.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357088"/>
                  </a:ext>
                </a:extLst>
              </a:tr>
              <a:tr h="988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Subclass (Child Class)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class that inherits from the superclass.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194679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extends 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Used to inherit a class.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60326"/>
                  </a:ext>
                </a:extLst>
              </a:tr>
              <a:tr h="988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super 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Refers to the superclass constructor or method.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739862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762ABA85-9E8B-494C-427A-146A4420A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350212"/>
            <a:ext cx="26132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4095606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B179C-5146-9FCA-120C-E4ECC4A6D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A4E63B1-3303-A479-2D83-042ACFAFB6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E8052B-08F8-B73C-F32C-EEC57612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1" y="1353687"/>
            <a:ext cx="32624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java.applet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(Deprecated)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Used for creating applets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A90242-15C0-F200-52F3-DEC9045F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9" y="2293625"/>
            <a:ext cx="7126940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Useful Packages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security features like encryption.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text formatting (e.g., dates, numbers).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java.nio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new I/O package with buffers and channels.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java.rmi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Remote Method Invocation.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javafx.*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modern Java GUI framework (replacement for Swing).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64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2650A-D97F-987F-94E0-3DFEDE82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687BF47-ECF5-5B31-0F0A-E1FD12A089B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1A9057-ED36-96BD-7093-8B8B8EE53E62}"/>
              </a:ext>
            </a:extLst>
          </p:cNvPr>
          <p:cNvGraphicFramePr>
            <a:graphicFrameLocks noGrp="1"/>
          </p:cNvGraphicFramePr>
          <p:nvPr/>
        </p:nvGraphicFramePr>
        <p:xfrm>
          <a:off x="597694" y="1549325"/>
          <a:ext cx="6926636" cy="4194576"/>
        </p:xfrm>
        <a:graphic>
          <a:graphicData uri="http://schemas.openxmlformats.org/drawingml/2006/table">
            <a:tbl>
              <a:tblPr/>
              <a:tblGrid>
                <a:gridCol w="3463318">
                  <a:extLst>
                    <a:ext uri="{9D8B030D-6E8A-4147-A177-3AD203B41FA5}">
                      <a16:colId xmlns:a16="http://schemas.microsoft.com/office/drawing/2014/main" val="1289226624"/>
                    </a:ext>
                  </a:extLst>
                </a:gridCol>
                <a:gridCol w="3463318">
                  <a:extLst>
                    <a:ext uri="{9D8B030D-6E8A-4147-A177-3AD203B41FA5}">
                      <a16:colId xmlns:a16="http://schemas.microsoft.com/office/drawing/2014/main" val="3776506041"/>
                    </a:ext>
                  </a:extLst>
                </a:gridCol>
              </a:tblGrid>
              <a:tr h="1985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Package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/>
                        <a:t>Purpose / Contains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01097"/>
                  </a:ext>
                </a:extLst>
              </a:tr>
              <a:tr h="5621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java.lang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Core classes (String, Math, Object, Thread)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86100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java.util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Collections, utilities, Scanner, Date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028974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java.io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File &amp; stream I/O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470351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java.net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Networking (Socket, URL)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98438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java.sql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Database (JDBC API)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754143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java.time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Modern date &amp; time API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355051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java.awt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GUI components &amp; graphics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382423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javax.swing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Lightweight GUI toolkit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350138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java.text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Formatting of text, dates, numbers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30380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java.security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Cryptography &amp; security features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167483"/>
                  </a:ext>
                </a:extLst>
              </a:tr>
              <a:tr h="32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java.nio</a:t>
                      </a:r>
                      <a:endParaRPr lang="en-US" sz="1600"/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New I/O (buffers, channels, paths)</a:t>
                      </a:r>
                    </a:p>
                  </a:txBody>
                  <a:tcPr marL="80309" marR="80309" marT="40154" marB="401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17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7016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C3862-D9E8-76F3-2753-4D9F8C66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DE42BA30-DD82-2F1F-1502-A9B71511C6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80D91-6601-93E4-0C81-E8C09D268BB0}"/>
              </a:ext>
            </a:extLst>
          </p:cNvPr>
          <p:cNvSpPr txBox="1"/>
          <p:nvPr/>
        </p:nvSpPr>
        <p:spPr>
          <a:xfrm>
            <a:off x="537883" y="1260592"/>
            <a:ext cx="7812740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u="sng" dirty="0"/>
              <a:t>User-Defined Packages 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What is a User-Defined Package?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A </a:t>
            </a:r>
            <a:r>
              <a:rPr lang="en-US" b="1" dirty="0"/>
              <a:t>user-defined package</a:t>
            </a:r>
            <a:r>
              <a:rPr lang="en-US" dirty="0"/>
              <a:t> is a custom package created by developers to </a:t>
            </a:r>
            <a:r>
              <a:rPr lang="en-US" b="1" dirty="0"/>
              <a:t>organize related classes, interfaces, and sub-packages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 While </a:t>
            </a:r>
            <a:r>
              <a:rPr lang="en-US" b="1" dirty="0"/>
              <a:t>built-in packages</a:t>
            </a:r>
            <a:r>
              <a:rPr lang="en-US" dirty="0"/>
              <a:t> are Java’s ready-made toolkits, </a:t>
            </a:r>
            <a:r>
              <a:rPr lang="en-US" b="1" dirty="0"/>
              <a:t>user-defined packages</a:t>
            </a:r>
            <a:r>
              <a:rPr lang="en-US" dirty="0"/>
              <a:t> are like your </a:t>
            </a:r>
            <a:r>
              <a:rPr lang="en-US" b="1" dirty="0"/>
              <a:t>own organized toolbox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Benefits: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Keeps your project </a:t>
            </a:r>
            <a:r>
              <a:rPr lang="en-US" b="1" dirty="0"/>
              <a:t>organized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Avoids name conflicts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Promotes </a:t>
            </a:r>
            <a:r>
              <a:rPr lang="en-US" b="1" dirty="0"/>
              <a:t>code reusability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team collaboration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3479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849A-AAA5-69E5-0171-8A5CDF082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1063924-009B-1990-2BE9-866BF8132C8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18CDA-E4DA-65F0-8613-0C3D42936227}"/>
              </a:ext>
            </a:extLst>
          </p:cNvPr>
          <p:cNvSpPr txBox="1"/>
          <p:nvPr/>
        </p:nvSpPr>
        <p:spPr>
          <a:xfrm>
            <a:off x="1425387" y="1234000"/>
            <a:ext cx="6777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Steps to Create a User-Defined 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FE3E2-638B-6FC9-23FA-A291107C949A}"/>
              </a:ext>
            </a:extLst>
          </p:cNvPr>
          <p:cNvSpPr txBox="1"/>
          <p:nvPr/>
        </p:nvSpPr>
        <p:spPr>
          <a:xfrm>
            <a:off x="1073162" y="2280845"/>
            <a:ext cx="5392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1: Create a class and declare package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1EDFB3B-68C2-0AF7-9298-36C21A52B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88" y="2684762"/>
            <a:ext cx="3291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Compile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option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C2C26-BC12-183F-3C34-2B6D7BC46030}"/>
              </a:ext>
            </a:extLst>
          </p:cNvPr>
          <p:cNvSpPr txBox="1"/>
          <p:nvPr/>
        </p:nvSpPr>
        <p:spPr>
          <a:xfrm>
            <a:off x="1048870" y="3058770"/>
            <a:ext cx="5311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3: Create another class to use the 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83A6C-57FE-1034-F995-6AB5024DAF93}"/>
              </a:ext>
            </a:extLst>
          </p:cNvPr>
          <p:cNvSpPr txBox="1"/>
          <p:nvPr/>
        </p:nvSpPr>
        <p:spPr>
          <a:xfrm>
            <a:off x="1044244" y="34521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4: Compile and Run</a:t>
            </a:r>
          </a:p>
        </p:txBody>
      </p:sp>
    </p:spTree>
    <p:extLst>
      <p:ext uri="{BB962C8B-B14F-4D97-AF65-F5344CB8AC3E}">
        <p14:creationId xmlns:p14="http://schemas.microsoft.com/office/powerpoint/2010/main" val="40512258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652C3-33F3-7D63-71B5-0BDF67CC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91C5C55-2EFD-068A-192F-E22F761FB8F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E8D64E-A39F-8A30-109F-C135463F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58" y="1173003"/>
            <a:ext cx="7476565" cy="488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Create a class and declare package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package must start with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package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FlowerUtils.java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// Package declaration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package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com.shop.flowers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FlowerUtils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displayMessage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System.out.println("Welcome to the Flower Shop!");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Rule: The folder name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match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package name.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com/shop/flowers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476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B4D96-00BE-1E0D-24BF-D9A8BBBE8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8B4BE6A8-17E5-659B-5879-F00063D12A7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9F4068-0A67-A4AE-A449-566D8DC7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10" y="1942690"/>
            <a:ext cx="88985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Compile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-d . FlowerUtils.java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 . tells the compiler to create the folder structure according to the package name.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directory will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08B8E-7B64-92EF-209C-FA7B3E380501}"/>
              </a:ext>
            </a:extLst>
          </p:cNvPr>
          <p:cNvSpPr txBox="1"/>
          <p:nvPr/>
        </p:nvSpPr>
        <p:spPr>
          <a:xfrm>
            <a:off x="1129553" y="4489548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com/</a:t>
            </a:r>
          </a:p>
          <a:p>
            <a:r>
              <a:rPr lang="en-US" sz="2400" dirty="0"/>
              <a:t> └─ shop/</a:t>
            </a:r>
          </a:p>
          <a:p>
            <a:r>
              <a:rPr lang="en-US" sz="2400" dirty="0"/>
              <a:t>     └─ flowers/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FlowerUtils.class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876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050F6-BDB7-FF2C-878B-2A5D3E8E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35DD6765-127A-DEBE-C34F-3492EA02016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E69ADA-D694-0B90-DD27-D58B57AE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47" y="1447818"/>
            <a:ext cx="63739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Create another class to use the 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MainApp.java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D220-A193-CDAA-79C6-0C83C5263E80}"/>
              </a:ext>
            </a:extLst>
          </p:cNvPr>
          <p:cNvSpPr txBox="1"/>
          <p:nvPr/>
        </p:nvSpPr>
        <p:spPr>
          <a:xfrm>
            <a:off x="739588" y="2779103"/>
            <a:ext cx="73824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com.shop.flowers.FlowerUtils</a:t>
            </a:r>
            <a:r>
              <a:rPr lang="en-US" sz="2000" dirty="0"/>
              <a:t>;   // Import your package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MainApp</a:t>
            </a:r>
            <a:r>
              <a:rPr lang="en-US" sz="2000" dirty="0"/>
              <a:t> {</a:t>
            </a:r>
          </a:p>
          <a:p>
            <a:r>
              <a:rPr lang="en-US" sz="2000" dirty="0"/>
              <a:t>    public static void main(String[] args)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FlowerUtils.displayMessage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62697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50F05-F3BA-CBA4-CEBE-85D690678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5AFB7A90-BD38-B93E-BEE3-108895E376C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4F3D81-04EC-9261-198E-BA713D6E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93" y="2129540"/>
            <a:ext cx="6414247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Compile and Run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-d . MainApp.java java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Welcome to the Flower Shop!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79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B163C-AA9F-5FA1-F3D7-B3EC4B54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AA819651-8E3D-D4F0-C3D3-846A751B791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D68E6-573D-FF18-D3C7-2872115714C8}"/>
              </a:ext>
            </a:extLst>
          </p:cNvPr>
          <p:cNvSpPr txBox="1"/>
          <p:nvPr/>
        </p:nvSpPr>
        <p:spPr>
          <a:xfrm>
            <a:off x="618565" y="1630714"/>
            <a:ext cx="79337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Access Modifiers in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public</a:t>
            </a:r>
            <a:r>
              <a:rPr lang="en-US" sz="2400" dirty="0"/>
              <a:t> → accessible from anywhere.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default (no modifier)</a:t>
            </a:r>
            <a:r>
              <a:rPr lang="en-US" sz="2400" dirty="0"/>
              <a:t> → accessible only within the same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protected/private</a:t>
            </a:r>
            <a:r>
              <a:rPr lang="en-US" sz="2400" dirty="0"/>
              <a:t> → work normally with inheritance rules.</a:t>
            </a:r>
          </a:p>
        </p:txBody>
      </p:sp>
    </p:spTree>
    <p:extLst>
      <p:ext uri="{BB962C8B-B14F-4D97-AF65-F5344CB8AC3E}">
        <p14:creationId xmlns:p14="http://schemas.microsoft.com/office/powerpoint/2010/main" val="26831911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62A9-07C2-BCA4-37CD-8DE1A6ACE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01B766C-C947-D125-9CE6-29597484D89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29AC4-FB4A-1FA2-F88D-2AB56EE1BCBA}"/>
              </a:ext>
            </a:extLst>
          </p:cNvPr>
          <p:cNvSpPr txBox="1"/>
          <p:nvPr/>
        </p:nvSpPr>
        <p:spPr>
          <a:xfrm>
            <a:off x="484094" y="1497604"/>
            <a:ext cx="7947212" cy="306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/>
              <a:t>Advantages of User-Defined Packages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Better project organization</a:t>
            </a:r>
            <a:r>
              <a:rPr lang="en-US" dirty="0"/>
              <a:t> (like folders).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Code reuse</a:t>
            </a:r>
            <a:r>
              <a:rPr lang="en-US" dirty="0"/>
              <a:t> – You can use the same package in multiple projects.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Avoid name clashes</a:t>
            </a:r>
            <a:r>
              <a:rPr lang="en-US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Collaboration-friendly</a:t>
            </a:r>
            <a:r>
              <a:rPr lang="en-US" dirty="0"/>
              <a:t> – Different teams can work on different packages.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Extensible</a:t>
            </a:r>
            <a:r>
              <a:rPr lang="en-US" dirty="0"/>
              <a:t> – Easy to add new classes to an existing package.</a:t>
            </a:r>
          </a:p>
        </p:txBody>
      </p:sp>
    </p:spTree>
    <p:extLst>
      <p:ext uri="{BB962C8B-B14F-4D97-AF65-F5344CB8AC3E}">
        <p14:creationId xmlns:p14="http://schemas.microsoft.com/office/powerpoint/2010/main" val="115200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AF0F1-16FA-7010-023D-A2A53D646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334967-7A84-23AB-E541-C72AB7614320}"/>
              </a:ext>
            </a:extLst>
          </p:cNvPr>
          <p:cNvSpPr/>
          <p:nvPr/>
        </p:nvSpPr>
        <p:spPr>
          <a:xfrm>
            <a:off x="354577" y="1023576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8268E4-6B37-6103-8DD4-A1478CB3BD42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71DF361C-28FF-FFE7-FCFE-5B3B8A77B92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B21D58-FB5B-EA84-240B-5DFBED00B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86" y="1590006"/>
            <a:ext cx="8721214" cy="466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extends keyword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used to perform inheritance.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subclass inherits: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All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non-private fields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All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non-private methods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Private members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of the superclass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 accessible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directly in the subclass.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Java does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 support multiple inheritance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through classes to avoid ambiguity (like the Diamond Problem), but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interfaces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can be used for that.</a:t>
            </a:r>
          </a:p>
        </p:txBody>
      </p:sp>
    </p:spTree>
    <p:extLst>
      <p:ext uri="{BB962C8B-B14F-4D97-AF65-F5344CB8AC3E}">
        <p14:creationId xmlns:p14="http://schemas.microsoft.com/office/powerpoint/2010/main" val="41129460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F3B46-4F61-9BFF-2864-D8F8F7EDF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3256AEED-7FFC-1729-6632-93D343EDB6F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E9A35F-8377-B7FC-0169-B38F29E5D5C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12AD34B-BBFD-A53F-0456-FBFBBCED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38" y="964853"/>
            <a:ext cx="8733339" cy="442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CLASSPATH Environment Variable in Java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classes and packages are compiled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.class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JVM (Java Virtual Machine)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compiler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 to know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to find these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.class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or JAR files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run/compile a program.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CLASSPATH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environment 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tells the JVM and Java tools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location(s) of user-defined classes, packages, and libraries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3EFF98-B597-9668-F6F2-7969AB8E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30" y="4784171"/>
            <a:ext cx="8359714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CLASSPATH is an environment variable in Java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specifies a list of directories, JAR archives, or ZIP archives containing class files.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acts as a search path for the JVM when looking for classes not found in the Java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9913082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BB7C-B3BE-FEB7-0904-223D91B7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8FA1727-8B6E-6F66-D4C0-983BF3D02F5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8586DA-87C7-9D09-76E5-B2103AA5DC8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CCF0060-F214-C6F5-7A0B-06F7382D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4" y="1238364"/>
            <a:ext cx="83262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Behavior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Java uses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directory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default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means Java looks 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in the folder where the program is executed.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F1096-13A1-BB24-A852-9B6AEFCFB8E3}"/>
              </a:ext>
            </a:extLst>
          </p:cNvPr>
          <p:cNvSpPr txBox="1"/>
          <p:nvPr/>
        </p:nvSpPr>
        <p:spPr>
          <a:xfrm>
            <a:off x="3242187" y="2680589"/>
            <a:ext cx="4576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javac</a:t>
            </a:r>
            <a:r>
              <a:rPr lang="en-US" b="1" dirty="0">
                <a:solidFill>
                  <a:srgbClr val="FF0000"/>
                </a:solidFill>
              </a:rPr>
              <a:t> MyProgram.java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java </a:t>
            </a:r>
            <a:r>
              <a:rPr lang="en-US" b="1" dirty="0" err="1">
                <a:solidFill>
                  <a:srgbClr val="FF0000"/>
                </a:solidFill>
              </a:rPr>
              <a:t>MyProgram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136EAEA-70B9-E962-3240-6A569047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646" y="4014989"/>
            <a:ext cx="5021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Java looks for </a:t>
            </a:r>
            <a:r>
              <a:rPr kumimoji="0" lang="en-US" altLang="en-US" sz="14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MyProgram.class</a:t>
            </a:r>
            <a:r>
              <a:rPr kumimoji="0" lang="en-US" altLang="en-US" sz="14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current directory. </a:t>
            </a:r>
            <a:endParaRPr kumimoji="0" lang="en-US" altLang="en-US" sz="14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73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53D1-08DB-59E0-D55A-FB8373704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4DAFA2CF-A1C7-B156-E25A-39C70DB3CB4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6EE34E-9B3F-1FE0-C900-5F00DA657DF4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7AF022-C862-D009-5DC7-2D2D9CB2BEFC}"/>
              </a:ext>
            </a:extLst>
          </p:cNvPr>
          <p:cNvSpPr txBox="1"/>
          <p:nvPr/>
        </p:nvSpPr>
        <p:spPr>
          <a:xfrm>
            <a:off x="400665" y="1580224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Ways to Set CLASSPATH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06C4B96-FC04-3D26-BB2A-B2A51C19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94" y="2104262"/>
            <a:ext cx="8038867" cy="79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Temporary Setting (Command Line)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temporarily for a single run using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1E6B8-1340-D3E2-ABF4-974982033A3A}"/>
              </a:ext>
            </a:extLst>
          </p:cNvPr>
          <p:cNvSpPr txBox="1"/>
          <p:nvPr/>
        </p:nvSpPr>
        <p:spPr>
          <a:xfrm>
            <a:off x="1570703" y="3073032"/>
            <a:ext cx="555768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javac</a:t>
            </a:r>
            <a:r>
              <a:rPr lang="en-US" dirty="0">
                <a:solidFill>
                  <a:srgbClr val="FF0000"/>
                </a:solidFill>
              </a:rPr>
              <a:t> -cp .;C:\libs\myLibrary.jar MyProgram.java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java -cp .;C:\libs\myLibrary.jar </a:t>
            </a:r>
            <a:r>
              <a:rPr lang="en-US" dirty="0" err="1">
                <a:solidFill>
                  <a:srgbClr val="FF0000"/>
                </a:solidFill>
              </a:rPr>
              <a:t>MyProgram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8A7046-8520-A599-34BE-07254ED6E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5" y="4637868"/>
            <a:ext cx="57027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600" dirty="0">
                <a:latin typeface="Arial Unicode MS"/>
              </a:rPr>
              <a:t>.</a:t>
            </a:r>
            <a:r>
              <a:rPr lang="en-US" altLang="en-US" sz="1600" dirty="0"/>
              <a:t> (Dot) →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C:\libs\myLibrary.jar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external JAR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 Linux/Mac use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: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instead of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;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 a separator.)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708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69D-2152-D37C-31B3-B384A4773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44A23071-C938-10D5-3CCC-CE72030222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C41683-DC66-B653-AF8D-D78BF834F0E4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1E80F00-60EB-DBCE-BC3E-88D274CE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5" y="1591911"/>
            <a:ext cx="799362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Permanent Setting (Environment Variable)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define CLASSPATH as a system environment variable: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(Command Prompt)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set CLASSPATH=.;C:\Java\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lib;C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:\Java\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myJars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\myLib.jar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7175C6-1B9E-A868-ACEB-B57D30CB8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7" y="3915404"/>
            <a:ext cx="612693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Linux/Mac (bash shell)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export CLASSPATH=.:/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usr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/local/java/lib:/home/user/myLib.jar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8471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77CE-C0AB-B0FF-3E88-F525829DF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2270D906-E364-0466-7488-1CDCFBBAC0A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D0ED14-6780-E5E5-2044-619F20B6E61F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201F5F-9B5B-F26F-6752-A0ED34BFB140}"/>
              </a:ext>
            </a:extLst>
          </p:cNvPr>
          <p:cNvSpPr txBox="1"/>
          <p:nvPr/>
        </p:nvSpPr>
        <p:spPr>
          <a:xfrm>
            <a:off x="1425677" y="1109668"/>
            <a:ext cx="7275871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Access specifiers, Access Control / visibility.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F918EB-093A-E745-368A-E9B8EB294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75" y="1757431"/>
            <a:ext cx="8273845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specifiers (also called access modifiers) in Java define the scope or visibility of classes, methods, constructors, and variables.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are used to enforce encapsulation and control how other classes interact with the members of a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provides four levels of access control: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 modifier)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protected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062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5A813-DD5E-37EB-D6A4-E19B0B7CF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E80801EC-0A45-DCB0-BEA6-A0321EFDD8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74A14-F41D-C4B7-9D69-A46ED09DBEB6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66594E0-38D2-8572-2093-40B78B65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5" y="1152022"/>
            <a:ext cx="722717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private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restrictive access level.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 declared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only within the same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visible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other classes, even subclasses.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AF88E-1B0F-EB0E-F41D-ECA40AFBB8BD}"/>
              </a:ext>
            </a:extLst>
          </p:cNvPr>
          <p:cNvSpPr txBox="1"/>
          <p:nvPr/>
        </p:nvSpPr>
        <p:spPr>
          <a:xfrm>
            <a:off x="852947" y="2628542"/>
            <a:ext cx="73078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A {</a:t>
            </a:r>
          </a:p>
          <a:p>
            <a:r>
              <a:rPr lang="en-US" sz="1600" dirty="0"/>
              <a:t>    private int data = 10;</a:t>
            </a:r>
          </a:p>
          <a:p>
            <a:endParaRPr lang="en-US" sz="1600" dirty="0"/>
          </a:p>
          <a:p>
            <a:r>
              <a:rPr lang="en-US" sz="1600" dirty="0"/>
              <a:t>    private void show() {</a:t>
            </a:r>
          </a:p>
          <a:p>
            <a:r>
              <a:rPr lang="en-US" sz="1600" dirty="0"/>
              <a:t>        System.out.println("Data = " + data);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class Main {</a:t>
            </a:r>
          </a:p>
          <a:p>
            <a:r>
              <a:rPr lang="en-US" sz="1600" dirty="0"/>
              <a:t>    public static void main(String[] args) {</a:t>
            </a:r>
          </a:p>
          <a:p>
            <a:r>
              <a:rPr lang="en-US" sz="1600" dirty="0"/>
              <a:t>        A obj = new A();</a:t>
            </a:r>
          </a:p>
          <a:p>
            <a:r>
              <a:rPr lang="en-US" sz="1600" dirty="0"/>
              <a:t>        // </a:t>
            </a:r>
            <a:r>
              <a:rPr lang="en-US" sz="1600" dirty="0" err="1"/>
              <a:t>obj.data</a:t>
            </a:r>
            <a:r>
              <a:rPr lang="en-US" sz="1600" dirty="0"/>
              <a:t>;    // Error: data has private access</a:t>
            </a:r>
          </a:p>
          <a:p>
            <a:r>
              <a:rPr lang="en-US" sz="1600" dirty="0"/>
              <a:t>        // </a:t>
            </a:r>
            <a:r>
              <a:rPr lang="en-US" sz="1600" dirty="0" err="1"/>
              <a:t>obj.show</a:t>
            </a:r>
            <a:r>
              <a:rPr lang="en-US" sz="1600" dirty="0"/>
              <a:t>();  // Error: show() has private access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3671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E07C-58D0-125D-51C2-D6E4294B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44E4D80A-F77C-302E-9577-B660E40DAC8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A1FBD-4379-E9E5-0760-0679510D12FB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A7750F-33B5-1DCF-CEC2-B01AE690AD66}"/>
              </a:ext>
            </a:extLst>
          </p:cNvPr>
          <p:cNvSpPr txBox="1"/>
          <p:nvPr/>
        </p:nvSpPr>
        <p:spPr>
          <a:xfrm>
            <a:off x="341670" y="1466983"/>
            <a:ext cx="8418871" cy="157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2. Default (Package-Private)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no access modifier is specified, the member has </a:t>
            </a:r>
            <a:r>
              <a:rPr lang="en-US" b="1" dirty="0"/>
              <a:t>default access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Members are accessible </a:t>
            </a:r>
            <a:r>
              <a:rPr lang="en-US" b="1" dirty="0"/>
              <a:t>only within the same package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Cannot be accessed from classes in </a:t>
            </a:r>
            <a:r>
              <a:rPr lang="en-US" b="1" dirty="0"/>
              <a:t>different packages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FBA92-C92D-06FD-8B4D-0A2D299CC293}"/>
              </a:ext>
            </a:extLst>
          </p:cNvPr>
          <p:cNvSpPr txBox="1"/>
          <p:nvPr/>
        </p:nvSpPr>
        <p:spPr>
          <a:xfrm>
            <a:off x="1285568" y="3787396"/>
            <a:ext cx="61082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    int value = 100;   // default access</a:t>
            </a:r>
          </a:p>
          <a:p>
            <a:endParaRPr lang="en-US" dirty="0"/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System.out.println("Value = " + value);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962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DB62-1835-62AC-0DCF-89C23253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905EF12F-B4C6-A76E-868E-AC5DF349634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2893DC-7551-15C5-C6F9-C69D4392D493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A9E5583-9024-DECA-CB8B-1006CAD7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9" y="1110131"/>
            <a:ext cx="815479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Protected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 declared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within the same package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default).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subclasses (child classes)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if they are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packages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A1B00-1ABF-1800-29D3-5393F80A3323}"/>
              </a:ext>
            </a:extLst>
          </p:cNvPr>
          <p:cNvSpPr txBox="1"/>
          <p:nvPr/>
        </p:nvSpPr>
        <p:spPr>
          <a:xfrm>
            <a:off x="95864" y="3098288"/>
            <a:ext cx="4576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pack1;</a:t>
            </a:r>
          </a:p>
          <a:p>
            <a:r>
              <a:rPr lang="en-US" dirty="0"/>
              <a:t>public class A {</a:t>
            </a:r>
          </a:p>
          <a:p>
            <a:r>
              <a:rPr lang="en-US" dirty="0"/>
              <a:t>    protected int num = 50;</a:t>
            </a:r>
          </a:p>
          <a:p>
            <a:endParaRPr lang="en-US" dirty="0"/>
          </a:p>
          <a:p>
            <a:r>
              <a:rPr lang="en-US" dirty="0"/>
              <a:t>    protected void show() {</a:t>
            </a:r>
          </a:p>
          <a:p>
            <a:r>
              <a:rPr lang="en-US" dirty="0"/>
              <a:t>        System.out.println("Number = " + num);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8E698B-CCC7-3A20-5CC2-456433E98CE9}"/>
              </a:ext>
            </a:extLst>
          </p:cNvPr>
          <p:cNvCxnSpPr/>
          <p:nvPr/>
        </p:nvCxnSpPr>
        <p:spPr>
          <a:xfrm>
            <a:off x="4463845" y="2703872"/>
            <a:ext cx="0" cy="38050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98377C-AC6B-6B29-1B64-3E4A9CDC5528}"/>
              </a:ext>
            </a:extLst>
          </p:cNvPr>
          <p:cNvSpPr txBox="1"/>
          <p:nvPr/>
        </p:nvSpPr>
        <p:spPr>
          <a:xfrm>
            <a:off x="4567084" y="2959791"/>
            <a:ext cx="45769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pack2;</a:t>
            </a:r>
          </a:p>
          <a:p>
            <a:r>
              <a:rPr lang="en-US" dirty="0"/>
              <a:t>import pack1.A;</a:t>
            </a:r>
          </a:p>
          <a:p>
            <a:endParaRPr lang="en-US" dirty="0"/>
          </a:p>
          <a:p>
            <a:r>
              <a:rPr lang="en-US" dirty="0"/>
              <a:t>class B extends A {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System.out.println("Accessing protected member: " + num);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71405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B4ACE-66A6-5042-7A5F-EF31D80E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8F43BE3-0302-5C20-9080-3E4BC212910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588B1-4DB3-99EC-27D4-215458F85255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6115724-6FAA-C25A-0D18-45B26771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0" y="1062143"/>
            <a:ext cx="5496233" cy="22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public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least restrictive access level.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 declared 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accessible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anywhere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class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package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packages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C5949-6394-5884-3A81-17612EEBA31D}"/>
              </a:ext>
            </a:extLst>
          </p:cNvPr>
          <p:cNvSpPr txBox="1"/>
          <p:nvPr/>
        </p:nvSpPr>
        <p:spPr>
          <a:xfrm>
            <a:off x="4618703" y="3023528"/>
            <a:ext cx="402385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public class A {</a:t>
            </a:r>
          </a:p>
          <a:p>
            <a:r>
              <a:rPr lang="en-US" sz="1400" dirty="0"/>
              <a:t>    public int x = 200;</a:t>
            </a:r>
          </a:p>
          <a:p>
            <a:endParaRPr lang="en-US" sz="1400" dirty="0"/>
          </a:p>
          <a:p>
            <a:r>
              <a:rPr lang="en-US" sz="1400" dirty="0"/>
              <a:t>    public void display() {</a:t>
            </a:r>
          </a:p>
          <a:p>
            <a:r>
              <a:rPr lang="en-US" sz="1400" dirty="0"/>
              <a:t>        System.out.println("X = " + x);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Main {</a:t>
            </a:r>
          </a:p>
          <a:p>
            <a:r>
              <a:rPr lang="en-US" sz="1400" dirty="0"/>
              <a:t>    public static void main(String[] args) {</a:t>
            </a:r>
          </a:p>
          <a:p>
            <a:r>
              <a:rPr lang="en-US" sz="1400" dirty="0"/>
              <a:t>        A obj = new A();</a:t>
            </a:r>
          </a:p>
          <a:p>
            <a:r>
              <a:rPr lang="en-US" sz="1400" dirty="0"/>
              <a:t>        System.out.println(</a:t>
            </a:r>
            <a:r>
              <a:rPr lang="en-US" sz="1400" dirty="0" err="1"/>
              <a:t>obj.x</a:t>
            </a:r>
            <a:r>
              <a:rPr lang="en-US" sz="1400" dirty="0"/>
              <a:t>);   // Allowed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obj.display</a:t>
            </a:r>
            <a:r>
              <a:rPr lang="en-US" sz="1400" dirty="0"/>
              <a:t>();               // Allowed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13303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5B14-8C59-884D-FDF4-6A2D304E3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20A79AD6-4A2B-E4EC-30E0-45CFADD5C0E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43688" y="6643687"/>
            <a:ext cx="2500312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Prof.Adarsh Ashok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C5BAF3-CCCA-B98B-DB69-CCC3FD2DFC24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789CB0-ED65-C563-4C4C-A1BEED70E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36748"/>
              </p:ext>
            </p:extLst>
          </p:nvPr>
        </p:nvGraphicFramePr>
        <p:xfrm>
          <a:off x="648929" y="1946787"/>
          <a:ext cx="8318090" cy="30086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3618">
                  <a:extLst>
                    <a:ext uri="{9D8B030D-6E8A-4147-A177-3AD203B41FA5}">
                      <a16:colId xmlns:a16="http://schemas.microsoft.com/office/drawing/2014/main" val="3690500806"/>
                    </a:ext>
                  </a:extLst>
                </a:gridCol>
                <a:gridCol w="1663618">
                  <a:extLst>
                    <a:ext uri="{9D8B030D-6E8A-4147-A177-3AD203B41FA5}">
                      <a16:colId xmlns:a16="http://schemas.microsoft.com/office/drawing/2014/main" val="3240534751"/>
                    </a:ext>
                  </a:extLst>
                </a:gridCol>
                <a:gridCol w="1443642">
                  <a:extLst>
                    <a:ext uri="{9D8B030D-6E8A-4147-A177-3AD203B41FA5}">
                      <a16:colId xmlns:a16="http://schemas.microsoft.com/office/drawing/2014/main" val="3895000608"/>
                    </a:ext>
                  </a:extLst>
                </a:gridCol>
                <a:gridCol w="1883594">
                  <a:extLst>
                    <a:ext uri="{9D8B030D-6E8A-4147-A177-3AD203B41FA5}">
                      <a16:colId xmlns:a16="http://schemas.microsoft.com/office/drawing/2014/main" val="3844198575"/>
                    </a:ext>
                  </a:extLst>
                </a:gridCol>
                <a:gridCol w="1663618">
                  <a:extLst>
                    <a:ext uri="{9D8B030D-6E8A-4147-A177-3AD203B41FA5}">
                      <a16:colId xmlns:a16="http://schemas.microsoft.com/office/drawing/2014/main" val="3681023763"/>
                    </a:ext>
                  </a:extLst>
                </a:gridCol>
              </a:tblGrid>
              <a:tr h="853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Access Level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Within Class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Same Package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Subclass (diff pkg)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Other Packages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220321"/>
                  </a:ext>
                </a:extLst>
              </a:tr>
              <a:tr h="5388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private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429518"/>
                  </a:ext>
                </a:extLst>
              </a:tr>
              <a:tr h="5388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default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763070"/>
                  </a:ext>
                </a:extLst>
              </a:tr>
              <a:tr h="5388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protected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09568"/>
                  </a:ext>
                </a:extLst>
              </a:tr>
              <a:tr h="5388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public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38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163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5575</TotalTime>
  <Words>7489</Words>
  <Application>Microsoft Office PowerPoint</Application>
  <PresentationFormat>On-screen Show (4:3)</PresentationFormat>
  <Paragraphs>1331</Paragraphs>
  <Slides>100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Algerian</vt:lpstr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Adarsh Ashok</cp:lastModifiedBy>
  <cp:revision>47</cp:revision>
  <dcterms:created xsi:type="dcterms:W3CDTF">2024-12-13T07:18:04Z</dcterms:created>
  <dcterms:modified xsi:type="dcterms:W3CDTF">2025-08-31T14:17:33Z</dcterms:modified>
</cp:coreProperties>
</file>