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70" r:id="rId6"/>
    <p:sldId id="271" r:id="rId7"/>
    <p:sldId id="265" r:id="rId8"/>
    <p:sldId id="259" r:id="rId9"/>
    <p:sldId id="269" r:id="rId10"/>
    <p:sldId id="272" r:id="rId11"/>
    <p:sldId id="261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3447" autoAdjust="0"/>
  </p:normalViewPr>
  <p:slideViewPr>
    <p:cSldViewPr snapToGrid="0">
      <p:cViewPr varScale="1">
        <p:scale>
          <a:sx n="66" d="100"/>
          <a:sy n="66" d="100"/>
        </p:scale>
        <p:origin x="10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08-Feb-24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08-Feb-24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4CA9-54FA-48EF-8543-43199C84C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-1886551"/>
            <a:ext cx="8791575" cy="333034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   </a:t>
            </a:r>
            <a:r>
              <a:rPr lang="en-US" u="sng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Loan Origination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96C0D-C658-4CFF-ADCA-9E0A34EF1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7426" y="2175309"/>
            <a:ext cx="7045693" cy="4591251"/>
          </a:xfrm>
        </p:spPr>
        <p:txBody>
          <a:bodyPr/>
          <a:lstStyle/>
          <a:p>
            <a:r>
              <a:rPr lang="en-US" dirty="0"/>
              <a:t>                 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7D93E0-8686-4A0F-A2E4-40EB7804B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229" y="3993682"/>
            <a:ext cx="3339966" cy="2580373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F950DD-4A8D-408C-B687-485BACB52AE2}"/>
              </a:ext>
            </a:extLst>
          </p:cNvPr>
          <p:cNvSpPr txBox="1"/>
          <p:nvPr/>
        </p:nvSpPr>
        <p:spPr>
          <a:xfrm>
            <a:off x="7536581" y="2857216"/>
            <a:ext cx="554415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Group member: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Agency FB" panose="020B0503020202020204" pitchFamily="34" charset="0"/>
              </a:rPr>
              <a:t>Rajnandini Lohar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Agency FB" panose="020B0503020202020204" pitchFamily="34" charset="0"/>
              </a:rPr>
              <a:t>Akshay Gupta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Agency FB" panose="020B0503020202020204" pitchFamily="34" charset="0"/>
              </a:rPr>
              <a:t>Sandhyarani Mohapatra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Agency FB" panose="020B0503020202020204" pitchFamily="34" charset="0"/>
              </a:rPr>
              <a:t>Sanika Weljali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Agency FB" panose="020B0503020202020204" pitchFamily="34" charset="0"/>
              </a:rPr>
              <a:t>Prakash Choudhary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Agency FB" panose="020B0503020202020204" pitchFamily="34" charset="0"/>
              </a:rPr>
              <a:t>Shivani More</a:t>
            </a:r>
          </a:p>
          <a:p>
            <a:endParaRPr lang="en-US" sz="2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250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084A0-429C-4660-8F89-44F38606F0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04C22-490D-4581-931B-D46DC1D006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71FBD-4C30-4D92-B6E8-1D70C192E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41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8E094-3583-443E-B979-195086DD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D1997-25A2-47E6-9543-C2AD7FEEA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Streamlines Loan Documentation.</a:t>
            </a:r>
          </a:p>
          <a:p>
            <a:r>
              <a:rPr lang="en-US" dirty="0"/>
              <a:t>Enables Frictionless Customer experience from very start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17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C937-68CD-47AB-BBDD-3FF09F85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Selling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89266-10A7-4B7F-B840-BA79177A0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9548"/>
            <a:ext cx="9905999" cy="4429933"/>
          </a:xfrm>
        </p:spPr>
        <p:txBody>
          <a:bodyPr/>
          <a:lstStyle/>
          <a:p>
            <a:r>
              <a:rPr lang="en-US" dirty="0"/>
              <a:t>Technology cannot only reduce the overall time of customer’s loan journey but  also assist bank in projecting customer ability to repay the loan</a:t>
            </a:r>
          </a:p>
          <a:p>
            <a:r>
              <a:rPr lang="en-US" dirty="0"/>
              <a:t>Technology have also reduce the overall cost for granting a loan to a customer</a:t>
            </a:r>
          </a:p>
          <a:p>
            <a:r>
              <a:rPr lang="en-US" dirty="0"/>
              <a:t>We will leverage the technology to Disburse loan to customers in a very short span of time.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61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F872E-428E-42C6-BFDF-ED2D6C47F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291" y="-2394189"/>
            <a:ext cx="9905998" cy="145091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14FBB-6704-4CB4-876B-2AB5A0CF1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46434"/>
            <a:ext cx="9905999" cy="36447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>
                <a:latin typeface="Algerian" panose="04020705040A02060702" pitchFamily="82" charset="0"/>
              </a:rPr>
              <a:t>Thank you..</a:t>
            </a:r>
          </a:p>
        </p:txBody>
      </p:sp>
    </p:spTree>
    <p:extLst>
      <p:ext uri="{BB962C8B-B14F-4D97-AF65-F5344CB8AC3E}">
        <p14:creationId xmlns:p14="http://schemas.microsoft.com/office/powerpoint/2010/main" val="8706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844C4-F3AA-4532-A315-E3E68377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6C5CE-EA74-4249-A385-F02CB19C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3297"/>
            <a:ext cx="9905999" cy="4077904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Introduction </a:t>
            </a:r>
          </a:p>
          <a:p>
            <a:r>
              <a:rPr lang="en-US" sz="3200" dirty="0"/>
              <a:t>Technologies Used.</a:t>
            </a:r>
          </a:p>
          <a:p>
            <a:r>
              <a:rPr lang="en-US" sz="3200" dirty="0"/>
              <a:t>Workflow</a:t>
            </a:r>
          </a:p>
          <a:p>
            <a:r>
              <a:rPr lang="en-US" sz="3200" dirty="0"/>
              <a:t>What’s New</a:t>
            </a:r>
          </a:p>
          <a:p>
            <a:r>
              <a:rPr lang="en-US" sz="3200" dirty="0"/>
              <a:t>Uses</a:t>
            </a:r>
          </a:p>
          <a:p>
            <a:r>
              <a:rPr lang="en-US" sz="3200" dirty="0"/>
              <a:t>Unique Selling point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6548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90912-6215-4DF5-BE59-2EF2EFF16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357162"/>
            <a:ext cx="9905998" cy="3272589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D16A5-C196-422B-9DE0-C502BD2AD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76414"/>
            <a:ext cx="9905999" cy="5852160"/>
          </a:xfrm>
        </p:spPr>
        <p:txBody>
          <a:bodyPr/>
          <a:lstStyle/>
          <a:p>
            <a:r>
              <a:rPr lang="en-US" dirty="0"/>
              <a:t>What is Loan Origination System.</a:t>
            </a:r>
          </a:p>
          <a:p>
            <a:r>
              <a:rPr lang="en-US" dirty="0"/>
              <a:t>Difference between Loan Origination system and Loan Management System.</a:t>
            </a:r>
          </a:p>
          <a:p>
            <a:r>
              <a:rPr lang="en-US" dirty="0"/>
              <a:t>Types of Loan.</a:t>
            </a:r>
          </a:p>
          <a:p>
            <a:pPr marL="0" indent="0">
              <a:buNone/>
            </a:pPr>
            <a:r>
              <a:rPr lang="en-US" dirty="0"/>
              <a:t>           -Home loan.</a:t>
            </a:r>
          </a:p>
          <a:p>
            <a:pPr marL="0" indent="0">
              <a:buNone/>
            </a:pPr>
            <a:r>
              <a:rPr lang="en-US" dirty="0"/>
              <a:t>	-Personal Loan</a:t>
            </a:r>
          </a:p>
          <a:p>
            <a:pPr marL="0" indent="0">
              <a:buNone/>
            </a:pPr>
            <a:r>
              <a:rPr lang="en-US" dirty="0"/>
              <a:t>	-Car Loan </a:t>
            </a:r>
          </a:p>
          <a:p>
            <a:pPr marL="0" indent="0">
              <a:buNone/>
            </a:pPr>
            <a:r>
              <a:rPr lang="en-US" dirty="0"/>
              <a:t>	-Education loan etc.</a:t>
            </a:r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3807F-22F4-41FB-9E19-B315D741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Loan can be bifurcated into two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ECF6D-CA0A-40C4-AA76-782A34439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89814"/>
          </a:xfrm>
        </p:spPr>
        <p:txBody>
          <a:bodyPr>
            <a:normAutofit/>
          </a:bodyPr>
          <a:lstStyle/>
          <a:p>
            <a:r>
              <a:rPr lang="en-US" b="1" dirty="0"/>
              <a:t>Secured Loan-  </a:t>
            </a:r>
            <a:r>
              <a:rPr lang="en-US" dirty="0"/>
              <a:t>Secured loan are less risky as bank/NBFS have collateral.</a:t>
            </a:r>
          </a:p>
          <a:p>
            <a:r>
              <a:rPr lang="en-US" b="1" dirty="0"/>
              <a:t>Unsecured Loan-</a:t>
            </a:r>
            <a:r>
              <a:rPr lang="en-US" dirty="0"/>
              <a:t> Unsecured Loan are way to risky due absence of collateral. For this loan technology can play a part to predict customer’s ability to repay the loan using historical data, checking credit profile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2996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7727D-106C-A37E-5368-62723C75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95942"/>
            <a:ext cx="9905998" cy="1600200"/>
          </a:xfrm>
        </p:spPr>
        <p:txBody>
          <a:bodyPr/>
          <a:lstStyle/>
          <a:p>
            <a:r>
              <a:rPr lang="en-US" dirty="0"/>
              <a:t>What’s New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AA5FB-9BF1-8B93-265B-CD9A1FCD6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01486"/>
            <a:ext cx="9905999" cy="4789715"/>
          </a:xfrm>
        </p:spPr>
        <p:txBody>
          <a:bodyPr/>
          <a:lstStyle/>
          <a:p>
            <a:r>
              <a:rPr lang="en-US" sz="3200" dirty="0"/>
              <a:t>Education loan for Abroad Study:</a:t>
            </a:r>
          </a:p>
          <a:p>
            <a:pPr lvl="2"/>
            <a:r>
              <a:rPr lang="en-US" sz="3200" dirty="0"/>
              <a:t>JASPER Abroad study Loan</a:t>
            </a:r>
          </a:p>
          <a:p>
            <a:pPr lvl="2"/>
            <a:r>
              <a:rPr lang="en-US" sz="3200" dirty="0"/>
              <a:t>Women JASPER Abroad Study Loan</a:t>
            </a:r>
            <a:endParaRPr lang="en-IN" sz="3200" dirty="0"/>
          </a:p>
          <a:p>
            <a:pPr marL="914400" lvl="2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8175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97542-B9D2-E4B8-73F6-AFE9BF1E8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3657"/>
            <a:ext cx="9905998" cy="1683431"/>
          </a:xfrm>
        </p:spPr>
        <p:txBody>
          <a:bodyPr/>
          <a:lstStyle/>
          <a:p>
            <a:r>
              <a:rPr lang="en-US" dirty="0"/>
              <a:t>Eligibility Criteria: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3FDFC-E142-6DB3-8B90-76544346C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6656"/>
            <a:ext cx="9905999" cy="4682825"/>
          </a:xfrm>
        </p:spPr>
        <p:txBody>
          <a:bodyPr/>
          <a:lstStyle/>
          <a:p>
            <a:endParaRPr lang="en-US" dirty="0"/>
          </a:p>
          <a:p>
            <a:r>
              <a:rPr lang="en-IN" dirty="0"/>
              <a:t>Student Should be Indian Citizen.</a:t>
            </a:r>
          </a:p>
          <a:p>
            <a:r>
              <a:rPr lang="en-IN" dirty="0"/>
              <a:t>Age should be less than 25 years</a:t>
            </a:r>
          </a:p>
          <a:p>
            <a:r>
              <a:rPr lang="en-IN" dirty="0"/>
              <a:t>Application only for BPL student with zero interest rate.</a:t>
            </a:r>
          </a:p>
          <a:p>
            <a:r>
              <a:rPr lang="en-IN" dirty="0"/>
              <a:t>Marks should be greater than 90% for any student.</a:t>
            </a:r>
          </a:p>
          <a:p>
            <a:r>
              <a:rPr lang="en-IN" dirty="0"/>
              <a:t>Marks should be greater than 80% for Girls student.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74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97F7-8253-4ECF-962E-288E006A7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644893"/>
            <a:ext cx="9905998" cy="2741981"/>
          </a:xfrm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9CB9A-56C6-46E9-A2D6-658696351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99411"/>
            <a:ext cx="9905999" cy="4491790"/>
          </a:xfrm>
        </p:spPr>
        <p:txBody>
          <a:bodyPr/>
          <a:lstStyle/>
          <a:p>
            <a:r>
              <a:rPr lang="en-US" dirty="0"/>
              <a:t>We would be building a website to demonstrate the Loan Origination System.</a:t>
            </a:r>
          </a:p>
          <a:p>
            <a:r>
              <a:rPr lang="en-US" dirty="0"/>
              <a:t>Technologies Used: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JavaScript jQuery </a:t>
            </a:r>
          </a:p>
          <a:p>
            <a:pPr lvl="1"/>
            <a:r>
              <a:rPr lang="en-US" dirty="0"/>
              <a:t>HTML5</a:t>
            </a:r>
          </a:p>
          <a:p>
            <a:pPr lvl="1"/>
            <a:r>
              <a:rPr lang="en-US" dirty="0"/>
              <a:t>My-SQL</a:t>
            </a:r>
          </a:p>
          <a:p>
            <a:pPr lvl="1"/>
            <a:r>
              <a:rPr lang="en-US" dirty="0"/>
              <a:t>API</a:t>
            </a:r>
          </a:p>
          <a:p>
            <a:pPr lvl="1"/>
            <a:r>
              <a:rPr lang="en-US" dirty="0"/>
              <a:t>Spring-Boot</a:t>
            </a:r>
          </a:p>
          <a:p>
            <a:pPr lvl="1"/>
            <a:r>
              <a:rPr lang="en-US" dirty="0"/>
              <a:t>Bootstrap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920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8BF6C-7BB1-4BE1-91B2-7F4DA33C5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308008"/>
            <a:ext cx="9905998" cy="2405096"/>
          </a:xfrm>
        </p:spPr>
        <p:txBody>
          <a:bodyPr/>
          <a:lstStyle/>
          <a:p>
            <a:r>
              <a:rPr lang="en-US" dirty="0"/>
              <a:t>Workflow of LOS: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36CAD-3D81-466F-8111-783A97EE0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47537"/>
            <a:ext cx="9905999" cy="44436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Lead Generation</a:t>
            </a:r>
          </a:p>
          <a:p>
            <a:r>
              <a:rPr lang="en-US" dirty="0"/>
              <a:t>Eligibility Check</a:t>
            </a:r>
          </a:p>
          <a:p>
            <a:r>
              <a:rPr lang="en-US" dirty="0"/>
              <a:t>Credit Profiling</a:t>
            </a:r>
          </a:p>
          <a:p>
            <a:r>
              <a:rPr lang="en-US" dirty="0"/>
              <a:t>KYC details</a:t>
            </a:r>
          </a:p>
          <a:p>
            <a:r>
              <a:rPr lang="en-US" dirty="0"/>
              <a:t>Bank Details </a:t>
            </a:r>
          </a:p>
          <a:p>
            <a:r>
              <a:rPr lang="en-US" dirty="0"/>
              <a:t>Submission of Documents.</a:t>
            </a:r>
          </a:p>
          <a:p>
            <a:r>
              <a:rPr lang="en-US" dirty="0"/>
              <a:t>Disbursement of loan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4157960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D837D-21BB-5285-923C-6533D69D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154DA5-2F6B-7A33-2F1D-F6DD667F4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971" t="2648" r="4226"/>
          <a:stretch/>
        </p:blipFill>
        <p:spPr>
          <a:xfrm rot="16200000">
            <a:off x="2503972" y="-2830028"/>
            <a:ext cx="7064490" cy="12311565"/>
          </a:xfrm>
        </p:spPr>
      </p:pic>
    </p:spTree>
    <p:extLst>
      <p:ext uri="{BB962C8B-B14F-4D97-AF65-F5344CB8AC3E}">
        <p14:creationId xmlns:p14="http://schemas.microsoft.com/office/powerpoint/2010/main" val="4155136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2254</TotalTime>
  <Words>318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Agency FB</vt:lpstr>
      <vt:lpstr>Algerian</vt:lpstr>
      <vt:lpstr>Arial</vt:lpstr>
      <vt:lpstr>Bahnschrift Condensed</vt:lpstr>
      <vt:lpstr>Tw Cen MT</vt:lpstr>
      <vt:lpstr>Circuit</vt:lpstr>
      <vt:lpstr>   Loan Origination System</vt:lpstr>
      <vt:lpstr>Contents</vt:lpstr>
      <vt:lpstr>  Introduction</vt:lpstr>
      <vt:lpstr>Loan can be bifurcated into two types</vt:lpstr>
      <vt:lpstr>What’s New</vt:lpstr>
      <vt:lpstr>Eligibility Criteria:</vt:lpstr>
      <vt:lpstr>Technologies Used</vt:lpstr>
      <vt:lpstr>Workflow of LOS:</vt:lpstr>
      <vt:lpstr>PowerPoint Presentation</vt:lpstr>
      <vt:lpstr>PowerPoint Presentation</vt:lpstr>
      <vt:lpstr>Benefits</vt:lpstr>
      <vt:lpstr>Unique Selling 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Origination System</dc:title>
  <dc:creator>DELL</dc:creator>
  <cp:lastModifiedBy>DELL</cp:lastModifiedBy>
  <cp:revision>16</cp:revision>
  <dcterms:created xsi:type="dcterms:W3CDTF">2024-01-15T09:08:58Z</dcterms:created>
  <dcterms:modified xsi:type="dcterms:W3CDTF">2024-02-08T09:10:47Z</dcterms:modified>
</cp:coreProperties>
</file>