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4"/>
  </p:notesMasterIdLst>
  <p:sldIdLst>
    <p:sldId id="256" r:id="rId2"/>
    <p:sldId id="271" r:id="rId3"/>
    <p:sldId id="272" r:id="rId4"/>
    <p:sldId id="273" r:id="rId5"/>
    <p:sldId id="268" r:id="rId6"/>
    <p:sldId id="274" r:id="rId7"/>
    <p:sldId id="269" r:id="rId8"/>
    <p:sldId id="275" r:id="rId9"/>
    <p:sldId id="277" r:id="rId10"/>
    <p:sldId id="278" r:id="rId11"/>
    <p:sldId id="279" r:id="rId12"/>
    <p:sldId id="28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onstantia" panose="02030602050306030303" pitchFamily="18" charset="0"/>
      <p:regular r:id="rId19"/>
      <p:bold r:id="rId20"/>
      <p:italic r:id="rId21"/>
      <p:boldItalic r:id="rId22"/>
    </p:embeddedFont>
    <p:embeddedFont>
      <p:font typeface="Wingdings 2" panose="05020102010507070707" pitchFamily="18" charset="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snapToGrid="0">
      <p:cViewPr varScale="1">
        <p:scale>
          <a:sx n="101" d="100"/>
          <a:sy n="101" d="100"/>
        </p:scale>
        <p:origin x="926" y="10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a raju" userId="0df4e9744c7a83b5" providerId="LiveId" clId="{CA71868D-2A1A-40DD-BA85-EB025DFC67E7}"/>
    <pc:docChg chg="undo custSel modSld">
      <pc:chgData name="neela raju" userId="0df4e9744c7a83b5" providerId="LiveId" clId="{CA71868D-2A1A-40DD-BA85-EB025DFC67E7}" dt="2021-12-16T14:02:11.250" v="167" actId="14100"/>
      <pc:docMkLst>
        <pc:docMk/>
      </pc:docMkLst>
      <pc:sldChg chg="modSp mod">
        <pc:chgData name="neela raju" userId="0df4e9744c7a83b5" providerId="LiveId" clId="{CA71868D-2A1A-40DD-BA85-EB025DFC67E7}" dt="2021-12-16T14:02:11.250" v="167" actId="14100"/>
        <pc:sldMkLst>
          <pc:docMk/>
          <pc:sldMk cId="0" sldId="256"/>
        </pc:sldMkLst>
        <pc:spChg chg="mod">
          <ac:chgData name="neela raju" userId="0df4e9744c7a83b5" providerId="LiveId" clId="{CA71868D-2A1A-40DD-BA85-EB025DFC67E7}" dt="2021-12-16T14:02:06.346" v="166" actId="1076"/>
          <ac:spMkLst>
            <pc:docMk/>
            <pc:sldMk cId="0" sldId="256"/>
            <ac:spMk id="86" creationId="{00000000-0000-0000-0000-000000000000}"/>
          </ac:spMkLst>
        </pc:spChg>
        <pc:spChg chg="mod">
          <ac:chgData name="neela raju" userId="0df4e9744c7a83b5" providerId="LiveId" clId="{CA71868D-2A1A-40DD-BA85-EB025DFC67E7}" dt="2021-12-16T14:01:46.729" v="162" actId="1076"/>
          <ac:spMkLst>
            <pc:docMk/>
            <pc:sldMk cId="0" sldId="256"/>
            <ac:spMk id="88" creationId="{00000000-0000-0000-0000-000000000000}"/>
          </ac:spMkLst>
        </pc:spChg>
        <pc:picChg chg="mod">
          <ac:chgData name="neela raju" userId="0df4e9744c7a83b5" providerId="LiveId" clId="{CA71868D-2A1A-40DD-BA85-EB025DFC67E7}" dt="2021-12-16T14:02:11.250" v="167" actId="14100"/>
          <ac:picMkLst>
            <pc:docMk/>
            <pc:sldMk cId="0" sldId="256"/>
            <ac:picMk id="87" creationId="{00000000-0000-0000-0000-000000000000}"/>
          </ac:picMkLst>
        </pc:picChg>
      </pc:sldChg>
      <pc:sldChg chg="modSp mod">
        <pc:chgData name="neela raju" userId="0df4e9744c7a83b5" providerId="LiveId" clId="{CA71868D-2A1A-40DD-BA85-EB025DFC67E7}" dt="2021-12-16T14:00:57.085" v="158" actId="20577"/>
        <pc:sldMkLst>
          <pc:docMk/>
          <pc:sldMk cId="0" sldId="268"/>
        </pc:sldMkLst>
        <pc:spChg chg="mod">
          <ac:chgData name="neela raju" userId="0df4e9744c7a83b5" providerId="LiveId" clId="{CA71868D-2A1A-40DD-BA85-EB025DFC67E7}" dt="2021-12-16T14:00:57.085" v="158" actId="20577"/>
          <ac:spMkLst>
            <pc:docMk/>
            <pc:sldMk cId="0" sldId="268"/>
            <ac:spMk id="2" creationId="{00000000-0000-0000-0000-000000000000}"/>
          </ac:spMkLst>
        </pc:spChg>
      </pc:sldChg>
      <pc:sldChg chg="modSp mod">
        <pc:chgData name="neela raju" userId="0df4e9744c7a83b5" providerId="LiveId" clId="{CA71868D-2A1A-40DD-BA85-EB025DFC67E7}" dt="2021-12-16T14:01:12.481" v="160" actId="20577"/>
        <pc:sldMkLst>
          <pc:docMk/>
          <pc:sldMk cId="0" sldId="271"/>
        </pc:sldMkLst>
        <pc:spChg chg="mod">
          <ac:chgData name="neela raju" userId="0df4e9744c7a83b5" providerId="LiveId" clId="{CA71868D-2A1A-40DD-BA85-EB025DFC67E7}" dt="2021-12-16T14:01:12.481" v="160" actId="20577"/>
          <ac:spMkLst>
            <pc:docMk/>
            <pc:sldMk cId="0" sldId="271"/>
            <ac:spMk id="8" creationId="{00000000-0000-0000-0000-000000000000}"/>
          </ac:spMkLst>
        </pc:spChg>
      </pc:sldChg>
      <pc:sldChg chg="modSp mod">
        <pc:chgData name="neela raju" userId="0df4e9744c7a83b5" providerId="LiveId" clId="{CA71868D-2A1A-40DD-BA85-EB025DFC67E7}" dt="2021-12-16T14:00:06.294" v="135" actId="113"/>
        <pc:sldMkLst>
          <pc:docMk/>
          <pc:sldMk cId="0" sldId="272"/>
        </pc:sldMkLst>
        <pc:spChg chg="mod">
          <ac:chgData name="neela raju" userId="0df4e9744c7a83b5" providerId="LiveId" clId="{CA71868D-2A1A-40DD-BA85-EB025DFC67E7}" dt="2021-12-16T14:00:06.294" v="135" actId="113"/>
          <ac:spMkLst>
            <pc:docMk/>
            <pc:sldMk cId="0" sldId="272"/>
            <ac:spMk id="5" creationId="{00000000-0000-0000-0000-000000000000}"/>
          </ac:spMkLst>
        </pc:spChg>
      </pc:sldChg>
      <pc:sldChg chg="modSp mod">
        <pc:chgData name="neela raju" userId="0df4e9744c7a83b5" providerId="LiveId" clId="{CA71868D-2A1A-40DD-BA85-EB025DFC67E7}" dt="2021-12-16T14:00:32.189" v="137" actId="113"/>
        <pc:sldMkLst>
          <pc:docMk/>
          <pc:sldMk cId="0" sldId="274"/>
        </pc:sldMkLst>
        <pc:spChg chg="mod">
          <ac:chgData name="neela raju" userId="0df4e9744c7a83b5" providerId="LiveId" clId="{CA71868D-2A1A-40DD-BA85-EB025DFC67E7}" dt="2021-12-16T14:00:32.189" v="137" actId="113"/>
          <ac:spMkLst>
            <pc:docMk/>
            <pc:sldMk cId="0" sldId="274"/>
            <ac:spMk id="6" creationId="{00000000-0000-0000-0000-000000000000}"/>
          </ac:spMkLst>
        </pc:spChg>
        <pc:spChg chg="mod">
          <ac:chgData name="neela raju" userId="0df4e9744c7a83b5" providerId="LiveId" clId="{CA71868D-2A1A-40DD-BA85-EB025DFC67E7}" dt="2021-12-16T13:56:45.642" v="0" actId="20577"/>
          <ac:spMkLst>
            <pc:docMk/>
            <pc:sldMk cId="0" sldId="274"/>
            <ac:spMk id="7" creationId="{00000000-0000-0000-0000-000000000000}"/>
          </ac:spMkLst>
        </pc:spChg>
      </pc:sldChg>
      <pc:sldChg chg="modSp mod">
        <pc:chgData name="neela raju" userId="0df4e9744c7a83b5" providerId="LiveId" clId="{CA71868D-2A1A-40DD-BA85-EB025DFC67E7}" dt="2021-12-16T14:00:16.365" v="136" actId="113"/>
        <pc:sldMkLst>
          <pc:docMk/>
          <pc:sldMk cId="0" sldId="279"/>
        </pc:sldMkLst>
        <pc:spChg chg="mod">
          <ac:chgData name="neela raju" userId="0df4e9744c7a83b5" providerId="LiveId" clId="{CA71868D-2A1A-40DD-BA85-EB025DFC67E7}" dt="2021-12-16T14:00:16.365" v="136" actId="113"/>
          <ac:spMkLst>
            <pc:docMk/>
            <pc:sldMk cId="0"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44213AF-26F6-41FA-8D85-E2C5388D6E58}" type="datetimeFigureOut">
              <a:rPr lang="en-US" smtClean="0"/>
              <a:pPr/>
              <a:t>12/16/2021</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12/16/2021</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12/16/2021</a:t>
            </a:fld>
            <a:endParaRPr lang="en-US" sz="1000" dirty="0">
              <a:solidFill>
                <a:schemeClr val="tx1"/>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9574" y="277749"/>
            <a:ext cx="8675464"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Times New Roman"/>
                <a:ea typeface="Times New Roman"/>
                <a:cs typeface="Times New Roman"/>
                <a:sym typeface="Times New Roman"/>
              </a:rPr>
              <a:t>      </a:t>
            </a:r>
            <a:r>
              <a:rPr lang="en" sz="2800" dirty="0">
                <a:solidFill>
                  <a:schemeClr val="bg1"/>
                </a:solidFill>
                <a:latin typeface="Times New Roman"/>
                <a:ea typeface="Times New Roman"/>
                <a:cs typeface="Times New Roman"/>
                <a:sym typeface="Times New Roman"/>
              </a:rPr>
              <a:t>C</a:t>
            </a:r>
            <a:r>
              <a:rPr lang="en" sz="2400" dirty="0">
                <a:solidFill>
                  <a:schemeClr val="bg1"/>
                </a:solidFill>
                <a:latin typeface="Times New Roman"/>
                <a:ea typeface="Times New Roman"/>
                <a:cs typeface="Times New Roman"/>
                <a:sym typeface="Times New Roman"/>
              </a:rPr>
              <a:t>MR COLLEGE OF ENGINEERING &amp; TECHNOLOGY</a:t>
            </a:r>
            <a:endParaRPr sz="2000" dirty="0">
              <a:solidFill>
                <a:schemeClr val="bg1"/>
              </a:solidFill>
              <a:latin typeface="Times New Roman"/>
              <a:ea typeface="Times New Roman"/>
              <a:cs typeface="Times New Roman"/>
              <a:sym typeface="Times New Roman"/>
            </a:endParaRPr>
          </a:p>
          <a:p>
            <a:pPr marL="0" lvl="0" indent="0" algn="l" rtl="0">
              <a:spcBef>
                <a:spcPts val="0"/>
              </a:spcBef>
              <a:spcAft>
                <a:spcPts val="0"/>
              </a:spcAft>
              <a:buNone/>
            </a:pPr>
            <a:r>
              <a:rPr lang="en" sz="3200" dirty="0">
                <a:latin typeface="Times New Roman"/>
                <a:ea typeface="Times New Roman"/>
                <a:cs typeface="Times New Roman"/>
                <a:sym typeface="Times New Roman"/>
              </a:rPr>
              <a:t>  </a:t>
            </a:r>
            <a:endParaRPr sz="3200" dirty="0">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3464825" y="929514"/>
            <a:ext cx="1772700" cy="1226819"/>
          </a:xfrm>
          <a:prstGeom prst="rect">
            <a:avLst/>
          </a:prstGeom>
          <a:noFill/>
          <a:ln>
            <a:noFill/>
          </a:ln>
        </p:spPr>
      </p:pic>
      <p:sp>
        <p:nvSpPr>
          <p:cNvPr id="88" name="Google Shape;88;p13"/>
          <p:cNvSpPr txBox="1"/>
          <p:nvPr/>
        </p:nvSpPr>
        <p:spPr>
          <a:xfrm>
            <a:off x="1043321" y="2156333"/>
            <a:ext cx="6747971"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Times New Roman"/>
                <a:ea typeface="Times New Roman"/>
                <a:cs typeface="Times New Roman"/>
                <a:sym typeface="Times New Roman"/>
              </a:rPr>
              <a:t>                                        MINI PROJECT</a:t>
            </a:r>
            <a:endParaRPr lang="en-IN" sz="1800" dirty="0">
              <a:latin typeface="Times New Roman"/>
              <a:ea typeface="Times New Roman"/>
              <a:cs typeface="Times New Roman"/>
              <a:sym typeface="Times New Roman"/>
            </a:endParaRPr>
          </a:p>
          <a:p>
            <a:pPr marL="0" lvl="0" indent="0" algn="l" rtl="0">
              <a:spcBef>
                <a:spcPts val="0"/>
              </a:spcBef>
              <a:spcAft>
                <a:spcPts val="0"/>
              </a:spcAft>
              <a:buNone/>
            </a:pPr>
            <a:r>
              <a:rPr lang="en" sz="2500" dirty="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HAND GESTURE VOLUME CONTROLLER</a:t>
            </a:r>
            <a:endParaRPr lang="en-IN" sz="1900" dirty="0">
              <a:latin typeface="Times New Roman"/>
              <a:ea typeface="Times New Roman"/>
              <a:cs typeface="Times New Roman"/>
              <a:sym typeface="Times New Roman"/>
            </a:endParaRPr>
          </a:p>
        </p:txBody>
      </p:sp>
      <p:sp>
        <p:nvSpPr>
          <p:cNvPr id="89" name="Google Shape;89;p13"/>
          <p:cNvSpPr txBox="1"/>
          <p:nvPr/>
        </p:nvSpPr>
        <p:spPr>
          <a:xfrm>
            <a:off x="402875" y="3384225"/>
            <a:ext cx="7896600" cy="169274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b="1" dirty="0">
                <a:latin typeface="Times New Roman"/>
                <a:ea typeface="Times New Roman"/>
                <a:cs typeface="Times New Roman"/>
                <a:sym typeface="Times New Roman"/>
              </a:rPr>
              <a:t>By Batch 49:</a:t>
            </a:r>
            <a:endParaRPr b="1" dirty="0">
              <a:latin typeface="Times New Roman"/>
              <a:ea typeface="Times New Roman"/>
              <a:cs typeface="Times New Roman"/>
              <a:sym typeface="Times New Roman"/>
            </a:endParaRPr>
          </a:p>
          <a:p>
            <a:pPr marL="0" lvl="0" indent="0" rtl="0">
              <a:spcBef>
                <a:spcPts val="0"/>
              </a:spcBef>
              <a:spcAft>
                <a:spcPts val="0"/>
              </a:spcAft>
              <a:buNone/>
            </a:pPr>
            <a:endParaRPr dirty="0">
              <a:latin typeface="Times New Roman"/>
              <a:ea typeface="Times New Roman"/>
              <a:cs typeface="Times New Roman"/>
              <a:sym typeface="Times New Roman"/>
            </a:endParaRPr>
          </a:p>
          <a:p>
            <a:pPr lvl="0"/>
            <a:r>
              <a:rPr lang="en" b="1" dirty="0">
                <a:latin typeface="Times New Roman"/>
                <a:ea typeface="Times New Roman"/>
                <a:cs typeface="Times New Roman"/>
                <a:sym typeface="Times New Roman"/>
              </a:rPr>
              <a:t>Team Members:				 UNDER THE GUIDANCE OF</a:t>
            </a:r>
            <a:endParaRPr b="1" dirty="0">
              <a:latin typeface="Times New Roman"/>
              <a:ea typeface="Times New Roman"/>
              <a:cs typeface="Times New Roman"/>
              <a:sym typeface="Times New Roman"/>
            </a:endParaRPr>
          </a:p>
          <a:p>
            <a:pPr lvl="0"/>
            <a:r>
              <a:rPr lang="en" dirty="0">
                <a:latin typeface="Times New Roman"/>
                <a:ea typeface="Times New Roman"/>
                <a:cs typeface="Times New Roman"/>
                <a:sym typeface="Times New Roman"/>
              </a:rPr>
              <a:t>N.Raju(19H51A05E1)					 V.NARASIMHA</a:t>
            </a:r>
            <a:endParaRPr dirty="0">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a:buNone/>
            </a:pPr>
            <a:r>
              <a:rPr lang="en" dirty="0">
                <a:solidFill>
                  <a:schemeClr val="bg1"/>
                </a:solidFill>
                <a:latin typeface="Times New Roman"/>
                <a:ea typeface="Times New Roman"/>
                <a:cs typeface="Times New Roman"/>
                <a:sym typeface="Times New Roman"/>
              </a:rPr>
              <a:t>P.Saicharan(19H51A05E2)</a:t>
            </a:r>
            <a:r>
              <a:rPr lang="en" dirty="0">
                <a:solidFill>
                  <a:schemeClr val="dk2"/>
                </a:solidFill>
                <a:latin typeface="Times New Roman"/>
                <a:ea typeface="Times New Roman"/>
                <a:cs typeface="Times New Roman"/>
                <a:sym typeface="Times New Roman"/>
              </a:rPr>
              <a:t>				</a:t>
            </a:r>
            <a:r>
              <a:rPr lang="en" dirty="0">
                <a:solidFill>
                  <a:schemeClr val="bg1"/>
                </a:solidFill>
                <a:latin typeface="Times New Roman"/>
                <a:ea typeface="Times New Roman"/>
                <a:cs typeface="Times New Roman"/>
                <a:sym typeface="Times New Roman"/>
              </a:rPr>
              <a:t>Assistant Professor</a:t>
            </a:r>
          </a:p>
          <a:p>
            <a:pPr marL="0" lvl="0" indent="0" rtl="0">
              <a:spcBef>
                <a:spcPts val="0"/>
              </a:spcBef>
              <a:spcAft>
                <a:spcPts val="0"/>
              </a:spcAft>
              <a:buClr>
                <a:schemeClr val="dk1"/>
              </a:buClr>
              <a:buSzPts val="1100"/>
              <a:buFont typeface="Arial"/>
              <a:buNone/>
            </a:pPr>
            <a:r>
              <a:rPr lang="en" dirty="0">
                <a:latin typeface="Times New Roman"/>
                <a:ea typeface="Times New Roman"/>
                <a:cs typeface="Times New Roman"/>
                <a:sym typeface="Times New Roman"/>
              </a:rPr>
              <a:t>Adithya(19H51A05E6)</a:t>
            </a:r>
            <a:endParaRPr b="1" dirty="0">
              <a:latin typeface="Times New Roman"/>
              <a:ea typeface="Times New Roman"/>
              <a:cs typeface="Times New Roman"/>
              <a:sym typeface="Times New Roman"/>
            </a:endParaRPr>
          </a:p>
          <a:p>
            <a:pPr marL="0" lvl="0" indent="0" algn="ctr" rtl="0">
              <a:spcBef>
                <a:spcPts val="0"/>
              </a:spcBef>
              <a:spcAft>
                <a:spcPts val="0"/>
              </a:spcAft>
              <a:buNone/>
            </a:pP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shot (2).png"/>
          <p:cNvPicPr>
            <a:picLocks noChangeAspect="1"/>
          </p:cNvPicPr>
          <p:nvPr/>
        </p:nvPicPr>
        <p:blipFill>
          <a:blip r:embed="rId2"/>
          <a:stretch>
            <a:fillRect/>
          </a:stretch>
        </p:blipFill>
        <p:spPr>
          <a:xfrm>
            <a:off x="851338" y="819820"/>
            <a:ext cx="6664960" cy="3749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6046" y="672661"/>
            <a:ext cx="6136395" cy="523220"/>
          </a:xfrm>
          <a:prstGeom prst="rect">
            <a:avLst/>
          </a:prstGeom>
        </p:spPr>
        <p:txBody>
          <a:bodyPr wrap="square">
            <a:spAutoFit/>
          </a:bodyPr>
          <a:lstStyle/>
          <a:p>
            <a:pPr algn="ctr"/>
            <a:r>
              <a:rPr lang="en" sz="2800" b="1" dirty="0">
                <a:latin typeface="Times New Roman"/>
                <a:ea typeface="Times New Roman"/>
                <a:cs typeface="Times New Roman"/>
                <a:sym typeface="Times New Roman"/>
              </a:rPr>
              <a:t>CONCLUSION</a:t>
            </a:r>
            <a:endParaRPr lang="en-US" sz="2800" b="1" dirty="0"/>
          </a:p>
        </p:txBody>
      </p:sp>
      <p:sp>
        <p:nvSpPr>
          <p:cNvPr id="4" name="Rectangle 3"/>
          <p:cNvSpPr/>
          <p:nvPr/>
        </p:nvSpPr>
        <p:spPr>
          <a:xfrm>
            <a:off x="683172" y="1448366"/>
            <a:ext cx="7798676" cy="2554545"/>
          </a:xfrm>
          <a:prstGeom prst="rect">
            <a:avLst/>
          </a:prstGeom>
        </p:spPr>
        <p:txBody>
          <a:bodyPr wrap="square">
            <a:spAutoFit/>
          </a:bodyPr>
          <a:lstStyle/>
          <a:p>
            <a:pPr algn="just"/>
            <a:r>
              <a:rPr lang="en" dirty="0">
                <a:latin typeface="Times New Roman"/>
                <a:ea typeface="Times New Roman"/>
                <a:cs typeface="Times New Roman"/>
                <a:sym typeface="Times New Roman"/>
              </a:rPr>
              <a:t> </a:t>
            </a:r>
            <a:r>
              <a:rPr lang="en" sz="2000" dirty="0">
                <a:solidFill>
                  <a:schemeClr val="lt1"/>
                </a:solidFill>
                <a:latin typeface="Times New Roman"/>
                <a:ea typeface="Times New Roman"/>
                <a:cs typeface="Times New Roman"/>
                <a:sym typeface="Times New Roman"/>
              </a:rPr>
              <a:t>The project presented a program that allowed user to perform hand gestures for easy software control. A vision-based hand Gesture system that does not require any special markers or gloves and can operate in real-time on a commodity PC with low-cost cameras. Specifically, the system can track the tip positions of the counters and index finger for each hand. The motivation for this hand Gesture was a desktop-based volume control  system in which a user can control volume and cursor navigation in realtime using natural hand motions.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02926" y="2110085"/>
            <a:ext cx="353814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a:ln w="50800"/>
                <a:solidFill>
                  <a:schemeClr val="bg1">
                    <a:shade val="50000"/>
                  </a:schemeClr>
                </a:soli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78447" y="652124"/>
            <a:ext cx="3919663" cy="584775"/>
          </a:xfrm>
          <a:prstGeom prst="rect">
            <a:avLst/>
          </a:prstGeom>
        </p:spPr>
        <p:txBody>
          <a:bodyPr wrap="none">
            <a:spAutoFit/>
          </a:bodyPr>
          <a:lstStyle/>
          <a:p>
            <a:r>
              <a:rPr lang="en" sz="3200" dirty="0">
                <a:latin typeface="Times New Roman" pitchFamily="18" charset="0"/>
                <a:cs typeface="Times New Roman" pitchFamily="18" charset="0"/>
              </a:rPr>
              <a:t>LIST OF CONTENTS</a:t>
            </a:r>
            <a:endParaRPr lang="en-US" sz="3200" dirty="0">
              <a:latin typeface="Times New Roman" pitchFamily="18" charset="0"/>
              <a:cs typeface="Times New Roman" pitchFamily="18" charset="0"/>
            </a:endParaRPr>
          </a:p>
        </p:txBody>
      </p:sp>
      <p:pic>
        <p:nvPicPr>
          <p:cNvPr id="7" name="Google Shape;96;p14"/>
          <p:cNvPicPr preferRelativeResize="0"/>
          <p:nvPr/>
        </p:nvPicPr>
        <p:blipFill>
          <a:blip r:embed="rId2">
            <a:alphaModFix/>
          </a:blip>
          <a:stretch>
            <a:fillRect/>
          </a:stretch>
        </p:blipFill>
        <p:spPr>
          <a:xfrm>
            <a:off x="3801006" y="1185370"/>
            <a:ext cx="5014625" cy="2582475"/>
          </a:xfrm>
          <a:prstGeom prst="rect">
            <a:avLst/>
          </a:prstGeom>
          <a:noFill/>
          <a:ln>
            <a:noFill/>
          </a:ln>
        </p:spPr>
      </p:pic>
      <p:sp>
        <p:nvSpPr>
          <p:cNvPr id="8" name="Rectangle 7"/>
          <p:cNvSpPr/>
          <p:nvPr/>
        </p:nvSpPr>
        <p:spPr>
          <a:xfrm>
            <a:off x="877615" y="1348499"/>
            <a:ext cx="4572000" cy="1815882"/>
          </a:xfrm>
          <a:prstGeom prst="rect">
            <a:avLst/>
          </a:prstGeom>
        </p:spPr>
        <p:txBody>
          <a:bodyPr>
            <a:spAutoFit/>
          </a:bodyPr>
          <a:lstStyle/>
          <a:p>
            <a:pPr lvl="0"/>
            <a:r>
              <a:rPr lang="en-US" dirty="0">
                <a:solidFill>
                  <a:schemeClr val="lt1"/>
                </a:solidFill>
              </a:rPr>
              <a:t>1)Abstract</a:t>
            </a:r>
          </a:p>
          <a:p>
            <a:pPr lvl="0"/>
            <a:r>
              <a:rPr lang="en-US" dirty="0">
                <a:solidFill>
                  <a:schemeClr val="lt1"/>
                </a:solidFill>
              </a:rPr>
              <a:t>2)Introduction</a:t>
            </a:r>
          </a:p>
          <a:p>
            <a:pPr lvl="0"/>
            <a:r>
              <a:rPr lang="en-US" dirty="0">
                <a:solidFill>
                  <a:schemeClr val="lt1"/>
                </a:solidFill>
              </a:rPr>
              <a:t>3)Objective</a:t>
            </a:r>
          </a:p>
          <a:p>
            <a:pPr lvl="0"/>
            <a:r>
              <a:rPr lang="en-US" dirty="0">
                <a:solidFill>
                  <a:schemeClr val="lt1"/>
                </a:solidFill>
              </a:rPr>
              <a:t>4)Scope and Limitations</a:t>
            </a:r>
          </a:p>
          <a:p>
            <a:pPr lvl="0"/>
            <a:r>
              <a:rPr lang="en-US" dirty="0">
                <a:solidFill>
                  <a:schemeClr val="lt1"/>
                </a:solidFill>
              </a:rPr>
              <a:t>5)Existing Method</a:t>
            </a:r>
          </a:p>
          <a:p>
            <a:pPr lvl="0"/>
            <a:r>
              <a:rPr lang="en-US" dirty="0">
                <a:solidFill>
                  <a:schemeClr val="lt1"/>
                </a:solidFill>
              </a:rPr>
              <a:t>6)System architecture</a:t>
            </a:r>
          </a:p>
          <a:p>
            <a:pPr lvl="0"/>
            <a:r>
              <a:rPr lang="en-US" dirty="0">
                <a:solidFill>
                  <a:schemeClr val="lt1"/>
                </a:solidFill>
              </a:rPr>
              <a:t>7)Result Images</a:t>
            </a:r>
          </a:p>
          <a:p>
            <a:pPr lvl="0"/>
            <a:r>
              <a:rPr lang="en-US" dirty="0">
                <a:solidFill>
                  <a:schemeClr val="lt1"/>
                </a:solidFill>
              </a:rPr>
              <a:t>8)Conclusion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0854" y="578552"/>
            <a:ext cx="2501461" cy="584775"/>
          </a:xfrm>
          <a:prstGeom prst="rect">
            <a:avLst/>
          </a:prstGeom>
        </p:spPr>
        <p:txBody>
          <a:bodyPr wrap="square">
            <a:spAutoFit/>
          </a:bodyPr>
          <a:lstStyle/>
          <a:p>
            <a:r>
              <a:rPr lang="en" sz="3200" b="1" dirty="0">
                <a:latin typeface="Times New Roman" pitchFamily="18" charset="0"/>
                <a:cs typeface="Times New Roman" pitchFamily="18" charset="0"/>
              </a:rPr>
              <a:t>Abstract</a:t>
            </a:r>
            <a:endParaRPr lang="en-US" sz="3200" b="1" dirty="0">
              <a:latin typeface="Times New Roman" pitchFamily="18" charset="0"/>
              <a:cs typeface="Times New Roman" pitchFamily="18" charset="0"/>
            </a:endParaRPr>
          </a:p>
        </p:txBody>
      </p:sp>
      <p:sp>
        <p:nvSpPr>
          <p:cNvPr id="9" name="Rectangle 8"/>
          <p:cNvSpPr/>
          <p:nvPr/>
        </p:nvSpPr>
        <p:spPr>
          <a:xfrm>
            <a:off x="735724" y="1340644"/>
            <a:ext cx="7735614" cy="3170099"/>
          </a:xfrm>
          <a:prstGeom prst="rect">
            <a:avLst/>
          </a:prstGeom>
        </p:spPr>
        <p:txBody>
          <a:bodyPr wrap="square">
            <a:spAutoFit/>
          </a:bodyPr>
          <a:lstStyle/>
          <a:p>
            <a:pPr algn="just"/>
            <a:r>
              <a:rPr lang="en" dirty="0">
                <a:latin typeface="Times New Roman"/>
                <a:ea typeface="Times New Roman"/>
                <a:cs typeface="Times New Roman"/>
                <a:sym typeface="Times New Roman"/>
              </a:rPr>
              <a:t>          </a:t>
            </a:r>
            <a:r>
              <a:rPr lang="en" sz="2000" dirty="0">
                <a:solidFill>
                  <a:schemeClr val="lt1"/>
                </a:solidFill>
                <a:latin typeface="Times New Roman"/>
                <a:ea typeface="Times New Roman"/>
                <a:cs typeface="Times New Roman"/>
                <a:sym typeface="Times New Roman"/>
              </a:rPr>
              <a:t>A hand gesture recognition system provides a natural, innovative and modern way of non verbal communication. It has a wide area of application in human computer interaction and sign language. The intention of this implementation is to discuss approach of hand gesture recognition based on detection of some shape based features. A primary goal of gesture recognition is to create a system which can identify specific human gestures and use them to convey information for device control and by implementing real time gestures recognition a user can control a computer by doing a specific gesture in front of a video camera linked to a computer.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p16"/>
          <p:cNvSpPr txBox="1">
            <a:spLocks/>
          </p:cNvSpPr>
          <p:nvPr/>
        </p:nvSpPr>
        <p:spPr>
          <a:xfrm>
            <a:off x="311699" y="459515"/>
            <a:ext cx="7518508" cy="617700"/>
          </a:xfrm>
          <a:prstGeom prst="rect">
            <a:avLst/>
          </a:prstGeom>
          <a:ln>
            <a:noFill/>
          </a:ln>
        </p:spPr>
        <p:txBody>
          <a:bodyPr spcFirstLastPara="1" vert="horz" wrap="square" lIns="91425" tIns="91425" rIns="91425" bIns="91425" anchor="t" anchorCtr="0">
            <a:normAutofit fontScale="60000" lnSpcReduction="2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60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mj-lt"/>
                <a:ea typeface="+mj-ea"/>
                <a:cs typeface="+mj-cs"/>
              </a:rPr>
              <a:t>Introduction</a:t>
            </a:r>
          </a:p>
        </p:txBody>
      </p:sp>
      <p:sp>
        <p:nvSpPr>
          <p:cNvPr id="6" name="Rectangle 5"/>
          <p:cNvSpPr/>
          <p:nvPr/>
        </p:nvSpPr>
        <p:spPr>
          <a:xfrm>
            <a:off x="651641" y="1556088"/>
            <a:ext cx="7651531" cy="2554545"/>
          </a:xfrm>
          <a:prstGeom prst="rect">
            <a:avLst/>
          </a:prstGeom>
        </p:spPr>
        <p:txBody>
          <a:bodyPr wrap="square">
            <a:spAutoFit/>
          </a:bodyPr>
          <a:lstStyle/>
          <a:p>
            <a:pPr lvl="0" algn="just">
              <a:buFont typeface="Wingdings" pitchFamily="2" charset="2"/>
              <a:buChar char="Ø"/>
            </a:pPr>
            <a:r>
              <a:rPr lang="en" sz="2000" dirty="0">
                <a:latin typeface="Times New Roman"/>
                <a:ea typeface="Times New Roman"/>
                <a:cs typeface="Times New Roman"/>
                <a:sym typeface="Times New Roman"/>
              </a:rPr>
              <a:t> </a:t>
            </a:r>
            <a:r>
              <a:rPr lang="en" sz="2000" dirty="0">
                <a:solidFill>
                  <a:schemeClr val="lt1"/>
                </a:solidFill>
                <a:latin typeface="Times New Roman"/>
                <a:ea typeface="Times New Roman"/>
                <a:cs typeface="Times New Roman"/>
                <a:sym typeface="Times New Roman"/>
              </a:rPr>
              <a:t>Hand gestures are spontaneous and powerful communication mode for Human Computer Interaction (HCI). Traditional input devices are available for interaction with computer, such as keyboard, mouse, joystick as well as touch screen; however they do not provide natural interface. </a:t>
            </a:r>
          </a:p>
          <a:p>
            <a:pPr lvl="0" algn="just">
              <a:buFont typeface="Wingdings" pitchFamily="2" charset="2"/>
              <a:buChar char="Ø"/>
            </a:pPr>
            <a:r>
              <a:rPr lang="en" sz="2000" dirty="0">
                <a:solidFill>
                  <a:schemeClr val="lt1"/>
                </a:solidFill>
                <a:latin typeface="Times New Roman"/>
                <a:ea typeface="Times New Roman"/>
                <a:cs typeface="Times New Roman"/>
                <a:sym typeface="Times New Roman"/>
              </a:rPr>
              <a:t>The proposed system will consist of desktop or laptop interface, the hand gesture may be used by the users may need to wear any data glove, or may use the web camera for capturing the hand image.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450" y="388883"/>
            <a:ext cx="7688100" cy="872358"/>
          </a:xfrm>
        </p:spPr>
        <p:txBody>
          <a:bodyPr>
            <a:normAutofit/>
          </a:bodyPr>
          <a:lstStyle/>
          <a:p>
            <a:pPr algn="ctr"/>
            <a:r>
              <a:rPr lang="en-US" sz="3200" dirty="0">
                <a:solidFill>
                  <a:schemeClr val="bg1"/>
                </a:solidFill>
              </a:rPr>
              <a:t>Objective</a:t>
            </a:r>
          </a:p>
        </p:txBody>
      </p:sp>
      <p:sp>
        <p:nvSpPr>
          <p:cNvPr id="3" name="Subtitle 2"/>
          <p:cNvSpPr>
            <a:spLocks noGrp="1"/>
          </p:cNvSpPr>
          <p:nvPr>
            <p:ph type="subTitle" idx="1"/>
          </p:nvPr>
        </p:nvSpPr>
        <p:spPr>
          <a:xfrm>
            <a:off x="729627" y="1618593"/>
            <a:ext cx="7688100" cy="2617076"/>
          </a:xfrm>
        </p:spPr>
        <p:txBody>
          <a:bodyPr>
            <a:normAutofit fontScale="77500" lnSpcReduction="20000"/>
          </a:bodyPr>
          <a:lstStyle/>
          <a:p>
            <a:pPr algn="just">
              <a:buFont typeface="Wingdings" pitchFamily="2" charset="2"/>
              <a:buChar char="Ø"/>
            </a:pPr>
            <a:r>
              <a:rPr lang="en-US" dirty="0">
                <a:latin typeface="Times New Roman" pitchFamily="18" charset="0"/>
                <a:cs typeface="Times New Roman" pitchFamily="18" charset="0"/>
              </a:rPr>
              <a:t>Gesture  recognition helps computers to understand human body language .The computer then makes use of these data as input to handle applications.</a:t>
            </a:r>
          </a:p>
          <a:p>
            <a:pPr algn="just">
              <a:buFont typeface="Wingdings" pitchFamily="2" charset="2"/>
              <a:buChar char="Ø"/>
            </a:pPr>
            <a:r>
              <a:rPr lang="en-US" dirty="0">
                <a:latin typeface="Times New Roman" pitchFamily="18" charset="0"/>
                <a:cs typeface="Times New Roman" pitchFamily="18" charset="0"/>
              </a:rPr>
              <a:t>To develop an interface which will capture human hand gesture dynamically and will control the volume level.</a:t>
            </a:r>
          </a:p>
          <a:p>
            <a:pPr algn="just">
              <a:buFont typeface="Wingdings" pitchFamily="2" charset="2"/>
              <a:buChar char="Ø"/>
            </a:pPr>
            <a:r>
              <a:rPr lang="en-US" dirty="0">
                <a:latin typeface="Times New Roman" pitchFamily="18" charset="0"/>
                <a:cs typeface="Times New Roman" pitchFamily="18" charset="0"/>
              </a:rPr>
              <a:t>Developed a FPS interface which could be used to control volume of the system. </a:t>
            </a:r>
          </a:p>
          <a:p>
            <a:pPr algn="just">
              <a:buFont typeface="Wingdings" pitchFamily="2" charset="2"/>
              <a:buChar char="Ø"/>
            </a:pPr>
            <a:r>
              <a:rPr lang="en-US" dirty="0">
                <a:latin typeface="Times New Roman" pitchFamily="18" charset="0"/>
                <a:cs typeface="Times New Roman" pitchFamily="18" charset="0"/>
              </a:rPr>
              <a:t>By using the hand gesture we can reduce the effort of using the keyboard and mouse for increasing and decreasing the volume.</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77949" y="462938"/>
            <a:ext cx="5585306" cy="584775"/>
          </a:xfrm>
          <a:prstGeom prst="rect">
            <a:avLst/>
          </a:prstGeom>
        </p:spPr>
        <p:txBody>
          <a:bodyPr wrap="square">
            <a:spAutoFit/>
          </a:bodyPr>
          <a:lstStyle/>
          <a:p>
            <a:pPr algn="ctr"/>
            <a:r>
              <a:rPr lang="en" sz="3200" b="1" dirty="0">
                <a:latin typeface="Times New Roman" pitchFamily="18" charset="0"/>
                <a:cs typeface="Times New Roman" pitchFamily="18" charset="0"/>
              </a:rPr>
              <a:t>Existing Method</a:t>
            </a:r>
            <a:endParaRPr lang="en-US" sz="3200" b="1" dirty="0">
              <a:latin typeface="Times New Roman" pitchFamily="18" charset="0"/>
              <a:cs typeface="Times New Roman" pitchFamily="18" charset="0"/>
            </a:endParaRPr>
          </a:p>
        </p:txBody>
      </p:sp>
      <p:sp>
        <p:nvSpPr>
          <p:cNvPr id="7" name="Rectangle 6"/>
          <p:cNvSpPr/>
          <p:nvPr/>
        </p:nvSpPr>
        <p:spPr>
          <a:xfrm>
            <a:off x="546537" y="1202145"/>
            <a:ext cx="7651531" cy="2769989"/>
          </a:xfrm>
          <a:prstGeom prst="rect">
            <a:avLst/>
          </a:prstGeom>
        </p:spPr>
        <p:txBody>
          <a:bodyPr wrap="square">
            <a:spAutoFit/>
          </a:bodyPr>
          <a:lstStyle/>
          <a:p>
            <a:pPr lvl="0" algn="just"/>
            <a:r>
              <a:rPr lang="en-US" sz="2000" dirty="0">
                <a:solidFill>
                  <a:schemeClr val="lt1"/>
                </a:solidFill>
                <a:latin typeface="Times New Roman"/>
                <a:ea typeface="Times New Roman"/>
                <a:cs typeface="Times New Roman"/>
                <a:sym typeface="Times New Roman"/>
              </a:rPr>
              <a:t>ANN for Gesture Recognition using Accelerometer Data [6]:</a:t>
            </a:r>
          </a:p>
          <a:p>
            <a:pPr lvl="0" algn="just"/>
            <a:r>
              <a:rPr lang="en-US" sz="2000" dirty="0">
                <a:solidFill>
                  <a:schemeClr val="lt1"/>
                </a:solidFill>
                <a:latin typeface="Times New Roman"/>
                <a:ea typeface="Times New Roman"/>
                <a:cs typeface="Times New Roman"/>
                <a:sym typeface="Times New Roman"/>
              </a:rPr>
              <a:t>* The authors introduced an Artificial Neural network application used for the classification and gesture recognition. The gesture recognition is done through the </a:t>
            </a:r>
            <a:r>
              <a:rPr lang="en-US" sz="2000" dirty="0" err="1">
                <a:solidFill>
                  <a:schemeClr val="lt1"/>
                </a:solidFill>
                <a:latin typeface="Times New Roman"/>
                <a:ea typeface="Times New Roman"/>
                <a:cs typeface="Times New Roman"/>
                <a:sym typeface="Times New Roman"/>
              </a:rPr>
              <a:t>WiFi</a:t>
            </a:r>
            <a:r>
              <a:rPr lang="en-US" sz="2000" dirty="0">
                <a:solidFill>
                  <a:schemeClr val="lt1"/>
                </a:solidFill>
                <a:latin typeface="Times New Roman"/>
                <a:ea typeface="Times New Roman"/>
                <a:cs typeface="Times New Roman"/>
                <a:sym typeface="Times New Roman"/>
              </a:rPr>
              <a:t> remote, this remote will rotate in X,Y,Z directions.</a:t>
            </a:r>
          </a:p>
          <a:p>
            <a:pPr lvl="0" algn="just"/>
            <a:r>
              <a:rPr lang="en-US" sz="2000" dirty="0">
                <a:solidFill>
                  <a:schemeClr val="lt1"/>
                </a:solidFill>
                <a:latin typeface="Times New Roman"/>
                <a:ea typeface="Times New Roman"/>
                <a:cs typeface="Times New Roman"/>
                <a:sym typeface="Times New Roman"/>
              </a:rPr>
              <a:t>* To reduce the computational cost and memory consumption the gesture recognition is processed in two levels.</a:t>
            </a:r>
          </a:p>
          <a:p>
            <a:pPr lvl="0" algn="just"/>
            <a:r>
              <a:rPr lang="en-US" sz="2000" dirty="0">
                <a:solidFill>
                  <a:schemeClr val="lt1"/>
                </a:solidFill>
                <a:latin typeface="Times New Roman"/>
                <a:ea typeface="Times New Roman"/>
                <a:cs typeface="Times New Roman"/>
                <a:sym typeface="Times New Roman"/>
              </a:rPr>
              <a:t>* In first level User Authentication is done for gesture recognition.</a:t>
            </a:r>
          </a:p>
          <a:p>
            <a:pPr lvl="0" algn="just"/>
            <a:endParaRPr lang="en-US"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450" y="241738"/>
            <a:ext cx="7688100" cy="966952"/>
          </a:xfrm>
        </p:spPr>
        <p:txBody>
          <a:bodyPr>
            <a:normAutofit/>
          </a:bodyPr>
          <a:lstStyle/>
          <a:p>
            <a:pPr algn="ctr"/>
            <a:r>
              <a:rPr lang="en-US" sz="3200" dirty="0">
                <a:solidFill>
                  <a:schemeClr val="bg1"/>
                </a:solidFill>
              </a:rPr>
              <a:t>Scope and Limitations</a:t>
            </a:r>
          </a:p>
        </p:txBody>
      </p:sp>
      <p:sp>
        <p:nvSpPr>
          <p:cNvPr id="3" name="Subtitle 2"/>
          <p:cNvSpPr>
            <a:spLocks noGrp="1"/>
          </p:cNvSpPr>
          <p:nvPr>
            <p:ph type="subTitle" idx="1"/>
          </p:nvPr>
        </p:nvSpPr>
        <p:spPr>
          <a:xfrm>
            <a:off x="729627" y="1439917"/>
            <a:ext cx="7688100" cy="2911366"/>
          </a:xfrm>
        </p:spPr>
        <p:txBody>
          <a:bodyPr>
            <a:normAutofit fontScale="92500" lnSpcReduction="20000"/>
          </a:bodyPr>
          <a:lstStyle/>
          <a:p>
            <a:pPr algn="just">
              <a:buFont typeface="Wingdings" pitchFamily="2" charset="2"/>
              <a:buChar char="Ø"/>
            </a:pPr>
            <a:r>
              <a:rPr lang="en-US" dirty="0"/>
              <a:t>Gesture are difficult in understanding informal etiquette information might distorted etc.</a:t>
            </a:r>
          </a:p>
          <a:p>
            <a:pPr algn="just">
              <a:buFont typeface="Wingdings" pitchFamily="2" charset="2"/>
              <a:buChar char="Ø"/>
            </a:pPr>
            <a:r>
              <a:rPr lang="en-US" dirty="0"/>
              <a:t>It has no exactness and sometimes it is unclear and plain .</a:t>
            </a:r>
          </a:p>
          <a:p>
            <a:pPr algn="just">
              <a:buFont typeface="Wingdings" pitchFamily="2" charset="2"/>
              <a:buChar char="Ø"/>
            </a:pPr>
            <a:r>
              <a:rPr lang="en-US" dirty="0"/>
              <a:t>One cannot make long explanation or conversation through gesture.</a:t>
            </a:r>
          </a:p>
          <a:p>
            <a:pPr algn="just">
              <a:buFont typeface="Wingdings" pitchFamily="2" charset="2"/>
              <a:buChar char="Ø"/>
            </a:pPr>
            <a:r>
              <a:rPr lang="en-US" dirty="0"/>
              <a:t>It is one of the informal types of communication where it is not suited for official purposes.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1;p20"/>
          <p:cNvSpPr txBox="1">
            <a:spLocks/>
          </p:cNvSpPr>
          <p:nvPr/>
        </p:nvSpPr>
        <p:spPr>
          <a:xfrm>
            <a:off x="311700" y="376025"/>
            <a:ext cx="3327600" cy="510300"/>
          </a:xfrm>
          <a:prstGeom prst="rect">
            <a:avLst/>
          </a:prstGeom>
          <a:ln>
            <a:noFill/>
          </a:ln>
        </p:spPr>
        <p:txBody>
          <a:bodyPr spcFirstLastPara="1" vert="horz" wrap="square" lIns="91425" tIns="91425" rIns="91425" bIns="91425" anchor="t" anchorCtr="0">
            <a:noAutofit/>
            <a:scene3d>
              <a:camera prst="orthographicFront"/>
              <a:lightRig rig="freezing" dir="t">
                <a:rot lat="0" lon="0" rev="5640000"/>
              </a:lightRig>
            </a:scene3d>
            <a:sp3d prstMaterial="flat">
              <a:bevelT w="38100" h="38100"/>
              <a:contourClr>
                <a:schemeClr val="tx2"/>
              </a:contourClr>
            </a:sp3d>
          </a:bodyPr>
          <a:lstStyle/>
          <a:p>
            <a:pPr marL="0" marR="0" lvl="0" indent="0" algn="l" defTabSz="914400" rtl="0" eaLnBrk="1" fontAlgn="auto" latinLnBrk="0" hangingPunct="1">
              <a:lnSpc>
                <a:spcPct val="100000"/>
              </a:lnSpc>
              <a:spcBef>
                <a:spcPts val="0"/>
              </a:spcBef>
              <a:spcAft>
                <a:spcPts val="0"/>
              </a:spcAft>
              <a:buClrTx/>
              <a:buSzPts val="990"/>
              <a:buFontTx/>
              <a:buNone/>
              <a:tabLst/>
              <a:defRPr/>
            </a:pPr>
            <a:r>
              <a:rPr kumimoji="0" lang="en-US" sz="194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imes New Roman"/>
                <a:ea typeface="Times New Roman"/>
                <a:cs typeface="Times New Roman"/>
                <a:sym typeface="Times New Roman"/>
              </a:rPr>
              <a:t>SYSTEM ARCHITECTURE</a:t>
            </a:r>
          </a:p>
        </p:txBody>
      </p:sp>
      <p:sp>
        <p:nvSpPr>
          <p:cNvPr id="7" name="Google Shape;132;p20"/>
          <p:cNvSpPr/>
          <p:nvPr/>
        </p:nvSpPr>
        <p:spPr>
          <a:xfrm>
            <a:off x="733376" y="1135117"/>
            <a:ext cx="1526348" cy="4115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CAPTURE</a:t>
            </a:r>
            <a:endParaRPr dirty="0"/>
          </a:p>
        </p:txBody>
      </p:sp>
      <p:sp>
        <p:nvSpPr>
          <p:cNvPr id="8" name="Google Shape;133;p20"/>
          <p:cNvSpPr/>
          <p:nvPr/>
        </p:nvSpPr>
        <p:spPr>
          <a:xfrm>
            <a:off x="3505100" y="1141500"/>
            <a:ext cx="2269500" cy="51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OBJECT DETECTION</a:t>
            </a:r>
            <a:endParaRPr/>
          </a:p>
        </p:txBody>
      </p:sp>
      <p:sp>
        <p:nvSpPr>
          <p:cNvPr id="9" name="Google Shape;134;p20"/>
          <p:cNvSpPr/>
          <p:nvPr/>
        </p:nvSpPr>
        <p:spPr>
          <a:xfrm>
            <a:off x="5908975" y="2336725"/>
            <a:ext cx="2041200" cy="51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HAND DETECTION</a:t>
            </a:r>
            <a:endParaRPr/>
          </a:p>
        </p:txBody>
      </p:sp>
      <p:sp>
        <p:nvSpPr>
          <p:cNvPr id="10" name="Google Shape;135;p20"/>
          <p:cNvSpPr/>
          <p:nvPr/>
        </p:nvSpPr>
        <p:spPr>
          <a:xfrm>
            <a:off x="3223075" y="3035075"/>
            <a:ext cx="2336700" cy="51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FEATURE EXTRACTION</a:t>
            </a:r>
            <a:endParaRPr/>
          </a:p>
        </p:txBody>
      </p:sp>
      <p:sp>
        <p:nvSpPr>
          <p:cNvPr id="11" name="Google Shape;136;p20"/>
          <p:cNvSpPr/>
          <p:nvPr/>
        </p:nvSpPr>
        <p:spPr>
          <a:xfrm>
            <a:off x="2578475" y="1289225"/>
            <a:ext cx="772200" cy="28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p20"/>
          <p:cNvSpPr/>
          <p:nvPr/>
        </p:nvSpPr>
        <p:spPr>
          <a:xfrm>
            <a:off x="5868700" y="1369800"/>
            <a:ext cx="1060800" cy="20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p20"/>
          <p:cNvSpPr/>
          <p:nvPr/>
        </p:nvSpPr>
        <p:spPr>
          <a:xfrm>
            <a:off x="7131075" y="1504100"/>
            <a:ext cx="281700" cy="671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9;p20"/>
          <p:cNvSpPr/>
          <p:nvPr/>
        </p:nvSpPr>
        <p:spPr>
          <a:xfrm>
            <a:off x="6634175" y="2967925"/>
            <a:ext cx="349200" cy="510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0;p20"/>
          <p:cNvSpPr/>
          <p:nvPr/>
        </p:nvSpPr>
        <p:spPr>
          <a:xfrm>
            <a:off x="5774600" y="3290225"/>
            <a:ext cx="658200" cy="188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1;p20"/>
          <p:cNvSpPr/>
          <p:nvPr/>
        </p:nvSpPr>
        <p:spPr>
          <a:xfrm>
            <a:off x="2155425" y="3236500"/>
            <a:ext cx="772200" cy="188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p20"/>
          <p:cNvSpPr/>
          <p:nvPr/>
        </p:nvSpPr>
        <p:spPr>
          <a:xfrm>
            <a:off x="349175" y="3008200"/>
            <a:ext cx="1510800" cy="41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GESTURE CONTROL</a:t>
            </a:r>
            <a:endParaRPr/>
          </a:p>
        </p:txBody>
      </p:sp>
      <p:sp>
        <p:nvSpPr>
          <p:cNvPr id="18" name="Google Shape;143;p20"/>
          <p:cNvSpPr/>
          <p:nvPr/>
        </p:nvSpPr>
        <p:spPr>
          <a:xfrm>
            <a:off x="604325" y="4297450"/>
            <a:ext cx="1060800" cy="41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HAND</a:t>
            </a:r>
            <a:endParaRPr/>
          </a:p>
        </p:txBody>
      </p:sp>
      <p:sp>
        <p:nvSpPr>
          <p:cNvPr id="19" name="Google Shape;144;p20"/>
          <p:cNvSpPr/>
          <p:nvPr/>
        </p:nvSpPr>
        <p:spPr>
          <a:xfrm>
            <a:off x="953500" y="3545400"/>
            <a:ext cx="281700" cy="671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1944414" y="304801"/>
            <a:ext cx="5559972" cy="493985"/>
          </a:xfrm>
          <a:prstGeom prst="rect">
            <a:avLst/>
          </a:prstGeom>
          <a:ln>
            <a:noFill/>
          </a:ln>
        </p:spPr>
        <p:txBody>
          <a:bodyPr vert="horz" lIns="0" tIns="0" rIns="18288" bIns="0" anchor="b">
            <a:normAutofit fontScale="70000" lnSpcReduction="2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mj-lt"/>
                <a:ea typeface="+mj-ea"/>
                <a:cs typeface="+mj-cs"/>
              </a:rPr>
              <a:t>Result Images:-</a:t>
            </a:r>
          </a:p>
        </p:txBody>
      </p:sp>
      <p:sp>
        <p:nvSpPr>
          <p:cNvPr id="21" name="AutoShape 2" descr="blob:https://web.whatsapp.com/eaa8c382-9ca9-4067-96d6-c70c4796a6b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 name="AutoShape 4" descr="blob:https://web.whatsapp.com/eaa8c382-9ca9-4067-96d6-c70c4796a6b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AutoShape 6" descr="blob:https://web.whatsapp.com/eaa8c382-9ca9-4067-96d6-c70c4796a6b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 name="Picture 23" descr="WhatsApp Image 2021-12-07 at 2.42.04 PM (1).jpeg"/>
          <p:cNvPicPr>
            <a:picLocks noChangeAspect="1"/>
          </p:cNvPicPr>
          <p:nvPr/>
        </p:nvPicPr>
        <p:blipFill>
          <a:blip r:embed="rId2"/>
          <a:stretch>
            <a:fillRect/>
          </a:stretch>
        </p:blipFill>
        <p:spPr>
          <a:xfrm>
            <a:off x="672661" y="945930"/>
            <a:ext cx="3626069" cy="1923394"/>
          </a:xfrm>
          <a:prstGeom prst="rect">
            <a:avLst/>
          </a:prstGeom>
        </p:spPr>
      </p:pic>
      <p:pic>
        <p:nvPicPr>
          <p:cNvPr id="25" name="Picture 24" descr="WhatsApp Image 2021-12-07 at 2.42.04 PM (2).jpeg"/>
          <p:cNvPicPr>
            <a:picLocks noChangeAspect="1"/>
          </p:cNvPicPr>
          <p:nvPr/>
        </p:nvPicPr>
        <p:blipFill>
          <a:blip r:embed="rId3"/>
          <a:stretch>
            <a:fillRect/>
          </a:stretch>
        </p:blipFill>
        <p:spPr>
          <a:xfrm>
            <a:off x="4541263" y="819810"/>
            <a:ext cx="3566160" cy="2006311"/>
          </a:xfrm>
          <a:prstGeom prst="rect">
            <a:avLst/>
          </a:prstGeom>
        </p:spPr>
      </p:pic>
      <p:pic>
        <p:nvPicPr>
          <p:cNvPr id="26" name="Picture 25" descr="WhatsApp Image 2021-12-07 at 2.42.05 PM (2).jpeg"/>
          <p:cNvPicPr>
            <a:picLocks noChangeAspect="1"/>
          </p:cNvPicPr>
          <p:nvPr/>
        </p:nvPicPr>
        <p:blipFill>
          <a:blip r:embed="rId4"/>
          <a:stretch>
            <a:fillRect/>
          </a:stretch>
        </p:blipFill>
        <p:spPr>
          <a:xfrm>
            <a:off x="694423" y="2913435"/>
            <a:ext cx="3566160" cy="2082920"/>
          </a:xfrm>
          <a:prstGeom prst="rect">
            <a:avLst/>
          </a:prstGeom>
        </p:spPr>
      </p:pic>
      <p:pic>
        <p:nvPicPr>
          <p:cNvPr id="27" name="Picture 26" descr="WhatsApp Image 2021-12-07 at 2.42.05 PM.jpeg"/>
          <p:cNvPicPr>
            <a:picLocks noChangeAspect="1"/>
          </p:cNvPicPr>
          <p:nvPr/>
        </p:nvPicPr>
        <p:blipFill>
          <a:blip r:embed="rId5"/>
          <a:stretch>
            <a:fillRect/>
          </a:stretch>
        </p:blipFill>
        <p:spPr>
          <a:xfrm>
            <a:off x="4542366" y="2966218"/>
            <a:ext cx="3566160" cy="203013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TotalTime>
  <Words>625</Words>
  <Application>Microsoft Office PowerPoint</Application>
  <PresentationFormat>On-screen Show (16:9)</PresentationFormat>
  <Paragraphs>51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Wingdings</vt:lpstr>
      <vt:lpstr>Wingdings 2</vt:lpstr>
      <vt:lpstr>Times New Roman</vt:lpstr>
      <vt:lpstr>Arial</vt:lpstr>
      <vt:lpstr>Constantia</vt:lpstr>
      <vt:lpstr>Flow</vt:lpstr>
      <vt:lpstr>      CMR COLLEGE OF ENGINEERING &amp; TECHNOLOGY   </vt:lpstr>
      <vt:lpstr>PowerPoint Presentation</vt:lpstr>
      <vt:lpstr>PowerPoint Presentation</vt:lpstr>
      <vt:lpstr>PowerPoint Presentation</vt:lpstr>
      <vt:lpstr>Objective</vt:lpstr>
      <vt:lpstr>PowerPoint Presentation</vt:lpstr>
      <vt:lpstr>Scope and Limitations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COLLEGE OF ENGINEERING &amp; TECHNOLOGY</dc:title>
  <dc:creator>welcome</dc:creator>
  <cp:lastModifiedBy>neela raju</cp:lastModifiedBy>
  <cp:revision>23</cp:revision>
  <dcterms:modified xsi:type="dcterms:W3CDTF">2021-12-16T14:02:15Z</dcterms:modified>
</cp:coreProperties>
</file>