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446F6-B3D9-4224-954D-089D9A235258}" v="2883" dt="2019-07-14T16:15:25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81F2-4B6A-4236-9204-8E2855C8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2F13-D77C-4875-998F-528B2B450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546E-DE9B-45F1-9540-E44F8F7B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8B96-804E-4EA6-A839-6448F4C6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5905-FD3F-4CB0-80EC-3B39F7BA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D4D-4F46-489B-B7CA-9A89C8DF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FB35F-5448-4764-B116-BBCEEF84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6D7CE-4C69-4B3D-9982-71189BF2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25E4-3ABB-4D39-B3B4-47B80E0C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723F-0429-4933-ADAC-16BCB95D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40CF0-5E09-4912-9BBC-CDC751BF1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834FF-CFCD-474D-AD6C-12D5458D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1D13-9E90-43C5-9658-6415FA87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A95C-75CE-464B-8439-912FE403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7BD5-E333-4566-B598-1EF80111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7718-CD27-4594-BC9D-686267F3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A6E7-5D81-4823-84D4-DAAACBFF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850-184B-48B5-A189-9E5FC733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96AF-B13F-46EC-B033-DA2E48F9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5F139-CC53-4899-9E82-A1A5AF84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84D6-3789-4059-9E10-3C4BA6A7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5BA4-0960-41CD-8E51-D9C0C26E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A43D-5FA1-4385-AA4C-7EDD0BB4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DD871-DB22-4AEF-BA9C-24F85F83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6DD8-8107-4697-9212-0EAF9123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6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9740-CC40-41BE-A98A-28438DDE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7A04-27A8-4CBC-AEB7-98635B988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D843-F4E9-4702-906A-1B9AEA6D8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0E51-3888-47D5-835B-9AC1B2EF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FC677-A7A8-4319-A44E-C3C6F1F2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17532-E15A-4FA3-AD2E-C1B54D77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B50-57CF-4C0C-9505-32D33CC7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E225-604C-4B72-A3AF-BB8F389B8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42DE-B842-4808-B51F-D47F1CF9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F5D6E-0FA9-43DB-B761-D6C3723E4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B5CFB-2028-4428-9C5F-0E3A84A16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023C7-061D-44DA-8A7C-1E0EDF3B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4BAA8-FED4-4FD4-9971-7814DD06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806E0-A0CF-4794-8944-0A805DBD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208B-1A67-41FC-9CA5-54EFAE93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6E805-5190-4155-956F-E9D96A1C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E222A-1988-4F5C-8D4F-0508F5DC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0DC60-F964-44B8-B712-977A72EF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3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B64DB-7E46-4457-9C33-8CF9D9C5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9E690-91D2-4831-9760-03609253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4FA62-A8D4-4C3E-8E15-3D3910F6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867B-DF98-4097-807D-D4B094CD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1751-0E95-4806-994E-EB9A2E18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5C2EE-C4CA-4273-8DA7-A6BD0447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5696-6F09-4E60-9BBE-C8CCBBEB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2FF4-A610-470E-9518-5A6D9050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71EA0-2E6F-45CB-B4C7-5D7441D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9405-E5B5-419B-8F7C-A03EC339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B1FC4-AD3F-4BAE-B6C9-1D64D7929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5DC17-32CA-4A3D-82BA-CF69B265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EE761-2867-4B4F-A06D-50E85AE6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62D8-F248-41FF-B0FF-7E2D015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D2155-5750-413D-8F81-F2E7DD01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CACE5-D0EB-4159-83E9-39551AF4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0196-F4B7-4A7D-BB76-F9BFD0F6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3739-1EBB-4E9C-87C4-C9E9C0B56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D147-D877-437B-A7A8-12D7E505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3EF9-84C1-4622-8697-338DFD16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8F84-C7B7-4BE6-9CCF-E5B19E9BD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Quality Report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5F7A9E-D93B-4759-9E29-BA18C50FC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Analysis of data quality across sources</a:t>
            </a:r>
          </a:p>
        </p:txBody>
      </p:sp>
    </p:spTree>
    <p:extLst>
      <p:ext uri="{BB962C8B-B14F-4D97-AF65-F5344CB8AC3E}">
        <p14:creationId xmlns:p14="http://schemas.microsoft.com/office/powerpoint/2010/main" val="134632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110C-4E5C-4B85-BC7B-F14C8159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Drive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5876-B70B-4968-A4C8-BFF6265E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1063625"/>
            <a:ext cx="12146280" cy="5776120"/>
          </a:xfrm>
        </p:spPr>
        <p:txBody>
          <a:bodyPr>
            <a:normAutofit lnSpcReduction="10000"/>
          </a:bodyPr>
          <a:lstStyle/>
          <a:p>
            <a:r>
              <a:rPr lang="en-US" sz="1700" b="1" dirty="0"/>
              <a:t># partial parquet files</a:t>
            </a:r>
            <a:r>
              <a:rPr lang="en-US" sz="1700" dirty="0"/>
              <a:t>: 43</a:t>
            </a:r>
          </a:p>
          <a:p>
            <a:r>
              <a:rPr lang="en-US" sz="1700" b="1" dirty="0"/>
              <a:t>Number of observations</a:t>
            </a:r>
            <a:r>
              <a:rPr lang="en-US" sz="1700" dirty="0"/>
              <a:t>: 9217528  </a:t>
            </a:r>
          </a:p>
          <a:p>
            <a:r>
              <a:rPr lang="en-US" sz="1700" b="1" dirty="0"/>
              <a:t>Number of columns</a:t>
            </a:r>
            <a:r>
              <a:rPr lang="en-US" sz="1700" dirty="0"/>
              <a:t>: 12 (9 numeric, 1 datetime, 2 IDs)</a:t>
            </a:r>
          </a:p>
          <a:p>
            <a:r>
              <a:rPr lang="en-US" sz="1700" b="1" dirty="0"/>
              <a:t>Missing values</a:t>
            </a:r>
            <a:r>
              <a:rPr lang="en-US" sz="1700" dirty="0"/>
              <a:t>: 0</a:t>
            </a:r>
          </a:p>
          <a:p>
            <a:r>
              <a:rPr lang="en-US" sz="1700" dirty="0"/>
              <a:t> </a:t>
            </a:r>
            <a:r>
              <a:rPr lang="en-US" sz="1700" b="1" dirty="0"/>
              <a:t>Reporting Granularity:</a:t>
            </a:r>
          </a:p>
          <a:p>
            <a:pPr lvl="1"/>
            <a:r>
              <a:rPr lang="en-US" sz="1700" dirty="0"/>
              <a:t>Vehicle ID</a:t>
            </a:r>
          </a:p>
          <a:p>
            <a:pPr lvl="1"/>
            <a:r>
              <a:rPr lang="en-US" sz="1700" dirty="0"/>
              <a:t>Trip ID</a:t>
            </a:r>
          </a:p>
          <a:p>
            <a:pPr lvl="1"/>
            <a:r>
              <a:rPr lang="en-US" sz="1700" dirty="0" err="1"/>
              <a:t>DataTime</a:t>
            </a:r>
            <a:r>
              <a:rPr lang="en-US" sz="1700" dirty="0"/>
              <a:t> in YYYY:MM:DD HH:MM:SS</a:t>
            </a:r>
          </a:p>
          <a:p>
            <a:pPr lvl="2"/>
            <a:r>
              <a:rPr lang="en-US" sz="1700" dirty="0"/>
              <a:t>Each row for the same trip ID is separated by 1 second, hence, while calculating the features such as time spent , we can simply take a count of rows as opposed to summing across different date-time fields </a:t>
            </a:r>
          </a:p>
          <a:p>
            <a:r>
              <a:rPr lang="en-US" sz="1700" b="1" dirty="0">
                <a:highlight>
                  <a:srgbClr val="FFFF00"/>
                </a:highlight>
              </a:rPr>
              <a:t>Velocity</a:t>
            </a:r>
            <a:r>
              <a:rPr lang="en-US" sz="1700" dirty="0">
                <a:highlight>
                  <a:srgbClr val="FFFF00"/>
                </a:highlight>
              </a:rPr>
              <a:t>: </a:t>
            </a:r>
          </a:p>
          <a:p>
            <a:pPr lvl="1"/>
            <a:r>
              <a:rPr lang="en-US" sz="1700" dirty="0">
                <a:highlight>
                  <a:srgbClr val="FFFF00"/>
                </a:highlight>
              </a:rPr>
              <a:t>Velocity is reported in km/</a:t>
            </a:r>
            <a:r>
              <a:rPr lang="en-US" sz="1700" dirty="0" err="1">
                <a:highlight>
                  <a:srgbClr val="FFFF00"/>
                </a:highlight>
              </a:rPr>
              <a:t>hr</a:t>
            </a:r>
            <a:r>
              <a:rPr lang="en-US" sz="1700" dirty="0">
                <a:highlight>
                  <a:srgbClr val="FFFF00"/>
                </a:highlight>
              </a:rPr>
              <a:t>; for subsequent calculations we had to convert to m/sec. </a:t>
            </a:r>
          </a:p>
          <a:p>
            <a:pPr lvl="1"/>
            <a:r>
              <a:rPr lang="en-US" sz="1700" dirty="0">
                <a:highlight>
                  <a:srgbClr val="FFFF00"/>
                </a:highlight>
              </a:rPr>
              <a:t>A few negative velocity values exist, which do not make sense; should be capped to 0 in analysis</a:t>
            </a:r>
            <a:endParaRPr lang="it-IT" sz="1700" dirty="0">
              <a:highlight>
                <a:srgbClr val="FFFF00"/>
              </a:highlight>
            </a:endParaRPr>
          </a:p>
          <a:p>
            <a:pPr lvl="1"/>
            <a:r>
              <a:rPr lang="it-IT" sz="1700" b="1" dirty="0">
                <a:highlight>
                  <a:srgbClr val="FFFF00"/>
                </a:highlight>
              </a:rPr>
              <a:t>Min</a:t>
            </a:r>
            <a:r>
              <a:rPr lang="it-IT" sz="1700" dirty="0">
                <a:highlight>
                  <a:srgbClr val="FFFF00"/>
                </a:highlight>
              </a:rPr>
              <a:t>:</a:t>
            </a:r>
            <a:r>
              <a:rPr lang="en-US" sz="1700" dirty="0">
                <a:highlight>
                  <a:srgbClr val="FFFF00"/>
                </a:highlight>
              </a:rPr>
              <a:t> -1.270000e+01</a:t>
            </a:r>
            <a:r>
              <a:rPr lang="it-IT" sz="1700" dirty="0">
                <a:highlight>
                  <a:srgbClr val="FFFF00"/>
                </a:highlight>
              </a:rPr>
              <a:t>, </a:t>
            </a:r>
            <a:r>
              <a:rPr lang="it-IT" sz="1700" b="1" dirty="0">
                <a:highlight>
                  <a:srgbClr val="FFFF00"/>
                </a:highlight>
              </a:rPr>
              <a:t>Max</a:t>
            </a:r>
            <a:r>
              <a:rPr lang="it-IT" sz="1700" dirty="0">
                <a:highlight>
                  <a:srgbClr val="FFFF00"/>
                </a:highlight>
              </a:rPr>
              <a:t>: 1.413400e+02, </a:t>
            </a:r>
            <a:r>
              <a:rPr lang="it-IT" sz="1700" b="1" dirty="0">
                <a:highlight>
                  <a:srgbClr val="FFFF00"/>
                </a:highlight>
              </a:rPr>
              <a:t>Median</a:t>
            </a:r>
            <a:r>
              <a:rPr lang="it-IT" sz="1700" dirty="0">
                <a:highlight>
                  <a:srgbClr val="FFFF00"/>
                </a:highlight>
              </a:rPr>
              <a:t>: 6.433000e+01</a:t>
            </a:r>
          </a:p>
          <a:p>
            <a:pPr lvl="1"/>
            <a:r>
              <a:rPr lang="en-US" sz="1700" b="1" dirty="0">
                <a:highlight>
                  <a:srgbClr val="FFFF00"/>
                </a:highlight>
              </a:rPr>
              <a:t>Data Issue</a:t>
            </a:r>
            <a:r>
              <a:rPr lang="en-US" sz="1700" dirty="0">
                <a:highlight>
                  <a:srgbClr val="FFFF00"/>
                </a:highlight>
              </a:rPr>
              <a:t>: Some velocity values are –</a:t>
            </a:r>
            <a:r>
              <a:rPr lang="en-US" sz="1700" dirty="0" err="1">
                <a:highlight>
                  <a:srgbClr val="FFFF00"/>
                </a:highlight>
              </a:rPr>
              <a:t>ve</a:t>
            </a:r>
            <a:r>
              <a:rPr lang="en-US" sz="1700" dirty="0">
                <a:highlight>
                  <a:srgbClr val="FFFF00"/>
                </a:highlight>
              </a:rPr>
              <a:t>, which might be erroneous entries; should ideally be capped to 0</a:t>
            </a:r>
          </a:p>
          <a:p>
            <a:pPr lvl="1"/>
            <a:endParaRPr lang="en-US" sz="1300" dirty="0">
              <a:highlight>
                <a:srgbClr val="FFFF00"/>
              </a:highlight>
            </a:endParaRPr>
          </a:p>
          <a:p>
            <a:r>
              <a:rPr lang="en-US" sz="1700" dirty="0"/>
              <a:t>Most distributions look fine; velocity is mostly normally distributed while other numeric variables are either normal distribution or have 2-3 peaks; nothing alarming about distributions</a:t>
            </a:r>
          </a:p>
          <a:p>
            <a:pPr lvl="1"/>
            <a:r>
              <a:rPr lang="en-US" sz="1700" dirty="0"/>
              <a:t>RPM is Poisson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7133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390B-65F0-4F0F-A823-33EF2519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Trip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854EB4-C14D-4766-A0C4-14FB38B3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1063625"/>
            <a:ext cx="12146280" cy="5776120"/>
          </a:xfrm>
        </p:spPr>
        <p:txBody>
          <a:bodyPr>
            <a:normAutofit/>
          </a:bodyPr>
          <a:lstStyle/>
          <a:p>
            <a:r>
              <a:rPr lang="en-US" sz="1700" b="1" dirty="0"/>
              <a:t># partial parquet files</a:t>
            </a:r>
            <a:r>
              <a:rPr lang="en-US" sz="1700" dirty="0"/>
              <a:t>: 43</a:t>
            </a:r>
          </a:p>
          <a:p>
            <a:r>
              <a:rPr lang="en-US" sz="1700" b="1" dirty="0"/>
              <a:t>Number of observations</a:t>
            </a:r>
            <a:r>
              <a:rPr lang="en-US" sz="1700" dirty="0"/>
              <a:t>: 9217528  </a:t>
            </a:r>
          </a:p>
          <a:p>
            <a:r>
              <a:rPr lang="en-US" sz="1700" b="1" dirty="0"/>
              <a:t>Number of columns</a:t>
            </a:r>
            <a:r>
              <a:rPr lang="en-US" sz="1700" dirty="0"/>
              <a:t>: 6 (3 numeric, 1 datetime, 2 IDs)</a:t>
            </a:r>
          </a:p>
          <a:p>
            <a:r>
              <a:rPr lang="en-US" sz="1700" b="1" dirty="0"/>
              <a:t>Missing values</a:t>
            </a:r>
            <a:r>
              <a:rPr lang="en-US" sz="1700" dirty="0"/>
              <a:t>: 0</a:t>
            </a:r>
          </a:p>
          <a:p>
            <a:r>
              <a:rPr lang="en-US" sz="1700" dirty="0"/>
              <a:t> </a:t>
            </a:r>
            <a:r>
              <a:rPr lang="en-US" sz="1700" b="1" dirty="0"/>
              <a:t>Reporting Granularity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Vehicle ID</a:t>
            </a:r>
          </a:p>
          <a:p>
            <a:pPr lvl="1"/>
            <a:r>
              <a:rPr lang="en-US" sz="1700" dirty="0"/>
              <a:t>Trip ID</a:t>
            </a:r>
          </a:p>
          <a:p>
            <a:pPr lvl="1"/>
            <a:r>
              <a:rPr lang="en-US" sz="1700" dirty="0" err="1"/>
              <a:t>DataTime</a:t>
            </a:r>
            <a:r>
              <a:rPr lang="en-US" sz="1700" dirty="0"/>
              <a:t> in YYYY:MM:DD HH:MM:SS</a:t>
            </a:r>
          </a:p>
          <a:p>
            <a:pPr lvl="2"/>
            <a:r>
              <a:rPr lang="en-US" sz="1700" dirty="0"/>
              <a:t>Each row for the same trip ID is separated by 1 second, hence, while calculating the features such as time spent , we can simply take a count of rows as opposed to summing across different date time fields </a:t>
            </a:r>
          </a:p>
          <a:p>
            <a:r>
              <a:rPr lang="en-US" sz="1700" b="1" dirty="0">
                <a:highlight>
                  <a:srgbClr val="FFFF00"/>
                </a:highlight>
              </a:rPr>
              <a:t>Latitude, Longitude: </a:t>
            </a:r>
          </a:p>
          <a:p>
            <a:pPr lvl="1"/>
            <a:r>
              <a:rPr lang="en-US" sz="1700" b="1" dirty="0">
                <a:highlight>
                  <a:srgbClr val="FFFF00"/>
                </a:highlight>
              </a:rPr>
              <a:t>Data Issue</a:t>
            </a:r>
            <a:r>
              <a:rPr lang="en-US" sz="1700" dirty="0">
                <a:highlight>
                  <a:srgbClr val="FFFF00"/>
                </a:highlight>
              </a:rPr>
              <a:t>: Each trip seems to run across same Latitude and registers variation only in Longitude. This does not seem right</a:t>
            </a:r>
          </a:p>
          <a:p>
            <a:pPr lvl="1"/>
            <a:r>
              <a:rPr lang="en-US" sz="1700" dirty="0"/>
              <a:t>Latitude: Min: 2.881250e+01, Max: 3.550222e+01, Median: 3.157750e+01</a:t>
            </a:r>
          </a:p>
          <a:p>
            <a:pPr lvl="1"/>
            <a:r>
              <a:rPr lang="en-US" sz="1700" dirty="0"/>
              <a:t>Longitude: Min: -1.163125e+02	, Max: -7.897361e+01, Median: -9.456250e+01</a:t>
            </a:r>
          </a:p>
          <a:p>
            <a:r>
              <a:rPr lang="en-US" sz="1700" b="1" dirty="0"/>
              <a:t>Velocity</a:t>
            </a:r>
            <a:r>
              <a:rPr lang="en-US" sz="1700" dirty="0"/>
              <a:t>: </a:t>
            </a:r>
          </a:p>
          <a:p>
            <a:pPr lvl="1"/>
            <a:r>
              <a:rPr lang="it-IT" sz="1700" dirty="0"/>
              <a:t>Min:</a:t>
            </a:r>
            <a:r>
              <a:rPr lang="en-US" sz="1700" dirty="0"/>
              <a:t> -1.270000e+01</a:t>
            </a:r>
            <a:r>
              <a:rPr lang="it-IT" sz="1700" dirty="0"/>
              <a:t>, Max: 1.413400e+02, Median:6.433000e+01</a:t>
            </a:r>
          </a:p>
          <a:p>
            <a:pPr lvl="1"/>
            <a:r>
              <a:rPr lang="en-US" sz="1700" b="1" dirty="0">
                <a:highlight>
                  <a:srgbClr val="FFFF00"/>
                </a:highlight>
              </a:rPr>
              <a:t>Data Issue</a:t>
            </a:r>
            <a:r>
              <a:rPr lang="en-US" sz="1700" dirty="0">
                <a:highlight>
                  <a:srgbClr val="FFFF00"/>
                </a:highlight>
              </a:rPr>
              <a:t>: Some velocity values are –</a:t>
            </a:r>
            <a:r>
              <a:rPr lang="en-US" sz="1700" dirty="0" err="1">
                <a:highlight>
                  <a:srgbClr val="FFFF00"/>
                </a:highlight>
              </a:rPr>
              <a:t>ve</a:t>
            </a:r>
            <a:r>
              <a:rPr lang="en-US" sz="1700" dirty="0">
                <a:highlight>
                  <a:srgbClr val="FFFF00"/>
                </a:highlight>
              </a:rPr>
              <a:t>, which might be erroneous entries; should ideally be capped to 0</a:t>
            </a:r>
          </a:p>
        </p:txBody>
      </p:sp>
    </p:spTree>
    <p:extLst>
      <p:ext uri="{BB962C8B-B14F-4D97-AF65-F5344CB8AC3E}">
        <p14:creationId xmlns:p14="http://schemas.microsoft.com/office/powerpoint/2010/main" val="93708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0B18-16C8-4741-B07C-4DC97F7F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Weather Data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D102B3-FFC5-4CFA-AC2F-D85845FD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1063625"/>
            <a:ext cx="12146280" cy="5776120"/>
          </a:xfrm>
        </p:spPr>
        <p:txBody>
          <a:bodyPr>
            <a:normAutofit/>
          </a:bodyPr>
          <a:lstStyle/>
          <a:p>
            <a:r>
              <a:rPr lang="en-US" sz="1700" b="1" dirty="0"/>
              <a:t># partial parquet files</a:t>
            </a:r>
            <a:r>
              <a:rPr lang="en-US" sz="1700" dirty="0"/>
              <a:t>: 200</a:t>
            </a:r>
          </a:p>
          <a:p>
            <a:r>
              <a:rPr lang="en-US" sz="1700" b="1" dirty="0"/>
              <a:t>Number of observations</a:t>
            </a:r>
            <a:r>
              <a:rPr lang="en-US" sz="1700" dirty="0"/>
              <a:t>: 10586016  </a:t>
            </a:r>
          </a:p>
          <a:p>
            <a:r>
              <a:rPr lang="en-US" sz="1700" b="1" dirty="0"/>
              <a:t>Number of columns</a:t>
            </a:r>
            <a:r>
              <a:rPr lang="en-US" sz="1700" dirty="0"/>
              <a:t>: 14 (8 numeric, 2 dates/Hour, 4 categorical)</a:t>
            </a:r>
          </a:p>
          <a:p>
            <a:r>
              <a:rPr lang="en-US" sz="1700" b="1" dirty="0"/>
              <a:t>Missing values</a:t>
            </a:r>
            <a:r>
              <a:rPr lang="en-US" sz="1700" dirty="0"/>
              <a:t>: 0			</a:t>
            </a:r>
          </a:p>
          <a:p>
            <a:r>
              <a:rPr lang="en-US" sz="1700" dirty="0"/>
              <a:t> </a:t>
            </a:r>
            <a:r>
              <a:rPr lang="en-US" sz="1700" b="1" dirty="0"/>
              <a:t>Reporting Granularity</a:t>
            </a:r>
            <a:r>
              <a:rPr lang="en-US" sz="1700" dirty="0"/>
              <a:t>:</a:t>
            </a:r>
          </a:p>
          <a:p>
            <a:pPr lvl="1"/>
            <a:r>
              <a:rPr lang="en-US" sz="1700" dirty="0"/>
              <a:t>Date, Hour</a:t>
            </a:r>
          </a:p>
          <a:p>
            <a:pPr lvl="1"/>
            <a:r>
              <a:rPr lang="en-US" sz="1700" dirty="0"/>
              <a:t>Latitude </a:t>
            </a:r>
          </a:p>
          <a:p>
            <a:pPr lvl="1"/>
            <a:r>
              <a:rPr lang="en-US" sz="1700" dirty="0"/>
              <a:t>Longitude</a:t>
            </a:r>
          </a:p>
          <a:p>
            <a:r>
              <a:rPr lang="en-US" sz="1700" b="1" dirty="0"/>
              <a:t>Latitude</a:t>
            </a:r>
            <a:r>
              <a:rPr lang="en-US" sz="1700" dirty="0"/>
              <a:t>: </a:t>
            </a:r>
          </a:p>
          <a:p>
            <a:pPr lvl="1"/>
            <a:r>
              <a:rPr lang="en-US" sz="1700" dirty="0"/>
              <a:t>Min: 2.881250e+01, Max: 3.256250e+01, Median: 3.093750e+01</a:t>
            </a:r>
          </a:p>
          <a:p>
            <a:pPr lvl="1"/>
            <a:r>
              <a:rPr lang="en-US" sz="1700" b="1" dirty="0"/>
              <a:t>Issues</a:t>
            </a:r>
            <a:r>
              <a:rPr lang="en-US" sz="1700" dirty="0">
                <a:highlight>
                  <a:srgbClr val="FFFF00"/>
                </a:highlight>
              </a:rPr>
              <a:t>: Does not overlap perfectly with trip data latitudes</a:t>
            </a:r>
          </a:p>
          <a:p>
            <a:r>
              <a:rPr lang="en-US" sz="1700" b="1" dirty="0"/>
              <a:t>Longitude</a:t>
            </a:r>
            <a:r>
              <a:rPr lang="en-US" sz="1700" dirty="0"/>
              <a:t>: </a:t>
            </a:r>
          </a:p>
          <a:p>
            <a:pPr lvl="1"/>
            <a:r>
              <a:rPr lang="en-US" sz="1700" dirty="0"/>
              <a:t>Min:-1.170625e+02, Max: -8.031250e+01	, Median: -9.981250e+01</a:t>
            </a:r>
          </a:p>
          <a:p>
            <a:pPr lvl="1"/>
            <a:r>
              <a:rPr lang="en-US" sz="1700" b="1" dirty="0"/>
              <a:t>Issues</a:t>
            </a:r>
            <a:r>
              <a:rPr lang="en-US" sz="1700" dirty="0">
                <a:highlight>
                  <a:srgbClr val="FFFF00"/>
                </a:highlight>
              </a:rPr>
              <a:t>: Variable name is </a:t>
            </a:r>
            <a:r>
              <a:rPr lang="en-US" sz="1700" dirty="0" err="1">
                <a:highlight>
                  <a:srgbClr val="FFFF00"/>
                </a:highlight>
              </a:rPr>
              <a:t>lon</a:t>
            </a:r>
            <a:r>
              <a:rPr lang="en-US" sz="1700" dirty="0">
                <a:highlight>
                  <a:srgbClr val="FFFF00"/>
                </a:highlight>
              </a:rPr>
              <a:t>, in other files it was long. </a:t>
            </a:r>
          </a:p>
          <a:p>
            <a:r>
              <a:rPr lang="en-US" sz="1700" b="1" dirty="0" err="1"/>
              <a:t>precipitation_data</a:t>
            </a:r>
            <a:r>
              <a:rPr lang="en-US" sz="1700" dirty="0"/>
              <a:t>: </a:t>
            </a:r>
          </a:p>
          <a:p>
            <a:pPr lvl="1"/>
            <a:r>
              <a:rPr lang="en-US" sz="1700" b="1" dirty="0">
                <a:highlight>
                  <a:srgbClr val="FFFF00"/>
                </a:highlight>
              </a:rPr>
              <a:t>Issues</a:t>
            </a:r>
            <a:r>
              <a:rPr lang="en-US" sz="1700" dirty="0">
                <a:highlight>
                  <a:srgbClr val="FFFF00"/>
                </a:highlight>
              </a:rPr>
              <a:t>: Most of the values are 0; which leads to non-overlap while preparing features</a:t>
            </a:r>
          </a:p>
        </p:txBody>
      </p:sp>
    </p:spTree>
    <p:extLst>
      <p:ext uri="{BB962C8B-B14F-4D97-AF65-F5344CB8AC3E}">
        <p14:creationId xmlns:p14="http://schemas.microsoft.com/office/powerpoint/2010/main" val="335338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0B18-16C8-4741-B07C-4DC97F7F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Vehicle Specifications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CA9C4F-65C5-4D20-B325-D76036D1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1063625"/>
            <a:ext cx="12146280" cy="5776120"/>
          </a:xfrm>
        </p:spPr>
        <p:txBody>
          <a:bodyPr>
            <a:normAutofit/>
          </a:bodyPr>
          <a:lstStyle/>
          <a:p>
            <a:r>
              <a:rPr lang="en-US" sz="1700" b="1" dirty="0"/>
              <a:t>Number of observations</a:t>
            </a:r>
            <a:r>
              <a:rPr lang="en-US" sz="1700" dirty="0"/>
              <a:t>: 7  </a:t>
            </a:r>
          </a:p>
          <a:p>
            <a:r>
              <a:rPr lang="en-US" sz="1700" b="1" dirty="0"/>
              <a:t>Number of columns</a:t>
            </a:r>
            <a:r>
              <a:rPr lang="en-US" sz="1700" dirty="0"/>
              <a:t>: 17 (12 numeric, 4 categorical, 1 ID)</a:t>
            </a:r>
          </a:p>
          <a:p>
            <a:r>
              <a:rPr lang="en-US" sz="1700" b="1" dirty="0"/>
              <a:t>Missing values</a:t>
            </a:r>
            <a:r>
              <a:rPr lang="en-US" sz="1700" dirty="0"/>
              <a:t>: 4 (only in </a:t>
            </a:r>
            <a:r>
              <a:rPr lang="en-US" sz="1700" dirty="0" err="1"/>
              <a:t>forced_induction</a:t>
            </a:r>
            <a:r>
              <a:rPr lang="en-US" sz="1700" dirty="0"/>
              <a:t> column which has &gt;50% missing)		</a:t>
            </a:r>
          </a:p>
          <a:p>
            <a:r>
              <a:rPr lang="en-US" sz="1700" dirty="0"/>
              <a:t> </a:t>
            </a:r>
            <a:r>
              <a:rPr lang="en-US" sz="1700" b="1" dirty="0"/>
              <a:t>Reporting Granularity:</a:t>
            </a:r>
          </a:p>
          <a:p>
            <a:pPr lvl="1"/>
            <a:r>
              <a:rPr lang="en-US" sz="1700" dirty="0"/>
              <a:t>Vehicle ID</a:t>
            </a:r>
          </a:p>
          <a:p>
            <a:r>
              <a:rPr lang="en-US" sz="1700" b="1" dirty="0" err="1"/>
              <a:t>forced_induction</a:t>
            </a:r>
            <a:r>
              <a:rPr lang="en-US" sz="1700" b="1" dirty="0"/>
              <a:t>:</a:t>
            </a:r>
          </a:p>
          <a:p>
            <a:pPr lvl="1"/>
            <a:r>
              <a:rPr lang="en-US" sz="1700" dirty="0">
                <a:highlight>
                  <a:srgbClr val="FFFF00"/>
                </a:highlight>
              </a:rPr>
              <a:t>&gt;50% missing values</a:t>
            </a:r>
          </a:p>
          <a:p>
            <a:pPr lvl="1"/>
            <a:r>
              <a:rPr lang="en-US" sz="1700" dirty="0">
                <a:highlight>
                  <a:srgbClr val="FFFF00"/>
                </a:highlight>
              </a:rPr>
              <a:t>No variability in terms of values</a:t>
            </a:r>
          </a:p>
          <a:p>
            <a:r>
              <a:rPr lang="en-US" sz="1700" b="1" dirty="0" err="1"/>
              <a:t>Fuel_type</a:t>
            </a:r>
            <a:r>
              <a:rPr lang="en-US" sz="1700" b="1" dirty="0"/>
              <a:t>:</a:t>
            </a:r>
          </a:p>
          <a:p>
            <a:pPr lvl="1"/>
            <a:r>
              <a:rPr lang="en-US" sz="1700" dirty="0">
                <a:highlight>
                  <a:srgbClr val="FFFF00"/>
                </a:highlight>
              </a:rPr>
              <a:t>No variability across the rows</a:t>
            </a:r>
          </a:p>
          <a:p>
            <a:r>
              <a:rPr lang="en-US" sz="1700" b="1" dirty="0" err="1"/>
              <a:t>engine_displacement</a:t>
            </a:r>
            <a:r>
              <a:rPr lang="en-US" sz="1700" dirty="0"/>
              <a:t>:</a:t>
            </a:r>
          </a:p>
          <a:p>
            <a:pPr lvl="1"/>
            <a:r>
              <a:rPr lang="en-US" sz="1700" dirty="0">
                <a:highlight>
                  <a:srgbClr val="FFFF00"/>
                </a:highlight>
              </a:rPr>
              <a:t>Very low variance/std dev ( std dev: 0.223794)</a:t>
            </a:r>
          </a:p>
          <a:p>
            <a:r>
              <a:rPr lang="en-US" sz="1700" dirty="0"/>
              <a:t>Issues:</a:t>
            </a:r>
          </a:p>
          <a:p>
            <a:pPr lvl="1"/>
            <a:r>
              <a:rPr lang="en-US" sz="1700" dirty="0"/>
              <a:t>Only 7 vehicles are covered here, while in other source files we have more vehicle IDs; this discrepancy will lead to inability to join by vehicle IDs</a:t>
            </a:r>
          </a:p>
        </p:txBody>
      </p:sp>
    </p:spTree>
    <p:extLst>
      <p:ext uri="{BB962C8B-B14F-4D97-AF65-F5344CB8AC3E}">
        <p14:creationId xmlns:p14="http://schemas.microsoft.com/office/powerpoint/2010/main" val="151259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434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Quality Report</vt:lpstr>
      <vt:lpstr>Drive Data</vt:lpstr>
      <vt:lpstr>Trip Data</vt:lpstr>
      <vt:lpstr>Weather Data </vt:lpstr>
      <vt:lpstr>Vehicle Specifications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Report</dc:title>
  <dc:creator>Rajneesh Tiwari</dc:creator>
  <cp:lastModifiedBy>Rajneesh Tiwari</cp:lastModifiedBy>
  <cp:revision>1</cp:revision>
  <dcterms:created xsi:type="dcterms:W3CDTF">2019-07-14T15:10:25Z</dcterms:created>
  <dcterms:modified xsi:type="dcterms:W3CDTF">2019-07-14T16:15:26Z</dcterms:modified>
</cp:coreProperties>
</file>