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notesMasterIdLst>
    <p:notesMasterId r:id="rId15"/>
  </p:notesMasterIdLst>
  <p:sldIdLst>
    <p:sldId id="256" r:id="rId2"/>
    <p:sldId id="257" r:id="rId3"/>
    <p:sldId id="258" r:id="rId4"/>
    <p:sldId id="259" r:id="rId5"/>
    <p:sldId id="262" r:id="rId6"/>
    <p:sldId id="261"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7" autoAdjust="0"/>
  </p:normalViewPr>
  <p:slideViewPr>
    <p:cSldViewPr snapToGrid="0">
      <p:cViewPr varScale="1">
        <p:scale>
          <a:sx n="110" d="100"/>
          <a:sy n="110" d="100"/>
        </p:scale>
        <p:origin x="55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63AE8-63E1-4D7A-8785-2E0FA87983E5}" type="datetimeFigureOut">
              <a:rPr lang="en-IN" smtClean="0"/>
              <a:t>15-04-2018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2781-8DBD-4257-944A-70E7982E08CC}" type="slidenum">
              <a:rPr lang="en-IN" smtClean="0"/>
              <a:t>‹#›</a:t>
            </a:fld>
            <a:endParaRPr lang="en-IN"/>
          </a:p>
        </p:txBody>
      </p:sp>
    </p:spTree>
    <p:extLst>
      <p:ext uri="{BB962C8B-B14F-4D97-AF65-F5344CB8AC3E}">
        <p14:creationId xmlns:p14="http://schemas.microsoft.com/office/powerpoint/2010/main" val="382242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D2781-8DBD-4257-944A-70E7982E08CC}" type="slidenum">
              <a:rPr lang="en-IN" smtClean="0"/>
              <a:t>12</a:t>
            </a:fld>
            <a:endParaRPr lang="en-IN"/>
          </a:p>
        </p:txBody>
      </p:sp>
    </p:spTree>
    <p:extLst>
      <p:ext uri="{BB962C8B-B14F-4D97-AF65-F5344CB8AC3E}">
        <p14:creationId xmlns:p14="http://schemas.microsoft.com/office/powerpoint/2010/main" val="179134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D2781-8DBD-4257-944A-70E7982E08CC}" type="slidenum">
              <a:rPr lang="en-IN" smtClean="0"/>
              <a:t>13</a:t>
            </a:fld>
            <a:endParaRPr lang="en-IN"/>
          </a:p>
        </p:txBody>
      </p:sp>
    </p:spTree>
    <p:extLst>
      <p:ext uri="{BB962C8B-B14F-4D97-AF65-F5344CB8AC3E}">
        <p14:creationId xmlns:p14="http://schemas.microsoft.com/office/powerpoint/2010/main" val="1172439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19625511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9205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7222573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215FB5-D49A-4452-B404-F528E8A21D4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26431508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15FB5-D49A-4452-B404-F528E8A21D43}" type="datetimeFigureOut">
              <a:rPr lang="en-IN" smtClean="0"/>
              <a:t>15-04-2018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376944281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A215FB5-D49A-4452-B404-F528E8A21D43}" type="datetimeFigureOut">
              <a:rPr lang="en-IN" smtClean="0"/>
              <a:t>15-04-2018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112623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A215FB5-D49A-4452-B404-F528E8A21D43}" type="datetimeFigureOut">
              <a:rPr lang="en-IN" smtClean="0"/>
              <a:t>15-04-2018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282475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215FB5-D49A-4452-B404-F528E8A21D43}" type="datetimeFigureOut">
              <a:rPr lang="en-IN" smtClean="0"/>
              <a:t>15-04-2018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319373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15FB5-D49A-4452-B404-F528E8A21D43}" type="datetimeFigureOut">
              <a:rPr lang="en-IN" smtClean="0"/>
              <a:t>15-04-2018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10735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215FB5-D49A-4452-B404-F528E8A21D43}" type="datetimeFigureOut">
              <a:rPr lang="en-IN" smtClean="0"/>
              <a:t>15-04-2018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48330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215FB5-D49A-4452-B404-F528E8A21D43}" type="datetimeFigureOut">
              <a:rPr lang="en-IN" smtClean="0"/>
              <a:t>15-04-2018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761E1-B9BD-4E99-9D28-CD8EC9D61EC9}" type="slidenum">
              <a:rPr lang="en-IN" smtClean="0"/>
              <a:t>‹#›</a:t>
            </a:fld>
            <a:endParaRPr lang="en-IN"/>
          </a:p>
        </p:txBody>
      </p:sp>
    </p:spTree>
    <p:extLst>
      <p:ext uri="{BB962C8B-B14F-4D97-AF65-F5344CB8AC3E}">
        <p14:creationId xmlns:p14="http://schemas.microsoft.com/office/powerpoint/2010/main" val="296678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15FB5-D49A-4452-B404-F528E8A21D43}" type="datetimeFigureOut">
              <a:rPr lang="en-IN" smtClean="0"/>
              <a:t>15-04-2018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761E1-B9BD-4E99-9D28-CD8EC9D61EC9}" type="slidenum">
              <a:rPr lang="en-IN" smtClean="0"/>
              <a:t>‹#›</a:t>
            </a:fld>
            <a:endParaRPr lang="en-IN"/>
          </a:p>
        </p:txBody>
      </p:sp>
      <p:cxnSp>
        <p:nvCxnSpPr>
          <p:cNvPr id="8" name="Straight Connector 7"/>
          <p:cNvCxnSpPr/>
          <p:nvPr userDrawn="1"/>
        </p:nvCxnSpPr>
        <p:spPr>
          <a:xfrm>
            <a:off x="554182" y="536572"/>
            <a:ext cx="1108363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73235" y="6257018"/>
            <a:ext cx="1108363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1414223" y="67909"/>
            <a:ext cx="777777" cy="369332"/>
          </a:xfrm>
          <a:prstGeom prst="rect">
            <a:avLst/>
          </a:prstGeom>
        </p:spPr>
        <p:txBody>
          <a:bodyPr wrap="none">
            <a:spAutoFit/>
          </a:bodyPr>
          <a:lstStyle/>
          <a:p>
            <a:r>
              <a:rPr lang="en-IN" dirty="0" smtClean="0"/>
              <a:t>{Logo}</a:t>
            </a:r>
            <a:endParaRPr lang="en-IN" dirty="0"/>
          </a:p>
        </p:txBody>
      </p:sp>
    </p:spTree>
    <p:extLst>
      <p:ext uri="{BB962C8B-B14F-4D97-AF65-F5344CB8AC3E}">
        <p14:creationId xmlns:p14="http://schemas.microsoft.com/office/powerpoint/2010/main" val="299959794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 Id="rId4" Type="http://schemas.openxmlformats.org/officeDocument/2006/relationships/hyperlink" Target="https://www.anaconda.com/what-is-anacond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about/distribute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scm.com/video/what-is-version-control" TargetMode="External"/><Relationship Id="rId7" Type="http://schemas.openxmlformats.org/officeDocument/2006/relationships/image" Target="../media/image2.png"/><Relationship Id="rId2" Type="http://schemas.openxmlformats.org/officeDocument/2006/relationships/hyperlink" Target="https://git-scm.com/about" TargetMode="External"/><Relationship Id="rId1" Type="http://schemas.openxmlformats.org/officeDocument/2006/relationships/slideLayout" Target="../slideLayouts/slideLayout2.xml"/><Relationship Id="rId6" Type="http://schemas.openxmlformats.org/officeDocument/2006/relationships/hyperlink" Target="https://git-scm.com/video/quick-wins" TargetMode="External"/><Relationship Id="rId5" Type="http://schemas.openxmlformats.org/officeDocument/2006/relationships/hyperlink" Target="https://git-scm.com/video/get-going" TargetMode="External"/><Relationship Id="rId4" Type="http://schemas.openxmlformats.org/officeDocument/2006/relationships/hyperlink" Target="https://git-scm.com/video/what-is-gi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scm.com/about"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ndpsoftware.com/git-cheatsheet.html#loc=remote_repo" TargetMode="External"/><Relationship Id="rId2" Type="http://schemas.openxmlformats.org/officeDocument/2006/relationships/hyperlink" Target="https://services.github.com/on-demand/downloads/github-git-cheat-sheet.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Mind – {</a:t>
            </a:r>
            <a:r>
              <a:rPr lang="en-IN" dirty="0" err="1" smtClean="0"/>
              <a:t>Logo+Punchline</a:t>
            </a:r>
            <a:r>
              <a:rPr lang="en-IN" dirty="0" smtClean="0"/>
              <a:t> TM}</a:t>
            </a:r>
            <a:endParaRPr lang="en-IN" dirty="0"/>
          </a:p>
        </p:txBody>
      </p:sp>
    </p:spTree>
    <p:extLst>
      <p:ext uri="{BB962C8B-B14F-4D97-AF65-F5344CB8AC3E}">
        <p14:creationId xmlns:p14="http://schemas.microsoft.com/office/powerpoint/2010/main" val="2843459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Working with remote repo (GitHub)</a:t>
            </a:r>
          </a:p>
        </p:txBody>
      </p:sp>
      <p:sp>
        <p:nvSpPr>
          <p:cNvPr id="5" name="Content Placeholder 2"/>
          <p:cNvSpPr>
            <a:spLocks noGrp="1"/>
          </p:cNvSpPr>
          <p:nvPr>
            <p:ph idx="1"/>
          </p:nvPr>
        </p:nvSpPr>
        <p:spPr>
          <a:xfrm>
            <a:off x="527649" y="755949"/>
            <a:ext cx="11014494" cy="4877099"/>
          </a:xfrm>
        </p:spPr>
        <p:txBody>
          <a:bodyPr>
            <a:normAutofit/>
          </a:bodyPr>
          <a:lstStyle/>
          <a:p>
            <a:pPr>
              <a:buFont typeface="Wingdings" panose="05000000000000000000" pitchFamily="2" charset="2"/>
              <a:buChar char="q"/>
            </a:pPr>
            <a:r>
              <a:rPr lang="en-IN" sz="1600" dirty="0" smtClean="0"/>
              <a:t>Create a Github account </a:t>
            </a:r>
            <a:r>
              <a:rPr lang="en-IN" sz="1600" dirty="0"/>
              <a:t>by going to: </a:t>
            </a:r>
            <a:r>
              <a:rPr lang="en-IN" sz="1600" dirty="0">
                <a:hlinkClick r:id="rId2"/>
              </a:rPr>
              <a:t>https://github.com</a:t>
            </a:r>
            <a:r>
              <a:rPr lang="en-IN" sz="1600" dirty="0" smtClean="0">
                <a:hlinkClick r:id="rId2"/>
              </a:rPr>
              <a:t>/</a:t>
            </a:r>
            <a:endParaRPr lang="en-IN" sz="1600" dirty="0" smtClean="0"/>
          </a:p>
          <a:p>
            <a:pPr>
              <a:buFont typeface="Wingdings" panose="05000000000000000000" pitchFamily="2" charset="2"/>
              <a:buChar char="q"/>
            </a:pPr>
            <a:r>
              <a:rPr lang="en-IN" sz="1600" dirty="0" smtClean="0"/>
              <a:t>Remember to remember your password as it is required during push/pull operations</a:t>
            </a:r>
          </a:p>
          <a:p>
            <a:pPr>
              <a:buFont typeface="Wingdings" panose="05000000000000000000" pitchFamily="2" charset="2"/>
              <a:buChar char="q"/>
            </a:pPr>
            <a:r>
              <a:rPr lang="en-IN" sz="1600" dirty="0" smtClean="0"/>
              <a:t>Next, demo to create sample code and push to your remote repo on GitHub</a:t>
            </a:r>
          </a:p>
          <a:p>
            <a:pPr>
              <a:buFont typeface="Wingdings" panose="05000000000000000000" pitchFamily="2" charset="2"/>
              <a:buChar char="q"/>
            </a:pPr>
            <a:r>
              <a:rPr lang="en-IN" sz="1600" dirty="0" smtClean="0"/>
              <a:t>Our sample codes will also be shared on the repo for easy accessibility</a:t>
            </a:r>
          </a:p>
          <a:p>
            <a:pPr>
              <a:buFont typeface="Wingdings" panose="05000000000000000000" pitchFamily="2" charset="2"/>
              <a:buChar char="q"/>
            </a:pPr>
            <a:r>
              <a:rPr lang="en-IN" sz="1600" dirty="0" smtClean="0"/>
              <a:t>Create your own repo for these classes, and push your submissions to those repos to practice</a:t>
            </a:r>
          </a:p>
          <a:p>
            <a:pPr>
              <a:buFont typeface="Wingdings" panose="05000000000000000000" pitchFamily="2" charset="2"/>
              <a:buChar char="q"/>
            </a:pPr>
            <a:endParaRPr lang="en-IN" sz="1600" dirty="0"/>
          </a:p>
        </p:txBody>
      </p:sp>
      <p:sp>
        <p:nvSpPr>
          <p:cNvPr id="3" name="TextBox 2"/>
          <p:cNvSpPr txBox="1"/>
          <p:nvPr/>
        </p:nvSpPr>
        <p:spPr>
          <a:xfrm>
            <a:off x="1011449" y="3801658"/>
            <a:ext cx="1311215" cy="461665"/>
          </a:xfrm>
          <a:prstGeom prst="rect">
            <a:avLst/>
          </a:prstGeom>
          <a:solidFill>
            <a:schemeClr val="accent2"/>
          </a:solidFill>
        </p:spPr>
        <p:txBody>
          <a:bodyPr wrap="square" rtlCol="0">
            <a:spAutoFit/>
          </a:bodyPr>
          <a:lstStyle/>
          <a:p>
            <a:r>
              <a:rPr lang="en-IN" sz="1200" dirty="0" smtClean="0"/>
              <a:t>- Create a project folder on local</a:t>
            </a:r>
            <a:endParaRPr lang="en-IN" sz="1200" dirty="0"/>
          </a:p>
        </p:txBody>
      </p:sp>
      <p:sp>
        <p:nvSpPr>
          <p:cNvPr id="7" name="Right Arrow 6"/>
          <p:cNvSpPr/>
          <p:nvPr/>
        </p:nvSpPr>
        <p:spPr>
          <a:xfrm>
            <a:off x="2424743" y="3909379"/>
            <a:ext cx="355121"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881943" y="3801656"/>
            <a:ext cx="1311215" cy="461665"/>
          </a:xfrm>
          <a:prstGeom prst="rect">
            <a:avLst/>
          </a:prstGeom>
          <a:solidFill>
            <a:schemeClr val="accent2"/>
          </a:solidFill>
        </p:spPr>
        <p:txBody>
          <a:bodyPr wrap="square" rtlCol="0">
            <a:spAutoFit/>
          </a:bodyPr>
          <a:lstStyle/>
          <a:p>
            <a:r>
              <a:rPr lang="en-IN" sz="1200" dirty="0" smtClean="0"/>
              <a:t>- Add files/codes to the local folder</a:t>
            </a:r>
            <a:endParaRPr lang="en-IN" sz="1200" dirty="0"/>
          </a:p>
        </p:txBody>
      </p:sp>
      <p:sp>
        <p:nvSpPr>
          <p:cNvPr id="9" name="TextBox 8"/>
          <p:cNvSpPr txBox="1"/>
          <p:nvPr/>
        </p:nvSpPr>
        <p:spPr>
          <a:xfrm>
            <a:off x="4723681" y="3800959"/>
            <a:ext cx="1311215" cy="461665"/>
          </a:xfrm>
          <a:prstGeom prst="rect">
            <a:avLst/>
          </a:prstGeom>
          <a:solidFill>
            <a:schemeClr val="accent2"/>
          </a:solidFill>
        </p:spPr>
        <p:txBody>
          <a:bodyPr wrap="square" rtlCol="0">
            <a:spAutoFit/>
          </a:bodyPr>
          <a:lstStyle/>
          <a:p>
            <a:r>
              <a:rPr lang="en-IN" sz="1200" dirty="0" smtClean="0"/>
              <a:t>- Git bash on the folder</a:t>
            </a:r>
            <a:endParaRPr lang="en-IN" sz="1200" dirty="0"/>
          </a:p>
        </p:txBody>
      </p:sp>
      <p:sp>
        <p:nvSpPr>
          <p:cNvPr id="10" name="Right Arrow 9"/>
          <p:cNvSpPr/>
          <p:nvPr/>
        </p:nvSpPr>
        <p:spPr>
          <a:xfrm>
            <a:off x="4280859" y="3909379"/>
            <a:ext cx="355121"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607114" y="3720466"/>
            <a:ext cx="1311215" cy="648375"/>
          </a:xfrm>
          <a:prstGeom prst="rect">
            <a:avLst/>
          </a:prstGeom>
          <a:solidFill>
            <a:schemeClr val="accent2"/>
          </a:solidFill>
        </p:spPr>
        <p:txBody>
          <a:bodyPr wrap="square" rtlCol="0">
            <a:noAutofit/>
          </a:bodyPr>
          <a:lstStyle/>
          <a:p>
            <a:r>
              <a:rPr lang="en-IN" sz="1200" dirty="0" smtClean="0"/>
              <a:t>- git </a:t>
            </a:r>
            <a:r>
              <a:rPr lang="en-IN" sz="1200" dirty="0" err="1" smtClean="0"/>
              <a:t>init</a:t>
            </a:r>
            <a:endParaRPr lang="en-IN" sz="1200" dirty="0" smtClean="0"/>
          </a:p>
          <a:p>
            <a:r>
              <a:rPr lang="en-IN" sz="1200" dirty="0" smtClean="0"/>
              <a:t>- git add . or file</a:t>
            </a:r>
          </a:p>
          <a:p>
            <a:r>
              <a:rPr lang="en-IN" sz="1200" dirty="0" smtClean="0"/>
              <a:t>- git status</a:t>
            </a:r>
          </a:p>
        </p:txBody>
      </p:sp>
      <p:sp>
        <p:nvSpPr>
          <p:cNvPr id="13" name="Right Arrow 12"/>
          <p:cNvSpPr/>
          <p:nvPr/>
        </p:nvSpPr>
        <p:spPr>
          <a:xfrm>
            <a:off x="6089530" y="3908680"/>
            <a:ext cx="355121"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462513" y="3707605"/>
            <a:ext cx="1311215" cy="648375"/>
          </a:xfrm>
          <a:prstGeom prst="rect">
            <a:avLst/>
          </a:prstGeom>
          <a:solidFill>
            <a:schemeClr val="accent2"/>
          </a:solidFill>
        </p:spPr>
        <p:txBody>
          <a:bodyPr wrap="square" rtlCol="0">
            <a:noAutofit/>
          </a:bodyPr>
          <a:lstStyle/>
          <a:p>
            <a:r>
              <a:rPr lang="en-IN" sz="1200" dirty="0" smtClean="0"/>
              <a:t>-create a </a:t>
            </a:r>
            <a:r>
              <a:rPr lang="en-IN" sz="1200" dirty="0" err="1" smtClean="0"/>
              <a:t>github</a:t>
            </a:r>
            <a:r>
              <a:rPr lang="en-IN" sz="1200" dirty="0" smtClean="0"/>
              <a:t> repo for this project</a:t>
            </a:r>
          </a:p>
          <a:p>
            <a:endParaRPr lang="en-IN" sz="1200" dirty="0" smtClean="0"/>
          </a:p>
        </p:txBody>
      </p:sp>
      <p:sp>
        <p:nvSpPr>
          <p:cNvPr id="15" name="TextBox 14"/>
          <p:cNvSpPr txBox="1"/>
          <p:nvPr/>
        </p:nvSpPr>
        <p:spPr>
          <a:xfrm>
            <a:off x="10332285" y="3720466"/>
            <a:ext cx="1311215" cy="648375"/>
          </a:xfrm>
          <a:prstGeom prst="rect">
            <a:avLst/>
          </a:prstGeom>
          <a:solidFill>
            <a:schemeClr val="accent2"/>
          </a:solidFill>
        </p:spPr>
        <p:txBody>
          <a:bodyPr wrap="square" rtlCol="0">
            <a:noAutofit/>
          </a:bodyPr>
          <a:lstStyle/>
          <a:p>
            <a:r>
              <a:rPr lang="en-IN" sz="1200" dirty="0" smtClean="0"/>
              <a:t>- git </a:t>
            </a:r>
            <a:r>
              <a:rPr lang="en-IN" sz="1200" dirty="0"/>
              <a:t>commit</a:t>
            </a:r>
          </a:p>
          <a:p>
            <a:r>
              <a:rPr lang="en-IN" sz="1200" dirty="0" smtClean="0"/>
              <a:t>- git </a:t>
            </a:r>
            <a:r>
              <a:rPr lang="en-IN" sz="1200" dirty="0"/>
              <a:t>remote add</a:t>
            </a:r>
          </a:p>
          <a:p>
            <a:r>
              <a:rPr lang="en-IN" sz="1200" dirty="0" smtClean="0"/>
              <a:t>- git push</a:t>
            </a:r>
          </a:p>
          <a:p>
            <a:endParaRPr lang="en-IN" sz="1200" dirty="0"/>
          </a:p>
          <a:p>
            <a:endParaRPr lang="en-IN" sz="1200" dirty="0"/>
          </a:p>
        </p:txBody>
      </p:sp>
      <p:sp>
        <p:nvSpPr>
          <p:cNvPr id="16" name="Rounded Rectangle 15"/>
          <p:cNvSpPr/>
          <p:nvPr/>
        </p:nvSpPr>
        <p:spPr>
          <a:xfrm>
            <a:off x="750497" y="2915728"/>
            <a:ext cx="10946921" cy="638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Simple git workflow </a:t>
            </a:r>
            <a:endParaRPr lang="en-IN" dirty="0"/>
          </a:p>
        </p:txBody>
      </p:sp>
      <p:sp>
        <p:nvSpPr>
          <p:cNvPr id="17" name="Right Arrow 16"/>
          <p:cNvSpPr/>
          <p:nvPr/>
        </p:nvSpPr>
        <p:spPr>
          <a:xfrm>
            <a:off x="8015015" y="3891788"/>
            <a:ext cx="355121"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9875807" y="3898725"/>
            <a:ext cx="396816"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10386203" y="5215205"/>
            <a:ext cx="1311215" cy="479850"/>
          </a:xfrm>
          <a:prstGeom prst="rect">
            <a:avLst/>
          </a:prstGeom>
          <a:solidFill>
            <a:schemeClr val="accent6">
              <a:lumMod val="75000"/>
            </a:schemeClr>
          </a:solidFill>
        </p:spPr>
        <p:txBody>
          <a:bodyPr wrap="square" rtlCol="0">
            <a:noAutofit/>
          </a:bodyPr>
          <a:lstStyle/>
          <a:p>
            <a:r>
              <a:rPr lang="en-IN" sz="1200" dirty="0" smtClean="0">
                <a:solidFill>
                  <a:schemeClr val="bg1"/>
                </a:solidFill>
              </a:rPr>
              <a:t>- git </a:t>
            </a:r>
            <a:r>
              <a:rPr lang="en-IN" sz="1200" dirty="0">
                <a:solidFill>
                  <a:schemeClr val="bg1"/>
                </a:solidFill>
              </a:rPr>
              <a:t>remote add</a:t>
            </a:r>
          </a:p>
          <a:p>
            <a:r>
              <a:rPr lang="en-IN" sz="1200" dirty="0" smtClean="0">
                <a:solidFill>
                  <a:schemeClr val="bg1"/>
                </a:solidFill>
              </a:rPr>
              <a:t>- git </a:t>
            </a:r>
            <a:r>
              <a:rPr lang="en-IN" sz="1200" dirty="0">
                <a:solidFill>
                  <a:schemeClr val="bg1"/>
                </a:solidFill>
              </a:rPr>
              <a:t>push</a:t>
            </a:r>
          </a:p>
          <a:p>
            <a:endParaRPr lang="en-IN" sz="1200" dirty="0" smtClean="0">
              <a:solidFill>
                <a:schemeClr val="bg1"/>
              </a:solidFill>
            </a:endParaRPr>
          </a:p>
        </p:txBody>
      </p:sp>
      <p:sp>
        <p:nvSpPr>
          <p:cNvPr id="21" name="Right Arrow 20"/>
          <p:cNvSpPr/>
          <p:nvPr/>
        </p:nvSpPr>
        <p:spPr>
          <a:xfrm rot="5400000">
            <a:off x="10683745" y="4710943"/>
            <a:ext cx="608283"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8238761" y="5138195"/>
            <a:ext cx="1758713" cy="648375"/>
          </a:xfrm>
          <a:prstGeom prst="rect">
            <a:avLst/>
          </a:prstGeom>
          <a:solidFill>
            <a:schemeClr val="accent2"/>
          </a:solidFill>
        </p:spPr>
        <p:txBody>
          <a:bodyPr wrap="square" rtlCol="0">
            <a:noAutofit/>
          </a:bodyPr>
          <a:lstStyle/>
          <a:p>
            <a:r>
              <a:rPr lang="en-IN" sz="1200" dirty="0"/>
              <a:t>I</a:t>
            </a:r>
            <a:r>
              <a:rPr lang="en-IN" sz="1200" dirty="0" smtClean="0"/>
              <a:t>f remote repo is not same as local minus changes then git pull first</a:t>
            </a:r>
            <a:endParaRPr lang="en-IN" sz="1200" dirty="0"/>
          </a:p>
          <a:p>
            <a:endParaRPr lang="en-IN" sz="1200" dirty="0" smtClean="0"/>
          </a:p>
        </p:txBody>
      </p:sp>
      <p:sp>
        <p:nvSpPr>
          <p:cNvPr id="24" name="Right Arrow 23"/>
          <p:cNvSpPr/>
          <p:nvPr/>
        </p:nvSpPr>
        <p:spPr>
          <a:xfrm rot="5400000">
            <a:off x="8849817" y="4654693"/>
            <a:ext cx="536603"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ight Arrow 24"/>
          <p:cNvSpPr/>
          <p:nvPr/>
        </p:nvSpPr>
        <p:spPr>
          <a:xfrm rot="18586979">
            <a:off x="9722784" y="4642776"/>
            <a:ext cx="700410" cy="246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2157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Intro to python</a:t>
            </a:r>
          </a:p>
        </p:txBody>
      </p:sp>
      <p:sp>
        <p:nvSpPr>
          <p:cNvPr id="3" name="Content Placeholder 2"/>
          <p:cNvSpPr>
            <a:spLocks noGrp="1"/>
          </p:cNvSpPr>
          <p:nvPr>
            <p:ph idx="1"/>
          </p:nvPr>
        </p:nvSpPr>
        <p:spPr>
          <a:xfrm>
            <a:off x="527649" y="755949"/>
            <a:ext cx="11014494" cy="4877099"/>
          </a:xfrm>
        </p:spPr>
        <p:txBody>
          <a:bodyPr>
            <a:normAutofit/>
          </a:bodyPr>
          <a:lstStyle/>
          <a:p>
            <a:pPr>
              <a:buFont typeface="Wingdings" panose="05000000000000000000" pitchFamily="2" charset="2"/>
              <a:buChar char="q"/>
            </a:pPr>
            <a:r>
              <a:rPr lang="en-IN" sz="1600" dirty="0" smtClean="0"/>
              <a:t>Python is an open sourced, object oriented programming language with focus on code readability and efficiency</a:t>
            </a:r>
          </a:p>
          <a:p>
            <a:pPr>
              <a:buFont typeface="Wingdings" panose="05000000000000000000" pitchFamily="2" charset="2"/>
              <a:buChar char="q"/>
            </a:pPr>
            <a:endParaRPr lang="en-IN" sz="1600" dirty="0" smtClean="0"/>
          </a:p>
          <a:p>
            <a:pPr>
              <a:buFont typeface="Wingdings" panose="05000000000000000000" pitchFamily="2" charset="2"/>
              <a:buChar char="q"/>
            </a:pPr>
            <a:r>
              <a:rPr lang="en-IN" sz="1600" dirty="0" smtClean="0"/>
              <a:t> Python is easy to learn due to easy syntax, intuitive commands and can  be learned quickly.</a:t>
            </a:r>
          </a:p>
          <a:p>
            <a:pPr lvl="1">
              <a:buFont typeface="Wingdings" panose="05000000000000000000" pitchFamily="2" charset="2"/>
              <a:buChar char="q"/>
            </a:pPr>
            <a:r>
              <a:rPr lang="en-IN" sz="1200" dirty="0" smtClean="0"/>
              <a:t>Leverage </a:t>
            </a:r>
            <a:r>
              <a:rPr lang="en-IN" sz="1200" dirty="0" err="1" smtClean="0"/>
              <a:t>Stackovrflow</a:t>
            </a:r>
            <a:r>
              <a:rPr lang="en-IN" sz="1200" dirty="0" smtClean="0"/>
              <a:t>, Google, python.org in case of code related queries</a:t>
            </a:r>
          </a:p>
          <a:p>
            <a:pPr marL="0" indent="0">
              <a:buNone/>
            </a:pPr>
            <a:endParaRPr lang="en-IN" sz="1600" dirty="0" smtClean="0"/>
          </a:p>
          <a:p>
            <a:pPr>
              <a:buFont typeface="Wingdings" panose="05000000000000000000" pitchFamily="2" charset="2"/>
              <a:buChar char="q"/>
            </a:pPr>
            <a:r>
              <a:rPr lang="en-IN" sz="1600" dirty="0" smtClean="0"/>
              <a:t>What is OOP? – Based on concept of objects and methods. In python everything is an object, even a function is an object with attributes. </a:t>
            </a:r>
          </a:p>
          <a:p>
            <a:pPr lvl="1">
              <a:buFont typeface="Wingdings" panose="05000000000000000000" pitchFamily="2" charset="2"/>
              <a:buChar char="q"/>
            </a:pPr>
            <a:r>
              <a:rPr lang="en-IN" sz="1200" dirty="0" smtClean="0"/>
              <a:t>This leads to highly standardized way of accessing details about objects</a:t>
            </a:r>
          </a:p>
          <a:p>
            <a:pPr lvl="1">
              <a:buFont typeface="Wingdings" panose="05000000000000000000" pitchFamily="2" charset="2"/>
              <a:buChar char="q"/>
            </a:pPr>
            <a:r>
              <a:rPr lang="en-IN" sz="1200" dirty="0" smtClean="0"/>
              <a:t>Enables class inheritances that reduces code complexity</a:t>
            </a:r>
          </a:p>
          <a:p>
            <a:pPr>
              <a:buFont typeface="Wingdings" panose="05000000000000000000" pitchFamily="2" charset="2"/>
              <a:buChar char="q"/>
            </a:pPr>
            <a:endParaRPr lang="en-IN" sz="1600" dirty="0" smtClean="0"/>
          </a:p>
          <a:p>
            <a:pPr>
              <a:buFont typeface="Wingdings" panose="05000000000000000000" pitchFamily="2" charset="2"/>
              <a:buChar char="q"/>
            </a:pPr>
            <a:r>
              <a:rPr lang="en-IN" sz="1600" dirty="0" smtClean="0"/>
              <a:t>We will use Python version 3.5 (or later) for the purposes of class</a:t>
            </a:r>
          </a:p>
          <a:p>
            <a:pPr marL="0" indent="0">
              <a:buNone/>
            </a:pPr>
            <a:endParaRPr lang="en-IN" sz="1600" dirty="0"/>
          </a:p>
        </p:txBody>
      </p:sp>
    </p:spTree>
    <p:extLst>
      <p:ext uri="{BB962C8B-B14F-4D97-AF65-F5344CB8AC3E}">
        <p14:creationId xmlns:p14="http://schemas.microsoft.com/office/powerpoint/2010/main" val="3980989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Python syntax overview</a:t>
            </a:r>
          </a:p>
        </p:txBody>
      </p:sp>
      <p:sp>
        <p:nvSpPr>
          <p:cNvPr id="3" name="Content Placeholder 2"/>
          <p:cNvSpPr>
            <a:spLocks noGrp="1"/>
          </p:cNvSpPr>
          <p:nvPr>
            <p:ph idx="1"/>
          </p:nvPr>
        </p:nvSpPr>
        <p:spPr>
          <a:xfrm>
            <a:off x="527649" y="755949"/>
            <a:ext cx="11014494" cy="4877099"/>
          </a:xfrm>
        </p:spPr>
        <p:txBody>
          <a:bodyPr>
            <a:normAutofit/>
          </a:bodyPr>
          <a:lstStyle/>
          <a:p>
            <a:pPr>
              <a:buFont typeface="Wingdings" panose="05000000000000000000" pitchFamily="2" charset="2"/>
              <a:buChar char="q"/>
            </a:pPr>
            <a:r>
              <a:rPr lang="en-IN" sz="1600" dirty="0" smtClean="0"/>
              <a:t>Syntax governs the way we write codes in a predefined way in a way python interprets it correctly</a:t>
            </a:r>
          </a:p>
          <a:p>
            <a:pPr>
              <a:buFont typeface="Wingdings" panose="05000000000000000000" pitchFamily="2" charset="2"/>
              <a:buChar char="q"/>
            </a:pPr>
            <a:endParaRPr lang="en-IN" sz="1600" dirty="0" smtClean="0"/>
          </a:p>
          <a:p>
            <a:pPr>
              <a:buFont typeface="Wingdings" panose="05000000000000000000" pitchFamily="2" charset="2"/>
              <a:buChar char="q"/>
            </a:pPr>
            <a:r>
              <a:rPr lang="en-IN" sz="1600" dirty="0" smtClean="0"/>
              <a:t>Lets move to the Python notebook to look at the syntax in practice </a:t>
            </a:r>
            <a:r>
              <a:rPr lang="en-IN" sz="2000" dirty="0" smtClean="0">
                <a:solidFill>
                  <a:srgbClr val="FF0000"/>
                </a:solidFill>
              </a:rPr>
              <a:t>&lt;&lt; LINK&gt;&gt;</a:t>
            </a:r>
            <a:endParaRPr lang="en-IN" sz="1600" dirty="0" smtClean="0">
              <a:solidFill>
                <a:srgbClr val="FF0000"/>
              </a:solidFill>
            </a:endParaRPr>
          </a:p>
          <a:p>
            <a:pPr>
              <a:buFont typeface="Wingdings" panose="05000000000000000000" pitchFamily="2" charset="2"/>
              <a:buChar char="q"/>
            </a:pPr>
            <a:endParaRPr lang="en-IN" sz="1600" dirty="0"/>
          </a:p>
          <a:p>
            <a:pPr>
              <a:buFont typeface="Wingdings" panose="05000000000000000000" pitchFamily="2" charset="2"/>
              <a:buChar char="q"/>
            </a:pPr>
            <a:r>
              <a:rPr lang="en-IN" sz="1600" b="1" dirty="0" smtClean="0"/>
              <a:t>Reserved words</a:t>
            </a:r>
            <a:r>
              <a:rPr lang="en-IN" sz="1600" dirty="0" smtClean="0"/>
              <a:t>: Python restricts usage of some words as user objects in order to avoid conflict with internal classes. Such words as called reserve words. We will try not to use these words as names for our objects. Note that these can be used in computation blocks or for simple comparison b/w objects. We just cannot use these as names for our objects.</a:t>
            </a:r>
            <a:endParaRPr lang="en-IN" sz="1200" dirty="0"/>
          </a:p>
          <a:p>
            <a:pPr lvl="1">
              <a:buFont typeface="Wingdings" panose="05000000000000000000" pitchFamily="2" charset="2"/>
              <a:buChar char="q"/>
            </a:pPr>
            <a:endParaRPr lang="en-IN" sz="1200" dirty="0" smtClean="0"/>
          </a:p>
        </p:txBody>
      </p:sp>
      <p:sp>
        <p:nvSpPr>
          <p:cNvPr id="4" name="Rectangle 1"/>
          <p:cNvSpPr>
            <a:spLocks noChangeArrowheads="1"/>
          </p:cNvSpPr>
          <p:nvPr/>
        </p:nvSpPr>
        <p:spPr bwMode="auto">
          <a:xfrm>
            <a:off x="878207" y="3020974"/>
            <a:ext cx="1031337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urier New" panose="02070309020205020404" pitchFamily="49" charset="0"/>
              </a:rPr>
              <a:t>import keyword</a:t>
            </a:r>
          </a:p>
          <a:p>
            <a:pPr lvl="0" eaLnBrk="0" fontAlgn="base" hangingPunct="0">
              <a:spcBef>
                <a:spcPct val="0"/>
              </a:spcBef>
              <a:spcAft>
                <a:spcPct val="0"/>
              </a:spcAft>
            </a:pPr>
            <a:r>
              <a:rPr lang="en-US" sz="1000" dirty="0" err="1" smtClean="0">
                <a:solidFill>
                  <a:srgbClr val="000000"/>
                </a:solidFill>
                <a:latin typeface="Courier New" panose="02070309020205020404" pitchFamily="49" charset="0"/>
              </a:rPr>
              <a:t>keyword.kwlist</a:t>
            </a:r>
            <a:endParaRPr lang="en-US" sz="1000" dirty="0" smtClean="0">
              <a:solidFill>
                <a:srgbClr val="000000"/>
              </a:solidFill>
              <a:latin typeface="Courier New" panose="02070309020205020404" pitchFamily="49" charset="0"/>
            </a:endParaRPr>
          </a:p>
          <a:p>
            <a:pPr lvl="0" eaLnBrk="0" fontAlgn="base" hangingPunct="0">
              <a:spcBef>
                <a:spcPct val="0"/>
              </a:spcBef>
              <a:spcAft>
                <a:spcPct val="0"/>
              </a:spcAft>
            </a:pPr>
            <a:endParaRPr lang="en-US" sz="1000" dirty="0" smtClean="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Courier New" panose="02070309020205020404" pitchFamily="49" charset="0"/>
              </a:rPr>
              <a:t>['False', 'None', 'True', 'and', 'as', 'assert', 'break', 'class', 'continue', '</a:t>
            </a:r>
            <a:r>
              <a:rPr kumimoji="0" lang="en-US" sz="1000" b="1" i="0" u="none" strike="noStrike" cap="none" normalizeH="0" baseline="0" dirty="0" err="1" smtClean="0">
                <a:ln>
                  <a:noFill/>
                </a:ln>
                <a:solidFill>
                  <a:srgbClr val="000000"/>
                </a:solidFill>
                <a:effectLst/>
                <a:latin typeface="Courier New" panose="02070309020205020404" pitchFamily="49" charset="0"/>
              </a:rPr>
              <a:t>def</a:t>
            </a:r>
            <a:r>
              <a:rPr kumimoji="0" lang="en-US" sz="1000" b="1" i="0" u="none" strike="noStrike" cap="none" normalizeH="0" baseline="0" dirty="0" smtClean="0">
                <a:ln>
                  <a:noFill/>
                </a:ln>
                <a:solidFill>
                  <a:srgbClr val="000000"/>
                </a:solidFill>
                <a:effectLst/>
                <a:latin typeface="Courier New" panose="02070309020205020404" pitchFamily="49" charset="0"/>
              </a:rPr>
              <a:t>', 'del', '</a:t>
            </a:r>
            <a:r>
              <a:rPr kumimoji="0" lang="en-US" sz="1000" b="1" i="0" u="none" strike="noStrike" cap="none" normalizeH="0" baseline="0" dirty="0" err="1" smtClean="0">
                <a:ln>
                  <a:noFill/>
                </a:ln>
                <a:solidFill>
                  <a:srgbClr val="000000"/>
                </a:solidFill>
                <a:effectLst/>
                <a:latin typeface="Courier New" panose="02070309020205020404" pitchFamily="49" charset="0"/>
              </a:rPr>
              <a:t>elif</a:t>
            </a:r>
            <a:r>
              <a:rPr kumimoji="0" lang="en-US" sz="1000" b="1" i="0" u="none" strike="noStrike" cap="none" normalizeH="0" baseline="0" dirty="0" smtClean="0">
                <a:ln>
                  <a:noFill/>
                </a:ln>
                <a:solidFill>
                  <a:srgbClr val="000000"/>
                </a:solidFill>
                <a:effectLst/>
                <a:latin typeface="Courier New" panose="02070309020205020404" pitchFamily="49" charset="0"/>
              </a:rPr>
              <a:t>', 'else', 'except', 'finally', 'for', 'from', 'global', 'if', 'import', 'in', 'is', 'lambda', 'nonlocal', 'not', 'or', 'pass', 'raise', 'return', 'try', 'while', 'with', 'yield']</a:t>
            </a:r>
            <a:r>
              <a:rPr kumimoji="0" lang="en-US" sz="800" b="1" i="0" u="none" strike="noStrike" cap="none" normalizeH="0" baseline="0" dirty="0" smtClean="0">
                <a:ln>
                  <a:noFill/>
                </a:ln>
                <a:solidFill>
                  <a:schemeClr val="tx1"/>
                </a:solidFill>
                <a:effectLst/>
              </a:rPr>
              <a:t> </a:t>
            </a: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53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How to load installed libraries</a:t>
            </a:r>
          </a:p>
        </p:txBody>
      </p:sp>
      <p:sp>
        <p:nvSpPr>
          <p:cNvPr id="3" name="Content Placeholder 2"/>
          <p:cNvSpPr>
            <a:spLocks noGrp="1"/>
          </p:cNvSpPr>
          <p:nvPr>
            <p:ph idx="1"/>
          </p:nvPr>
        </p:nvSpPr>
        <p:spPr>
          <a:xfrm>
            <a:off x="527649" y="755949"/>
            <a:ext cx="11014494" cy="4877099"/>
          </a:xfrm>
        </p:spPr>
        <p:txBody>
          <a:bodyPr>
            <a:normAutofit/>
          </a:bodyPr>
          <a:lstStyle/>
          <a:p>
            <a:pPr>
              <a:buFont typeface="Wingdings" panose="05000000000000000000" pitchFamily="2" charset="2"/>
              <a:buChar char="q"/>
            </a:pPr>
            <a:r>
              <a:rPr lang="en-IN" sz="1600" dirty="0" smtClean="0"/>
              <a:t>Mostly, we want to import specific modules from a library. Note that a library typically has a ton of useful modules, but usually we don’t need that many for our tasks, but only needs a couple of specific modules.</a:t>
            </a:r>
          </a:p>
          <a:p>
            <a:pPr>
              <a:buFont typeface="Wingdings" panose="05000000000000000000" pitchFamily="2" charset="2"/>
              <a:buChar char="q"/>
            </a:pPr>
            <a:endParaRPr lang="en-IN" sz="1600" dirty="0" smtClean="0"/>
          </a:p>
          <a:p>
            <a:pPr>
              <a:buFont typeface="Wingdings" panose="05000000000000000000" pitchFamily="2" charset="2"/>
              <a:buChar char="q"/>
            </a:pPr>
            <a:r>
              <a:rPr lang="en-IN" sz="1600" dirty="0" smtClean="0"/>
              <a:t>Let's </a:t>
            </a:r>
            <a:r>
              <a:rPr lang="en-IN" sz="1600" dirty="0"/>
              <a:t>say we want to import a package </a:t>
            </a:r>
            <a:r>
              <a:rPr lang="en-IN" sz="1600" dirty="0" smtClean="0"/>
              <a:t>foo </a:t>
            </a:r>
            <a:r>
              <a:rPr lang="en-IN" sz="1600" dirty="0"/>
              <a:t>that defines a class </a:t>
            </a:r>
            <a:r>
              <a:rPr lang="en-IN" sz="1600" dirty="0" smtClean="0"/>
              <a:t>/module Widget:</a:t>
            </a:r>
          </a:p>
          <a:p>
            <a:pPr>
              <a:buFont typeface="Wingdings" panose="05000000000000000000" pitchFamily="2" charset="2"/>
              <a:buChar char="q"/>
            </a:pPr>
            <a:endParaRPr lang="en-IN" sz="1600" dirty="0" smtClean="0"/>
          </a:p>
          <a:p>
            <a:pPr lvl="1">
              <a:buFont typeface="Wingdings" panose="05000000000000000000" pitchFamily="2" charset="2"/>
              <a:buChar char="q"/>
            </a:pPr>
            <a:r>
              <a:rPr lang="en-IN" sz="1400" dirty="0" smtClean="0"/>
              <a:t>import foo </a:t>
            </a:r>
          </a:p>
          <a:p>
            <a:pPr lvl="2">
              <a:buFont typeface="Wingdings" panose="05000000000000000000" pitchFamily="2" charset="2"/>
              <a:buChar char="q"/>
            </a:pPr>
            <a:r>
              <a:rPr lang="en-IN" sz="1400" dirty="0" smtClean="0"/>
              <a:t>will </a:t>
            </a:r>
            <a:r>
              <a:rPr lang="en-IN" sz="1400" dirty="0"/>
              <a:t>import the </a:t>
            </a:r>
            <a:r>
              <a:rPr lang="en-IN" sz="1400" dirty="0" smtClean="0"/>
              <a:t>foo package</a:t>
            </a:r>
            <a:r>
              <a:rPr lang="en-IN" sz="1400" dirty="0"/>
              <a:t>; any reference to </a:t>
            </a:r>
            <a:r>
              <a:rPr lang="en-IN" sz="1400" dirty="0" smtClean="0"/>
              <a:t>modules/classes/functions </a:t>
            </a:r>
            <a:r>
              <a:rPr lang="en-IN" sz="1400" dirty="0"/>
              <a:t>will need to be prefixed with </a:t>
            </a:r>
            <a:r>
              <a:rPr lang="en-IN" sz="1400" dirty="0" smtClean="0"/>
              <a:t>foo.; </a:t>
            </a:r>
            <a:r>
              <a:rPr lang="en-IN" sz="1400" dirty="0"/>
              <a:t>e.g. </a:t>
            </a:r>
            <a:r>
              <a:rPr lang="en-IN" sz="1400" dirty="0" err="1"/>
              <a:t>foo.Widget</a:t>
            </a:r>
            <a:endParaRPr lang="en-IN" sz="1400" dirty="0"/>
          </a:p>
          <a:p>
            <a:pPr lvl="1">
              <a:buFont typeface="Wingdings" panose="05000000000000000000" pitchFamily="2" charset="2"/>
              <a:buChar char="q"/>
            </a:pPr>
            <a:r>
              <a:rPr lang="en-IN" sz="1400" dirty="0"/>
              <a:t>import foo as </a:t>
            </a:r>
            <a:r>
              <a:rPr lang="en-IN" sz="1400" dirty="0" smtClean="0"/>
              <a:t>bar</a:t>
            </a:r>
          </a:p>
          <a:p>
            <a:pPr lvl="2">
              <a:buFont typeface="Wingdings" panose="05000000000000000000" pitchFamily="2" charset="2"/>
              <a:buChar char="q"/>
            </a:pPr>
            <a:r>
              <a:rPr lang="en-IN" sz="1400" dirty="0" smtClean="0"/>
              <a:t> Will </a:t>
            </a:r>
            <a:r>
              <a:rPr lang="en-IN" sz="1400" dirty="0"/>
              <a:t>import the foo package with the alias bar; any reference to modules/classes/functions will need to be prefixed with bar.; e.g. </a:t>
            </a:r>
            <a:r>
              <a:rPr lang="en-IN" sz="1400" dirty="0" err="1"/>
              <a:t>bar.Widget</a:t>
            </a:r>
            <a:endParaRPr lang="en-IN" sz="1400" dirty="0"/>
          </a:p>
          <a:p>
            <a:pPr lvl="1">
              <a:buFont typeface="Wingdings" panose="05000000000000000000" pitchFamily="2" charset="2"/>
              <a:buChar char="q"/>
            </a:pPr>
            <a:r>
              <a:rPr lang="en-IN" sz="1400" dirty="0"/>
              <a:t>from foo import </a:t>
            </a:r>
            <a:r>
              <a:rPr lang="en-IN" sz="1400" dirty="0" smtClean="0"/>
              <a:t>Widget</a:t>
            </a:r>
          </a:p>
          <a:p>
            <a:pPr lvl="2">
              <a:buFont typeface="Wingdings" panose="05000000000000000000" pitchFamily="2" charset="2"/>
              <a:buChar char="q"/>
            </a:pPr>
            <a:r>
              <a:rPr lang="en-IN" sz="1400" dirty="0" smtClean="0"/>
              <a:t> </a:t>
            </a:r>
            <a:r>
              <a:rPr lang="en-IN" sz="1400" dirty="0"/>
              <a:t>can be used to import a specific module/class/function from foo and it will be available as Widget</a:t>
            </a:r>
          </a:p>
          <a:p>
            <a:pPr lvl="1">
              <a:buFont typeface="Wingdings" panose="05000000000000000000" pitchFamily="2" charset="2"/>
              <a:buChar char="q"/>
            </a:pPr>
            <a:r>
              <a:rPr lang="en-IN" sz="1400" dirty="0"/>
              <a:t>from foo import * </a:t>
            </a:r>
            <a:endParaRPr lang="en-IN" sz="1400" dirty="0" smtClean="0"/>
          </a:p>
          <a:p>
            <a:pPr lvl="2">
              <a:buFont typeface="Wingdings" panose="05000000000000000000" pitchFamily="2" charset="2"/>
              <a:buChar char="q"/>
            </a:pPr>
            <a:r>
              <a:rPr lang="en-IN" sz="1400" dirty="0" smtClean="0">
                <a:solidFill>
                  <a:srgbClr val="FF0000"/>
                </a:solidFill>
              </a:rPr>
              <a:t>will </a:t>
            </a:r>
            <a:r>
              <a:rPr lang="en-IN" sz="1400" dirty="0">
                <a:solidFill>
                  <a:srgbClr val="FF0000"/>
                </a:solidFill>
              </a:rPr>
              <a:t>import every item in foo into the current namespace; this is bad practice, don't do it.</a:t>
            </a:r>
            <a:endParaRPr lang="en-IN" sz="1400" dirty="0" smtClean="0">
              <a:solidFill>
                <a:srgbClr val="FF0000"/>
              </a:solidFill>
            </a:endParaRPr>
          </a:p>
        </p:txBody>
      </p:sp>
    </p:spTree>
    <p:extLst>
      <p:ext uri="{BB962C8B-B14F-4D97-AF65-F5344CB8AC3E}">
        <p14:creationId xmlns:p14="http://schemas.microsoft.com/office/powerpoint/2010/main" val="591729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Table of Contents</a:t>
            </a:r>
            <a:endParaRPr lang="en-IN" sz="1600" b="1" dirty="0"/>
          </a:p>
        </p:txBody>
      </p:sp>
      <p:sp>
        <p:nvSpPr>
          <p:cNvPr id="3" name="Content Placeholder 2"/>
          <p:cNvSpPr>
            <a:spLocks noGrp="1"/>
          </p:cNvSpPr>
          <p:nvPr>
            <p:ph idx="1"/>
          </p:nvPr>
        </p:nvSpPr>
        <p:spPr>
          <a:xfrm>
            <a:off x="527649" y="755949"/>
            <a:ext cx="10515600" cy="5386059"/>
          </a:xfrm>
        </p:spPr>
        <p:txBody>
          <a:bodyPr>
            <a:normAutofit lnSpcReduction="10000"/>
          </a:bodyPr>
          <a:lstStyle/>
          <a:p>
            <a:pPr>
              <a:buFont typeface="Courier New" panose="02070309020205020404" pitchFamily="49" charset="0"/>
              <a:buChar char="o"/>
            </a:pPr>
            <a:r>
              <a:rPr lang="en-IN" sz="1600" dirty="0" smtClean="0"/>
              <a:t>Intro to the course :</a:t>
            </a:r>
          </a:p>
          <a:p>
            <a:pPr lvl="1">
              <a:buFont typeface="Courier New" panose="02070309020205020404" pitchFamily="49" charset="0"/>
              <a:buChar char="o"/>
            </a:pPr>
            <a:r>
              <a:rPr lang="en-IN" sz="1200" dirty="0" smtClean="0"/>
              <a:t>About me</a:t>
            </a:r>
          </a:p>
          <a:p>
            <a:pPr lvl="1">
              <a:buFont typeface="Courier New" panose="02070309020205020404" pitchFamily="49" charset="0"/>
              <a:buChar char="o"/>
            </a:pPr>
            <a:r>
              <a:rPr lang="en-IN" sz="1200" dirty="0" smtClean="0"/>
              <a:t>Why attend</a:t>
            </a:r>
          </a:p>
          <a:p>
            <a:pPr lvl="1">
              <a:buFont typeface="Courier New" panose="02070309020205020404" pitchFamily="49" charset="0"/>
              <a:buChar char="o"/>
            </a:pPr>
            <a:r>
              <a:rPr lang="en-IN" sz="1200" dirty="0" smtClean="0"/>
              <a:t>Soft Pre-requisites</a:t>
            </a:r>
          </a:p>
          <a:p>
            <a:pPr lvl="1">
              <a:buFont typeface="Courier New" panose="02070309020205020404" pitchFamily="49" charset="0"/>
              <a:buChar char="o"/>
            </a:pPr>
            <a:r>
              <a:rPr lang="en-IN" sz="1200" dirty="0" smtClean="0"/>
              <a:t>Relevance for becoming a data scientist</a:t>
            </a:r>
          </a:p>
          <a:p>
            <a:pPr lvl="1">
              <a:buFont typeface="Courier New" panose="02070309020205020404" pitchFamily="49" charset="0"/>
              <a:buChar char="o"/>
            </a:pPr>
            <a:endParaRPr lang="en-IN" sz="1200" dirty="0" smtClean="0"/>
          </a:p>
          <a:p>
            <a:pPr>
              <a:buFont typeface="Courier New" panose="02070309020205020404" pitchFamily="49" charset="0"/>
              <a:buChar char="o"/>
            </a:pPr>
            <a:r>
              <a:rPr lang="en-IN" sz="1600" dirty="0" smtClean="0"/>
              <a:t>Setup your python environment:</a:t>
            </a:r>
          </a:p>
          <a:p>
            <a:pPr lvl="1">
              <a:buFont typeface="Courier New" panose="02070309020205020404" pitchFamily="49" charset="0"/>
              <a:buChar char="o"/>
            </a:pPr>
            <a:r>
              <a:rPr lang="en-IN" sz="1200" dirty="0" smtClean="0"/>
              <a:t>As per the installation instructions shared earlier </a:t>
            </a:r>
          </a:p>
          <a:p>
            <a:pPr lvl="1">
              <a:buFont typeface="Courier New" panose="02070309020205020404" pitchFamily="49" charset="0"/>
              <a:buChar char="o"/>
            </a:pPr>
            <a:r>
              <a:rPr lang="en-IN" sz="1200" dirty="0" smtClean="0"/>
              <a:t>Install libraries</a:t>
            </a:r>
          </a:p>
          <a:p>
            <a:pPr lvl="1">
              <a:buFont typeface="Courier New" panose="02070309020205020404" pitchFamily="49" charset="0"/>
              <a:buChar char="o"/>
            </a:pPr>
            <a:r>
              <a:rPr lang="en-IN" sz="1200" dirty="0" smtClean="0"/>
              <a:t>Python code on a Jupyter notebook using popular libraries</a:t>
            </a:r>
          </a:p>
          <a:p>
            <a:pPr lvl="1">
              <a:buFont typeface="Courier New" panose="02070309020205020404" pitchFamily="49" charset="0"/>
              <a:buChar char="o"/>
            </a:pPr>
            <a:endParaRPr lang="en-IN" sz="1200" dirty="0" smtClean="0"/>
          </a:p>
          <a:p>
            <a:pPr>
              <a:buFont typeface="Courier New" panose="02070309020205020404" pitchFamily="49" charset="0"/>
              <a:buChar char="o"/>
            </a:pPr>
            <a:r>
              <a:rPr lang="en-IN" sz="1600" dirty="0" smtClean="0"/>
              <a:t>Introduction to Git &amp; Github</a:t>
            </a:r>
          </a:p>
          <a:p>
            <a:pPr lvl="1">
              <a:buFont typeface="Courier New" panose="02070309020205020404" pitchFamily="49" charset="0"/>
              <a:buChar char="o"/>
            </a:pPr>
            <a:r>
              <a:rPr lang="en-IN" sz="1200" dirty="0" smtClean="0"/>
              <a:t>Motivation – Code sharing, collaboration</a:t>
            </a:r>
          </a:p>
          <a:p>
            <a:pPr lvl="1">
              <a:buFont typeface="Courier New" panose="02070309020205020404" pitchFamily="49" charset="0"/>
              <a:buChar char="o"/>
            </a:pPr>
            <a:r>
              <a:rPr lang="en-IN" sz="1200" dirty="0" smtClean="0"/>
              <a:t>Common commands and use</a:t>
            </a:r>
          </a:p>
          <a:p>
            <a:pPr lvl="1">
              <a:buFont typeface="Courier New" panose="02070309020205020404" pitchFamily="49" charset="0"/>
              <a:buChar char="o"/>
            </a:pPr>
            <a:r>
              <a:rPr lang="en-IN" sz="1200" dirty="0" smtClean="0"/>
              <a:t>Python code demo</a:t>
            </a:r>
          </a:p>
          <a:p>
            <a:pPr lvl="1">
              <a:buFont typeface="Courier New" panose="02070309020205020404" pitchFamily="49" charset="0"/>
              <a:buChar char="o"/>
            </a:pPr>
            <a:endParaRPr lang="en-IN" sz="1200" dirty="0" smtClean="0"/>
          </a:p>
          <a:p>
            <a:pPr>
              <a:buFont typeface="Courier New" panose="02070309020205020404" pitchFamily="49" charset="0"/>
              <a:buChar char="o"/>
            </a:pPr>
            <a:r>
              <a:rPr lang="en-IN" sz="1600" dirty="0" smtClean="0"/>
              <a:t>Python Intro</a:t>
            </a:r>
          </a:p>
          <a:p>
            <a:pPr lvl="1">
              <a:buFont typeface="Courier New" panose="02070309020205020404" pitchFamily="49" charset="0"/>
              <a:buChar char="o"/>
            </a:pPr>
            <a:r>
              <a:rPr lang="en-IN" sz="1200" dirty="0" smtClean="0"/>
              <a:t>OOP or why python (</a:t>
            </a:r>
            <a:r>
              <a:rPr lang="en-IN" sz="1200" dirty="0" err="1" smtClean="0"/>
              <a:t>vs</a:t>
            </a:r>
            <a:r>
              <a:rPr lang="en-IN" sz="1200" dirty="0" smtClean="0"/>
              <a:t> R</a:t>
            </a:r>
            <a:r>
              <a:rPr lang="en-IN" sz="1200" dirty="0" smtClean="0"/>
              <a:t>)</a:t>
            </a:r>
          </a:p>
          <a:p>
            <a:pPr lvl="1">
              <a:buFont typeface="Courier New" panose="02070309020205020404" pitchFamily="49" charset="0"/>
              <a:buChar char="o"/>
            </a:pPr>
            <a:r>
              <a:rPr lang="en-IN" sz="1200" dirty="0" smtClean="0"/>
              <a:t>Properties of OOPL with code example</a:t>
            </a:r>
            <a:endParaRPr lang="en-IN" sz="1200" dirty="0" smtClean="0"/>
          </a:p>
          <a:p>
            <a:pPr lvl="1">
              <a:buFont typeface="Courier New" panose="02070309020205020404" pitchFamily="49" charset="0"/>
              <a:buChar char="o"/>
            </a:pPr>
            <a:r>
              <a:rPr lang="en-IN" sz="1200" dirty="0" smtClean="0"/>
              <a:t>Features:</a:t>
            </a:r>
          </a:p>
          <a:p>
            <a:pPr lvl="2">
              <a:buFont typeface="Courier New" panose="02070309020205020404" pitchFamily="49" charset="0"/>
              <a:buChar char="o"/>
            </a:pPr>
            <a:r>
              <a:rPr lang="en-IN" sz="1200" dirty="0" smtClean="0"/>
              <a:t>Syntax</a:t>
            </a:r>
          </a:p>
          <a:p>
            <a:pPr lvl="2">
              <a:buFont typeface="Courier New" panose="02070309020205020404" pitchFamily="49" charset="0"/>
              <a:buChar char="o"/>
            </a:pPr>
            <a:r>
              <a:rPr lang="en-IN" sz="1200" dirty="0" smtClean="0"/>
              <a:t>Speed</a:t>
            </a:r>
          </a:p>
          <a:p>
            <a:pPr lvl="2">
              <a:buFont typeface="Courier New" panose="02070309020205020404" pitchFamily="49" charset="0"/>
              <a:buChar char="o"/>
            </a:pPr>
            <a:r>
              <a:rPr lang="en-IN" sz="1200" dirty="0" smtClean="0"/>
              <a:t>Learning curve</a:t>
            </a:r>
            <a:endParaRPr lang="en-IN" sz="1200" dirty="0"/>
          </a:p>
        </p:txBody>
      </p:sp>
    </p:spTree>
    <p:extLst>
      <p:ext uri="{BB962C8B-B14F-4D97-AF65-F5344CB8AC3E}">
        <p14:creationId xmlns:p14="http://schemas.microsoft.com/office/powerpoint/2010/main" val="1880741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Intro to the course</a:t>
            </a:r>
            <a:endParaRPr lang="en-IN" sz="1600" b="1" dirty="0"/>
          </a:p>
        </p:txBody>
      </p:sp>
      <p:sp>
        <p:nvSpPr>
          <p:cNvPr id="3" name="Content Placeholder 2"/>
          <p:cNvSpPr>
            <a:spLocks noGrp="1"/>
          </p:cNvSpPr>
          <p:nvPr>
            <p:ph idx="1"/>
          </p:nvPr>
        </p:nvSpPr>
        <p:spPr>
          <a:xfrm>
            <a:off x="527649" y="755949"/>
            <a:ext cx="10515600" cy="5368805"/>
          </a:xfrm>
        </p:spPr>
        <p:txBody>
          <a:bodyPr>
            <a:normAutofit/>
          </a:bodyPr>
          <a:lstStyle/>
          <a:p>
            <a:pPr>
              <a:buFont typeface="Wingdings" panose="05000000000000000000" pitchFamily="2" charset="2"/>
              <a:buChar char="q"/>
            </a:pPr>
            <a:r>
              <a:rPr lang="en-IN" sz="1600" dirty="0" smtClean="0"/>
              <a:t>About me: </a:t>
            </a:r>
          </a:p>
          <a:p>
            <a:pPr lvl="1">
              <a:buFont typeface="Wingdings" panose="05000000000000000000" pitchFamily="2" charset="2"/>
              <a:buChar char="q"/>
            </a:pPr>
            <a:r>
              <a:rPr lang="en-IN" sz="1200" b="1" dirty="0" smtClean="0"/>
              <a:t>Work experience</a:t>
            </a:r>
            <a:r>
              <a:rPr lang="en-IN" sz="1200" dirty="0" smtClean="0"/>
              <a:t>: 10+ years</a:t>
            </a:r>
          </a:p>
          <a:p>
            <a:pPr lvl="1">
              <a:buFont typeface="Wingdings" panose="05000000000000000000" pitchFamily="2" charset="2"/>
              <a:buChar char="q"/>
            </a:pPr>
            <a:r>
              <a:rPr lang="en-IN" sz="1200" b="1" dirty="0" smtClean="0"/>
              <a:t>Industries</a:t>
            </a:r>
            <a:r>
              <a:rPr lang="en-IN" sz="1200" dirty="0" smtClean="0"/>
              <a:t>: Retail, </a:t>
            </a:r>
            <a:r>
              <a:rPr lang="en-IN" sz="1200" dirty="0" err="1" smtClean="0"/>
              <a:t>Pharma</a:t>
            </a:r>
            <a:r>
              <a:rPr lang="en-IN" sz="1200" dirty="0" smtClean="0"/>
              <a:t>, Entertainment, Hi-tech, Telecom</a:t>
            </a:r>
          </a:p>
          <a:p>
            <a:pPr lvl="1">
              <a:buFont typeface="Wingdings" panose="05000000000000000000" pitchFamily="2" charset="2"/>
              <a:buChar char="q"/>
            </a:pPr>
            <a:r>
              <a:rPr lang="en-IN" sz="1200" b="1" dirty="0" smtClean="0"/>
              <a:t>Education</a:t>
            </a:r>
            <a:r>
              <a:rPr lang="en-IN" sz="1200" dirty="0" smtClean="0"/>
              <a:t> : </a:t>
            </a:r>
            <a:r>
              <a:rPr lang="en-IN" sz="1200" dirty="0" err="1" smtClean="0"/>
              <a:t>B.Tech</a:t>
            </a:r>
            <a:r>
              <a:rPr lang="en-IN" sz="1200" dirty="0" smtClean="0"/>
              <a:t> – IIT-BHU (2008) and Indian School of Business Hyderabad (2015)</a:t>
            </a:r>
          </a:p>
          <a:p>
            <a:pPr lvl="1">
              <a:buFont typeface="Wingdings" panose="05000000000000000000" pitchFamily="2" charset="2"/>
              <a:buChar char="q"/>
            </a:pPr>
            <a:r>
              <a:rPr lang="en-IN" sz="1200" b="1" dirty="0" smtClean="0"/>
              <a:t>Experienced in</a:t>
            </a:r>
            <a:r>
              <a:rPr lang="en-IN" sz="1200" dirty="0" smtClean="0"/>
              <a:t>: Machine Learning , Computer vision, Deep Learning, Python, R</a:t>
            </a:r>
          </a:p>
          <a:p>
            <a:pPr lvl="1">
              <a:buFont typeface="Wingdings" panose="05000000000000000000" pitchFamily="2" charset="2"/>
              <a:buChar char="q"/>
            </a:pPr>
            <a:r>
              <a:rPr lang="en-IN" sz="1200" b="1" dirty="0" smtClean="0"/>
              <a:t>Goal of this initiative</a:t>
            </a:r>
            <a:r>
              <a:rPr lang="en-IN" sz="1200" dirty="0" smtClean="0"/>
              <a:t>: To help aspiring data scientists get upto speed quickly by focusing on theory and coding based hands on approach. Our focus will remain on what’s important not just from a theory point of view but also what is used in real business today. We will look to understand best of both worlds.</a:t>
            </a:r>
            <a:endParaRPr lang="en-IN" sz="1600" dirty="0"/>
          </a:p>
          <a:p>
            <a:pPr lvl="1">
              <a:buFont typeface="Wingdings" panose="05000000000000000000" pitchFamily="2" charset="2"/>
              <a:buChar char="q"/>
            </a:pPr>
            <a:endParaRPr lang="en-IN" sz="1200" dirty="0" smtClean="0"/>
          </a:p>
          <a:p>
            <a:pPr>
              <a:buFont typeface="Wingdings" panose="05000000000000000000" pitchFamily="2" charset="2"/>
              <a:buChar char="q"/>
            </a:pPr>
            <a:r>
              <a:rPr lang="en-IN" sz="1600" dirty="0" smtClean="0"/>
              <a:t>Soft- pre-requisites:  Good to have the following, but don’t worry even if there are some areas where you have not had formal education</a:t>
            </a:r>
          </a:p>
          <a:p>
            <a:pPr lvl="1">
              <a:buFont typeface="Wingdings" panose="05000000000000000000" pitchFamily="2" charset="2"/>
              <a:buChar char="q"/>
            </a:pPr>
            <a:r>
              <a:rPr lang="en-IN" sz="1200" dirty="0" smtClean="0"/>
              <a:t>10</a:t>
            </a:r>
            <a:r>
              <a:rPr lang="en-IN" sz="1200" baseline="30000" dirty="0" smtClean="0"/>
              <a:t>th</a:t>
            </a:r>
            <a:r>
              <a:rPr lang="en-IN" sz="1200" dirty="0" smtClean="0"/>
              <a:t> Grade Math </a:t>
            </a:r>
          </a:p>
          <a:p>
            <a:pPr lvl="1">
              <a:buFont typeface="Wingdings" panose="05000000000000000000" pitchFamily="2" charset="2"/>
              <a:buChar char="q"/>
            </a:pPr>
            <a:r>
              <a:rPr lang="en-IN" sz="1200" dirty="0" smtClean="0"/>
              <a:t>Linear Algebra</a:t>
            </a:r>
          </a:p>
          <a:p>
            <a:pPr lvl="1">
              <a:buFont typeface="Wingdings" panose="05000000000000000000" pitchFamily="2" charset="2"/>
              <a:buChar char="q"/>
            </a:pPr>
            <a:r>
              <a:rPr lang="en-IN" sz="1200" dirty="0" smtClean="0"/>
              <a:t>Some programming experience in python</a:t>
            </a:r>
          </a:p>
          <a:p>
            <a:pPr lvl="1">
              <a:buFont typeface="Wingdings" panose="05000000000000000000" pitchFamily="2" charset="2"/>
              <a:buChar char="q"/>
            </a:pPr>
            <a:r>
              <a:rPr lang="en-IN" sz="1200" dirty="0" smtClean="0"/>
              <a:t>List of resources posted on the course Github Repo &lt;&lt;</a:t>
            </a:r>
            <a:r>
              <a:rPr lang="en-IN" sz="1200" dirty="0" smtClean="0">
                <a:solidFill>
                  <a:srgbClr val="FF0000"/>
                </a:solidFill>
              </a:rPr>
              <a:t>link</a:t>
            </a:r>
            <a:r>
              <a:rPr lang="en-IN" sz="1200" dirty="0" smtClean="0"/>
              <a:t>&gt;&gt;</a:t>
            </a:r>
          </a:p>
          <a:p>
            <a:pPr lvl="1">
              <a:buFont typeface="Wingdings" panose="05000000000000000000" pitchFamily="2" charset="2"/>
              <a:buChar char="q"/>
            </a:pPr>
            <a:endParaRPr lang="en-IN" sz="1200" dirty="0"/>
          </a:p>
          <a:p>
            <a:pPr>
              <a:buFont typeface="Wingdings" panose="05000000000000000000" pitchFamily="2" charset="2"/>
              <a:buChar char="q"/>
            </a:pPr>
            <a:r>
              <a:rPr lang="en-IN" sz="1600" dirty="0" smtClean="0"/>
              <a:t>What you should take away at the end:</a:t>
            </a:r>
            <a:endParaRPr lang="en-IN" sz="1200" dirty="0" smtClean="0"/>
          </a:p>
          <a:p>
            <a:pPr lvl="1">
              <a:buFont typeface="Wingdings" panose="05000000000000000000" pitchFamily="2" charset="2"/>
              <a:buChar char="q"/>
            </a:pPr>
            <a:r>
              <a:rPr lang="en-IN" sz="1200" dirty="0" smtClean="0"/>
              <a:t>A good understanding of various statistical methods and their usage in a variety of business problems</a:t>
            </a:r>
          </a:p>
          <a:p>
            <a:pPr lvl="1">
              <a:buFont typeface="Wingdings" panose="05000000000000000000" pitchFamily="2" charset="2"/>
              <a:buChar char="q"/>
            </a:pPr>
            <a:r>
              <a:rPr lang="en-IN" sz="1200" dirty="0" smtClean="0"/>
              <a:t>Some intuition of how these methods work</a:t>
            </a:r>
          </a:p>
          <a:p>
            <a:pPr lvl="1">
              <a:buFont typeface="Wingdings" panose="05000000000000000000" pitchFamily="2" charset="2"/>
              <a:buChar char="q"/>
            </a:pPr>
            <a:r>
              <a:rPr lang="en-IN" sz="1200" dirty="0" smtClean="0"/>
              <a:t>How to apply some/all of these methods together to solve a business problem</a:t>
            </a:r>
          </a:p>
          <a:p>
            <a:pPr lvl="1">
              <a:buFont typeface="Wingdings" panose="05000000000000000000" pitchFamily="2" charset="2"/>
              <a:buChar char="q"/>
            </a:pPr>
            <a:r>
              <a:rPr lang="en-IN" sz="1200" dirty="0" smtClean="0"/>
              <a:t>How to think as modern age data scientists </a:t>
            </a:r>
          </a:p>
        </p:txBody>
      </p:sp>
    </p:spTree>
    <p:extLst>
      <p:ext uri="{BB962C8B-B14F-4D97-AF65-F5344CB8AC3E}">
        <p14:creationId xmlns:p14="http://schemas.microsoft.com/office/powerpoint/2010/main" val="2112965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Setup your Anaconda python environment </a:t>
            </a:r>
          </a:p>
        </p:txBody>
      </p:sp>
      <p:sp>
        <p:nvSpPr>
          <p:cNvPr id="3" name="Content Placeholder 2"/>
          <p:cNvSpPr>
            <a:spLocks noGrp="1"/>
          </p:cNvSpPr>
          <p:nvPr>
            <p:ph idx="1"/>
          </p:nvPr>
        </p:nvSpPr>
        <p:spPr>
          <a:xfrm>
            <a:off x="527649" y="755949"/>
            <a:ext cx="10515600" cy="4877099"/>
          </a:xfrm>
        </p:spPr>
        <p:txBody>
          <a:bodyPr>
            <a:normAutofit/>
          </a:bodyPr>
          <a:lstStyle/>
          <a:p>
            <a:pPr>
              <a:buFont typeface="Wingdings" panose="05000000000000000000" pitchFamily="2" charset="2"/>
              <a:buChar char="q"/>
            </a:pPr>
            <a:r>
              <a:rPr lang="en-IN" sz="1600" dirty="0"/>
              <a:t>What is anaconda? </a:t>
            </a:r>
          </a:p>
          <a:p>
            <a:pPr lvl="1">
              <a:buFont typeface="Wingdings" panose="05000000000000000000" pitchFamily="2" charset="2"/>
              <a:buChar char="q"/>
            </a:pPr>
            <a:r>
              <a:rPr lang="en-IN" sz="1600" dirty="0"/>
              <a:t>With over 6 million users, the open source </a:t>
            </a:r>
            <a:r>
              <a:rPr lang="en-IN" sz="1600" dirty="0">
                <a:hlinkClick r:id="rId2"/>
              </a:rPr>
              <a:t>Anaconda Distribution</a:t>
            </a:r>
            <a:r>
              <a:rPr lang="en-IN" sz="1600" dirty="0"/>
              <a:t> is the easiest way to do Python data science and machine learning</a:t>
            </a:r>
            <a:r>
              <a:rPr lang="en-IN" sz="1600" dirty="0" smtClean="0"/>
              <a:t>.</a:t>
            </a:r>
            <a:endParaRPr lang="en-IN" sz="1600" dirty="0"/>
          </a:p>
          <a:p>
            <a:pPr lvl="1">
              <a:buFont typeface="Wingdings" panose="05000000000000000000" pitchFamily="2" charset="2"/>
              <a:buChar char="q"/>
            </a:pPr>
            <a:r>
              <a:rPr lang="en-IN" sz="1600" dirty="0"/>
              <a:t>It includes 250+ popular data science packages and the </a:t>
            </a:r>
            <a:r>
              <a:rPr lang="en-IN" sz="1600" dirty="0" err="1"/>
              <a:t>conda</a:t>
            </a:r>
            <a:r>
              <a:rPr lang="en-IN" sz="1600" dirty="0"/>
              <a:t> package and virtual environment manager for Windows, Linux, and </a:t>
            </a:r>
            <a:r>
              <a:rPr lang="en-IN" sz="1600" dirty="0" err="1"/>
              <a:t>MacOS</a:t>
            </a:r>
            <a:r>
              <a:rPr lang="en-IN" sz="1600" dirty="0"/>
              <a:t>. </a:t>
            </a:r>
            <a:r>
              <a:rPr lang="en-IN" sz="1600" dirty="0" err="1"/>
              <a:t>Conda</a:t>
            </a:r>
            <a:r>
              <a:rPr lang="en-IN" sz="1600" dirty="0"/>
              <a:t> makes it quick and easy to install, run, and upgrade complex data science and machine learning environments like </a:t>
            </a:r>
            <a:r>
              <a:rPr lang="en-IN" sz="1600" dirty="0" err="1"/>
              <a:t>Scikit</a:t>
            </a:r>
            <a:r>
              <a:rPr lang="en-IN" sz="1600" dirty="0"/>
              <a:t>-learn, </a:t>
            </a:r>
            <a:r>
              <a:rPr lang="en-IN" sz="1600" dirty="0" err="1"/>
              <a:t>TensorFlow</a:t>
            </a:r>
            <a:r>
              <a:rPr lang="en-IN" sz="1600" dirty="0"/>
              <a:t>, and </a:t>
            </a:r>
            <a:r>
              <a:rPr lang="en-IN" sz="1600" dirty="0" err="1"/>
              <a:t>SciPy</a:t>
            </a:r>
            <a:r>
              <a:rPr lang="en-IN" sz="1600" dirty="0"/>
              <a:t>.  </a:t>
            </a:r>
          </a:p>
          <a:p>
            <a:pPr marL="457200" lvl="1" indent="0">
              <a:buNone/>
            </a:pPr>
            <a:endParaRPr lang="en-IN" sz="1600" dirty="0"/>
          </a:p>
          <a:p>
            <a:pPr>
              <a:buFont typeface="Wingdings" panose="05000000000000000000" pitchFamily="2" charset="2"/>
              <a:buChar char="q"/>
            </a:pPr>
            <a:r>
              <a:rPr lang="en-IN" sz="1600" dirty="0"/>
              <a:t>Python </a:t>
            </a:r>
            <a:r>
              <a:rPr lang="en-IN" sz="1600" dirty="0" smtClean="0"/>
              <a:t>3.5+ </a:t>
            </a:r>
            <a:r>
              <a:rPr lang="en-IN" sz="1600" dirty="0"/>
              <a:t>is the way </a:t>
            </a:r>
            <a:r>
              <a:rPr lang="en-IN" sz="1600" dirty="0" smtClean="0"/>
              <a:t>forward – Course platform as well; </a:t>
            </a:r>
          </a:p>
          <a:p>
            <a:pPr lvl="1">
              <a:buFont typeface="Wingdings" panose="05000000000000000000" pitchFamily="2" charset="2"/>
              <a:buChar char="ü"/>
            </a:pPr>
            <a:r>
              <a:rPr lang="en-IN" sz="1400" dirty="0" smtClean="0"/>
              <a:t>Separate environment </a:t>
            </a:r>
            <a:r>
              <a:rPr lang="en-IN" sz="1400" dirty="0"/>
              <a:t>with python </a:t>
            </a:r>
            <a:r>
              <a:rPr lang="en-IN" sz="1400" dirty="0" smtClean="0"/>
              <a:t>2.7 can be created</a:t>
            </a:r>
          </a:p>
          <a:p>
            <a:pPr lvl="1">
              <a:buFont typeface="Wingdings" panose="05000000000000000000" pitchFamily="2" charset="2"/>
              <a:buChar char="ü"/>
            </a:pPr>
            <a:r>
              <a:rPr lang="en-IN" sz="1400" dirty="0" smtClean="0"/>
              <a:t>Support for python 2.7 is discontinued</a:t>
            </a:r>
          </a:p>
          <a:p>
            <a:pPr>
              <a:buFont typeface="Wingdings" panose="05000000000000000000" pitchFamily="2" charset="2"/>
              <a:buChar char="q"/>
            </a:pPr>
            <a:endParaRPr lang="en-IN" sz="1600" dirty="0" smtClean="0"/>
          </a:p>
          <a:p>
            <a:pPr>
              <a:buFont typeface="Wingdings" panose="05000000000000000000" pitchFamily="2" charset="2"/>
              <a:buChar char="q"/>
            </a:pPr>
            <a:r>
              <a:rPr lang="en-IN" sz="1600" dirty="0" smtClean="0"/>
              <a:t>Installation instructions:</a:t>
            </a:r>
          </a:p>
          <a:p>
            <a:pPr lvl="1">
              <a:buFont typeface="Wingdings" panose="05000000000000000000" pitchFamily="2" charset="2"/>
              <a:buChar char="q"/>
            </a:pPr>
            <a:r>
              <a:rPr lang="en-IN" sz="1200" dirty="0"/>
              <a:t>Go to : </a:t>
            </a:r>
            <a:r>
              <a:rPr lang="en-IN" sz="1200" dirty="0">
                <a:hlinkClick r:id="rId3"/>
              </a:rPr>
              <a:t>https://www.anaconda.com/download</a:t>
            </a:r>
            <a:r>
              <a:rPr lang="en-IN" sz="1200" dirty="0" smtClean="0">
                <a:hlinkClick r:id="rId3"/>
              </a:rPr>
              <a:t>/</a:t>
            </a:r>
            <a:endParaRPr lang="en-IN" sz="1200" dirty="0" smtClean="0"/>
          </a:p>
          <a:p>
            <a:pPr lvl="1">
              <a:buFont typeface="Wingdings" panose="05000000000000000000" pitchFamily="2" charset="2"/>
              <a:buChar char="q"/>
            </a:pPr>
            <a:r>
              <a:rPr lang="en-IN" sz="1200" dirty="0" smtClean="0"/>
              <a:t>Pick Python 3.5+ version (can be python 3.5 or later)</a:t>
            </a:r>
          </a:p>
          <a:p>
            <a:pPr lvl="1">
              <a:buFont typeface="Wingdings" panose="05000000000000000000" pitchFamily="2" charset="2"/>
              <a:buChar char="q"/>
            </a:pPr>
            <a:r>
              <a:rPr lang="en-IN" sz="1200" dirty="0" smtClean="0"/>
              <a:t>Pick the version based on your OS and Machine</a:t>
            </a:r>
          </a:p>
          <a:p>
            <a:pPr lvl="1">
              <a:buFont typeface="Wingdings" panose="05000000000000000000" pitchFamily="2" charset="2"/>
              <a:buChar char="q"/>
            </a:pPr>
            <a:r>
              <a:rPr lang="en-IN" sz="1200" dirty="0" smtClean="0"/>
              <a:t>Install Anaconda using default settings</a:t>
            </a:r>
          </a:p>
          <a:p>
            <a:pPr lvl="1">
              <a:buFont typeface="Wingdings" panose="05000000000000000000" pitchFamily="2" charset="2"/>
              <a:buChar char="q"/>
            </a:pPr>
            <a:r>
              <a:rPr lang="en-IN" sz="1200" dirty="0" smtClean="0"/>
              <a:t>We will create new environment in the class</a:t>
            </a:r>
          </a:p>
          <a:p>
            <a:pPr lvl="1">
              <a:buFont typeface="Wingdings" panose="05000000000000000000" pitchFamily="2" charset="2"/>
              <a:buChar char="q"/>
            </a:pPr>
            <a:r>
              <a:rPr lang="en-IN" sz="1200" dirty="0" smtClean="0"/>
              <a:t>We will review both GUI and </a:t>
            </a:r>
            <a:r>
              <a:rPr lang="en-IN" sz="1200" dirty="0" err="1" smtClean="0"/>
              <a:t>conda</a:t>
            </a:r>
            <a:r>
              <a:rPr lang="en-IN" sz="1200" dirty="0" smtClean="0"/>
              <a:t> CMD prompt based usage in the class</a:t>
            </a:r>
          </a:p>
          <a:p>
            <a:pPr marL="457200" lvl="1" indent="0">
              <a:buNone/>
            </a:pPr>
            <a:endParaRPr lang="en-IN" sz="1200" dirty="0"/>
          </a:p>
          <a:p>
            <a:pPr marL="457200" lvl="1" indent="0">
              <a:buNone/>
            </a:pPr>
            <a:endParaRPr lang="en-IN" sz="1200" dirty="0" smtClean="0"/>
          </a:p>
          <a:p>
            <a:pPr lvl="1">
              <a:buFont typeface="Wingdings" panose="05000000000000000000" pitchFamily="2" charset="2"/>
              <a:buChar char="q"/>
            </a:pPr>
            <a:endParaRPr lang="en-IN" sz="1200" dirty="0"/>
          </a:p>
          <a:p>
            <a:pPr marL="0" indent="0">
              <a:buNone/>
            </a:pPr>
            <a:endParaRPr lang="en-IN" sz="1600" dirty="0" smtClean="0"/>
          </a:p>
          <a:p>
            <a:pPr marL="0" indent="0">
              <a:buNone/>
            </a:pPr>
            <a:endParaRPr lang="en-IN" sz="1600" dirty="0" smtClean="0"/>
          </a:p>
        </p:txBody>
      </p:sp>
      <p:sp>
        <p:nvSpPr>
          <p:cNvPr id="4" name="TextBox 3"/>
          <p:cNvSpPr txBox="1"/>
          <p:nvPr/>
        </p:nvSpPr>
        <p:spPr>
          <a:xfrm>
            <a:off x="527649" y="6374921"/>
            <a:ext cx="10056962" cy="338554"/>
          </a:xfrm>
          <a:prstGeom prst="rect">
            <a:avLst/>
          </a:prstGeom>
          <a:noFill/>
        </p:spPr>
        <p:txBody>
          <a:bodyPr wrap="square" rtlCol="0">
            <a:spAutoFit/>
          </a:bodyPr>
          <a:lstStyle/>
          <a:p>
            <a:r>
              <a:rPr lang="en-IN" sz="800" dirty="0" smtClean="0"/>
              <a:t>Source: </a:t>
            </a:r>
            <a:r>
              <a:rPr lang="en-IN" sz="800" dirty="0" smtClean="0">
                <a:hlinkClick r:id="rId4"/>
              </a:rPr>
              <a:t>https://www.anaconda.com/what-is-anaconda/</a:t>
            </a:r>
            <a:endParaRPr lang="en-IN" sz="800" dirty="0" smtClean="0"/>
          </a:p>
          <a:p>
            <a:endParaRPr lang="en-IN" sz="800" dirty="0"/>
          </a:p>
        </p:txBody>
      </p:sp>
    </p:spTree>
    <p:extLst>
      <p:ext uri="{BB962C8B-B14F-4D97-AF65-F5344CB8AC3E}">
        <p14:creationId xmlns:p14="http://schemas.microsoft.com/office/powerpoint/2010/main" val="2062045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Setup your </a:t>
            </a:r>
            <a:r>
              <a:rPr lang="en-IN" sz="1600" b="1" dirty="0"/>
              <a:t>J</a:t>
            </a:r>
            <a:r>
              <a:rPr lang="en-IN" sz="1600" b="1" dirty="0" smtClean="0"/>
              <a:t>upyter python environment </a:t>
            </a:r>
          </a:p>
        </p:txBody>
      </p:sp>
      <p:sp>
        <p:nvSpPr>
          <p:cNvPr id="3" name="Content Placeholder 2"/>
          <p:cNvSpPr>
            <a:spLocks noGrp="1"/>
          </p:cNvSpPr>
          <p:nvPr>
            <p:ph idx="1"/>
          </p:nvPr>
        </p:nvSpPr>
        <p:spPr>
          <a:xfrm>
            <a:off x="527649" y="755949"/>
            <a:ext cx="10515600" cy="4877099"/>
          </a:xfrm>
        </p:spPr>
        <p:txBody>
          <a:bodyPr>
            <a:normAutofit/>
          </a:bodyPr>
          <a:lstStyle/>
          <a:p>
            <a:pPr>
              <a:buFont typeface="Wingdings" panose="05000000000000000000" pitchFamily="2" charset="2"/>
              <a:buChar char="q"/>
            </a:pPr>
            <a:r>
              <a:rPr lang="en-IN" sz="1600" dirty="0" smtClean="0"/>
              <a:t>What is a library?</a:t>
            </a:r>
          </a:p>
          <a:p>
            <a:pPr>
              <a:buFont typeface="Wingdings" panose="05000000000000000000" pitchFamily="2" charset="2"/>
              <a:buChar char="q"/>
            </a:pPr>
            <a:endParaRPr lang="en-IN" sz="1600" dirty="0" smtClean="0"/>
          </a:p>
          <a:p>
            <a:pPr lvl="1">
              <a:buFont typeface="Wingdings" panose="05000000000000000000" pitchFamily="2" charset="2"/>
              <a:buChar char="q"/>
            </a:pPr>
            <a:r>
              <a:rPr lang="en-IN" sz="1600" dirty="0" smtClean="0"/>
              <a:t>Libraries are pieces of codes already written and compiled by someone else that we can simply borrow and use in our work</a:t>
            </a:r>
          </a:p>
          <a:p>
            <a:pPr lvl="1">
              <a:buFont typeface="Wingdings" panose="05000000000000000000" pitchFamily="2" charset="2"/>
              <a:buChar char="q"/>
            </a:pPr>
            <a:endParaRPr lang="en-IN" sz="1600" dirty="0" smtClean="0"/>
          </a:p>
          <a:p>
            <a:pPr lvl="1">
              <a:buFont typeface="Wingdings" panose="05000000000000000000" pitchFamily="2" charset="2"/>
              <a:buChar char="q"/>
            </a:pPr>
            <a:r>
              <a:rPr lang="en-IN" sz="1600" dirty="0" smtClean="0"/>
              <a:t>Benefits:</a:t>
            </a:r>
          </a:p>
          <a:p>
            <a:pPr lvl="2">
              <a:buFont typeface="Wingdings" panose="05000000000000000000" pitchFamily="2" charset="2"/>
              <a:buChar char="ü"/>
            </a:pPr>
            <a:r>
              <a:rPr lang="en-IN" sz="1400" dirty="0" smtClean="0"/>
              <a:t>Tested, verified, by other users</a:t>
            </a:r>
          </a:p>
          <a:p>
            <a:pPr lvl="2">
              <a:buFont typeface="Wingdings" panose="05000000000000000000" pitchFamily="2" charset="2"/>
              <a:buChar char="ü"/>
            </a:pPr>
            <a:r>
              <a:rPr lang="en-IN" sz="1400" dirty="0" smtClean="0"/>
              <a:t>Saves time</a:t>
            </a:r>
          </a:p>
          <a:p>
            <a:pPr lvl="2">
              <a:buFont typeface="Wingdings" panose="05000000000000000000" pitchFamily="2" charset="2"/>
              <a:buChar char="q"/>
            </a:pPr>
            <a:endParaRPr lang="en-IN" sz="1200" dirty="0" smtClean="0"/>
          </a:p>
          <a:p>
            <a:pPr lvl="1">
              <a:buFont typeface="Wingdings" panose="05000000000000000000" pitchFamily="2" charset="2"/>
              <a:buChar char="q"/>
            </a:pPr>
            <a:r>
              <a:rPr lang="en-IN" sz="1600" dirty="0" smtClean="0"/>
              <a:t>Some important libraries – </a:t>
            </a:r>
            <a:r>
              <a:rPr lang="en-IN" sz="1600" dirty="0" err="1" smtClean="0"/>
              <a:t>Numpy</a:t>
            </a:r>
            <a:r>
              <a:rPr lang="en-IN" sz="1600" dirty="0" smtClean="0"/>
              <a:t>, Pandas, </a:t>
            </a:r>
            <a:r>
              <a:rPr lang="en-IN" sz="1600" dirty="0" err="1" smtClean="0"/>
              <a:t>Scipy</a:t>
            </a:r>
            <a:r>
              <a:rPr lang="en-IN" sz="1600" dirty="0" smtClean="0"/>
              <a:t>, </a:t>
            </a:r>
            <a:r>
              <a:rPr lang="en-IN" sz="1600" dirty="0" err="1" smtClean="0"/>
              <a:t>Seaborn</a:t>
            </a:r>
            <a:r>
              <a:rPr lang="en-IN" sz="1600" dirty="0" smtClean="0"/>
              <a:t>, Matplotlib, </a:t>
            </a:r>
            <a:r>
              <a:rPr lang="en-IN" sz="1600" dirty="0" err="1" smtClean="0"/>
              <a:t>Scikit</a:t>
            </a:r>
            <a:r>
              <a:rPr lang="en-IN" sz="1600" dirty="0" smtClean="0"/>
              <a:t>-Learn</a:t>
            </a:r>
          </a:p>
          <a:p>
            <a:pPr lvl="1">
              <a:buFont typeface="Wingdings" panose="05000000000000000000" pitchFamily="2" charset="2"/>
              <a:buChar char="q"/>
            </a:pPr>
            <a:endParaRPr lang="en-IN" sz="1600" dirty="0" smtClean="0"/>
          </a:p>
          <a:p>
            <a:pPr lvl="1">
              <a:buFont typeface="Wingdings" panose="05000000000000000000" pitchFamily="2" charset="2"/>
              <a:buChar char="q"/>
            </a:pPr>
            <a:r>
              <a:rPr lang="en-IN" sz="1600" dirty="0" smtClean="0"/>
              <a:t>Example: Code demonstration on class notebooks hosted on Github </a:t>
            </a:r>
            <a:r>
              <a:rPr lang="en-IN" dirty="0" smtClean="0">
                <a:solidFill>
                  <a:srgbClr val="FF0000"/>
                </a:solidFill>
              </a:rPr>
              <a:t>&lt;&lt;LINK&gt;&gt;</a:t>
            </a:r>
            <a:endParaRPr lang="en-IN" sz="1600" dirty="0" smtClean="0">
              <a:solidFill>
                <a:srgbClr val="FF0000"/>
              </a:solidFill>
            </a:endParaRPr>
          </a:p>
        </p:txBody>
      </p:sp>
    </p:spTree>
    <p:extLst>
      <p:ext uri="{BB962C8B-B14F-4D97-AF65-F5344CB8AC3E}">
        <p14:creationId xmlns:p14="http://schemas.microsoft.com/office/powerpoint/2010/main" val="1459133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Introduction to Git &amp; Github</a:t>
            </a:r>
          </a:p>
        </p:txBody>
      </p:sp>
      <p:sp>
        <p:nvSpPr>
          <p:cNvPr id="3" name="Content Placeholder 2"/>
          <p:cNvSpPr>
            <a:spLocks noGrp="1"/>
          </p:cNvSpPr>
          <p:nvPr>
            <p:ph idx="1"/>
          </p:nvPr>
        </p:nvSpPr>
        <p:spPr>
          <a:xfrm>
            <a:off x="527649" y="755949"/>
            <a:ext cx="10515600" cy="4877099"/>
          </a:xfrm>
        </p:spPr>
        <p:txBody>
          <a:bodyPr>
            <a:normAutofit/>
          </a:bodyPr>
          <a:lstStyle/>
          <a:p>
            <a:pPr>
              <a:buFont typeface="Wingdings" panose="05000000000000000000" pitchFamily="2" charset="2"/>
              <a:buChar char="q"/>
            </a:pPr>
            <a:r>
              <a:rPr lang="en-IN" sz="1600" dirty="0" smtClean="0"/>
              <a:t>What is Git?</a:t>
            </a:r>
          </a:p>
          <a:p>
            <a:pPr lvl="1">
              <a:buFont typeface="Wingdings" panose="05000000000000000000" pitchFamily="2" charset="2"/>
              <a:buChar char="q"/>
            </a:pPr>
            <a:r>
              <a:rPr lang="en-IN" sz="1400" dirty="0"/>
              <a:t>Git is a free and open source distributed </a:t>
            </a:r>
            <a:r>
              <a:rPr lang="en-IN" sz="1400" b="1" dirty="0"/>
              <a:t>version control </a:t>
            </a:r>
            <a:r>
              <a:rPr lang="en-IN" sz="1400" b="1" dirty="0" smtClean="0"/>
              <a:t>system</a:t>
            </a:r>
          </a:p>
          <a:p>
            <a:pPr lvl="1">
              <a:buFont typeface="Wingdings" panose="05000000000000000000" pitchFamily="2" charset="2"/>
              <a:buChar char="q"/>
            </a:pPr>
            <a:r>
              <a:rPr lang="en-IN" sz="1400" dirty="0" smtClean="0"/>
              <a:t>It basically keeps track of codes and system files</a:t>
            </a:r>
            <a:endParaRPr lang="en-IN" sz="1200" dirty="0" smtClean="0"/>
          </a:p>
          <a:p>
            <a:pPr>
              <a:buFont typeface="Wingdings" panose="05000000000000000000" pitchFamily="2" charset="2"/>
              <a:buChar char="q"/>
            </a:pPr>
            <a:r>
              <a:rPr lang="en-IN" sz="1600" dirty="0" smtClean="0"/>
              <a:t>Git allows users to track changes in various computer system files, often code files</a:t>
            </a:r>
          </a:p>
          <a:p>
            <a:pPr>
              <a:buFont typeface="Wingdings" panose="05000000000000000000" pitchFamily="2" charset="2"/>
              <a:buChar char="q"/>
            </a:pPr>
            <a:r>
              <a:rPr lang="en-IN" sz="1600" dirty="0" smtClean="0"/>
              <a:t>Especially useful when many people are coordinating on a single project</a:t>
            </a:r>
          </a:p>
          <a:p>
            <a:pPr>
              <a:buFont typeface="Wingdings" panose="05000000000000000000" pitchFamily="2" charset="2"/>
              <a:buChar char="q"/>
            </a:pPr>
            <a:r>
              <a:rPr lang="en-IN" sz="1600" dirty="0" smtClean="0"/>
              <a:t>Keeps entire history of changes so can revert back to an earlier version if so desired</a:t>
            </a:r>
          </a:p>
          <a:p>
            <a:pPr>
              <a:buFont typeface="Wingdings" panose="05000000000000000000" pitchFamily="2" charset="2"/>
              <a:buChar char="q"/>
            </a:pPr>
            <a:r>
              <a:rPr lang="en-IN" sz="1600" dirty="0" smtClean="0"/>
              <a:t>Users can keep codes at local or remote repos</a:t>
            </a:r>
          </a:p>
          <a:p>
            <a:pPr>
              <a:buFont typeface="Wingdings" panose="05000000000000000000" pitchFamily="2" charset="2"/>
              <a:buChar char="q"/>
            </a:pPr>
            <a:r>
              <a:rPr lang="en-IN" sz="1600" dirty="0" smtClean="0"/>
              <a:t>The typical Git workflow is shown below, wherein multiple developers share and merge code on a single shared repository</a:t>
            </a:r>
          </a:p>
        </p:txBody>
      </p:sp>
      <p:sp>
        <p:nvSpPr>
          <p:cNvPr id="4" name="TextBox 3"/>
          <p:cNvSpPr txBox="1"/>
          <p:nvPr/>
        </p:nvSpPr>
        <p:spPr>
          <a:xfrm>
            <a:off x="527649" y="6374921"/>
            <a:ext cx="10056962" cy="338554"/>
          </a:xfrm>
          <a:prstGeom prst="rect">
            <a:avLst/>
          </a:prstGeom>
          <a:noFill/>
        </p:spPr>
        <p:txBody>
          <a:bodyPr wrap="square" rtlCol="0">
            <a:spAutoFit/>
          </a:bodyPr>
          <a:lstStyle/>
          <a:p>
            <a:r>
              <a:rPr lang="en-IN" sz="800" dirty="0" smtClean="0"/>
              <a:t>Source: </a:t>
            </a:r>
            <a:r>
              <a:rPr lang="en-IN" sz="800" dirty="0">
                <a:hlinkClick r:id="rId2"/>
              </a:rPr>
              <a:t>https://</a:t>
            </a:r>
            <a:r>
              <a:rPr lang="en-IN" sz="800" dirty="0" smtClean="0">
                <a:hlinkClick r:id="rId2"/>
              </a:rPr>
              <a:t>git-scm.com/about/distributed</a:t>
            </a:r>
            <a:endParaRPr lang="en-IN" sz="800" dirty="0" smtClean="0"/>
          </a:p>
          <a:p>
            <a:endParaRPr lang="en-IN" sz="800" dirty="0"/>
          </a:p>
        </p:txBody>
      </p:sp>
      <p:pic>
        <p:nvPicPr>
          <p:cNvPr id="1026" name="Picture 2" descr="Workflow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27" y="3642065"/>
            <a:ext cx="3808503" cy="191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48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095555" y="5316782"/>
            <a:ext cx="8419381" cy="4801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527649" y="755949"/>
            <a:ext cx="9254706" cy="5472323"/>
          </a:xfrm>
        </p:spPr>
        <p:txBody>
          <a:bodyPr>
            <a:noAutofit/>
          </a:bodyPr>
          <a:lstStyle/>
          <a:p>
            <a:pPr>
              <a:buFont typeface="Wingdings" panose="05000000000000000000" pitchFamily="2" charset="2"/>
              <a:buChar char="q"/>
            </a:pPr>
            <a:r>
              <a:rPr lang="en-IN" sz="1600" dirty="0" smtClean="0"/>
              <a:t>Git offers many useful functionalities such as Branching &amp; Merging, Staging area, Commit, Pull, Push  etc.</a:t>
            </a:r>
          </a:p>
          <a:p>
            <a:pPr>
              <a:buFont typeface="Wingdings" panose="05000000000000000000" pitchFamily="2" charset="2"/>
              <a:buChar char="q"/>
            </a:pPr>
            <a:r>
              <a:rPr lang="en-IN" sz="1600" dirty="0" smtClean="0"/>
              <a:t>Key Concepts:</a:t>
            </a:r>
          </a:p>
          <a:p>
            <a:pPr lvl="1">
              <a:buFont typeface="Wingdings" panose="05000000000000000000" pitchFamily="2" charset="2"/>
              <a:buChar char="q"/>
            </a:pPr>
            <a:r>
              <a:rPr lang="en-IN" sz="1400" dirty="0" smtClean="0"/>
              <a:t>Git keeps track of all the code , thereby allowing users to go back to a specific version </a:t>
            </a:r>
          </a:p>
          <a:p>
            <a:pPr lvl="1">
              <a:buFont typeface="Wingdings" panose="05000000000000000000" pitchFamily="2" charset="2"/>
              <a:buChar char="q"/>
            </a:pPr>
            <a:r>
              <a:rPr lang="en-IN" sz="1400" dirty="0" smtClean="0"/>
              <a:t>Users decide when these “tracking” events occur by </a:t>
            </a:r>
            <a:r>
              <a:rPr lang="en-IN" sz="1400" b="1" dirty="0" smtClean="0"/>
              <a:t>committing</a:t>
            </a:r>
            <a:r>
              <a:rPr lang="en-IN" sz="1400" dirty="0" smtClean="0"/>
              <a:t> the codes</a:t>
            </a:r>
          </a:p>
          <a:p>
            <a:pPr lvl="1">
              <a:buFont typeface="Wingdings" panose="05000000000000000000" pitchFamily="2" charset="2"/>
              <a:buChar char="q"/>
            </a:pPr>
            <a:r>
              <a:rPr lang="en-IN" sz="1400" dirty="0" smtClean="0"/>
              <a:t>Users can merge selective codes by using branching functionality</a:t>
            </a:r>
          </a:p>
          <a:p>
            <a:pPr lvl="1">
              <a:buFont typeface="Wingdings" panose="05000000000000000000" pitchFamily="2" charset="2"/>
              <a:buChar char="q"/>
            </a:pPr>
            <a:r>
              <a:rPr lang="en-IN" sz="1400" dirty="0" smtClean="0"/>
              <a:t>Flexibility to choose what gets added to the repo (.</a:t>
            </a:r>
            <a:r>
              <a:rPr lang="en-IN" sz="1400" dirty="0" err="1" smtClean="0"/>
              <a:t>gitignore</a:t>
            </a:r>
            <a:r>
              <a:rPr lang="en-IN" sz="1400" dirty="0" smtClean="0"/>
              <a:t>)</a:t>
            </a:r>
            <a:endParaRPr lang="en-IN" sz="1600" dirty="0" smtClean="0"/>
          </a:p>
          <a:p>
            <a:pPr marL="457200" lvl="1" indent="0">
              <a:buNone/>
            </a:pPr>
            <a:endParaRPr lang="en-IN" sz="1600" dirty="0"/>
          </a:p>
          <a:p>
            <a:pPr>
              <a:buFont typeface="Wingdings" panose="05000000000000000000" pitchFamily="2" charset="2"/>
              <a:buChar char="q"/>
            </a:pPr>
            <a:r>
              <a:rPr lang="en-IN" sz="1600" dirty="0" smtClean="0"/>
              <a:t>Branching &amp; Merging:</a:t>
            </a:r>
          </a:p>
          <a:p>
            <a:pPr lvl="1">
              <a:buFont typeface="Wingdings" panose="05000000000000000000" pitchFamily="2" charset="2"/>
              <a:buChar char="q"/>
            </a:pPr>
            <a:r>
              <a:rPr lang="en-IN" sz="1400" dirty="0"/>
              <a:t>Git allows and encourages you to have multiple local branches that can be entirely independent of each other. </a:t>
            </a:r>
            <a:endParaRPr lang="en-IN" sz="1400" dirty="0" smtClean="0"/>
          </a:p>
          <a:p>
            <a:pPr lvl="1">
              <a:buFont typeface="Wingdings" panose="05000000000000000000" pitchFamily="2" charset="2"/>
              <a:buChar char="q"/>
            </a:pPr>
            <a:r>
              <a:rPr lang="en-IN" sz="1400" dirty="0" smtClean="0"/>
              <a:t>The </a:t>
            </a:r>
            <a:r>
              <a:rPr lang="en-IN" sz="1400" dirty="0"/>
              <a:t>creation, merging, and deletion of those lines of development takes </a:t>
            </a:r>
            <a:r>
              <a:rPr lang="en-IN" sz="1400" dirty="0" smtClean="0"/>
              <a:t>seconds</a:t>
            </a:r>
          </a:p>
          <a:p>
            <a:pPr lvl="1">
              <a:buFont typeface="Wingdings" panose="05000000000000000000" pitchFamily="2" charset="2"/>
              <a:buChar char="q"/>
            </a:pPr>
            <a:r>
              <a:rPr lang="en-IN" sz="1400" dirty="0"/>
              <a:t>Notably, when you push to a remote repository, you do not have to push all of your branches. You can choose to share just one of your </a:t>
            </a:r>
            <a:r>
              <a:rPr lang="en-IN" sz="1400" dirty="0" smtClean="0"/>
              <a:t>branches a </a:t>
            </a:r>
            <a:r>
              <a:rPr lang="en-IN" sz="1400" dirty="0"/>
              <a:t>few of them, or all of </a:t>
            </a:r>
            <a:r>
              <a:rPr lang="en-IN" sz="1400" dirty="0" smtClean="0"/>
              <a:t>them</a:t>
            </a:r>
            <a:endParaRPr lang="en-IN" sz="1400" dirty="0"/>
          </a:p>
          <a:p>
            <a:pPr lvl="1">
              <a:buFont typeface="Wingdings" panose="05000000000000000000" pitchFamily="2" charset="2"/>
              <a:buChar char="q"/>
            </a:pPr>
            <a:endParaRPr lang="en-IN" sz="1600" dirty="0" smtClean="0"/>
          </a:p>
          <a:p>
            <a:pPr>
              <a:buFont typeface="Wingdings" panose="05000000000000000000" pitchFamily="2" charset="2"/>
              <a:buChar char="q"/>
            </a:pPr>
            <a:r>
              <a:rPr lang="en-IN" sz="1600" dirty="0" smtClean="0"/>
              <a:t>Staging Area: </a:t>
            </a:r>
          </a:p>
          <a:p>
            <a:pPr lvl="1">
              <a:buFont typeface="Wingdings" panose="05000000000000000000" pitchFamily="2" charset="2"/>
              <a:buChar char="q"/>
            </a:pPr>
            <a:r>
              <a:rPr lang="en-IN" sz="1400" dirty="0" smtClean="0"/>
              <a:t>Git </a:t>
            </a:r>
            <a:r>
              <a:rPr lang="en-IN" sz="1400" dirty="0"/>
              <a:t>has something called the "</a:t>
            </a:r>
            <a:r>
              <a:rPr lang="en-IN" sz="1400" b="1" dirty="0"/>
              <a:t>staging area</a:t>
            </a:r>
            <a:r>
              <a:rPr lang="en-IN" sz="1400" dirty="0"/>
              <a:t>" or "</a:t>
            </a:r>
            <a:r>
              <a:rPr lang="en-IN" sz="1400" b="1" dirty="0"/>
              <a:t>index</a:t>
            </a:r>
            <a:r>
              <a:rPr lang="en-IN" sz="1400" dirty="0"/>
              <a:t>". This is an intermediate area where commits can be formatted and reviewed before completing the commit</a:t>
            </a:r>
            <a:r>
              <a:rPr lang="en-IN" sz="1400" dirty="0" smtClean="0"/>
              <a:t>.</a:t>
            </a:r>
          </a:p>
          <a:p>
            <a:pPr lvl="1">
              <a:buFont typeface="Wingdings" panose="05000000000000000000" pitchFamily="2" charset="2"/>
              <a:buChar char="q"/>
            </a:pPr>
            <a:endParaRPr lang="en-IN" sz="1400" dirty="0"/>
          </a:p>
          <a:p>
            <a:pPr marL="0" indent="0">
              <a:buNone/>
            </a:pPr>
            <a:r>
              <a:rPr lang="en-IN" sz="1800" dirty="0" smtClean="0"/>
              <a:t>           </a:t>
            </a:r>
            <a:r>
              <a:rPr lang="en-IN" sz="1800" dirty="0" smtClean="0">
                <a:solidFill>
                  <a:schemeClr val="bg1"/>
                </a:solidFill>
              </a:rPr>
              <a:t>Do review the contents in Additional resources in footnotes for detailed overview of Git</a:t>
            </a:r>
            <a:endParaRPr lang="en-IN" sz="2000" dirty="0" smtClean="0">
              <a:solidFill>
                <a:schemeClr val="bg1"/>
              </a:solidFill>
            </a:endParaRPr>
          </a:p>
          <a:p>
            <a:pPr>
              <a:buFont typeface="Wingdings" panose="05000000000000000000" pitchFamily="2" charset="2"/>
              <a:buChar char="q"/>
            </a:pPr>
            <a:endParaRPr lang="en-IN" sz="2000" dirty="0" smtClean="0"/>
          </a:p>
          <a:p>
            <a:pPr>
              <a:buFont typeface="Wingdings" panose="05000000000000000000" pitchFamily="2" charset="2"/>
              <a:buChar char="q"/>
            </a:pPr>
            <a:endParaRPr lang="en-IN" sz="2000" dirty="0" smtClean="0"/>
          </a:p>
          <a:p>
            <a:pPr>
              <a:buFont typeface="Wingdings" panose="05000000000000000000" pitchFamily="2" charset="2"/>
              <a:buChar char="q"/>
            </a:pPr>
            <a:endParaRPr lang="en-IN" sz="2000" dirty="0" smtClean="0"/>
          </a:p>
          <a:p>
            <a:pPr lvl="1">
              <a:buFont typeface="Wingdings" panose="05000000000000000000" pitchFamily="2" charset="2"/>
              <a:buChar char="q"/>
            </a:pPr>
            <a:endParaRPr lang="en-IN" sz="1600" dirty="0" smtClean="0"/>
          </a:p>
          <a:p>
            <a:pPr lvl="1">
              <a:buFont typeface="Wingdings" panose="05000000000000000000" pitchFamily="2" charset="2"/>
              <a:buChar char="q"/>
            </a:pPr>
            <a:endParaRPr lang="en-IN" sz="1600" dirty="0" smtClean="0"/>
          </a:p>
          <a:p>
            <a:pPr lvl="1">
              <a:buFont typeface="Wingdings" panose="05000000000000000000" pitchFamily="2" charset="2"/>
              <a:buChar char="q"/>
            </a:pPr>
            <a:endParaRPr lang="en-IN" sz="1600" dirty="0" smtClean="0"/>
          </a:p>
        </p:txBody>
      </p:sp>
      <p:sp>
        <p:nvSpPr>
          <p:cNvPr id="2" name="Title 1"/>
          <p:cNvSpPr>
            <a:spLocks noGrp="1"/>
          </p:cNvSpPr>
          <p:nvPr>
            <p:ph type="title"/>
          </p:nvPr>
        </p:nvSpPr>
        <p:spPr>
          <a:xfrm>
            <a:off x="527649" y="86264"/>
            <a:ext cx="10515600" cy="454384"/>
          </a:xfrm>
        </p:spPr>
        <p:txBody>
          <a:bodyPr>
            <a:normAutofit/>
          </a:bodyPr>
          <a:lstStyle/>
          <a:p>
            <a:r>
              <a:rPr lang="en-IN" sz="1600" b="1" dirty="0" smtClean="0"/>
              <a:t>Class 1: Git Basics</a:t>
            </a:r>
          </a:p>
        </p:txBody>
      </p:sp>
      <p:sp>
        <p:nvSpPr>
          <p:cNvPr id="4" name="TextBox 3"/>
          <p:cNvSpPr txBox="1"/>
          <p:nvPr/>
        </p:nvSpPr>
        <p:spPr>
          <a:xfrm>
            <a:off x="527649" y="6374921"/>
            <a:ext cx="10056962" cy="584775"/>
          </a:xfrm>
          <a:prstGeom prst="rect">
            <a:avLst/>
          </a:prstGeom>
          <a:noFill/>
        </p:spPr>
        <p:txBody>
          <a:bodyPr wrap="square" rtlCol="0">
            <a:spAutoFit/>
          </a:bodyPr>
          <a:lstStyle/>
          <a:p>
            <a:r>
              <a:rPr lang="en-IN" sz="800" dirty="0" smtClean="0"/>
              <a:t>Source: </a:t>
            </a:r>
            <a:r>
              <a:rPr lang="en-IN" sz="800" dirty="0">
                <a:hlinkClick r:id="rId2"/>
              </a:rPr>
              <a:t>https://</a:t>
            </a:r>
            <a:r>
              <a:rPr lang="en-IN" sz="800" dirty="0" smtClean="0">
                <a:hlinkClick r:id="rId2"/>
              </a:rPr>
              <a:t>git-scm.com/about</a:t>
            </a:r>
            <a:endParaRPr lang="en-IN" sz="800" dirty="0" smtClean="0"/>
          </a:p>
          <a:p>
            <a:r>
              <a:rPr lang="en-IN" sz="800" dirty="0" smtClean="0"/>
              <a:t>Additional </a:t>
            </a:r>
            <a:r>
              <a:rPr lang="en-IN" sz="800" dirty="0"/>
              <a:t>Resources: </a:t>
            </a:r>
            <a:r>
              <a:rPr lang="en-IN" sz="800" dirty="0">
                <a:hlinkClick r:id="rId3"/>
              </a:rPr>
              <a:t>https://git-scm.com/video/what-is-version-control</a:t>
            </a:r>
            <a:r>
              <a:rPr lang="en-IN" sz="800" dirty="0"/>
              <a:t> , </a:t>
            </a:r>
            <a:r>
              <a:rPr lang="en-IN" sz="800" dirty="0">
                <a:hlinkClick r:id="rId4"/>
              </a:rPr>
              <a:t>https://git-scm.com/video/what-is-git</a:t>
            </a:r>
            <a:r>
              <a:rPr lang="en-IN" sz="800" dirty="0"/>
              <a:t> , </a:t>
            </a:r>
            <a:r>
              <a:rPr lang="en-IN" sz="800" dirty="0">
                <a:hlinkClick r:id="rId5"/>
              </a:rPr>
              <a:t>https://git-scm.com/video/get-going</a:t>
            </a:r>
            <a:r>
              <a:rPr lang="en-IN" sz="800" dirty="0"/>
              <a:t> , </a:t>
            </a:r>
            <a:r>
              <a:rPr lang="en-IN" sz="800" dirty="0">
                <a:hlinkClick r:id="rId6"/>
              </a:rPr>
              <a:t>https://git-scm.com/video/quick-wins</a:t>
            </a:r>
            <a:endParaRPr lang="en-IN" sz="800" dirty="0"/>
          </a:p>
          <a:p>
            <a:endParaRPr lang="en-IN" sz="800" dirty="0" smtClean="0"/>
          </a:p>
          <a:p>
            <a:endParaRPr lang="en-IN" sz="800" dirty="0" smtClean="0"/>
          </a:p>
        </p:txBody>
      </p:sp>
      <p:pic>
        <p:nvPicPr>
          <p:cNvPr id="2050" name="Picture 2" descr="Branche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9394" y="3229503"/>
            <a:ext cx="1718218" cy="989693"/>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p:cNvSpPr/>
          <p:nvPr/>
        </p:nvSpPr>
        <p:spPr>
          <a:xfrm>
            <a:off x="9648645" y="3155007"/>
            <a:ext cx="267419" cy="113868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2052" name="Picture 4" descr="Index 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19394" y="4664630"/>
            <a:ext cx="1436085" cy="828994"/>
          </a:xfrm>
          <a:prstGeom prst="rect">
            <a:avLst/>
          </a:prstGeom>
          <a:noFill/>
          <a:extLst>
            <a:ext uri="{909E8E84-426E-40DD-AFC4-6F175D3DCCD1}">
              <a14:hiddenFill xmlns:a14="http://schemas.microsoft.com/office/drawing/2010/main">
                <a:solidFill>
                  <a:srgbClr val="FFFFFF"/>
                </a:solidFill>
              </a14:hiddenFill>
            </a:ext>
          </a:extLst>
        </p:spPr>
      </p:pic>
      <p:sp>
        <p:nvSpPr>
          <p:cNvPr id="9" name="Right Brace 8"/>
          <p:cNvSpPr/>
          <p:nvPr/>
        </p:nvSpPr>
        <p:spPr>
          <a:xfrm>
            <a:off x="9648645" y="4568766"/>
            <a:ext cx="267419" cy="102072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495544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Getting Started with Git</a:t>
            </a:r>
          </a:p>
        </p:txBody>
      </p:sp>
      <p:sp>
        <p:nvSpPr>
          <p:cNvPr id="3" name="Content Placeholder 2"/>
          <p:cNvSpPr>
            <a:spLocks noGrp="1"/>
          </p:cNvSpPr>
          <p:nvPr>
            <p:ph idx="1"/>
          </p:nvPr>
        </p:nvSpPr>
        <p:spPr>
          <a:xfrm>
            <a:off x="527649" y="755949"/>
            <a:ext cx="11014494" cy="4877099"/>
          </a:xfrm>
        </p:spPr>
        <p:txBody>
          <a:bodyPr>
            <a:normAutofit/>
          </a:bodyPr>
          <a:lstStyle/>
          <a:p>
            <a:pPr>
              <a:buFont typeface="Wingdings" panose="05000000000000000000" pitchFamily="2" charset="2"/>
              <a:buChar char="q"/>
            </a:pPr>
            <a:r>
              <a:rPr lang="en-IN" sz="1600" dirty="0" smtClean="0"/>
              <a:t>Git Installation Instructions:</a:t>
            </a:r>
          </a:p>
          <a:p>
            <a:pPr lvl="1">
              <a:buFont typeface="Wingdings" panose="05000000000000000000" pitchFamily="2" charset="2"/>
              <a:buChar char="q"/>
            </a:pPr>
            <a:r>
              <a:rPr lang="en-IN" sz="1600" dirty="0"/>
              <a:t>Go to : </a:t>
            </a:r>
            <a:r>
              <a:rPr lang="en-IN" sz="1600" dirty="0">
                <a:hlinkClick r:id="rId2"/>
              </a:rPr>
              <a:t>https://</a:t>
            </a:r>
            <a:r>
              <a:rPr lang="en-IN" sz="1600" dirty="0" smtClean="0">
                <a:hlinkClick r:id="rId2"/>
              </a:rPr>
              <a:t>git-scm.com/downloads</a:t>
            </a:r>
            <a:endParaRPr lang="en-IN" sz="1600" dirty="0" smtClean="0"/>
          </a:p>
          <a:p>
            <a:pPr lvl="1">
              <a:buFont typeface="Wingdings" panose="05000000000000000000" pitchFamily="2" charset="2"/>
              <a:buChar char="q"/>
            </a:pPr>
            <a:r>
              <a:rPr lang="en-IN" sz="1600" dirty="0" smtClean="0"/>
              <a:t>Within downloads pick the Git version suitable for your OS and install on your local system</a:t>
            </a:r>
          </a:p>
          <a:p>
            <a:pPr lvl="1">
              <a:buFont typeface="Wingdings" panose="05000000000000000000" pitchFamily="2" charset="2"/>
              <a:buChar char="q"/>
            </a:pPr>
            <a:r>
              <a:rPr lang="en-IN" sz="1600" dirty="0" smtClean="0"/>
              <a:t>Linux (</a:t>
            </a:r>
            <a:r>
              <a:rPr lang="en-IN" sz="1600" dirty="0" err="1" smtClean="0"/>
              <a:t>Debian</a:t>
            </a:r>
            <a:r>
              <a:rPr lang="en-IN" sz="1600" dirty="0" smtClean="0"/>
              <a:t>):</a:t>
            </a:r>
          </a:p>
          <a:p>
            <a:pPr lvl="2">
              <a:buFont typeface="Wingdings" panose="05000000000000000000" pitchFamily="2" charset="2"/>
              <a:buChar char="q"/>
            </a:pPr>
            <a:r>
              <a:rPr lang="en-IN" sz="1600" dirty="0" smtClean="0"/>
              <a:t>$ </a:t>
            </a:r>
            <a:r>
              <a:rPr lang="en-IN" sz="1600" dirty="0" err="1" smtClean="0"/>
              <a:t>sudo</a:t>
            </a:r>
            <a:r>
              <a:rPr lang="en-IN" sz="1600" dirty="0" smtClean="0"/>
              <a:t> apt-get install git</a:t>
            </a:r>
          </a:p>
          <a:p>
            <a:pPr lvl="1">
              <a:buFont typeface="Wingdings" panose="05000000000000000000" pitchFamily="2" charset="2"/>
              <a:buChar char="q"/>
            </a:pPr>
            <a:r>
              <a:rPr lang="en-IN" sz="1600" dirty="0"/>
              <a:t>Linux </a:t>
            </a:r>
            <a:r>
              <a:rPr lang="en-IN" sz="1600" dirty="0" smtClean="0"/>
              <a:t>(Fedora):</a:t>
            </a:r>
            <a:endParaRPr lang="en-IN" sz="1600" dirty="0"/>
          </a:p>
          <a:p>
            <a:pPr lvl="2">
              <a:buFont typeface="Wingdings" panose="05000000000000000000" pitchFamily="2" charset="2"/>
              <a:buChar char="q"/>
            </a:pPr>
            <a:r>
              <a:rPr lang="en-IN" sz="1600" dirty="0"/>
              <a:t>$ </a:t>
            </a:r>
            <a:r>
              <a:rPr lang="en-IN" sz="1600" dirty="0" err="1"/>
              <a:t>sudo</a:t>
            </a:r>
            <a:r>
              <a:rPr lang="en-IN" sz="1600" dirty="0"/>
              <a:t> </a:t>
            </a:r>
            <a:r>
              <a:rPr lang="en-IN" sz="1600" dirty="0" smtClean="0"/>
              <a:t>yum </a:t>
            </a:r>
            <a:r>
              <a:rPr lang="en-IN" sz="1600" dirty="0"/>
              <a:t>install </a:t>
            </a:r>
            <a:r>
              <a:rPr lang="en-IN" sz="1600" dirty="0" smtClean="0"/>
              <a:t>git</a:t>
            </a:r>
          </a:p>
          <a:p>
            <a:pPr marL="914400" lvl="2" indent="0">
              <a:buNone/>
            </a:pPr>
            <a:endParaRPr lang="en-IN" sz="1600" dirty="0" smtClean="0"/>
          </a:p>
          <a:p>
            <a:pPr>
              <a:buFont typeface="Wingdings" panose="05000000000000000000" pitchFamily="2" charset="2"/>
              <a:buChar char="q"/>
            </a:pPr>
            <a:r>
              <a:rPr lang="en-IN" sz="1600" dirty="0" smtClean="0"/>
              <a:t>The installation install a GUI as well as a command prompt based tool called </a:t>
            </a:r>
            <a:r>
              <a:rPr lang="en-IN" sz="1600" b="1" dirty="0" smtClean="0"/>
              <a:t>Git Bash</a:t>
            </a:r>
            <a:r>
              <a:rPr lang="en-IN" sz="1600" dirty="0" smtClean="0"/>
              <a:t>. We will learn to use Git Bash as it more preferred in industry and also since GUI can be easily learned if you have some understanding of Git Bash.</a:t>
            </a:r>
          </a:p>
          <a:p>
            <a:pPr>
              <a:buFont typeface="Wingdings" panose="05000000000000000000" pitchFamily="2" charset="2"/>
              <a:buChar char="q"/>
            </a:pPr>
            <a:endParaRPr lang="en-IN" sz="1600" dirty="0"/>
          </a:p>
          <a:p>
            <a:pPr>
              <a:buFont typeface="Wingdings" panose="05000000000000000000" pitchFamily="2" charset="2"/>
              <a:buChar char="q"/>
            </a:pPr>
            <a:r>
              <a:rPr lang="en-IN" sz="1600" dirty="0" smtClean="0"/>
              <a:t>So lets get started with the basic Git commands in the next slide</a:t>
            </a:r>
            <a:endParaRPr lang="en-IN" sz="1600" dirty="0"/>
          </a:p>
        </p:txBody>
      </p:sp>
      <p:sp>
        <p:nvSpPr>
          <p:cNvPr id="4" name="TextBox 3"/>
          <p:cNvSpPr txBox="1"/>
          <p:nvPr/>
        </p:nvSpPr>
        <p:spPr>
          <a:xfrm>
            <a:off x="527649" y="6374921"/>
            <a:ext cx="10056962" cy="215444"/>
          </a:xfrm>
          <a:prstGeom prst="rect">
            <a:avLst/>
          </a:prstGeom>
          <a:noFill/>
        </p:spPr>
        <p:txBody>
          <a:bodyPr wrap="square" rtlCol="0">
            <a:spAutoFit/>
          </a:bodyPr>
          <a:lstStyle/>
          <a:p>
            <a:r>
              <a:rPr lang="en-IN" sz="800" dirty="0" smtClean="0"/>
              <a:t>Source: </a:t>
            </a:r>
            <a:r>
              <a:rPr lang="en-IN" sz="800" dirty="0" smtClean="0">
                <a:hlinkClick r:id="rId3"/>
              </a:rPr>
              <a:t>https</a:t>
            </a:r>
            <a:r>
              <a:rPr lang="en-IN" sz="800" dirty="0">
                <a:hlinkClick r:id="rId3"/>
              </a:rPr>
              <a:t>://</a:t>
            </a:r>
            <a:r>
              <a:rPr lang="en-IN" sz="800" dirty="0" smtClean="0">
                <a:hlinkClick r:id="rId3"/>
              </a:rPr>
              <a:t>git-scm.com/about</a:t>
            </a:r>
            <a:endParaRPr lang="en-IN" sz="800" dirty="0"/>
          </a:p>
        </p:txBody>
      </p:sp>
    </p:spTree>
    <p:extLst>
      <p:ext uri="{BB962C8B-B14F-4D97-AF65-F5344CB8AC3E}">
        <p14:creationId xmlns:p14="http://schemas.microsoft.com/office/powerpoint/2010/main" val="1176477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9" y="86264"/>
            <a:ext cx="10515600" cy="454384"/>
          </a:xfrm>
        </p:spPr>
        <p:txBody>
          <a:bodyPr>
            <a:normAutofit/>
          </a:bodyPr>
          <a:lstStyle/>
          <a:p>
            <a:r>
              <a:rPr lang="en-IN" sz="1600" b="1" dirty="0" smtClean="0"/>
              <a:t>Class 1: Basic Git Commands</a:t>
            </a:r>
          </a:p>
        </p:txBody>
      </p:sp>
      <p:sp>
        <p:nvSpPr>
          <p:cNvPr id="4" name="TextBox 3"/>
          <p:cNvSpPr txBox="1"/>
          <p:nvPr/>
        </p:nvSpPr>
        <p:spPr>
          <a:xfrm>
            <a:off x="527649" y="6374921"/>
            <a:ext cx="10056962" cy="461665"/>
          </a:xfrm>
          <a:prstGeom prst="rect">
            <a:avLst/>
          </a:prstGeom>
          <a:noFill/>
        </p:spPr>
        <p:txBody>
          <a:bodyPr wrap="square" rtlCol="0">
            <a:spAutoFit/>
          </a:bodyPr>
          <a:lstStyle/>
          <a:p>
            <a:r>
              <a:rPr lang="en-IN" sz="800" dirty="0" smtClean="0"/>
              <a:t>Source: </a:t>
            </a:r>
            <a:r>
              <a:rPr lang="en-IN" sz="800" dirty="0">
                <a:hlinkClick r:id="rId2"/>
              </a:rPr>
              <a:t>https://</a:t>
            </a:r>
            <a:r>
              <a:rPr lang="en-IN" sz="800" dirty="0" smtClean="0">
                <a:hlinkClick r:id="rId2"/>
              </a:rPr>
              <a:t>services.github.com/on-demand/downloads/github-git-cheat-sheet.pdf</a:t>
            </a:r>
            <a:r>
              <a:rPr lang="en-IN" sz="800" dirty="0"/>
              <a:t>, </a:t>
            </a:r>
            <a:r>
              <a:rPr lang="en-IN" sz="800" dirty="0">
                <a:hlinkClick r:id="rId3"/>
              </a:rPr>
              <a:t>http://ndpsoftware.com/git-cheatsheet.html#loc=remote_repo</a:t>
            </a:r>
            <a:r>
              <a:rPr lang="en-IN" sz="800" dirty="0" smtClean="0"/>
              <a:t>;</a:t>
            </a:r>
          </a:p>
          <a:p>
            <a:endParaRPr lang="en-IN" sz="800" dirty="0" smtClean="0"/>
          </a:p>
          <a:p>
            <a:endParaRPr lang="en-IN" sz="800" dirty="0"/>
          </a:p>
        </p:txBody>
      </p:sp>
      <p:graphicFrame>
        <p:nvGraphicFramePr>
          <p:cNvPr id="6" name="Table 5"/>
          <p:cNvGraphicFramePr>
            <a:graphicFrameLocks noGrp="1"/>
          </p:cNvGraphicFramePr>
          <p:nvPr>
            <p:extLst>
              <p:ext uri="{D42A27DB-BD31-4B8C-83A1-F6EECF244321}">
                <p14:modId xmlns:p14="http://schemas.microsoft.com/office/powerpoint/2010/main" val="3562081851"/>
              </p:ext>
            </p:extLst>
          </p:nvPr>
        </p:nvGraphicFramePr>
        <p:xfrm>
          <a:off x="527649" y="719667"/>
          <a:ext cx="11066250" cy="4881880"/>
        </p:xfrm>
        <a:graphic>
          <a:graphicData uri="http://schemas.openxmlformats.org/drawingml/2006/table">
            <a:tbl>
              <a:tblPr firstRow="1" bandRow="1">
                <a:tableStyleId>{5C22544A-7EE6-4342-B048-85BDC9FD1C3A}</a:tableStyleId>
              </a:tblPr>
              <a:tblGrid>
                <a:gridCol w="3688750"/>
                <a:gridCol w="3688750"/>
                <a:gridCol w="3688750"/>
              </a:tblGrid>
              <a:tr h="370840">
                <a:tc>
                  <a:txBody>
                    <a:bodyPr/>
                    <a:lstStyle/>
                    <a:p>
                      <a:r>
                        <a:rPr lang="en-IN" dirty="0" smtClean="0"/>
                        <a:t>Git Command</a:t>
                      </a:r>
                      <a:endParaRPr lang="en-IN" dirty="0"/>
                    </a:p>
                  </a:txBody>
                  <a:tcPr/>
                </a:tc>
                <a:tc>
                  <a:txBody>
                    <a:bodyPr/>
                    <a:lstStyle/>
                    <a:p>
                      <a:r>
                        <a:rPr lang="en-IN" dirty="0" smtClean="0"/>
                        <a:t>Type</a:t>
                      </a:r>
                      <a:endParaRPr lang="en-IN" dirty="0"/>
                    </a:p>
                  </a:txBody>
                  <a:tcPr/>
                </a:tc>
                <a:tc>
                  <a:txBody>
                    <a:bodyPr/>
                    <a:lstStyle/>
                    <a:p>
                      <a:r>
                        <a:rPr lang="en-IN" dirty="0" smtClean="0"/>
                        <a:t>Usage</a:t>
                      </a:r>
                      <a:endParaRPr lang="en-IN" dirty="0"/>
                    </a:p>
                  </a:txBody>
                  <a:tcPr/>
                </a:tc>
              </a:tr>
              <a:tr h="370840">
                <a:tc>
                  <a:txBody>
                    <a:bodyPr/>
                    <a:lstStyle/>
                    <a:p>
                      <a:r>
                        <a:rPr lang="en-IN" sz="1200" dirty="0" smtClean="0"/>
                        <a:t>$ git </a:t>
                      </a:r>
                      <a:r>
                        <a:rPr lang="en-IN" sz="1200" dirty="0" err="1" smtClean="0"/>
                        <a:t>config</a:t>
                      </a:r>
                      <a:r>
                        <a:rPr lang="en-IN" sz="1200" dirty="0" smtClean="0"/>
                        <a:t> --global user.name "[name]"</a:t>
                      </a:r>
                      <a:endParaRPr lang="en-IN" sz="1200" dirty="0"/>
                    </a:p>
                  </a:txBody>
                  <a:tcPr/>
                </a:tc>
                <a:tc>
                  <a:txBody>
                    <a:bodyPr/>
                    <a:lstStyle/>
                    <a:p>
                      <a:r>
                        <a:rPr lang="en-IN" sz="1200" dirty="0" smtClean="0"/>
                        <a:t>User Configuration</a:t>
                      </a:r>
                      <a:endParaRPr lang="en-IN" sz="1200" dirty="0"/>
                    </a:p>
                  </a:txBody>
                  <a:tcPr/>
                </a:tc>
                <a:tc>
                  <a:txBody>
                    <a:bodyPr/>
                    <a:lstStyle/>
                    <a:p>
                      <a:r>
                        <a:rPr lang="en-IN" sz="1200" dirty="0" smtClean="0"/>
                        <a:t> Sets</a:t>
                      </a:r>
                      <a:r>
                        <a:rPr lang="en-IN" sz="1200" baseline="0" dirty="0" smtClean="0"/>
                        <a:t> the user name that will be used for commits</a:t>
                      </a:r>
                      <a:endParaRPr lang="en-IN" sz="1200" dirty="0"/>
                    </a:p>
                  </a:txBody>
                  <a:tcPr/>
                </a:tc>
              </a:tr>
              <a:tr h="370840">
                <a:tc>
                  <a:txBody>
                    <a:bodyPr/>
                    <a:lstStyle/>
                    <a:p>
                      <a:r>
                        <a:rPr lang="en-IN" sz="1200" dirty="0" smtClean="0"/>
                        <a:t>$ git </a:t>
                      </a:r>
                      <a:r>
                        <a:rPr lang="en-IN" sz="1200" dirty="0" err="1" smtClean="0"/>
                        <a:t>config</a:t>
                      </a:r>
                      <a:r>
                        <a:rPr lang="en-IN" sz="1200" dirty="0" smtClean="0"/>
                        <a:t> --global </a:t>
                      </a:r>
                      <a:r>
                        <a:rPr lang="en-IN" sz="1200" dirty="0" err="1" smtClean="0"/>
                        <a:t>user.email</a:t>
                      </a:r>
                      <a:r>
                        <a:rPr lang="en-IN" sz="1200" dirty="0" smtClean="0"/>
                        <a:t> "[email address]" </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User Configuration</a:t>
                      </a:r>
                    </a:p>
                  </a:txBody>
                  <a:tcPr/>
                </a:tc>
                <a:tc>
                  <a:txBody>
                    <a:bodyPr/>
                    <a:lstStyle/>
                    <a:p>
                      <a:r>
                        <a:rPr lang="en-IN" sz="1200" dirty="0" smtClean="0"/>
                        <a:t>Sets the email you want attached to your commit transactions</a:t>
                      </a:r>
                      <a:endParaRPr lang="en-IN" sz="1200" dirty="0"/>
                    </a:p>
                  </a:txBody>
                  <a:tcPr/>
                </a:tc>
              </a:tr>
              <a:tr h="370840">
                <a:tc>
                  <a:txBody>
                    <a:bodyPr/>
                    <a:lstStyle/>
                    <a:p>
                      <a:r>
                        <a:rPr lang="en-IN" sz="1200" dirty="0" smtClean="0"/>
                        <a:t>$ git </a:t>
                      </a:r>
                      <a:r>
                        <a:rPr lang="en-IN" sz="1200" dirty="0" err="1" smtClean="0"/>
                        <a:t>init</a:t>
                      </a:r>
                      <a:r>
                        <a:rPr lang="en-IN" sz="1200" dirty="0" smtClean="0"/>
                        <a:t> [project-name]</a:t>
                      </a:r>
                      <a:endParaRPr lang="en-IN" sz="1200" dirty="0"/>
                    </a:p>
                  </a:txBody>
                  <a:tcPr/>
                </a:tc>
                <a:tc>
                  <a:txBody>
                    <a:bodyPr/>
                    <a:lstStyle/>
                    <a:p>
                      <a:r>
                        <a:rPr lang="en-IN" sz="1200" dirty="0" smtClean="0"/>
                        <a:t>Create repo</a:t>
                      </a:r>
                      <a:endParaRPr lang="en-IN" sz="1200" dirty="0"/>
                    </a:p>
                  </a:txBody>
                  <a:tcPr/>
                </a:tc>
                <a:tc>
                  <a:txBody>
                    <a:bodyPr/>
                    <a:lstStyle/>
                    <a:p>
                      <a:r>
                        <a:rPr lang="en-IN" sz="1200" dirty="0" smtClean="0"/>
                        <a:t>Creates a new local repository with the specified name </a:t>
                      </a:r>
                      <a:endParaRPr lang="en-IN" sz="1200" dirty="0"/>
                    </a:p>
                  </a:txBody>
                  <a:tcPr/>
                </a:tc>
              </a:tr>
              <a:tr h="370840">
                <a:tc>
                  <a:txBody>
                    <a:bodyPr/>
                    <a:lstStyle/>
                    <a:p>
                      <a:r>
                        <a:rPr lang="en-IN" sz="1200" dirty="0" smtClean="0"/>
                        <a:t>$ git clone [</a:t>
                      </a:r>
                      <a:r>
                        <a:rPr lang="en-IN" sz="1200" dirty="0" err="1" smtClean="0"/>
                        <a:t>url</a:t>
                      </a:r>
                      <a:r>
                        <a:rPr lang="en-IN" sz="1200" dirty="0" smtClean="0"/>
                        <a:t>] </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Create repo</a:t>
                      </a:r>
                    </a:p>
                    <a:p>
                      <a:endParaRPr lang="en-IN" sz="1200" dirty="0"/>
                    </a:p>
                  </a:txBody>
                  <a:tcPr/>
                </a:tc>
                <a:tc>
                  <a:txBody>
                    <a:bodyPr/>
                    <a:lstStyle/>
                    <a:p>
                      <a:r>
                        <a:rPr lang="en-IN" sz="1200" dirty="0" smtClean="0"/>
                        <a:t>Downloads a project and its entire version history</a:t>
                      </a:r>
                      <a:endParaRPr lang="en-IN" sz="1200" dirty="0"/>
                    </a:p>
                  </a:txBody>
                  <a:tcPr/>
                </a:tc>
              </a:tr>
              <a:tr h="370840">
                <a:tc>
                  <a:txBody>
                    <a:bodyPr/>
                    <a:lstStyle/>
                    <a:p>
                      <a:r>
                        <a:rPr lang="en-IN" sz="1200" dirty="0" smtClean="0"/>
                        <a:t>$ git status</a:t>
                      </a:r>
                      <a:endParaRPr lang="en-IN" sz="1200" dirty="0"/>
                    </a:p>
                  </a:txBody>
                  <a:tcPr/>
                </a:tc>
                <a:tc>
                  <a:txBody>
                    <a:bodyPr/>
                    <a:lstStyle/>
                    <a:p>
                      <a:r>
                        <a:rPr lang="en-IN" sz="1200" dirty="0" smtClean="0"/>
                        <a:t>Changes</a:t>
                      </a:r>
                      <a:endParaRPr lang="en-IN" sz="1200" dirty="0"/>
                    </a:p>
                  </a:txBody>
                  <a:tcPr/>
                </a:tc>
                <a:tc>
                  <a:txBody>
                    <a:bodyPr/>
                    <a:lstStyle/>
                    <a:p>
                      <a:r>
                        <a:rPr lang="en-IN" sz="1200" dirty="0" smtClean="0"/>
                        <a:t>Lists all new or modified files to be committed</a:t>
                      </a:r>
                      <a:endParaRPr lang="en-IN" sz="1200" dirty="0"/>
                    </a:p>
                  </a:txBody>
                  <a:tcPr/>
                </a:tc>
              </a:tr>
              <a:tr h="370840">
                <a:tc>
                  <a:txBody>
                    <a:bodyPr/>
                    <a:lstStyle/>
                    <a:p>
                      <a:r>
                        <a:rPr lang="en-IN" sz="1200" dirty="0" smtClean="0"/>
                        <a:t>$ git add [file] / . (for all)</a:t>
                      </a:r>
                      <a:endParaRPr lang="en-IN" sz="1200" dirty="0"/>
                    </a:p>
                  </a:txBody>
                  <a:tcPr/>
                </a:tc>
                <a:tc>
                  <a:txBody>
                    <a:bodyPr/>
                    <a:lstStyle/>
                    <a:p>
                      <a:r>
                        <a:rPr lang="en-IN" sz="1200" dirty="0" smtClean="0"/>
                        <a:t>Changes</a:t>
                      </a:r>
                      <a:endParaRPr lang="en-IN" sz="1200" dirty="0"/>
                    </a:p>
                  </a:txBody>
                  <a:tcPr/>
                </a:tc>
                <a:tc>
                  <a:txBody>
                    <a:bodyPr/>
                    <a:lstStyle/>
                    <a:p>
                      <a:r>
                        <a:rPr lang="en-IN" sz="1200" dirty="0" smtClean="0"/>
                        <a:t>Snapshots the file in preparation for versioning in staging area</a:t>
                      </a:r>
                      <a:endParaRPr lang="en-IN" sz="1200" dirty="0"/>
                    </a:p>
                  </a:txBody>
                  <a:tcPr/>
                </a:tc>
              </a:tr>
              <a:tr h="370840">
                <a:tc>
                  <a:txBody>
                    <a:bodyPr/>
                    <a:lstStyle/>
                    <a:p>
                      <a:r>
                        <a:rPr lang="fr-FR" sz="1200" dirty="0" smtClean="0"/>
                        <a:t>$ git commit -m "[descriptive message]"</a:t>
                      </a:r>
                      <a:endParaRPr lang="en-IN" sz="1200" dirty="0"/>
                    </a:p>
                  </a:txBody>
                  <a:tcPr/>
                </a:tc>
                <a:tc>
                  <a:txBody>
                    <a:bodyPr/>
                    <a:lstStyle/>
                    <a:p>
                      <a:r>
                        <a:rPr lang="en-IN" sz="1200" dirty="0" smtClean="0"/>
                        <a:t>Changes</a:t>
                      </a:r>
                      <a:endParaRPr lang="en-IN" sz="1200" dirty="0"/>
                    </a:p>
                  </a:txBody>
                  <a:tcPr/>
                </a:tc>
                <a:tc>
                  <a:txBody>
                    <a:bodyPr/>
                    <a:lstStyle/>
                    <a:p>
                      <a:r>
                        <a:rPr lang="en-IN" sz="1200" dirty="0" smtClean="0"/>
                        <a:t>Records file snapshots permanently in version history</a:t>
                      </a:r>
                      <a:endParaRPr lang="en-IN" sz="1200" dirty="0"/>
                    </a:p>
                  </a:txBody>
                  <a:tcPr/>
                </a:tc>
              </a:tr>
              <a:tr h="370840">
                <a:tc>
                  <a:txBody>
                    <a:bodyPr/>
                    <a:lstStyle/>
                    <a:p>
                      <a:r>
                        <a:rPr lang="en-IN" sz="1200" dirty="0" smtClean="0"/>
                        <a:t>$ git pull / push</a:t>
                      </a:r>
                      <a:endParaRPr lang="en-IN" sz="1200" b="1" dirty="0"/>
                    </a:p>
                  </a:txBody>
                  <a:tcPr/>
                </a:tc>
                <a:tc>
                  <a:txBody>
                    <a:bodyPr/>
                    <a:lstStyle/>
                    <a:p>
                      <a:r>
                        <a:rPr lang="en-IN" sz="1200" dirty="0" smtClean="0"/>
                        <a:t>Changes</a:t>
                      </a:r>
                      <a:r>
                        <a:rPr lang="en-IN" sz="1200" baseline="0" dirty="0" smtClean="0"/>
                        <a:t> </a:t>
                      </a:r>
                      <a:endParaRPr lang="en-IN" sz="1200" dirty="0"/>
                    </a:p>
                  </a:txBody>
                  <a:tcPr/>
                </a:tc>
                <a:tc>
                  <a:txBody>
                    <a:bodyPr/>
                    <a:lstStyle/>
                    <a:p>
                      <a:r>
                        <a:rPr lang="en-IN" sz="1200" dirty="0" smtClean="0"/>
                        <a:t>Pull or push</a:t>
                      </a:r>
                      <a:r>
                        <a:rPr lang="en-IN" sz="1200" baseline="0" dirty="0" smtClean="0"/>
                        <a:t> changes from or to the remote repo</a:t>
                      </a:r>
                      <a:endParaRPr lang="en-IN" sz="1200" dirty="0"/>
                    </a:p>
                  </a:txBody>
                  <a:tcPr/>
                </a:tc>
              </a:tr>
              <a:tr h="370840">
                <a:tc>
                  <a:txBody>
                    <a:bodyPr/>
                    <a:lstStyle/>
                    <a:p>
                      <a:r>
                        <a:rPr lang="en-IN" sz="1200" dirty="0" smtClean="0"/>
                        <a:t>$ git branch [branch-name]</a:t>
                      </a:r>
                      <a:endParaRPr lang="en-IN" sz="1200" dirty="0"/>
                    </a:p>
                  </a:txBody>
                  <a:tcPr/>
                </a:tc>
                <a:tc>
                  <a:txBody>
                    <a:bodyPr/>
                    <a:lstStyle/>
                    <a:p>
                      <a:r>
                        <a:rPr lang="en-IN" sz="1200" dirty="0" smtClean="0"/>
                        <a:t>Groups</a:t>
                      </a:r>
                      <a:endParaRPr lang="en-IN" sz="1200" dirty="0"/>
                    </a:p>
                  </a:txBody>
                  <a:tcPr/>
                </a:tc>
                <a:tc>
                  <a:txBody>
                    <a:bodyPr/>
                    <a:lstStyle/>
                    <a:p>
                      <a:r>
                        <a:rPr lang="en-IN" sz="1200" dirty="0" smtClean="0"/>
                        <a:t>Creates a new branch</a:t>
                      </a:r>
                      <a:endParaRPr lang="en-IN" sz="1200" dirty="0"/>
                    </a:p>
                  </a:txBody>
                  <a:tcPr/>
                </a:tc>
              </a:tr>
              <a:tr h="370840">
                <a:tc>
                  <a:txBody>
                    <a:bodyPr/>
                    <a:lstStyle/>
                    <a:p>
                      <a:r>
                        <a:rPr lang="en-IN" sz="1200" dirty="0" smtClean="0"/>
                        <a:t>$ git checkout [branch-name]</a:t>
                      </a:r>
                      <a:endParaRPr lang="en-IN" sz="1200" dirty="0"/>
                    </a:p>
                  </a:txBody>
                  <a:tcPr/>
                </a:tc>
                <a:tc>
                  <a:txBody>
                    <a:bodyPr/>
                    <a:lstStyle/>
                    <a:p>
                      <a:r>
                        <a:rPr lang="en-IN" sz="1200" dirty="0" smtClean="0"/>
                        <a:t>Groups</a:t>
                      </a:r>
                      <a:endParaRPr lang="en-IN" sz="1200" dirty="0"/>
                    </a:p>
                  </a:txBody>
                  <a:tcPr/>
                </a:tc>
                <a:tc>
                  <a:txBody>
                    <a:bodyPr/>
                    <a:lstStyle/>
                    <a:p>
                      <a:r>
                        <a:rPr lang="en-IN" sz="1200" dirty="0" smtClean="0"/>
                        <a:t>Switches to the specified branch and updates the working directory</a:t>
                      </a:r>
                      <a:endParaRPr lang="en-IN" sz="1200" dirty="0"/>
                    </a:p>
                  </a:txBody>
                  <a:tcPr/>
                </a:tc>
              </a:tr>
              <a:tr h="370840">
                <a:tc>
                  <a:txBody>
                    <a:bodyPr/>
                    <a:lstStyle/>
                    <a:p>
                      <a:r>
                        <a:rPr lang="en-IN" sz="1200" dirty="0" smtClean="0"/>
                        <a:t>$ git merge [branch]</a:t>
                      </a:r>
                      <a:endParaRPr lang="en-IN" sz="1200" dirty="0"/>
                    </a:p>
                  </a:txBody>
                  <a:tcPr/>
                </a:tc>
                <a:tc>
                  <a:txBody>
                    <a:bodyPr/>
                    <a:lstStyle/>
                    <a:p>
                      <a:r>
                        <a:rPr lang="en-IN" sz="1200" dirty="0" smtClean="0"/>
                        <a:t>Groups</a:t>
                      </a:r>
                      <a:endParaRPr lang="en-IN" sz="1200" dirty="0"/>
                    </a:p>
                  </a:txBody>
                  <a:tcPr/>
                </a:tc>
                <a:tc>
                  <a:txBody>
                    <a:bodyPr/>
                    <a:lstStyle/>
                    <a:p>
                      <a:r>
                        <a:rPr lang="en-IN" sz="1200" dirty="0" smtClean="0"/>
                        <a:t>Combines the specified branch’s history into the current branch </a:t>
                      </a:r>
                      <a:endParaRPr lang="en-IN" sz="1200" dirty="0"/>
                    </a:p>
                  </a:txBody>
                  <a:tcPr/>
                </a:tc>
              </a:tr>
            </a:tbl>
          </a:graphicData>
        </a:graphic>
      </p:graphicFrame>
    </p:spTree>
    <p:extLst>
      <p:ext uri="{BB962C8B-B14F-4D97-AF65-F5344CB8AC3E}">
        <p14:creationId xmlns:p14="http://schemas.microsoft.com/office/powerpoint/2010/main" val="832438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538</TotalTime>
  <Words>1606</Words>
  <Application>Microsoft Office PowerPoint</Application>
  <PresentationFormat>Widescreen</PresentationFormat>
  <Paragraphs>216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Office Theme</vt:lpstr>
      <vt:lpstr>Data Mind – {Logo+Punchline TM}</vt:lpstr>
      <vt:lpstr>Class 1: Table of Contents</vt:lpstr>
      <vt:lpstr>Class 1: Intro to the course</vt:lpstr>
      <vt:lpstr>Class 1: Setup your Anaconda python environment </vt:lpstr>
      <vt:lpstr>Class 1: Setup your Jupyter python environment </vt:lpstr>
      <vt:lpstr>Class 1: Introduction to Git &amp; Github</vt:lpstr>
      <vt:lpstr>Class 1: Git Basics</vt:lpstr>
      <vt:lpstr>Class 1: Getting Started with Git</vt:lpstr>
      <vt:lpstr>Class 1: Basic Git Commands</vt:lpstr>
      <vt:lpstr>Class 1: Working with remote repo (GitHub)</vt:lpstr>
      <vt:lpstr>Class 1: Intro to python</vt:lpstr>
      <vt:lpstr>Class 1: Python syntax overview</vt:lpstr>
      <vt:lpstr>Class 1: How to load installed libraries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331</cp:revision>
  <dcterms:created xsi:type="dcterms:W3CDTF">2018-04-14T07:47:20Z</dcterms:created>
  <dcterms:modified xsi:type="dcterms:W3CDTF">2018-04-15T07:43:21Z</dcterms:modified>
</cp:coreProperties>
</file>