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7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63AE8-63E1-4D7A-8785-2E0FA87983E5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2781-8DBD-4257-944A-70E7982E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2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51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257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5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4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3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3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8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5FB5-D49A-4452-B404-F528E8A21D43}" type="datetimeFigureOut">
              <a:rPr lang="en-IN" smtClean="0"/>
              <a:t>28-04-2018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61E1-B9BD-4E99-9D28-CD8EC9D61EC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54182" y="536572"/>
            <a:ext cx="110836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73235" y="6257018"/>
            <a:ext cx="110836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1414223" y="67909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{Logo}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5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athworld.wolfram.com/VennDiagra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lis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edu/python/dict-fi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Mind – {</a:t>
            </a:r>
            <a:r>
              <a:rPr lang="en-IN" dirty="0" err="1" smtClean="0"/>
              <a:t>Logo+Punchline</a:t>
            </a:r>
            <a:r>
              <a:rPr lang="en-IN" dirty="0" smtClean="0"/>
              <a:t> TM}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4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/>
              <a:t>Class 2: </a:t>
            </a:r>
            <a:r>
              <a:rPr lang="en-IN" sz="1600" b="1" dirty="0" smtClean="0"/>
              <a:t>Sets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68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b="1" dirty="0" smtClean="0"/>
              <a:t>Set:</a:t>
            </a:r>
            <a:r>
              <a:rPr lang="en-IN" sz="1600" dirty="0" smtClean="0"/>
              <a:t> A </a:t>
            </a:r>
            <a:r>
              <a:rPr lang="en-IN" sz="1600" dirty="0"/>
              <a:t>set is a mutable unordered collection that cannot contain duplicates. Sets are used to remove duplicates and test for membership. One use for sets is to quickly see differences</a:t>
            </a:r>
            <a:r>
              <a:rPr lang="en-IN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A set object is an unordered collection of immutable values. Common uses include membership testing, removing duplicates from a sequence, and computing mathematical operations such as intersection, union, difference, and symmetric difference</a:t>
            </a:r>
            <a:r>
              <a:rPr lang="en-IN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For </a:t>
            </a:r>
            <a:r>
              <a:rPr lang="en-IN" sz="1600" dirty="0"/>
              <a:t>example, if you have two </a:t>
            </a:r>
            <a:r>
              <a:rPr lang="en-IN" sz="1600" dirty="0" err="1"/>
              <a:t>dicts</a:t>
            </a:r>
            <a:r>
              <a:rPr lang="en-IN" sz="1600" dirty="0"/>
              <a:t> and want to see what keys are in one but not the </a:t>
            </a:r>
            <a:r>
              <a:rPr lang="en-IN" sz="1600" dirty="0" smtClean="0"/>
              <a:t>other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Sets are usually used to get unique values or to find intersection b/w one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7649" y="6340055"/>
            <a:ext cx="6649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Source: </a:t>
            </a:r>
            <a:r>
              <a:rPr lang="en-IN" sz="1000" dirty="0">
                <a:hlinkClick r:id="rId2"/>
              </a:rPr>
              <a:t>http://</a:t>
            </a:r>
            <a:r>
              <a:rPr lang="en-IN" sz="1000" dirty="0" smtClean="0">
                <a:hlinkClick r:id="rId2"/>
              </a:rPr>
              <a:t>mathworld.wolfram.com/VennDiagram.html</a:t>
            </a:r>
            <a:endParaRPr lang="en-IN" sz="1000" dirty="0" smtClean="0"/>
          </a:p>
          <a:p>
            <a:endParaRPr lang="en-IN" sz="1000" dirty="0"/>
          </a:p>
        </p:txBody>
      </p:sp>
      <p:pic>
        <p:nvPicPr>
          <p:cNvPr id="1026" name="Picture 2" descr="Image result for ven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15" y="3089727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7649" y="5227042"/>
            <a:ext cx="111288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r>
              <a:rPr lang="en-IN" sz="1200" dirty="0"/>
              <a:t>Frozen set is just an immutable version of a Python set object. While, elements of a set can be modified at any time, elements of frozen set remains the same after creation</a:t>
            </a:r>
            <a:r>
              <a:rPr lang="en-IN" sz="1200" dirty="0" smtClean="0"/>
              <a:t>. Useful to create dictionaries which will remain same throughout.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75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/>
              <a:t>Class 2: </a:t>
            </a:r>
            <a:r>
              <a:rPr lang="en-IN" sz="1600" b="1" dirty="0" smtClean="0"/>
              <a:t>Pandas </a:t>
            </a:r>
            <a:r>
              <a:rPr lang="en-IN" sz="1600" b="1" dirty="0" err="1" smtClean="0"/>
              <a:t>DataFrame</a:t>
            </a:r>
            <a:r>
              <a:rPr lang="en-IN" sz="1600" b="1" dirty="0" smtClean="0"/>
              <a:t> &amp; Series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68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b="1" dirty="0" smtClean="0"/>
              <a:t>Pandas </a:t>
            </a:r>
            <a:r>
              <a:rPr lang="en-IN" sz="1600" b="1" dirty="0" err="1"/>
              <a:t>DataFrame</a:t>
            </a:r>
            <a:r>
              <a:rPr lang="en-IN" sz="1600" dirty="0"/>
              <a:t>: The most important object we will deal with in this course. </a:t>
            </a:r>
            <a:r>
              <a:rPr lang="en-IN" sz="1600" dirty="0" err="1"/>
              <a:t>DataFrames</a:t>
            </a:r>
            <a:r>
              <a:rPr lang="en-IN" sz="1600" dirty="0"/>
              <a:t> as simply 2 dimensional mutable </a:t>
            </a:r>
            <a:r>
              <a:rPr lang="en-IN" sz="1600" dirty="0" smtClean="0"/>
              <a:t>arrays with rows, columns, and index</a:t>
            </a:r>
            <a:endParaRPr lang="en-IN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b="1" dirty="0" smtClean="0"/>
              <a:t>Official Definition</a:t>
            </a:r>
            <a:r>
              <a:rPr lang="en-IN" sz="1400" dirty="0" smtClean="0"/>
              <a:t>: </a:t>
            </a:r>
            <a:r>
              <a:rPr lang="en-IN" sz="1400" dirty="0"/>
              <a:t>Two-dimensional size-mutable, potentially heterogeneous tabular data structure with </a:t>
            </a:r>
            <a:r>
              <a:rPr lang="en-IN" sz="1400" dirty="0" err="1"/>
              <a:t>labeled</a:t>
            </a:r>
            <a:r>
              <a:rPr lang="en-IN" sz="1400" dirty="0"/>
              <a:t> axes (rows and columns). Arithmetic operations align on both row and column labels. Can be thought of as a </a:t>
            </a:r>
            <a:r>
              <a:rPr lang="en-IN" sz="1400" dirty="0" err="1"/>
              <a:t>dict</a:t>
            </a:r>
            <a:r>
              <a:rPr lang="en-IN" sz="1400" dirty="0"/>
              <a:t>-like container for Series objects. The primary pandas data </a:t>
            </a:r>
            <a:r>
              <a:rPr lang="en-IN" sz="1400" dirty="0" smtClean="0"/>
              <a:t>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Think of </a:t>
            </a:r>
            <a:r>
              <a:rPr lang="en-IN" sz="1400" dirty="0" err="1" smtClean="0"/>
              <a:t>dataframe</a:t>
            </a:r>
            <a:r>
              <a:rPr lang="en-IN" sz="1400" dirty="0" smtClean="0"/>
              <a:t> as an excel sheet with n*t table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/>
              <a:t>Pandas series are simply 1d </a:t>
            </a:r>
            <a:r>
              <a:rPr lang="en-IN" sz="1800" dirty="0" err="1" smtClean="0"/>
              <a:t>dataframes</a:t>
            </a:r>
            <a:r>
              <a:rPr lang="en-IN" sz="1800" dirty="0" smtClean="0"/>
              <a:t>  or simply an array in pandas library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Series </a:t>
            </a:r>
            <a:r>
              <a:rPr lang="en-IN" sz="1400" dirty="0"/>
              <a:t>is a one-dimensional </a:t>
            </a:r>
            <a:r>
              <a:rPr lang="en-IN" sz="1400" dirty="0" err="1"/>
              <a:t>labeled</a:t>
            </a:r>
            <a:r>
              <a:rPr lang="en-IN" sz="1400" dirty="0"/>
              <a:t> array capable of holding any data type (integers, strings, floating point numbers, Python objects, etc.)</a:t>
            </a:r>
            <a:endParaRPr lang="en-IN" sz="1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IN" sz="1200" dirty="0"/>
          </a:p>
          <a:p>
            <a:pPr lvl="1">
              <a:buFont typeface="Wingdings" panose="05000000000000000000" pitchFamily="2" charset="2"/>
              <a:buChar char="q"/>
            </a:pPr>
            <a:endParaRPr lang="en-IN" sz="1200" dirty="0" smtClean="0"/>
          </a:p>
        </p:txBody>
      </p:sp>
      <p:pic>
        <p:nvPicPr>
          <p:cNvPr id="2050" name="Picture 2" descr="Structure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043" y="3880390"/>
            <a:ext cx="1988361" cy="174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69468" y="3521035"/>
            <a:ext cx="1502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Pandas series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98810" y="3511058"/>
            <a:ext cx="187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Pandas </a:t>
            </a:r>
            <a:r>
              <a:rPr lang="en-IN" dirty="0" err="1" smtClean="0"/>
              <a:t>dataframe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05" y="4233347"/>
            <a:ext cx="1388597" cy="13885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7101018" y="5579444"/>
            <a:ext cx="8236" cy="3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12785" y="5965653"/>
            <a:ext cx="10086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dirty="0" smtClean="0"/>
              <a:t>index of series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8841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 smtClean="0"/>
              <a:t>Class 2: Table of Contents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8605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/>
              <a:t>Python Data Structures/Types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err="1" smtClean="0"/>
              <a:t>Int</a:t>
            </a:r>
            <a:endParaRPr lang="en-IN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Float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err="1" smtClean="0"/>
              <a:t>Str</a:t>
            </a:r>
            <a:endParaRPr lang="en-IN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Tuple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Range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err="1" smtClean="0"/>
              <a:t>Frozenset</a:t>
            </a:r>
            <a:endParaRPr lang="en-IN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Dictionary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err="1" smtClean="0"/>
              <a:t>DataFrame</a:t>
            </a:r>
            <a:r>
              <a:rPr lang="en-IN" sz="1200" dirty="0" smtClean="0"/>
              <a:t> (pandas)/Series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sz="1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/>
              <a:t>Overview of key packages: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err="1" smtClean="0"/>
              <a:t>Numpy</a:t>
            </a:r>
            <a:endParaRPr lang="en-IN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smtClean="0"/>
              <a:t>Pandas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err="1" smtClean="0"/>
              <a:t>Matplotlib</a:t>
            </a:r>
            <a:endParaRPr lang="en-IN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err="1" smtClean="0"/>
              <a:t>Seaborn</a:t>
            </a:r>
            <a:endParaRPr lang="en-IN" sz="1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200" dirty="0" err="1" smtClean="0"/>
              <a:t>Scikit</a:t>
            </a:r>
            <a:r>
              <a:rPr lang="en-IN" sz="1200" dirty="0" smtClean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18807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/>
              <a:t>Class 2: </a:t>
            </a:r>
            <a:r>
              <a:rPr lang="en-IN" sz="1600" b="1" dirty="0" smtClean="0"/>
              <a:t>Numeric types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68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</a:t>
            </a:r>
            <a:r>
              <a:rPr lang="en-IN" sz="1600" dirty="0" smtClean="0"/>
              <a:t>Numeric Types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 err="1" smtClean="0"/>
              <a:t>int</a:t>
            </a:r>
            <a:r>
              <a:rPr lang="en-IN" sz="1600" dirty="0" smtClean="0"/>
              <a:t> 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 smtClean="0"/>
              <a:t>Integer objects such as 1, 2,1000, 9999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 smtClean="0"/>
              <a:t>a = </a:t>
            </a:r>
            <a:r>
              <a:rPr lang="en-IN" sz="1600" dirty="0"/>
              <a:t>1 </a:t>
            </a:r>
            <a:endParaRPr lang="en-IN" sz="16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 smtClean="0"/>
              <a:t>If you print type(a) </a:t>
            </a:r>
            <a:r>
              <a:rPr lang="en-IN" sz="1600" dirty="0" smtClean="0">
                <a:sym typeface="Wingdings" panose="05000000000000000000" pitchFamily="2" charset="2"/>
              </a:rPr>
              <a:t> </a:t>
            </a:r>
            <a:r>
              <a:rPr lang="en-IN" sz="1600" dirty="0" smtClean="0"/>
              <a:t>type </a:t>
            </a:r>
            <a:r>
              <a:rPr lang="en-IN" sz="1600" dirty="0"/>
              <a:t>of a is &lt;class '</a:t>
            </a:r>
            <a:r>
              <a:rPr lang="en-IN" sz="1600" dirty="0" err="1"/>
              <a:t>int</a:t>
            </a:r>
            <a:r>
              <a:rPr lang="en-IN" sz="1600" dirty="0"/>
              <a:t>'&gt;</a:t>
            </a:r>
            <a:endParaRPr lang="en-IN" sz="16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IN" sz="1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 smtClean="0"/>
              <a:t>float: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 smtClean="0"/>
              <a:t>example: 3.1, 4.2, 9999.00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/>
              <a:t>a = </a:t>
            </a:r>
            <a:r>
              <a:rPr lang="en-IN" sz="1600" dirty="0" smtClean="0"/>
              <a:t>1.0 </a:t>
            </a:r>
            <a:endParaRPr lang="en-IN" sz="16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/>
              <a:t>If you print type(a) </a:t>
            </a:r>
            <a:r>
              <a:rPr lang="en-IN" sz="1600" dirty="0">
                <a:sym typeface="Wingdings" panose="05000000000000000000" pitchFamily="2" charset="2"/>
              </a:rPr>
              <a:t> </a:t>
            </a:r>
            <a:r>
              <a:rPr lang="en-IN" sz="1600" dirty="0"/>
              <a:t>type of a is &lt;class </a:t>
            </a:r>
            <a:r>
              <a:rPr lang="en-IN" sz="1600" dirty="0" smtClean="0"/>
              <a:t>‘float'&gt;</a:t>
            </a:r>
            <a:endParaRPr lang="en-IN" sz="1600" dirty="0"/>
          </a:p>
          <a:p>
            <a:pPr lvl="2">
              <a:buFont typeface="Wingdings" panose="05000000000000000000" pitchFamily="2" charset="2"/>
              <a:buChar char="q"/>
            </a:pPr>
            <a:endParaRPr lang="en-IN" sz="1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 smtClean="0"/>
              <a:t>complex 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 smtClean="0"/>
              <a:t>3+4(</a:t>
            </a:r>
            <a:r>
              <a:rPr lang="en-IN" sz="1600" dirty="0" err="1" smtClean="0"/>
              <a:t>i</a:t>
            </a:r>
            <a:r>
              <a:rPr lang="en-IN" sz="1600" dirty="0" smtClean="0"/>
              <a:t>) – We will not worry too much about complex in our course</a:t>
            </a:r>
          </a:p>
        </p:txBody>
      </p:sp>
    </p:spTree>
    <p:extLst>
      <p:ext uri="{BB962C8B-B14F-4D97-AF65-F5344CB8AC3E}">
        <p14:creationId xmlns:p14="http://schemas.microsoft.com/office/powerpoint/2010/main" val="2112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/>
              <a:t>Class 2: </a:t>
            </a:r>
            <a:r>
              <a:rPr lang="en-IN" sz="1600" b="1" dirty="0" smtClean="0"/>
              <a:t>Strings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68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</a:t>
            </a:r>
            <a:r>
              <a:rPr lang="en-IN" sz="1600" dirty="0" smtClean="0"/>
              <a:t>Strings: Collection of alphabets or sentences.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String literals have to use single (‘) or double quotes (“) in python.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Multi-line string literals should use triple quotes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err="1" smtClean="0"/>
              <a:t>Eg</a:t>
            </a:r>
            <a:r>
              <a:rPr lang="en-IN" sz="1600" dirty="0" smtClean="0"/>
              <a:t> of strings: “Ram is going to office” , “ Mark is the owner of Facebook”, “</a:t>
            </a:r>
            <a:r>
              <a:rPr lang="en-IN" sz="1600" dirty="0" err="1" smtClean="0"/>
              <a:t>abcefgh</a:t>
            </a:r>
            <a:r>
              <a:rPr lang="en-IN" sz="1600" dirty="0" smtClean="0"/>
              <a:t>”, “12345”.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String class is </a:t>
            </a:r>
            <a:r>
              <a:rPr lang="en-IN" sz="1600" dirty="0" err="1" smtClean="0"/>
              <a:t>als</a:t>
            </a:r>
            <a:r>
              <a:rPr lang="en-IN" sz="1600" dirty="0" smtClean="0"/>
              <a:t> associated with many methods such as __</a:t>
            </a:r>
            <a:r>
              <a:rPr lang="en-IN" sz="1600" dirty="0" err="1" smtClean="0"/>
              <a:t>getitem</a:t>
            </a:r>
            <a:r>
              <a:rPr lang="en-IN" sz="1600" dirty="0" smtClean="0"/>
              <a:t>__, __</a:t>
            </a:r>
            <a:r>
              <a:rPr lang="en-IN" sz="1600" dirty="0" err="1" smtClean="0"/>
              <a:t>len</a:t>
            </a:r>
            <a:r>
              <a:rPr lang="en-IN" sz="1600" dirty="0" smtClean="0"/>
              <a:t>__ etc.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Strings are immutable, meaning you cannot modify an existing string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3772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/>
              <a:t>Class 2: </a:t>
            </a:r>
            <a:r>
              <a:rPr lang="en-IN" sz="1600" b="1" dirty="0" smtClean="0"/>
              <a:t>Lists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68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Sequence Types — list, tuple, </a:t>
            </a:r>
            <a:r>
              <a:rPr lang="en-IN" sz="1600" dirty="0" smtClean="0"/>
              <a:t>range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 smtClean="0"/>
              <a:t>list: lists are sequences of objects. List literals are denoted by square brackets. Lists can hold any types of objects at once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600" dirty="0" smtClean="0"/>
              <a:t>Example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200" dirty="0" err="1" smtClean="0"/>
              <a:t>colors</a:t>
            </a:r>
            <a:r>
              <a:rPr lang="en-IN" sz="1200" dirty="0" smtClean="0"/>
              <a:t>= [“red”, “blue”, ”green”]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IN" sz="1600" dirty="0" smtClean="0"/>
          </a:p>
          <a:p>
            <a:pPr lvl="2">
              <a:buFont typeface="Wingdings" panose="05000000000000000000" pitchFamily="2" charset="2"/>
              <a:buChar char="q"/>
            </a:pPr>
            <a:endParaRPr lang="en-IN" sz="1600" dirty="0"/>
          </a:p>
          <a:p>
            <a:pPr lvl="2">
              <a:buFont typeface="Wingdings" panose="05000000000000000000" pitchFamily="2" charset="2"/>
              <a:buChar char="q"/>
            </a:pPr>
            <a:endParaRPr lang="en-IN" sz="16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/>
              <a:t>Assignment with an = on lists does </a:t>
            </a:r>
            <a:r>
              <a:rPr lang="en-IN" sz="1600" dirty="0" smtClean="0"/>
              <a:t>NOT </a:t>
            </a:r>
            <a:r>
              <a:rPr lang="en-IN" sz="1600" dirty="0"/>
              <a:t>make a copy. Instead, assignment makes the two variables point to the one list in </a:t>
            </a:r>
            <a:r>
              <a:rPr lang="en-IN" sz="1600" dirty="0" smtClean="0"/>
              <a:t>memory</a:t>
            </a:r>
          </a:p>
          <a:p>
            <a:pPr marL="914400" lvl="2" indent="0">
              <a:buNone/>
            </a:pPr>
            <a:endParaRPr lang="en-IN" sz="1600" dirty="0" smtClean="0"/>
          </a:p>
        </p:txBody>
      </p:sp>
      <p:pic>
        <p:nvPicPr>
          <p:cNvPr id="4099" name="Picture 3" descr="list of strings 'red' 'blue 'green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17" y="2571999"/>
            <a:ext cx="3200100" cy="44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49" y="6340055"/>
            <a:ext cx="6649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Source: </a:t>
            </a:r>
            <a:r>
              <a:rPr lang="en-IN" sz="1000" dirty="0" smtClean="0">
                <a:hlinkClick r:id="rId3"/>
              </a:rPr>
              <a:t>https</a:t>
            </a:r>
            <a:r>
              <a:rPr lang="en-IN" sz="1000" dirty="0">
                <a:hlinkClick r:id="rId3"/>
              </a:rPr>
              <a:t>://</a:t>
            </a:r>
            <a:r>
              <a:rPr lang="en-IN" sz="1000" dirty="0" smtClean="0">
                <a:hlinkClick r:id="rId3"/>
              </a:rPr>
              <a:t>developers.google.com/edu/python/lists</a:t>
            </a:r>
            <a:endParaRPr lang="en-IN" sz="1000" dirty="0" smtClean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570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/>
              <a:t>Class 2: </a:t>
            </a:r>
            <a:r>
              <a:rPr lang="en-IN" sz="1600" b="1" dirty="0" smtClean="0"/>
              <a:t>Iteration over list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68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400" dirty="0"/>
              <a:t> Python's *for* and *in* constructs are extremely useful, and the first use of them we'll see is with lists. The *for* construct -- for </a:t>
            </a:r>
            <a:r>
              <a:rPr lang="en-IN" sz="1400" dirty="0" err="1"/>
              <a:t>var</a:t>
            </a:r>
            <a:r>
              <a:rPr lang="en-IN" sz="1400" dirty="0"/>
              <a:t> in list -- is an easy way to look at each element in a list (or other collection). </a:t>
            </a:r>
            <a:endParaRPr lang="en-IN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Do </a:t>
            </a:r>
            <a:r>
              <a:rPr lang="en-IN" sz="1400" dirty="0"/>
              <a:t>not add or remove from the list during iteration</a:t>
            </a:r>
            <a:r>
              <a:rPr lang="en-IN" sz="14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/>
              <a:t>If you know what sort of thing is in the list, use a variable name in the loop that captures that information such as "</a:t>
            </a:r>
            <a:r>
              <a:rPr lang="en-IN" sz="1400" dirty="0" err="1"/>
              <a:t>num</a:t>
            </a:r>
            <a:r>
              <a:rPr lang="en-IN" sz="1400" dirty="0"/>
              <a:t>", or "name", or "</a:t>
            </a:r>
            <a:r>
              <a:rPr lang="en-IN" sz="1400" dirty="0" err="1"/>
              <a:t>url</a:t>
            </a:r>
            <a:r>
              <a:rPr lang="en-IN" sz="1400" dirty="0"/>
              <a:t>". Since python code does not have other syntax to remind you of types, your variable names are a key way for you to keep straight what is going on</a:t>
            </a:r>
            <a:r>
              <a:rPr lang="en-IN" sz="1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 smtClean="0"/>
              <a:t>Example: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err="1" smtClean="0"/>
              <a:t>Number_list</a:t>
            </a:r>
            <a:r>
              <a:rPr lang="en-IN" sz="1400" dirty="0" smtClean="0"/>
              <a:t> = [1,2,3,4,5]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We should use “for number in </a:t>
            </a:r>
            <a:r>
              <a:rPr lang="en-IN" sz="1400" dirty="0" err="1" smtClean="0"/>
              <a:t>Number_list</a:t>
            </a:r>
            <a:r>
              <a:rPr lang="en-IN" sz="1400" dirty="0" smtClean="0"/>
              <a:t>” to make it clear that the list contains numbers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/>
              <a:t>The “in” operator is an easy way to check if a particular value is present in a list and do computations based on that outcome: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Example: 4 in </a:t>
            </a:r>
            <a:r>
              <a:rPr lang="en-IN" sz="1400" dirty="0" err="1" smtClean="0"/>
              <a:t>Number_list</a:t>
            </a:r>
            <a:r>
              <a:rPr lang="en-IN" sz="1400" dirty="0" smtClean="0"/>
              <a:t> will output a True </a:t>
            </a:r>
            <a:endParaRPr lang="en-IN" sz="1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This is also an example of Boolean data types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Boolean is simply a True / False type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/>
              <a:t>In python comparison is done by “==“ operator while the “=“ operator is used for assignment</a:t>
            </a:r>
            <a:br>
              <a:rPr lang="en-IN" sz="1800" dirty="0" smtClean="0"/>
            </a:br>
            <a:endParaRPr lang="en-IN" sz="1800" dirty="0"/>
          </a:p>
          <a:p>
            <a:pPr marL="0" indent="0">
              <a:buNone/>
            </a:pPr>
            <a:endParaRPr lang="en-IN" sz="14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1400" dirty="0"/>
          </a:p>
          <a:p>
            <a:pPr>
              <a:buFont typeface="Wingdings" panose="05000000000000000000" pitchFamily="2" charset="2"/>
              <a:buChar char="q"/>
            </a:pPr>
            <a:endParaRPr lang="en-IN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7649" y="6340055"/>
            <a:ext cx="6649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Source: </a:t>
            </a:r>
            <a:r>
              <a:rPr lang="en-IN" sz="1000" dirty="0" smtClean="0">
                <a:hlinkClick r:id="rId2"/>
              </a:rPr>
              <a:t>https</a:t>
            </a:r>
            <a:r>
              <a:rPr lang="en-IN" sz="1000" dirty="0">
                <a:hlinkClick r:id="rId2"/>
              </a:rPr>
              <a:t>://</a:t>
            </a:r>
            <a:r>
              <a:rPr lang="en-IN" sz="1000" dirty="0" smtClean="0">
                <a:hlinkClick r:id="rId2"/>
              </a:rPr>
              <a:t>developers.google.com/edu/python/lists</a:t>
            </a:r>
            <a:endParaRPr lang="en-IN" sz="1000" dirty="0" smtClean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3808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/>
              <a:t>Class 2: </a:t>
            </a:r>
            <a:r>
              <a:rPr lang="en-IN" sz="1600" b="1" dirty="0" smtClean="0"/>
              <a:t>Ranges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68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Range function yields a continuous sequence of numbers based on input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Range (</a:t>
            </a:r>
            <a:r>
              <a:rPr lang="en-IN" sz="1600" dirty="0" err="1" smtClean="0"/>
              <a:t>i</a:t>
            </a:r>
            <a:r>
              <a:rPr lang="en-IN" sz="1600" dirty="0" smtClean="0"/>
              <a:t>) will yield 0,1,2,3,4,…., i-1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Useful to iterate over data frames, lists, </a:t>
            </a:r>
            <a:r>
              <a:rPr lang="en-IN" sz="1600" dirty="0" err="1" smtClean="0"/>
              <a:t>etc</a:t>
            </a:r>
            <a:r>
              <a:rPr lang="en-IN" sz="1600" dirty="0" smtClean="0"/>
              <a:t> based on their lengths/shape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The combination of the for-loop and the range() function allow you to build a traditional numeric for </a:t>
            </a:r>
            <a:r>
              <a:rPr lang="en-IN" sz="1600" dirty="0" smtClean="0"/>
              <a:t>loop</a:t>
            </a:r>
          </a:p>
          <a:p>
            <a:pPr marL="0" indent="0">
              <a:buNone/>
            </a:pPr>
            <a:endParaRPr lang="en-I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7649" y="6340055"/>
            <a:ext cx="6649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Source: </a:t>
            </a:r>
            <a:r>
              <a:rPr lang="en-IN" sz="1000" dirty="0" smtClean="0">
                <a:hlinkClick r:id="rId2"/>
              </a:rPr>
              <a:t>https</a:t>
            </a:r>
            <a:r>
              <a:rPr lang="en-IN" sz="1000" dirty="0">
                <a:hlinkClick r:id="rId2"/>
              </a:rPr>
              <a:t>://</a:t>
            </a:r>
            <a:r>
              <a:rPr lang="en-IN" sz="1000" dirty="0" smtClean="0">
                <a:hlinkClick r:id="rId2"/>
              </a:rPr>
              <a:t>developers.google.com/edu/python/lists</a:t>
            </a:r>
            <a:endParaRPr lang="en-IN" sz="1000" dirty="0" smtClean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4033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/>
              <a:t>Class 2: </a:t>
            </a:r>
            <a:r>
              <a:rPr lang="en-IN" sz="1600" b="1" dirty="0" smtClean="0"/>
              <a:t>Dictionary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68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Python's efficient key/value hash table structure is called a "</a:t>
            </a:r>
            <a:r>
              <a:rPr lang="en-IN" sz="1600" dirty="0" err="1"/>
              <a:t>dict</a:t>
            </a:r>
            <a:r>
              <a:rPr lang="en-IN" sz="1600" dirty="0"/>
              <a:t>". The contents of a </a:t>
            </a:r>
            <a:r>
              <a:rPr lang="en-IN" sz="1600" dirty="0" err="1"/>
              <a:t>dict</a:t>
            </a:r>
            <a:r>
              <a:rPr lang="en-IN" sz="1600" dirty="0"/>
              <a:t> can be written as a series of </a:t>
            </a:r>
            <a:r>
              <a:rPr lang="en-IN" sz="1600" dirty="0" err="1"/>
              <a:t>key:value</a:t>
            </a:r>
            <a:r>
              <a:rPr lang="en-IN" sz="1600" dirty="0"/>
              <a:t> pairs within braces { }, e.g. </a:t>
            </a:r>
            <a:r>
              <a:rPr lang="en-IN" sz="1600" dirty="0" err="1"/>
              <a:t>dict</a:t>
            </a:r>
            <a:r>
              <a:rPr lang="en-IN" sz="1600" dirty="0"/>
              <a:t> = {key1:value1, key2:value2, ... }.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The </a:t>
            </a:r>
            <a:r>
              <a:rPr lang="en-IN" sz="1600" dirty="0"/>
              <a:t>"empty </a:t>
            </a:r>
            <a:r>
              <a:rPr lang="en-IN" sz="1600" dirty="0" err="1"/>
              <a:t>dict</a:t>
            </a:r>
            <a:r>
              <a:rPr lang="en-IN" sz="1600" dirty="0"/>
              <a:t>" is just an empty pair of curly braces {}.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Looking up or setting a value in a </a:t>
            </a:r>
            <a:r>
              <a:rPr lang="en-IN" sz="1600" dirty="0" err="1"/>
              <a:t>dict</a:t>
            </a:r>
            <a:r>
              <a:rPr lang="en-IN" sz="1600" dirty="0"/>
              <a:t> uses square brackets, e.g. </a:t>
            </a:r>
            <a:r>
              <a:rPr lang="en-IN" sz="1600" dirty="0" err="1"/>
              <a:t>dict</a:t>
            </a:r>
            <a:r>
              <a:rPr lang="en-IN" sz="1600" dirty="0"/>
              <a:t>['foo'] looks up the value under the key 'foo'. Strings, numbers, and tuples work as keys, and any type can be a value. Other types may or may not work correctly as keys (strings and tuples work cleanly since they are immutable). </a:t>
            </a:r>
            <a:endParaRPr lang="en-IN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Looking </a:t>
            </a:r>
            <a:r>
              <a:rPr lang="en-IN" sz="1600" dirty="0"/>
              <a:t>up a value which is not in the </a:t>
            </a:r>
            <a:r>
              <a:rPr lang="en-IN" sz="1600" dirty="0" err="1"/>
              <a:t>dict</a:t>
            </a:r>
            <a:r>
              <a:rPr lang="en-IN" sz="1600" dirty="0"/>
              <a:t> throws a </a:t>
            </a:r>
            <a:r>
              <a:rPr lang="en-IN" sz="1600" dirty="0" err="1"/>
              <a:t>KeyError</a:t>
            </a:r>
            <a:r>
              <a:rPr lang="en-IN" sz="1600" dirty="0"/>
              <a:t> -- use "in" to check if the key is in the </a:t>
            </a:r>
            <a:r>
              <a:rPr lang="en-IN" sz="1600" dirty="0" err="1"/>
              <a:t>dict</a:t>
            </a:r>
            <a:r>
              <a:rPr lang="en-IN" sz="1600" dirty="0"/>
              <a:t>, or use </a:t>
            </a:r>
            <a:r>
              <a:rPr lang="en-IN" sz="1600" dirty="0" err="1"/>
              <a:t>dict.get</a:t>
            </a:r>
            <a:r>
              <a:rPr lang="en-IN" sz="1600" dirty="0"/>
              <a:t>(key) which returns the value or None if the key is not present (or get(key, not-found) allows you to specify what value to return in the not-found case).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/>
            </a:r>
            <a:br>
              <a:rPr lang="en-IN" sz="1600" dirty="0"/>
            </a:br>
            <a:endParaRPr lang="en-I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7649" y="6340055"/>
            <a:ext cx="6649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Source: </a:t>
            </a:r>
            <a:r>
              <a:rPr lang="en-IN" sz="1000" dirty="0">
                <a:hlinkClick r:id="rId2"/>
              </a:rPr>
              <a:t>https://</a:t>
            </a:r>
            <a:r>
              <a:rPr lang="en-IN" sz="1000" dirty="0" smtClean="0">
                <a:hlinkClick r:id="rId2"/>
              </a:rPr>
              <a:t>developers.google.com/edu/python/dict-files</a:t>
            </a:r>
            <a:endParaRPr lang="en-IN" sz="1000" dirty="0" smtClean="0"/>
          </a:p>
          <a:p>
            <a:endParaRPr lang="en-IN" sz="1000" dirty="0"/>
          </a:p>
        </p:txBody>
      </p:sp>
      <p:pic>
        <p:nvPicPr>
          <p:cNvPr id="2050" name="Picture 2" descr="dict with keys 'a' 'o' 'g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5" y="3501080"/>
            <a:ext cx="3598420" cy="158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86264"/>
            <a:ext cx="10515600" cy="454384"/>
          </a:xfrm>
        </p:spPr>
        <p:txBody>
          <a:bodyPr>
            <a:normAutofit/>
          </a:bodyPr>
          <a:lstStyle/>
          <a:p>
            <a:r>
              <a:rPr lang="en-IN" sz="1600" b="1" dirty="0"/>
              <a:t>Class 2: </a:t>
            </a:r>
            <a:r>
              <a:rPr lang="en-IN" sz="1600" b="1" dirty="0" smtClean="0"/>
              <a:t>Tuples</a:t>
            </a:r>
            <a:endParaRPr lang="en-IN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649" y="755949"/>
            <a:ext cx="10515600" cy="53688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Tuples </a:t>
            </a:r>
            <a:r>
              <a:rPr lang="en-IN" sz="1600" dirty="0"/>
              <a:t>are immutable sequences. Typically they are used to store record type data, or to return multiple values from a function.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Tuples </a:t>
            </a:r>
            <a:r>
              <a:rPr lang="en-IN" sz="1600" dirty="0"/>
              <a:t>behave a lot like lists and support many of the same operations with similar </a:t>
            </a:r>
            <a:r>
              <a:rPr lang="en-IN" sz="1600" dirty="0" err="1"/>
              <a:t>behavior</a:t>
            </a:r>
            <a:r>
              <a:rPr lang="en-IN" sz="1600" dirty="0"/>
              <a:t>, aside from their immutability. We'll consider them briefly here</a:t>
            </a:r>
            <a:r>
              <a:rPr lang="en-IN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 smtClean="0"/>
              <a:t>Tuples are represented as (</a:t>
            </a:r>
            <a:r>
              <a:rPr lang="en-IN" sz="1600" dirty="0" err="1" smtClean="0"/>
              <a:t>a,b</a:t>
            </a:r>
            <a:r>
              <a:rPr lang="en-IN" sz="1600" dirty="0" smtClean="0"/>
              <a:t>) 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/>
            </a:r>
            <a:br>
              <a:rPr lang="en-IN" sz="1600" dirty="0"/>
            </a:b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2880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1210</TotalTime>
  <Words>1150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Data Mind – {Logo+Punchline TM}</vt:lpstr>
      <vt:lpstr>Class 2: Table of Contents</vt:lpstr>
      <vt:lpstr>Class 2: Numeric types</vt:lpstr>
      <vt:lpstr>Class 2: Strings</vt:lpstr>
      <vt:lpstr>Class 2: Lists</vt:lpstr>
      <vt:lpstr>Class 2: Iteration over list</vt:lpstr>
      <vt:lpstr>Class 2: Ranges</vt:lpstr>
      <vt:lpstr>Class 2: Dictionary</vt:lpstr>
      <vt:lpstr>Class 2: Tuples</vt:lpstr>
      <vt:lpstr>Class 2: Sets</vt:lpstr>
      <vt:lpstr>Class 2: Pandas DataFrame &amp; Series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420</cp:revision>
  <dcterms:created xsi:type="dcterms:W3CDTF">2018-04-14T07:47:20Z</dcterms:created>
  <dcterms:modified xsi:type="dcterms:W3CDTF">2018-04-28T08:34:04Z</dcterms:modified>
</cp:coreProperties>
</file>