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6"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707" autoAdjust="0"/>
  </p:normalViewPr>
  <p:slideViewPr>
    <p:cSldViewPr snapToGrid="0">
      <p:cViewPr varScale="1">
        <p:scale>
          <a:sx n="116" d="100"/>
          <a:sy n="116" d="100"/>
        </p:scale>
        <p:origin x="336" y="10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663AE8-63E1-4D7A-8785-2E0FA87983E5}" type="datetimeFigureOut">
              <a:rPr lang="en-IN" smtClean="0"/>
              <a:t>09-06-2018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D2781-8DBD-4257-944A-70E7982E08CC}" type="slidenum">
              <a:rPr lang="en-IN" smtClean="0"/>
              <a:t>‹#›</a:t>
            </a:fld>
            <a:endParaRPr lang="en-IN"/>
          </a:p>
        </p:txBody>
      </p:sp>
    </p:spTree>
    <p:extLst>
      <p:ext uri="{BB962C8B-B14F-4D97-AF65-F5344CB8AC3E}">
        <p14:creationId xmlns:p14="http://schemas.microsoft.com/office/powerpoint/2010/main" val="3822421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A215FB5-D49A-4452-B404-F528E8A21D43}" type="datetimeFigureOut">
              <a:rPr lang="en-IN" smtClean="0"/>
              <a:t>09-06-2018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761E1-B9BD-4E99-9D28-CD8EC9D61EC9}" type="slidenum">
              <a:rPr lang="en-IN" smtClean="0"/>
              <a:t>‹#›</a:t>
            </a:fld>
            <a:endParaRPr lang="en-IN"/>
          </a:p>
        </p:txBody>
      </p:sp>
    </p:spTree>
    <p:extLst>
      <p:ext uri="{BB962C8B-B14F-4D97-AF65-F5344CB8AC3E}">
        <p14:creationId xmlns:p14="http://schemas.microsoft.com/office/powerpoint/2010/main" val="196255115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A215FB5-D49A-4452-B404-F528E8A21D43}" type="datetimeFigureOut">
              <a:rPr lang="en-IN" smtClean="0"/>
              <a:t>09-06-2018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761E1-B9BD-4E99-9D28-CD8EC9D61EC9}" type="slidenum">
              <a:rPr lang="en-IN" smtClean="0"/>
              <a:t>‹#›</a:t>
            </a:fld>
            <a:endParaRPr lang="en-IN"/>
          </a:p>
        </p:txBody>
      </p:sp>
    </p:spTree>
    <p:extLst>
      <p:ext uri="{BB962C8B-B14F-4D97-AF65-F5344CB8AC3E}">
        <p14:creationId xmlns:p14="http://schemas.microsoft.com/office/powerpoint/2010/main" val="92058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A215FB5-D49A-4452-B404-F528E8A21D43}" type="datetimeFigureOut">
              <a:rPr lang="en-IN" smtClean="0"/>
              <a:t>09-06-2018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761E1-B9BD-4E99-9D28-CD8EC9D61EC9}" type="slidenum">
              <a:rPr lang="en-IN" smtClean="0"/>
              <a:t>‹#›</a:t>
            </a:fld>
            <a:endParaRPr lang="en-IN"/>
          </a:p>
        </p:txBody>
      </p:sp>
    </p:spTree>
    <p:extLst>
      <p:ext uri="{BB962C8B-B14F-4D97-AF65-F5344CB8AC3E}">
        <p14:creationId xmlns:p14="http://schemas.microsoft.com/office/powerpoint/2010/main" val="72225735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A215FB5-D49A-4452-B404-F528E8A21D43}" type="datetimeFigureOut">
              <a:rPr lang="en-IN" smtClean="0"/>
              <a:t>09-06-2018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761E1-B9BD-4E99-9D28-CD8EC9D61EC9}" type="slidenum">
              <a:rPr lang="en-IN" smtClean="0"/>
              <a:t>‹#›</a:t>
            </a:fld>
            <a:endParaRPr lang="en-IN"/>
          </a:p>
        </p:txBody>
      </p:sp>
    </p:spTree>
    <p:extLst>
      <p:ext uri="{BB962C8B-B14F-4D97-AF65-F5344CB8AC3E}">
        <p14:creationId xmlns:p14="http://schemas.microsoft.com/office/powerpoint/2010/main" val="2643150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215FB5-D49A-4452-B404-F528E8A21D43}" type="datetimeFigureOut">
              <a:rPr lang="en-IN" smtClean="0"/>
              <a:t>09-06-2018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761E1-B9BD-4E99-9D28-CD8EC9D61EC9}" type="slidenum">
              <a:rPr lang="en-IN" smtClean="0"/>
              <a:t>‹#›</a:t>
            </a:fld>
            <a:endParaRPr lang="en-IN"/>
          </a:p>
        </p:txBody>
      </p:sp>
    </p:spTree>
    <p:extLst>
      <p:ext uri="{BB962C8B-B14F-4D97-AF65-F5344CB8AC3E}">
        <p14:creationId xmlns:p14="http://schemas.microsoft.com/office/powerpoint/2010/main" val="376944281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A215FB5-D49A-4452-B404-F528E8A21D43}" type="datetimeFigureOut">
              <a:rPr lang="en-IN" smtClean="0"/>
              <a:t>09-06-2018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F761E1-B9BD-4E99-9D28-CD8EC9D61EC9}" type="slidenum">
              <a:rPr lang="en-IN" smtClean="0"/>
              <a:t>‹#›</a:t>
            </a:fld>
            <a:endParaRPr lang="en-IN"/>
          </a:p>
        </p:txBody>
      </p:sp>
    </p:spTree>
    <p:extLst>
      <p:ext uri="{BB962C8B-B14F-4D97-AF65-F5344CB8AC3E}">
        <p14:creationId xmlns:p14="http://schemas.microsoft.com/office/powerpoint/2010/main" val="1126236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A215FB5-D49A-4452-B404-F528E8A21D43}" type="datetimeFigureOut">
              <a:rPr lang="en-IN" smtClean="0"/>
              <a:t>09-06-2018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F761E1-B9BD-4E99-9D28-CD8EC9D61EC9}" type="slidenum">
              <a:rPr lang="en-IN" smtClean="0"/>
              <a:t>‹#›</a:t>
            </a:fld>
            <a:endParaRPr lang="en-IN"/>
          </a:p>
        </p:txBody>
      </p:sp>
    </p:spTree>
    <p:extLst>
      <p:ext uri="{BB962C8B-B14F-4D97-AF65-F5344CB8AC3E}">
        <p14:creationId xmlns:p14="http://schemas.microsoft.com/office/powerpoint/2010/main" val="2824750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A215FB5-D49A-4452-B404-F528E8A21D43}" type="datetimeFigureOut">
              <a:rPr lang="en-IN" smtClean="0"/>
              <a:t>09-06-2018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F761E1-B9BD-4E99-9D28-CD8EC9D61EC9}" type="slidenum">
              <a:rPr lang="en-IN" smtClean="0"/>
              <a:t>‹#›</a:t>
            </a:fld>
            <a:endParaRPr lang="en-IN"/>
          </a:p>
        </p:txBody>
      </p:sp>
    </p:spTree>
    <p:extLst>
      <p:ext uri="{BB962C8B-B14F-4D97-AF65-F5344CB8AC3E}">
        <p14:creationId xmlns:p14="http://schemas.microsoft.com/office/powerpoint/2010/main" val="3193737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215FB5-D49A-4452-B404-F528E8A21D43}" type="datetimeFigureOut">
              <a:rPr lang="en-IN" smtClean="0"/>
              <a:t>09-06-2018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F761E1-B9BD-4E99-9D28-CD8EC9D61EC9}" type="slidenum">
              <a:rPr lang="en-IN" smtClean="0"/>
              <a:t>‹#›</a:t>
            </a:fld>
            <a:endParaRPr lang="en-IN"/>
          </a:p>
        </p:txBody>
      </p:sp>
    </p:spTree>
    <p:extLst>
      <p:ext uri="{BB962C8B-B14F-4D97-AF65-F5344CB8AC3E}">
        <p14:creationId xmlns:p14="http://schemas.microsoft.com/office/powerpoint/2010/main" val="1073559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215FB5-D49A-4452-B404-F528E8A21D43}" type="datetimeFigureOut">
              <a:rPr lang="en-IN" smtClean="0"/>
              <a:t>09-06-2018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F761E1-B9BD-4E99-9D28-CD8EC9D61EC9}" type="slidenum">
              <a:rPr lang="en-IN" smtClean="0"/>
              <a:t>‹#›</a:t>
            </a:fld>
            <a:endParaRPr lang="en-IN"/>
          </a:p>
        </p:txBody>
      </p:sp>
    </p:spTree>
    <p:extLst>
      <p:ext uri="{BB962C8B-B14F-4D97-AF65-F5344CB8AC3E}">
        <p14:creationId xmlns:p14="http://schemas.microsoft.com/office/powerpoint/2010/main" val="483300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215FB5-D49A-4452-B404-F528E8A21D43}" type="datetimeFigureOut">
              <a:rPr lang="en-IN" smtClean="0"/>
              <a:t>09-06-2018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F761E1-B9BD-4E99-9D28-CD8EC9D61EC9}" type="slidenum">
              <a:rPr lang="en-IN" smtClean="0"/>
              <a:t>‹#›</a:t>
            </a:fld>
            <a:endParaRPr lang="en-IN"/>
          </a:p>
        </p:txBody>
      </p:sp>
    </p:spTree>
    <p:extLst>
      <p:ext uri="{BB962C8B-B14F-4D97-AF65-F5344CB8AC3E}">
        <p14:creationId xmlns:p14="http://schemas.microsoft.com/office/powerpoint/2010/main" val="2966788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15FB5-D49A-4452-B404-F528E8A21D43}" type="datetimeFigureOut">
              <a:rPr lang="en-IN" smtClean="0"/>
              <a:t>09-06-2018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F761E1-B9BD-4E99-9D28-CD8EC9D61EC9}" type="slidenum">
              <a:rPr lang="en-IN" smtClean="0"/>
              <a:t>‹#›</a:t>
            </a:fld>
            <a:endParaRPr lang="en-IN"/>
          </a:p>
        </p:txBody>
      </p:sp>
      <p:cxnSp>
        <p:nvCxnSpPr>
          <p:cNvPr id="8" name="Straight Connector 7"/>
          <p:cNvCxnSpPr/>
          <p:nvPr userDrawn="1"/>
        </p:nvCxnSpPr>
        <p:spPr>
          <a:xfrm>
            <a:off x="554182" y="536572"/>
            <a:ext cx="1108363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73235" y="6257018"/>
            <a:ext cx="1108363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Rectangle 12"/>
          <p:cNvSpPr/>
          <p:nvPr userDrawn="1"/>
        </p:nvSpPr>
        <p:spPr>
          <a:xfrm>
            <a:off x="11414223" y="67909"/>
            <a:ext cx="777777" cy="369332"/>
          </a:xfrm>
          <a:prstGeom prst="rect">
            <a:avLst/>
          </a:prstGeom>
        </p:spPr>
        <p:txBody>
          <a:bodyPr wrap="none">
            <a:spAutoFit/>
          </a:bodyPr>
          <a:lstStyle/>
          <a:p>
            <a:r>
              <a:rPr lang="en-IN" dirty="0"/>
              <a:t>{Logo}</a:t>
            </a:r>
          </a:p>
        </p:txBody>
      </p:sp>
    </p:spTree>
    <p:extLst>
      <p:ext uri="{BB962C8B-B14F-4D97-AF65-F5344CB8AC3E}">
        <p14:creationId xmlns:p14="http://schemas.microsoft.com/office/powerpoint/2010/main" val="2999597941"/>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Data Mind – {</a:t>
            </a:r>
            <a:r>
              <a:rPr lang="en-IN" dirty="0" err="1"/>
              <a:t>Logo+Punchline</a:t>
            </a:r>
            <a:r>
              <a:rPr lang="en-IN" dirty="0"/>
              <a:t> TM}</a:t>
            </a:r>
          </a:p>
        </p:txBody>
      </p:sp>
    </p:spTree>
    <p:extLst>
      <p:ext uri="{BB962C8B-B14F-4D97-AF65-F5344CB8AC3E}">
        <p14:creationId xmlns:p14="http://schemas.microsoft.com/office/powerpoint/2010/main" val="2843459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49" y="86264"/>
            <a:ext cx="10515600" cy="454384"/>
          </a:xfrm>
        </p:spPr>
        <p:txBody>
          <a:bodyPr>
            <a:normAutofit/>
          </a:bodyPr>
          <a:lstStyle/>
          <a:p>
            <a:r>
              <a:rPr lang="en-IN" sz="1600" b="1" dirty="0"/>
              <a:t>Class </a:t>
            </a:r>
            <a:r>
              <a:rPr lang="en-IN" sz="1600" b="1" dirty="0" smtClean="0"/>
              <a:t>5: </a:t>
            </a:r>
            <a:r>
              <a:rPr lang="en-IN" sz="1600" b="1" dirty="0"/>
              <a:t>Table of Contents</a:t>
            </a:r>
          </a:p>
        </p:txBody>
      </p:sp>
      <p:sp>
        <p:nvSpPr>
          <p:cNvPr id="3" name="Content Placeholder 2"/>
          <p:cNvSpPr>
            <a:spLocks noGrp="1"/>
          </p:cNvSpPr>
          <p:nvPr>
            <p:ph idx="1"/>
          </p:nvPr>
        </p:nvSpPr>
        <p:spPr>
          <a:xfrm>
            <a:off x="527649" y="755949"/>
            <a:ext cx="10515600" cy="5386059"/>
          </a:xfrm>
        </p:spPr>
        <p:txBody>
          <a:bodyPr>
            <a:normAutofit/>
          </a:bodyPr>
          <a:lstStyle/>
          <a:p>
            <a:pPr>
              <a:buFont typeface="Courier New" panose="02070309020205020404" pitchFamily="49" charset="0"/>
              <a:buChar char="o"/>
            </a:pPr>
            <a:r>
              <a:rPr lang="en-IN" sz="2000" b="1" dirty="0" smtClean="0"/>
              <a:t>Validation</a:t>
            </a:r>
            <a:endParaRPr lang="en-IN" sz="2000" b="1" dirty="0"/>
          </a:p>
          <a:p>
            <a:pPr lvl="1">
              <a:buFont typeface="Courier New" panose="02070309020205020404" pitchFamily="49" charset="0"/>
              <a:buChar char="o"/>
            </a:pPr>
            <a:r>
              <a:rPr lang="en-IN" sz="1600" dirty="0"/>
              <a:t>   </a:t>
            </a:r>
            <a:r>
              <a:rPr lang="en-IN" sz="1600" dirty="0" smtClean="0"/>
              <a:t>What is model validation?</a:t>
            </a:r>
          </a:p>
          <a:p>
            <a:pPr lvl="1">
              <a:buFont typeface="Courier New" panose="02070309020205020404" pitchFamily="49" charset="0"/>
              <a:buChar char="o"/>
            </a:pPr>
            <a:r>
              <a:rPr lang="en-IN" sz="1600" dirty="0"/>
              <a:t> </a:t>
            </a:r>
            <a:r>
              <a:rPr lang="en-IN" sz="1600" dirty="0" smtClean="0"/>
              <a:t>  Why is it necessary?</a:t>
            </a:r>
          </a:p>
          <a:p>
            <a:pPr lvl="1">
              <a:buFont typeface="Courier New" panose="02070309020205020404" pitchFamily="49" charset="0"/>
              <a:buChar char="o"/>
            </a:pPr>
            <a:r>
              <a:rPr lang="en-IN" sz="1600" dirty="0" smtClean="0"/>
              <a:t>   How do we do it?</a:t>
            </a:r>
            <a:endParaRPr lang="en-IN" sz="1600" dirty="0"/>
          </a:p>
          <a:p>
            <a:pPr lvl="1">
              <a:buFont typeface="Courier New" panose="02070309020205020404" pitchFamily="49" charset="0"/>
              <a:buChar char="o"/>
            </a:pPr>
            <a:endParaRPr lang="en-IN" sz="1600" dirty="0"/>
          </a:p>
        </p:txBody>
      </p:sp>
    </p:spTree>
    <p:extLst>
      <p:ext uri="{BB962C8B-B14F-4D97-AF65-F5344CB8AC3E}">
        <p14:creationId xmlns:p14="http://schemas.microsoft.com/office/powerpoint/2010/main" val="1880741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49" y="86264"/>
            <a:ext cx="10515600" cy="454384"/>
          </a:xfrm>
        </p:spPr>
        <p:txBody>
          <a:bodyPr>
            <a:normAutofit fontScale="90000"/>
          </a:bodyPr>
          <a:lstStyle/>
          <a:p>
            <a:r>
              <a:rPr lang="en-IN" sz="1600" b="1" dirty="0"/>
              <a:t>Class </a:t>
            </a:r>
            <a:r>
              <a:rPr lang="en-IN" sz="1600" b="1" dirty="0" smtClean="0"/>
              <a:t>5: Model validation is a key step to evaluating any Machine Learning model. It tells us how our model is doing on ‘unseen’ data; which is what we want to evaluate models on in the real-world application sense </a:t>
            </a:r>
            <a:endParaRPr lang="en-IN" sz="1600" b="1" dirty="0"/>
          </a:p>
        </p:txBody>
      </p:sp>
      <p:sp>
        <p:nvSpPr>
          <p:cNvPr id="3" name="TextBox 2"/>
          <p:cNvSpPr txBox="1"/>
          <p:nvPr/>
        </p:nvSpPr>
        <p:spPr>
          <a:xfrm>
            <a:off x="436605" y="774357"/>
            <a:ext cx="11203460" cy="615553"/>
          </a:xfrm>
          <a:prstGeom prst="rect">
            <a:avLst/>
          </a:prstGeom>
          <a:noFill/>
        </p:spPr>
        <p:txBody>
          <a:bodyPr wrap="square" rtlCol="0">
            <a:spAutoFit/>
          </a:bodyPr>
          <a:lstStyle/>
          <a:p>
            <a:r>
              <a:rPr lang="en-IN" sz="1600" dirty="0" smtClean="0"/>
              <a:t>Recall from the previous class, we had validation strategy as key step to data science modelling. We basically, divide the dataset into training data and validation data with the purpose of model building on training data and evaluation on validation data.</a:t>
            </a:r>
            <a:r>
              <a:rPr lang="en-IN" dirty="0" smtClean="0"/>
              <a:t> </a:t>
            </a:r>
            <a:endParaRPr lang="en-IN" dirty="0"/>
          </a:p>
        </p:txBody>
      </p:sp>
      <p:sp>
        <p:nvSpPr>
          <p:cNvPr id="4" name="TextBox 3"/>
          <p:cNvSpPr txBox="1"/>
          <p:nvPr/>
        </p:nvSpPr>
        <p:spPr>
          <a:xfrm>
            <a:off x="436605" y="1589903"/>
            <a:ext cx="7290486" cy="369332"/>
          </a:xfrm>
          <a:prstGeom prst="rect">
            <a:avLst/>
          </a:prstGeom>
          <a:solidFill>
            <a:schemeClr val="accent2"/>
          </a:solidFill>
        </p:spPr>
        <p:txBody>
          <a:bodyPr wrap="square" rtlCol="0">
            <a:spAutoFit/>
          </a:bodyPr>
          <a:lstStyle/>
          <a:p>
            <a:pPr algn="ctr"/>
            <a:r>
              <a:rPr lang="en-IN" dirty="0" smtClean="0"/>
              <a:t>Complete Dataset</a:t>
            </a:r>
            <a:endParaRPr lang="en-IN" dirty="0"/>
          </a:p>
        </p:txBody>
      </p:sp>
      <p:sp>
        <p:nvSpPr>
          <p:cNvPr id="29" name="TextBox 28"/>
          <p:cNvSpPr txBox="1"/>
          <p:nvPr/>
        </p:nvSpPr>
        <p:spPr>
          <a:xfrm>
            <a:off x="436605" y="2030628"/>
            <a:ext cx="4440195" cy="646331"/>
          </a:xfrm>
          <a:prstGeom prst="rect">
            <a:avLst/>
          </a:prstGeom>
          <a:solidFill>
            <a:schemeClr val="accent1">
              <a:lumMod val="60000"/>
              <a:lumOff val="40000"/>
            </a:schemeClr>
          </a:solidFill>
        </p:spPr>
        <p:txBody>
          <a:bodyPr wrap="square" rtlCol="0">
            <a:spAutoFit/>
          </a:bodyPr>
          <a:lstStyle/>
          <a:p>
            <a:pPr algn="ctr"/>
            <a:r>
              <a:rPr lang="en-IN" dirty="0" smtClean="0"/>
              <a:t>Training Dataset</a:t>
            </a:r>
          </a:p>
          <a:p>
            <a:pPr algn="ctr"/>
            <a:r>
              <a:rPr lang="en-IN" dirty="0" smtClean="0"/>
              <a:t>(80%)</a:t>
            </a:r>
            <a:endParaRPr lang="en-IN" dirty="0"/>
          </a:p>
        </p:txBody>
      </p:sp>
      <p:sp>
        <p:nvSpPr>
          <p:cNvPr id="30" name="TextBox 29"/>
          <p:cNvSpPr txBox="1"/>
          <p:nvPr/>
        </p:nvSpPr>
        <p:spPr>
          <a:xfrm>
            <a:off x="4876800" y="2030628"/>
            <a:ext cx="2850292" cy="646331"/>
          </a:xfrm>
          <a:prstGeom prst="rect">
            <a:avLst/>
          </a:prstGeom>
          <a:solidFill>
            <a:schemeClr val="accent6">
              <a:lumMod val="60000"/>
              <a:lumOff val="40000"/>
            </a:schemeClr>
          </a:solidFill>
        </p:spPr>
        <p:txBody>
          <a:bodyPr wrap="square" rtlCol="0">
            <a:spAutoFit/>
          </a:bodyPr>
          <a:lstStyle/>
          <a:p>
            <a:pPr algn="ctr"/>
            <a:r>
              <a:rPr lang="en-IN" dirty="0" smtClean="0"/>
              <a:t>Validation/Test Dataset</a:t>
            </a:r>
          </a:p>
          <a:p>
            <a:pPr algn="ctr"/>
            <a:r>
              <a:rPr lang="en-IN" dirty="0" smtClean="0"/>
              <a:t>(20%)</a:t>
            </a:r>
            <a:endParaRPr lang="en-IN" dirty="0"/>
          </a:p>
        </p:txBody>
      </p:sp>
      <p:sp>
        <p:nvSpPr>
          <p:cNvPr id="31" name="Oval Callout 30"/>
          <p:cNvSpPr/>
          <p:nvPr/>
        </p:nvSpPr>
        <p:spPr>
          <a:xfrm>
            <a:off x="5774725" y="2928552"/>
            <a:ext cx="1474573" cy="589005"/>
          </a:xfrm>
          <a:prstGeom prst="wedgeEllipseCallout">
            <a:avLst>
              <a:gd name="adj1" fmla="val -15030"/>
              <a:gd name="adj2" fmla="val -923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smtClean="0"/>
              <a:t>Evaluate Model Performance</a:t>
            </a:r>
            <a:endParaRPr lang="en-IN" sz="1050" dirty="0"/>
          </a:p>
        </p:txBody>
      </p:sp>
      <p:sp>
        <p:nvSpPr>
          <p:cNvPr id="33" name="Oval Callout 32"/>
          <p:cNvSpPr/>
          <p:nvPr/>
        </p:nvSpPr>
        <p:spPr>
          <a:xfrm>
            <a:off x="1449860" y="2870888"/>
            <a:ext cx="1330410" cy="646669"/>
          </a:xfrm>
          <a:prstGeom prst="wedgeEllipseCallout">
            <a:avLst>
              <a:gd name="adj1" fmla="val 30506"/>
              <a:gd name="adj2" fmla="val -804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Build Model</a:t>
            </a:r>
            <a:endParaRPr lang="en-IN" sz="1200" dirty="0"/>
          </a:p>
        </p:txBody>
      </p:sp>
      <p:sp>
        <p:nvSpPr>
          <p:cNvPr id="34" name="TextBox 33"/>
          <p:cNvSpPr txBox="1"/>
          <p:nvPr/>
        </p:nvSpPr>
        <p:spPr>
          <a:xfrm>
            <a:off x="183719" y="3590556"/>
            <a:ext cx="11203460" cy="3046988"/>
          </a:xfrm>
          <a:prstGeom prst="rect">
            <a:avLst/>
          </a:prstGeom>
          <a:noFill/>
        </p:spPr>
        <p:txBody>
          <a:bodyPr wrap="square" rtlCol="0">
            <a:spAutoFit/>
          </a:bodyPr>
          <a:lstStyle/>
          <a:p>
            <a:r>
              <a:rPr lang="en-IN" sz="1400" dirty="0" smtClean="0"/>
              <a:t>More than 1 ways to do validation:</a:t>
            </a:r>
            <a:endParaRPr lang="en-IN" sz="1400" dirty="0"/>
          </a:p>
          <a:p>
            <a:pPr marL="342900" indent="-342900">
              <a:buAutoNum type="arabicPeriod"/>
            </a:pPr>
            <a:r>
              <a:rPr lang="en-IN" sz="1100" b="1" dirty="0" smtClean="0"/>
              <a:t>80%-20% / 75%-25% - split of train and validation set</a:t>
            </a:r>
          </a:p>
          <a:p>
            <a:pPr marL="342900" indent="-342900">
              <a:buAutoNum type="arabicPeriod"/>
            </a:pPr>
            <a:r>
              <a:rPr lang="en-IN" sz="1100" b="1" dirty="0" smtClean="0"/>
              <a:t>k-fold cross validation – </a:t>
            </a:r>
          </a:p>
          <a:p>
            <a:pPr marL="800100" lvl="1" indent="-342900">
              <a:buAutoNum type="arabicPeriod"/>
            </a:pPr>
            <a:r>
              <a:rPr lang="en-IN" sz="1100" dirty="0" smtClean="0"/>
              <a:t>Divide dataset into k equal parts</a:t>
            </a:r>
          </a:p>
          <a:p>
            <a:pPr marL="800100" lvl="1" indent="-342900">
              <a:buAutoNum type="arabicPeriod"/>
            </a:pPr>
            <a:r>
              <a:rPr lang="en-IN" sz="1100" dirty="0" smtClean="0"/>
              <a:t>For each k-1 parts build model</a:t>
            </a:r>
          </a:p>
          <a:p>
            <a:pPr marL="800100" lvl="1" indent="-342900">
              <a:buAutoNum type="arabicPeriod"/>
            </a:pPr>
            <a:r>
              <a:rPr lang="en-IN" sz="1100" dirty="0" smtClean="0"/>
              <a:t>Evaluate on k</a:t>
            </a:r>
            <a:r>
              <a:rPr lang="en-IN" sz="1100" baseline="30000" dirty="0" smtClean="0"/>
              <a:t>th</a:t>
            </a:r>
            <a:r>
              <a:rPr lang="en-IN" sz="1100" dirty="0" smtClean="0"/>
              <a:t> part</a:t>
            </a:r>
          </a:p>
          <a:p>
            <a:pPr marL="800100" lvl="1" indent="-342900">
              <a:buAutoNum type="arabicPeriod"/>
            </a:pPr>
            <a:r>
              <a:rPr lang="en-IN" sz="1100" dirty="0" smtClean="0"/>
              <a:t>Repeat and </a:t>
            </a:r>
            <a:r>
              <a:rPr lang="en-IN" sz="1100" dirty="0" err="1" smtClean="0"/>
              <a:t>avg</a:t>
            </a:r>
            <a:r>
              <a:rPr lang="en-IN" sz="1100" dirty="0" smtClean="0"/>
              <a:t> errors</a:t>
            </a:r>
          </a:p>
          <a:p>
            <a:pPr marL="800100" lvl="1" indent="-342900">
              <a:buAutoNum type="arabicPeriod"/>
            </a:pPr>
            <a:r>
              <a:rPr lang="en-IN" sz="1100" dirty="0" smtClean="0"/>
              <a:t>Report </a:t>
            </a:r>
            <a:r>
              <a:rPr lang="en-IN" sz="1100" dirty="0" err="1" smtClean="0"/>
              <a:t>avg</a:t>
            </a:r>
            <a:r>
              <a:rPr lang="en-IN" sz="1100" dirty="0" smtClean="0"/>
              <a:t> as most likely estimate of metric in consideration</a:t>
            </a:r>
          </a:p>
          <a:p>
            <a:pPr marL="800100" lvl="1" indent="-342900">
              <a:buAutoNum type="arabicPeriod"/>
            </a:pPr>
            <a:r>
              <a:rPr lang="en-IN" sz="1100" dirty="0" smtClean="0"/>
              <a:t>Most </a:t>
            </a:r>
            <a:r>
              <a:rPr lang="en-IN" sz="1100" dirty="0" smtClean="0"/>
              <a:t>common; k is usually 5 or 10.</a:t>
            </a:r>
          </a:p>
          <a:p>
            <a:pPr marL="342900" indent="-342900">
              <a:buAutoNum type="arabicPeriod"/>
            </a:pPr>
            <a:r>
              <a:rPr lang="en-IN" sz="1100" b="1" dirty="0" smtClean="0"/>
              <a:t>k </a:t>
            </a:r>
            <a:r>
              <a:rPr lang="en-IN" sz="1100" b="1" dirty="0" smtClean="0"/>
              <a:t>fold stratified cross validation</a:t>
            </a:r>
          </a:p>
          <a:p>
            <a:pPr marL="800100" lvl="1" indent="-342900">
              <a:buAutoNum type="arabicPeriod"/>
            </a:pPr>
            <a:r>
              <a:rPr lang="en-IN" sz="1100" dirty="0" smtClean="0"/>
              <a:t>Similar to k fold cv</a:t>
            </a:r>
          </a:p>
          <a:p>
            <a:pPr marL="800100" lvl="1" indent="-342900">
              <a:buAutoNum type="arabicPeriod"/>
            </a:pPr>
            <a:r>
              <a:rPr lang="en-IN" sz="1100" dirty="0" smtClean="0"/>
              <a:t>test, train indexes as stratified across specified variable</a:t>
            </a:r>
          </a:p>
          <a:p>
            <a:pPr marL="342900" indent="-342900">
              <a:buAutoNum type="arabicPeriod"/>
            </a:pPr>
            <a:r>
              <a:rPr lang="en-IN" sz="1100" b="1" dirty="0" smtClean="0"/>
              <a:t>Leave p out CV – </a:t>
            </a:r>
          </a:p>
          <a:p>
            <a:pPr marL="800100" lvl="1" indent="-342900">
              <a:buFontTx/>
              <a:buAutoNum type="arabicPeriod"/>
            </a:pPr>
            <a:r>
              <a:rPr lang="en-IN" sz="1100" dirty="0" err="1"/>
              <a:t>LeavePOut</a:t>
            </a:r>
            <a:r>
              <a:rPr lang="en-IN" sz="1100" dirty="0"/>
              <a:t> is very similar to </a:t>
            </a:r>
            <a:r>
              <a:rPr lang="en-IN" sz="1100" dirty="0" err="1"/>
              <a:t>LeaveOneOut</a:t>
            </a:r>
            <a:r>
              <a:rPr lang="en-IN" sz="1100" dirty="0"/>
              <a:t> as it creates all the possible training/test sets by removing p samples from the complete </a:t>
            </a:r>
            <a:r>
              <a:rPr lang="en-IN" sz="1100" dirty="0" smtClean="0"/>
              <a:t>set</a:t>
            </a:r>
          </a:p>
          <a:p>
            <a:pPr marL="800100" lvl="1" indent="-342900">
              <a:buFontTx/>
              <a:buAutoNum type="arabicPeriod"/>
            </a:pPr>
            <a:r>
              <a:rPr lang="en-IN" sz="1100" dirty="0" smtClean="0"/>
              <a:t>Least common</a:t>
            </a:r>
            <a:endParaRPr lang="en-IN" sz="1100" dirty="0"/>
          </a:p>
          <a:p>
            <a:pPr marL="342900" indent="-342900">
              <a:buAutoNum type="arabicPeriod"/>
            </a:pPr>
            <a:endParaRPr lang="en-IN" sz="1200" dirty="0" smtClean="0"/>
          </a:p>
          <a:p>
            <a:pPr marL="800100" lvl="1" indent="-342900">
              <a:buAutoNum type="arabicPeriod"/>
            </a:pPr>
            <a:endParaRPr lang="en-IN" sz="1200" dirty="0" smtClean="0"/>
          </a:p>
        </p:txBody>
      </p:sp>
      <p:pic>
        <p:nvPicPr>
          <p:cNvPr id="1028" name="Picture 4" descr="kfold_train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9402" y="3590556"/>
            <a:ext cx="3732598" cy="19607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upload.wikimedia.org/wikipedia/commons/thumb/0/0e/Traintest.svg/700px-Traintest.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1255" y="1685331"/>
            <a:ext cx="4284649" cy="1609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5346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3130</TotalTime>
  <Words>255</Words>
  <Application>Microsoft Office PowerPoint</Application>
  <PresentationFormat>Widescreen</PresentationFormat>
  <Paragraphs>30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Courier New</vt:lpstr>
      <vt:lpstr>Office Theme</vt:lpstr>
      <vt:lpstr>Data Mind – {Logo+Punchline TM}</vt:lpstr>
      <vt:lpstr>Class 5: Table of Contents</vt:lpstr>
      <vt:lpstr>Class 5: Model validation is a key step to evaluating any Machine Learning model. It tells us how our model is doing on ‘unseen’ data; which is what we want to evaluate models on in the real-world application sense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696</cp:revision>
  <dcterms:created xsi:type="dcterms:W3CDTF">2018-04-14T07:47:20Z</dcterms:created>
  <dcterms:modified xsi:type="dcterms:W3CDTF">2018-06-09T14:14:28Z</dcterms:modified>
</cp:coreProperties>
</file>