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6" r:id="rId1"/>
  </p:sldMasterIdLst>
  <p:notesMasterIdLst>
    <p:notesMasterId r:id="rId29"/>
  </p:notesMasterIdLst>
  <p:sldIdLst>
    <p:sldId id="256" r:id="rId2"/>
    <p:sldId id="257" r:id="rId3"/>
    <p:sldId id="258" r:id="rId4"/>
    <p:sldId id="265" r:id="rId5"/>
    <p:sldId id="266" r:id="rId6"/>
    <p:sldId id="259" r:id="rId7"/>
    <p:sldId id="260" r:id="rId8"/>
    <p:sldId id="261" r:id="rId9"/>
    <p:sldId id="262" r:id="rId10"/>
    <p:sldId id="263" r:id="rId11"/>
    <p:sldId id="267" r:id="rId12"/>
    <p:sldId id="268" r:id="rId13"/>
    <p:sldId id="269" r:id="rId14"/>
    <p:sldId id="270" r:id="rId15"/>
    <p:sldId id="271"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707" autoAdjust="0"/>
  </p:normalViewPr>
  <p:slideViewPr>
    <p:cSldViewPr snapToGrid="0">
      <p:cViewPr varScale="1">
        <p:scale>
          <a:sx n="116" d="100"/>
          <a:sy n="116" d="100"/>
        </p:scale>
        <p:origin x="336" y="10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5E4579-F33A-46BA-9F9F-3EFB2E16655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057B770C-E288-4C9B-A14F-96CD9FE66B3F}">
      <dgm:prSet phldrT="[Text]"/>
      <dgm:spPr/>
      <dgm:t>
        <a:bodyPr/>
        <a:lstStyle/>
        <a:p>
          <a:r>
            <a:rPr lang="en-IN" dirty="0" smtClean="0"/>
            <a:t>Variable</a:t>
          </a:r>
          <a:endParaRPr lang="en-IN" dirty="0"/>
        </a:p>
      </dgm:t>
    </dgm:pt>
    <dgm:pt modelId="{A7246203-9D78-4C0D-A613-BA059D9D7CE8}" type="parTrans" cxnId="{E0D70A75-4261-44C2-AE88-30FAEAD9D44C}">
      <dgm:prSet/>
      <dgm:spPr/>
      <dgm:t>
        <a:bodyPr/>
        <a:lstStyle/>
        <a:p>
          <a:endParaRPr lang="en-IN"/>
        </a:p>
      </dgm:t>
    </dgm:pt>
    <dgm:pt modelId="{8D7C5D91-17D3-4F5D-AA70-5E9BDF53723E}" type="sibTrans" cxnId="{E0D70A75-4261-44C2-AE88-30FAEAD9D44C}">
      <dgm:prSet/>
      <dgm:spPr/>
      <dgm:t>
        <a:bodyPr/>
        <a:lstStyle/>
        <a:p>
          <a:endParaRPr lang="en-IN"/>
        </a:p>
      </dgm:t>
    </dgm:pt>
    <dgm:pt modelId="{0D8394FC-9557-4758-B073-362AC9305F1B}">
      <dgm:prSet phldrT="[Text]"/>
      <dgm:spPr/>
      <dgm:t>
        <a:bodyPr/>
        <a:lstStyle/>
        <a:p>
          <a:r>
            <a:rPr lang="en-IN" dirty="0" smtClean="0"/>
            <a:t>Numeric </a:t>
          </a:r>
          <a:endParaRPr lang="en-IN" dirty="0"/>
        </a:p>
      </dgm:t>
    </dgm:pt>
    <dgm:pt modelId="{0E298D26-CA9E-48D5-BD5F-1B77FE6A327C}" type="parTrans" cxnId="{231265CF-5104-403C-9866-9BB64306B0E4}">
      <dgm:prSet/>
      <dgm:spPr/>
      <dgm:t>
        <a:bodyPr/>
        <a:lstStyle/>
        <a:p>
          <a:endParaRPr lang="en-IN"/>
        </a:p>
      </dgm:t>
    </dgm:pt>
    <dgm:pt modelId="{3864AA2E-7612-4C4C-83BA-EC5E5F4F2E29}" type="sibTrans" cxnId="{231265CF-5104-403C-9866-9BB64306B0E4}">
      <dgm:prSet/>
      <dgm:spPr/>
      <dgm:t>
        <a:bodyPr/>
        <a:lstStyle/>
        <a:p>
          <a:endParaRPr lang="en-IN"/>
        </a:p>
      </dgm:t>
    </dgm:pt>
    <dgm:pt modelId="{8F267E4B-0942-4A58-BF51-B49B4ABA8237}">
      <dgm:prSet phldrT="[Text]"/>
      <dgm:spPr/>
      <dgm:t>
        <a:bodyPr/>
        <a:lstStyle/>
        <a:p>
          <a:r>
            <a:rPr lang="en-IN" dirty="0" smtClean="0"/>
            <a:t>Continuous</a:t>
          </a:r>
          <a:endParaRPr lang="en-IN" dirty="0"/>
        </a:p>
      </dgm:t>
    </dgm:pt>
    <dgm:pt modelId="{C20E3C12-4411-45E2-ACB1-8C968C37779D}" type="parTrans" cxnId="{E2132E38-93AD-419B-AB19-659A010A7F30}">
      <dgm:prSet/>
      <dgm:spPr/>
      <dgm:t>
        <a:bodyPr/>
        <a:lstStyle/>
        <a:p>
          <a:endParaRPr lang="en-IN"/>
        </a:p>
      </dgm:t>
    </dgm:pt>
    <dgm:pt modelId="{599AA726-B8DC-4F90-92A7-B1526AEFE64F}" type="sibTrans" cxnId="{E2132E38-93AD-419B-AB19-659A010A7F30}">
      <dgm:prSet/>
      <dgm:spPr/>
      <dgm:t>
        <a:bodyPr/>
        <a:lstStyle/>
        <a:p>
          <a:endParaRPr lang="en-IN"/>
        </a:p>
      </dgm:t>
    </dgm:pt>
    <dgm:pt modelId="{F05B4464-ED15-4B04-90BF-4673DC23E10A}">
      <dgm:prSet phldrT="[Text]"/>
      <dgm:spPr/>
      <dgm:t>
        <a:bodyPr/>
        <a:lstStyle/>
        <a:p>
          <a:r>
            <a:rPr lang="en-IN" dirty="0" smtClean="0"/>
            <a:t>Discrete</a:t>
          </a:r>
          <a:endParaRPr lang="en-IN" dirty="0"/>
        </a:p>
      </dgm:t>
    </dgm:pt>
    <dgm:pt modelId="{E562891D-DAA3-40DE-BC57-986356D4277E}" type="parTrans" cxnId="{2020F6C4-2FDE-49B4-B03B-6BE13876524A}">
      <dgm:prSet/>
      <dgm:spPr/>
      <dgm:t>
        <a:bodyPr/>
        <a:lstStyle/>
        <a:p>
          <a:endParaRPr lang="en-IN"/>
        </a:p>
      </dgm:t>
    </dgm:pt>
    <dgm:pt modelId="{BE8EB67C-4BF1-459A-B15B-E1FECB957D34}" type="sibTrans" cxnId="{2020F6C4-2FDE-49B4-B03B-6BE13876524A}">
      <dgm:prSet/>
      <dgm:spPr/>
      <dgm:t>
        <a:bodyPr/>
        <a:lstStyle/>
        <a:p>
          <a:endParaRPr lang="en-IN"/>
        </a:p>
      </dgm:t>
    </dgm:pt>
    <dgm:pt modelId="{075C9C59-D22D-476C-BD0B-D870AD6B09AF}">
      <dgm:prSet phldrT="[Text]"/>
      <dgm:spPr/>
      <dgm:t>
        <a:bodyPr/>
        <a:lstStyle/>
        <a:p>
          <a:r>
            <a:rPr lang="en-IN" dirty="0" smtClean="0"/>
            <a:t>Categorical</a:t>
          </a:r>
          <a:endParaRPr lang="en-IN" dirty="0"/>
        </a:p>
      </dgm:t>
    </dgm:pt>
    <dgm:pt modelId="{3340C86D-EB08-400D-9B31-A868DF7508F8}" type="parTrans" cxnId="{BFA2B63E-7042-4E4E-A03C-039E2510526C}">
      <dgm:prSet/>
      <dgm:spPr/>
      <dgm:t>
        <a:bodyPr/>
        <a:lstStyle/>
        <a:p>
          <a:endParaRPr lang="en-IN"/>
        </a:p>
      </dgm:t>
    </dgm:pt>
    <dgm:pt modelId="{A5356C5E-8099-4CFA-BC3A-FF1DA137C1BC}" type="sibTrans" cxnId="{BFA2B63E-7042-4E4E-A03C-039E2510526C}">
      <dgm:prSet/>
      <dgm:spPr/>
      <dgm:t>
        <a:bodyPr/>
        <a:lstStyle/>
        <a:p>
          <a:endParaRPr lang="en-IN"/>
        </a:p>
      </dgm:t>
    </dgm:pt>
    <dgm:pt modelId="{9345CC99-D36E-4DCF-9DB0-06A94C27AF6A}">
      <dgm:prSet phldrT="[Text]"/>
      <dgm:spPr/>
      <dgm:t>
        <a:bodyPr/>
        <a:lstStyle/>
        <a:p>
          <a:r>
            <a:rPr lang="en-IN" dirty="0" smtClean="0"/>
            <a:t>Ordinal</a:t>
          </a:r>
          <a:endParaRPr lang="en-IN" dirty="0"/>
        </a:p>
      </dgm:t>
    </dgm:pt>
    <dgm:pt modelId="{F8294124-6D08-4C2D-8D27-28800CB0C9DA}" type="parTrans" cxnId="{5AACA00F-74CC-4495-B978-AC94C6B15074}">
      <dgm:prSet/>
      <dgm:spPr/>
      <dgm:t>
        <a:bodyPr/>
        <a:lstStyle/>
        <a:p>
          <a:endParaRPr lang="en-IN"/>
        </a:p>
      </dgm:t>
    </dgm:pt>
    <dgm:pt modelId="{55A2A70E-84EA-4E75-A17D-0D31ABE25BEE}" type="sibTrans" cxnId="{5AACA00F-74CC-4495-B978-AC94C6B15074}">
      <dgm:prSet/>
      <dgm:spPr/>
      <dgm:t>
        <a:bodyPr/>
        <a:lstStyle/>
        <a:p>
          <a:endParaRPr lang="en-IN"/>
        </a:p>
      </dgm:t>
    </dgm:pt>
    <dgm:pt modelId="{3E81E401-CDC0-4EAA-8E05-96BA196B4980}">
      <dgm:prSet/>
      <dgm:spPr/>
      <dgm:t>
        <a:bodyPr/>
        <a:lstStyle/>
        <a:p>
          <a:r>
            <a:rPr lang="en-IN" dirty="0" smtClean="0"/>
            <a:t>Nominal</a:t>
          </a:r>
          <a:endParaRPr lang="en-IN" dirty="0"/>
        </a:p>
      </dgm:t>
    </dgm:pt>
    <dgm:pt modelId="{4644AAE8-65BD-4A42-A8E1-E4555678B962}" type="parTrans" cxnId="{FC047409-797C-4034-A067-AB8DEC0C4B43}">
      <dgm:prSet/>
      <dgm:spPr/>
      <dgm:t>
        <a:bodyPr/>
        <a:lstStyle/>
        <a:p>
          <a:endParaRPr lang="en-IN"/>
        </a:p>
      </dgm:t>
    </dgm:pt>
    <dgm:pt modelId="{7023914E-3D5F-49E2-9A0A-5DB8EF71C012}" type="sibTrans" cxnId="{FC047409-797C-4034-A067-AB8DEC0C4B43}">
      <dgm:prSet/>
      <dgm:spPr/>
      <dgm:t>
        <a:bodyPr/>
        <a:lstStyle/>
        <a:p>
          <a:endParaRPr lang="en-IN"/>
        </a:p>
      </dgm:t>
    </dgm:pt>
    <dgm:pt modelId="{EE757593-E0A9-4E0C-9C84-DD3731CC691A}" type="pres">
      <dgm:prSet presAssocID="{945E4579-F33A-46BA-9F9F-3EFB2E166554}" presName="hierChild1" presStyleCnt="0">
        <dgm:presLayoutVars>
          <dgm:chPref val="1"/>
          <dgm:dir/>
          <dgm:animOne val="branch"/>
          <dgm:animLvl val="lvl"/>
          <dgm:resizeHandles/>
        </dgm:presLayoutVars>
      </dgm:prSet>
      <dgm:spPr/>
      <dgm:t>
        <a:bodyPr/>
        <a:lstStyle/>
        <a:p>
          <a:endParaRPr lang="en-IN"/>
        </a:p>
      </dgm:t>
    </dgm:pt>
    <dgm:pt modelId="{3EE5D983-EAC0-47DF-9447-E773965D087C}" type="pres">
      <dgm:prSet presAssocID="{057B770C-E288-4C9B-A14F-96CD9FE66B3F}" presName="hierRoot1" presStyleCnt="0"/>
      <dgm:spPr/>
    </dgm:pt>
    <dgm:pt modelId="{5F3BAA7A-1E4C-4982-A860-8D0698859E41}" type="pres">
      <dgm:prSet presAssocID="{057B770C-E288-4C9B-A14F-96CD9FE66B3F}" presName="composite" presStyleCnt="0"/>
      <dgm:spPr/>
    </dgm:pt>
    <dgm:pt modelId="{ECF1C913-5B10-4467-A755-8E7289C57EE0}" type="pres">
      <dgm:prSet presAssocID="{057B770C-E288-4C9B-A14F-96CD9FE66B3F}" presName="background" presStyleLbl="node0" presStyleIdx="0" presStyleCnt="1"/>
      <dgm:spPr/>
    </dgm:pt>
    <dgm:pt modelId="{E10FC2BD-7762-473D-9D6A-099DC91C5901}" type="pres">
      <dgm:prSet presAssocID="{057B770C-E288-4C9B-A14F-96CD9FE66B3F}" presName="text" presStyleLbl="fgAcc0" presStyleIdx="0" presStyleCnt="1">
        <dgm:presLayoutVars>
          <dgm:chPref val="3"/>
        </dgm:presLayoutVars>
      </dgm:prSet>
      <dgm:spPr/>
      <dgm:t>
        <a:bodyPr/>
        <a:lstStyle/>
        <a:p>
          <a:endParaRPr lang="en-IN"/>
        </a:p>
      </dgm:t>
    </dgm:pt>
    <dgm:pt modelId="{172A2850-E955-4A15-A30D-A580041DC66F}" type="pres">
      <dgm:prSet presAssocID="{057B770C-E288-4C9B-A14F-96CD9FE66B3F}" presName="hierChild2" presStyleCnt="0"/>
      <dgm:spPr/>
    </dgm:pt>
    <dgm:pt modelId="{6D41D5C5-871B-4774-9F1E-BBC311948C56}" type="pres">
      <dgm:prSet presAssocID="{0E298D26-CA9E-48D5-BD5F-1B77FE6A327C}" presName="Name10" presStyleLbl="parChTrans1D2" presStyleIdx="0" presStyleCnt="2"/>
      <dgm:spPr/>
      <dgm:t>
        <a:bodyPr/>
        <a:lstStyle/>
        <a:p>
          <a:endParaRPr lang="en-IN"/>
        </a:p>
      </dgm:t>
    </dgm:pt>
    <dgm:pt modelId="{E57D6957-3F6E-4DA0-B29E-9DB475ED1249}" type="pres">
      <dgm:prSet presAssocID="{0D8394FC-9557-4758-B073-362AC9305F1B}" presName="hierRoot2" presStyleCnt="0"/>
      <dgm:spPr/>
    </dgm:pt>
    <dgm:pt modelId="{5DB1CD96-DEE3-476A-8B9F-A1D4E4049D01}" type="pres">
      <dgm:prSet presAssocID="{0D8394FC-9557-4758-B073-362AC9305F1B}" presName="composite2" presStyleCnt="0"/>
      <dgm:spPr/>
    </dgm:pt>
    <dgm:pt modelId="{5851565B-F54E-4148-926A-91A52AC4C972}" type="pres">
      <dgm:prSet presAssocID="{0D8394FC-9557-4758-B073-362AC9305F1B}" presName="background2" presStyleLbl="node2" presStyleIdx="0" presStyleCnt="2"/>
      <dgm:spPr/>
    </dgm:pt>
    <dgm:pt modelId="{E4FA5CDE-626F-4800-869F-7E1C3F6F2025}" type="pres">
      <dgm:prSet presAssocID="{0D8394FC-9557-4758-B073-362AC9305F1B}" presName="text2" presStyleLbl="fgAcc2" presStyleIdx="0" presStyleCnt="2">
        <dgm:presLayoutVars>
          <dgm:chPref val="3"/>
        </dgm:presLayoutVars>
      </dgm:prSet>
      <dgm:spPr/>
      <dgm:t>
        <a:bodyPr/>
        <a:lstStyle/>
        <a:p>
          <a:endParaRPr lang="en-IN"/>
        </a:p>
      </dgm:t>
    </dgm:pt>
    <dgm:pt modelId="{E1C6074B-6BCB-412E-8FA0-BA5C843F6208}" type="pres">
      <dgm:prSet presAssocID="{0D8394FC-9557-4758-B073-362AC9305F1B}" presName="hierChild3" presStyleCnt="0"/>
      <dgm:spPr/>
    </dgm:pt>
    <dgm:pt modelId="{15C94F68-9074-4BCD-BCA9-CA0B942DC952}" type="pres">
      <dgm:prSet presAssocID="{C20E3C12-4411-45E2-ACB1-8C968C37779D}" presName="Name17" presStyleLbl="parChTrans1D3" presStyleIdx="0" presStyleCnt="4"/>
      <dgm:spPr/>
      <dgm:t>
        <a:bodyPr/>
        <a:lstStyle/>
        <a:p>
          <a:endParaRPr lang="en-IN"/>
        </a:p>
      </dgm:t>
    </dgm:pt>
    <dgm:pt modelId="{B9EB582B-FCE2-4B5F-974B-90834A5BA721}" type="pres">
      <dgm:prSet presAssocID="{8F267E4B-0942-4A58-BF51-B49B4ABA8237}" presName="hierRoot3" presStyleCnt="0"/>
      <dgm:spPr/>
    </dgm:pt>
    <dgm:pt modelId="{B0F18DBC-E617-4510-A336-C94537B31D77}" type="pres">
      <dgm:prSet presAssocID="{8F267E4B-0942-4A58-BF51-B49B4ABA8237}" presName="composite3" presStyleCnt="0"/>
      <dgm:spPr/>
    </dgm:pt>
    <dgm:pt modelId="{820128F1-7BA1-4CFD-ABA7-27C9E3A29A8D}" type="pres">
      <dgm:prSet presAssocID="{8F267E4B-0942-4A58-BF51-B49B4ABA8237}" presName="background3" presStyleLbl="node3" presStyleIdx="0" presStyleCnt="4"/>
      <dgm:spPr/>
    </dgm:pt>
    <dgm:pt modelId="{74149840-E109-401A-B918-F8BE97EB16EA}" type="pres">
      <dgm:prSet presAssocID="{8F267E4B-0942-4A58-BF51-B49B4ABA8237}" presName="text3" presStyleLbl="fgAcc3" presStyleIdx="0" presStyleCnt="4">
        <dgm:presLayoutVars>
          <dgm:chPref val="3"/>
        </dgm:presLayoutVars>
      </dgm:prSet>
      <dgm:spPr/>
      <dgm:t>
        <a:bodyPr/>
        <a:lstStyle/>
        <a:p>
          <a:endParaRPr lang="en-IN"/>
        </a:p>
      </dgm:t>
    </dgm:pt>
    <dgm:pt modelId="{4D712118-E274-422A-9484-D5167503FC27}" type="pres">
      <dgm:prSet presAssocID="{8F267E4B-0942-4A58-BF51-B49B4ABA8237}" presName="hierChild4" presStyleCnt="0"/>
      <dgm:spPr/>
    </dgm:pt>
    <dgm:pt modelId="{705C7FE7-CEF1-4981-B3C6-339C2E99FD98}" type="pres">
      <dgm:prSet presAssocID="{E562891D-DAA3-40DE-BC57-986356D4277E}" presName="Name17" presStyleLbl="parChTrans1D3" presStyleIdx="1" presStyleCnt="4"/>
      <dgm:spPr/>
      <dgm:t>
        <a:bodyPr/>
        <a:lstStyle/>
        <a:p>
          <a:endParaRPr lang="en-IN"/>
        </a:p>
      </dgm:t>
    </dgm:pt>
    <dgm:pt modelId="{9C175136-2C52-4897-8BE9-EBA1BD744506}" type="pres">
      <dgm:prSet presAssocID="{F05B4464-ED15-4B04-90BF-4673DC23E10A}" presName="hierRoot3" presStyleCnt="0"/>
      <dgm:spPr/>
    </dgm:pt>
    <dgm:pt modelId="{CFF5C26E-DBED-4439-8F9A-E3192089EA3D}" type="pres">
      <dgm:prSet presAssocID="{F05B4464-ED15-4B04-90BF-4673DC23E10A}" presName="composite3" presStyleCnt="0"/>
      <dgm:spPr/>
    </dgm:pt>
    <dgm:pt modelId="{C3D0354C-04B0-4FDB-8EDD-BF5BF4B5A80C}" type="pres">
      <dgm:prSet presAssocID="{F05B4464-ED15-4B04-90BF-4673DC23E10A}" presName="background3" presStyleLbl="node3" presStyleIdx="1" presStyleCnt="4"/>
      <dgm:spPr/>
    </dgm:pt>
    <dgm:pt modelId="{4332F4FA-E429-4F63-8410-F65188F8A1E0}" type="pres">
      <dgm:prSet presAssocID="{F05B4464-ED15-4B04-90BF-4673DC23E10A}" presName="text3" presStyleLbl="fgAcc3" presStyleIdx="1" presStyleCnt="4">
        <dgm:presLayoutVars>
          <dgm:chPref val="3"/>
        </dgm:presLayoutVars>
      </dgm:prSet>
      <dgm:spPr/>
      <dgm:t>
        <a:bodyPr/>
        <a:lstStyle/>
        <a:p>
          <a:endParaRPr lang="en-IN"/>
        </a:p>
      </dgm:t>
    </dgm:pt>
    <dgm:pt modelId="{2251C4E3-013A-49D9-B43D-9683D6F402F1}" type="pres">
      <dgm:prSet presAssocID="{F05B4464-ED15-4B04-90BF-4673DC23E10A}" presName="hierChild4" presStyleCnt="0"/>
      <dgm:spPr/>
    </dgm:pt>
    <dgm:pt modelId="{AF5B1F4B-C3AC-408A-99CC-9A72479A781E}" type="pres">
      <dgm:prSet presAssocID="{3340C86D-EB08-400D-9B31-A868DF7508F8}" presName="Name10" presStyleLbl="parChTrans1D2" presStyleIdx="1" presStyleCnt="2"/>
      <dgm:spPr/>
      <dgm:t>
        <a:bodyPr/>
        <a:lstStyle/>
        <a:p>
          <a:endParaRPr lang="en-IN"/>
        </a:p>
      </dgm:t>
    </dgm:pt>
    <dgm:pt modelId="{F380A390-73F5-4058-9780-1B4AECB07429}" type="pres">
      <dgm:prSet presAssocID="{075C9C59-D22D-476C-BD0B-D870AD6B09AF}" presName="hierRoot2" presStyleCnt="0"/>
      <dgm:spPr/>
    </dgm:pt>
    <dgm:pt modelId="{804732C4-1E7D-4CD1-A011-4B396B339432}" type="pres">
      <dgm:prSet presAssocID="{075C9C59-D22D-476C-BD0B-D870AD6B09AF}" presName="composite2" presStyleCnt="0"/>
      <dgm:spPr/>
    </dgm:pt>
    <dgm:pt modelId="{BB9FF2D3-F90C-4DC2-A2A1-BCCA5EDD43D4}" type="pres">
      <dgm:prSet presAssocID="{075C9C59-D22D-476C-BD0B-D870AD6B09AF}" presName="background2" presStyleLbl="node2" presStyleIdx="1" presStyleCnt="2"/>
      <dgm:spPr/>
    </dgm:pt>
    <dgm:pt modelId="{662AF037-2096-4595-A227-5934E38788AB}" type="pres">
      <dgm:prSet presAssocID="{075C9C59-D22D-476C-BD0B-D870AD6B09AF}" presName="text2" presStyleLbl="fgAcc2" presStyleIdx="1" presStyleCnt="2">
        <dgm:presLayoutVars>
          <dgm:chPref val="3"/>
        </dgm:presLayoutVars>
      </dgm:prSet>
      <dgm:spPr/>
      <dgm:t>
        <a:bodyPr/>
        <a:lstStyle/>
        <a:p>
          <a:endParaRPr lang="en-IN"/>
        </a:p>
      </dgm:t>
    </dgm:pt>
    <dgm:pt modelId="{C0DA7A50-A6DD-4B85-BB8F-00F1E30B0D28}" type="pres">
      <dgm:prSet presAssocID="{075C9C59-D22D-476C-BD0B-D870AD6B09AF}" presName="hierChild3" presStyleCnt="0"/>
      <dgm:spPr/>
    </dgm:pt>
    <dgm:pt modelId="{495FC370-ACD0-4B88-9DC9-D4F7BB5FB167}" type="pres">
      <dgm:prSet presAssocID="{F8294124-6D08-4C2D-8D27-28800CB0C9DA}" presName="Name17" presStyleLbl="parChTrans1D3" presStyleIdx="2" presStyleCnt="4"/>
      <dgm:spPr/>
      <dgm:t>
        <a:bodyPr/>
        <a:lstStyle/>
        <a:p>
          <a:endParaRPr lang="en-IN"/>
        </a:p>
      </dgm:t>
    </dgm:pt>
    <dgm:pt modelId="{D0A1D9F7-09E9-4C96-BF43-286C25859396}" type="pres">
      <dgm:prSet presAssocID="{9345CC99-D36E-4DCF-9DB0-06A94C27AF6A}" presName="hierRoot3" presStyleCnt="0"/>
      <dgm:spPr/>
    </dgm:pt>
    <dgm:pt modelId="{6D6DDEA0-7709-467D-9A99-7BF2B3ECAC56}" type="pres">
      <dgm:prSet presAssocID="{9345CC99-D36E-4DCF-9DB0-06A94C27AF6A}" presName="composite3" presStyleCnt="0"/>
      <dgm:spPr/>
    </dgm:pt>
    <dgm:pt modelId="{1E33DDE1-D3A3-4C9F-A8C1-300DA762C97D}" type="pres">
      <dgm:prSet presAssocID="{9345CC99-D36E-4DCF-9DB0-06A94C27AF6A}" presName="background3" presStyleLbl="node3" presStyleIdx="2" presStyleCnt="4"/>
      <dgm:spPr/>
    </dgm:pt>
    <dgm:pt modelId="{753F4A39-AA8D-4328-B662-F7830138F595}" type="pres">
      <dgm:prSet presAssocID="{9345CC99-D36E-4DCF-9DB0-06A94C27AF6A}" presName="text3" presStyleLbl="fgAcc3" presStyleIdx="2" presStyleCnt="4">
        <dgm:presLayoutVars>
          <dgm:chPref val="3"/>
        </dgm:presLayoutVars>
      </dgm:prSet>
      <dgm:spPr/>
      <dgm:t>
        <a:bodyPr/>
        <a:lstStyle/>
        <a:p>
          <a:endParaRPr lang="en-IN"/>
        </a:p>
      </dgm:t>
    </dgm:pt>
    <dgm:pt modelId="{DAE387C7-FF05-4E8B-87C6-359890F220DD}" type="pres">
      <dgm:prSet presAssocID="{9345CC99-D36E-4DCF-9DB0-06A94C27AF6A}" presName="hierChild4" presStyleCnt="0"/>
      <dgm:spPr/>
    </dgm:pt>
    <dgm:pt modelId="{F67254A9-A562-44CB-A7C2-48E444ED7D95}" type="pres">
      <dgm:prSet presAssocID="{4644AAE8-65BD-4A42-A8E1-E4555678B962}" presName="Name17" presStyleLbl="parChTrans1D3" presStyleIdx="3" presStyleCnt="4"/>
      <dgm:spPr/>
      <dgm:t>
        <a:bodyPr/>
        <a:lstStyle/>
        <a:p>
          <a:endParaRPr lang="en-IN"/>
        </a:p>
      </dgm:t>
    </dgm:pt>
    <dgm:pt modelId="{D976880D-C1EF-476D-874B-A7B4C57FC590}" type="pres">
      <dgm:prSet presAssocID="{3E81E401-CDC0-4EAA-8E05-96BA196B4980}" presName="hierRoot3" presStyleCnt="0"/>
      <dgm:spPr/>
    </dgm:pt>
    <dgm:pt modelId="{63B5041D-EEE1-431D-A373-2368138BE6AE}" type="pres">
      <dgm:prSet presAssocID="{3E81E401-CDC0-4EAA-8E05-96BA196B4980}" presName="composite3" presStyleCnt="0"/>
      <dgm:spPr/>
    </dgm:pt>
    <dgm:pt modelId="{E564CCFC-3454-4B52-9C1D-DFC34C292533}" type="pres">
      <dgm:prSet presAssocID="{3E81E401-CDC0-4EAA-8E05-96BA196B4980}" presName="background3" presStyleLbl="node3" presStyleIdx="3" presStyleCnt="4"/>
      <dgm:spPr/>
    </dgm:pt>
    <dgm:pt modelId="{02E304CA-009B-4CA8-91DD-D44D7A7DF149}" type="pres">
      <dgm:prSet presAssocID="{3E81E401-CDC0-4EAA-8E05-96BA196B4980}" presName="text3" presStyleLbl="fgAcc3" presStyleIdx="3" presStyleCnt="4">
        <dgm:presLayoutVars>
          <dgm:chPref val="3"/>
        </dgm:presLayoutVars>
      </dgm:prSet>
      <dgm:spPr/>
      <dgm:t>
        <a:bodyPr/>
        <a:lstStyle/>
        <a:p>
          <a:endParaRPr lang="en-IN"/>
        </a:p>
      </dgm:t>
    </dgm:pt>
    <dgm:pt modelId="{642B4742-2EDC-4CD7-895D-6ABB0922E002}" type="pres">
      <dgm:prSet presAssocID="{3E81E401-CDC0-4EAA-8E05-96BA196B4980}" presName="hierChild4" presStyleCnt="0"/>
      <dgm:spPr/>
    </dgm:pt>
  </dgm:ptLst>
  <dgm:cxnLst>
    <dgm:cxn modelId="{E2132E38-93AD-419B-AB19-659A010A7F30}" srcId="{0D8394FC-9557-4758-B073-362AC9305F1B}" destId="{8F267E4B-0942-4A58-BF51-B49B4ABA8237}" srcOrd="0" destOrd="0" parTransId="{C20E3C12-4411-45E2-ACB1-8C968C37779D}" sibTransId="{599AA726-B8DC-4F90-92A7-B1526AEFE64F}"/>
    <dgm:cxn modelId="{5690CA1F-9542-42D8-BC7F-592B32C8DF49}" type="presOf" srcId="{075C9C59-D22D-476C-BD0B-D870AD6B09AF}" destId="{662AF037-2096-4595-A227-5934E38788AB}" srcOrd="0" destOrd="0" presId="urn:microsoft.com/office/officeart/2005/8/layout/hierarchy1"/>
    <dgm:cxn modelId="{5D49A09E-2598-49FB-8980-97657D278ABB}" type="presOf" srcId="{9345CC99-D36E-4DCF-9DB0-06A94C27AF6A}" destId="{753F4A39-AA8D-4328-B662-F7830138F595}" srcOrd="0" destOrd="0" presId="urn:microsoft.com/office/officeart/2005/8/layout/hierarchy1"/>
    <dgm:cxn modelId="{2020F6C4-2FDE-49B4-B03B-6BE13876524A}" srcId="{0D8394FC-9557-4758-B073-362AC9305F1B}" destId="{F05B4464-ED15-4B04-90BF-4673DC23E10A}" srcOrd="1" destOrd="0" parTransId="{E562891D-DAA3-40DE-BC57-986356D4277E}" sibTransId="{BE8EB67C-4BF1-459A-B15B-E1FECB957D34}"/>
    <dgm:cxn modelId="{474A80BB-B5E5-4D93-8E5B-D7D7EBF2A6EC}" type="presOf" srcId="{0E298D26-CA9E-48D5-BD5F-1B77FE6A327C}" destId="{6D41D5C5-871B-4774-9F1E-BBC311948C56}" srcOrd="0" destOrd="0" presId="urn:microsoft.com/office/officeart/2005/8/layout/hierarchy1"/>
    <dgm:cxn modelId="{E7E5EF99-68FA-4A3C-9315-5D0AAD6AEE56}" type="presOf" srcId="{C20E3C12-4411-45E2-ACB1-8C968C37779D}" destId="{15C94F68-9074-4BCD-BCA9-CA0B942DC952}" srcOrd="0" destOrd="0" presId="urn:microsoft.com/office/officeart/2005/8/layout/hierarchy1"/>
    <dgm:cxn modelId="{A4201634-A45F-4F41-A1B3-A821E40BC08C}" type="presOf" srcId="{4644AAE8-65BD-4A42-A8E1-E4555678B962}" destId="{F67254A9-A562-44CB-A7C2-48E444ED7D95}" srcOrd="0" destOrd="0" presId="urn:microsoft.com/office/officeart/2005/8/layout/hierarchy1"/>
    <dgm:cxn modelId="{FC047409-797C-4034-A067-AB8DEC0C4B43}" srcId="{075C9C59-D22D-476C-BD0B-D870AD6B09AF}" destId="{3E81E401-CDC0-4EAA-8E05-96BA196B4980}" srcOrd="1" destOrd="0" parTransId="{4644AAE8-65BD-4A42-A8E1-E4555678B962}" sibTransId="{7023914E-3D5F-49E2-9A0A-5DB8EF71C012}"/>
    <dgm:cxn modelId="{231265CF-5104-403C-9866-9BB64306B0E4}" srcId="{057B770C-E288-4C9B-A14F-96CD9FE66B3F}" destId="{0D8394FC-9557-4758-B073-362AC9305F1B}" srcOrd="0" destOrd="0" parTransId="{0E298D26-CA9E-48D5-BD5F-1B77FE6A327C}" sibTransId="{3864AA2E-7612-4C4C-83BA-EC5E5F4F2E29}"/>
    <dgm:cxn modelId="{7BED0119-2856-4B34-B86F-08CA1DDE9CAD}" type="presOf" srcId="{945E4579-F33A-46BA-9F9F-3EFB2E166554}" destId="{EE757593-E0A9-4E0C-9C84-DD3731CC691A}" srcOrd="0" destOrd="0" presId="urn:microsoft.com/office/officeart/2005/8/layout/hierarchy1"/>
    <dgm:cxn modelId="{3D6EF105-AE41-4C0A-9572-DDFD0216853F}" type="presOf" srcId="{E562891D-DAA3-40DE-BC57-986356D4277E}" destId="{705C7FE7-CEF1-4981-B3C6-339C2E99FD98}" srcOrd="0" destOrd="0" presId="urn:microsoft.com/office/officeart/2005/8/layout/hierarchy1"/>
    <dgm:cxn modelId="{2FDBA8A4-4A77-4D74-ACCC-8BCBAF3E554D}" type="presOf" srcId="{8F267E4B-0942-4A58-BF51-B49B4ABA8237}" destId="{74149840-E109-401A-B918-F8BE97EB16EA}" srcOrd="0" destOrd="0" presId="urn:microsoft.com/office/officeart/2005/8/layout/hierarchy1"/>
    <dgm:cxn modelId="{E0D70A75-4261-44C2-AE88-30FAEAD9D44C}" srcId="{945E4579-F33A-46BA-9F9F-3EFB2E166554}" destId="{057B770C-E288-4C9B-A14F-96CD9FE66B3F}" srcOrd="0" destOrd="0" parTransId="{A7246203-9D78-4C0D-A613-BA059D9D7CE8}" sibTransId="{8D7C5D91-17D3-4F5D-AA70-5E9BDF53723E}"/>
    <dgm:cxn modelId="{28C67B14-0BCB-44C8-A600-0E31B4D3C671}" type="presOf" srcId="{F05B4464-ED15-4B04-90BF-4673DC23E10A}" destId="{4332F4FA-E429-4F63-8410-F65188F8A1E0}" srcOrd="0" destOrd="0" presId="urn:microsoft.com/office/officeart/2005/8/layout/hierarchy1"/>
    <dgm:cxn modelId="{00C685D0-48B0-47BB-A996-D3973474460E}" type="presOf" srcId="{F8294124-6D08-4C2D-8D27-28800CB0C9DA}" destId="{495FC370-ACD0-4B88-9DC9-D4F7BB5FB167}" srcOrd="0" destOrd="0" presId="urn:microsoft.com/office/officeart/2005/8/layout/hierarchy1"/>
    <dgm:cxn modelId="{AEDC7BCF-2FE0-4030-A32C-28F7E0D0608B}" type="presOf" srcId="{3E81E401-CDC0-4EAA-8E05-96BA196B4980}" destId="{02E304CA-009B-4CA8-91DD-D44D7A7DF149}" srcOrd="0" destOrd="0" presId="urn:microsoft.com/office/officeart/2005/8/layout/hierarchy1"/>
    <dgm:cxn modelId="{5AACA00F-74CC-4495-B978-AC94C6B15074}" srcId="{075C9C59-D22D-476C-BD0B-D870AD6B09AF}" destId="{9345CC99-D36E-4DCF-9DB0-06A94C27AF6A}" srcOrd="0" destOrd="0" parTransId="{F8294124-6D08-4C2D-8D27-28800CB0C9DA}" sibTransId="{55A2A70E-84EA-4E75-A17D-0D31ABE25BEE}"/>
    <dgm:cxn modelId="{11A2D5E3-4F22-48FD-9EB2-B8E4A2D5F9CB}" type="presOf" srcId="{3340C86D-EB08-400D-9B31-A868DF7508F8}" destId="{AF5B1F4B-C3AC-408A-99CC-9A72479A781E}" srcOrd="0" destOrd="0" presId="urn:microsoft.com/office/officeart/2005/8/layout/hierarchy1"/>
    <dgm:cxn modelId="{18A14343-187E-4D18-9C3B-6BBFB9B5A81A}" type="presOf" srcId="{0D8394FC-9557-4758-B073-362AC9305F1B}" destId="{E4FA5CDE-626F-4800-869F-7E1C3F6F2025}" srcOrd="0" destOrd="0" presId="urn:microsoft.com/office/officeart/2005/8/layout/hierarchy1"/>
    <dgm:cxn modelId="{D25D1AC0-24D6-4443-8A2A-9FA4D8DFF1EA}" type="presOf" srcId="{057B770C-E288-4C9B-A14F-96CD9FE66B3F}" destId="{E10FC2BD-7762-473D-9D6A-099DC91C5901}" srcOrd="0" destOrd="0" presId="urn:microsoft.com/office/officeart/2005/8/layout/hierarchy1"/>
    <dgm:cxn modelId="{BFA2B63E-7042-4E4E-A03C-039E2510526C}" srcId="{057B770C-E288-4C9B-A14F-96CD9FE66B3F}" destId="{075C9C59-D22D-476C-BD0B-D870AD6B09AF}" srcOrd="1" destOrd="0" parTransId="{3340C86D-EB08-400D-9B31-A868DF7508F8}" sibTransId="{A5356C5E-8099-4CFA-BC3A-FF1DA137C1BC}"/>
    <dgm:cxn modelId="{7D23E2AD-A117-4BD1-95E7-99053C0DFD38}" type="presParOf" srcId="{EE757593-E0A9-4E0C-9C84-DD3731CC691A}" destId="{3EE5D983-EAC0-47DF-9447-E773965D087C}" srcOrd="0" destOrd="0" presId="urn:microsoft.com/office/officeart/2005/8/layout/hierarchy1"/>
    <dgm:cxn modelId="{AA2C53D0-B073-4A42-8AF7-E8C1C53E20C7}" type="presParOf" srcId="{3EE5D983-EAC0-47DF-9447-E773965D087C}" destId="{5F3BAA7A-1E4C-4982-A860-8D0698859E41}" srcOrd="0" destOrd="0" presId="urn:microsoft.com/office/officeart/2005/8/layout/hierarchy1"/>
    <dgm:cxn modelId="{4DF68195-8C2E-4A99-82F8-6BCE946D4B72}" type="presParOf" srcId="{5F3BAA7A-1E4C-4982-A860-8D0698859E41}" destId="{ECF1C913-5B10-4467-A755-8E7289C57EE0}" srcOrd="0" destOrd="0" presId="urn:microsoft.com/office/officeart/2005/8/layout/hierarchy1"/>
    <dgm:cxn modelId="{0656679E-8BBA-4F82-9D44-509E27B8C9C3}" type="presParOf" srcId="{5F3BAA7A-1E4C-4982-A860-8D0698859E41}" destId="{E10FC2BD-7762-473D-9D6A-099DC91C5901}" srcOrd="1" destOrd="0" presId="urn:microsoft.com/office/officeart/2005/8/layout/hierarchy1"/>
    <dgm:cxn modelId="{BA631D43-B1D1-46C4-B42E-389ACBBFE9F0}" type="presParOf" srcId="{3EE5D983-EAC0-47DF-9447-E773965D087C}" destId="{172A2850-E955-4A15-A30D-A580041DC66F}" srcOrd="1" destOrd="0" presId="urn:microsoft.com/office/officeart/2005/8/layout/hierarchy1"/>
    <dgm:cxn modelId="{AAC8A410-F6B7-4C1E-9E44-E89F172747A8}" type="presParOf" srcId="{172A2850-E955-4A15-A30D-A580041DC66F}" destId="{6D41D5C5-871B-4774-9F1E-BBC311948C56}" srcOrd="0" destOrd="0" presId="urn:microsoft.com/office/officeart/2005/8/layout/hierarchy1"/>
    <dgm:cxn modelId="{98B95367-7CD0-45CD-803A-3FA39E5D8AF5}" type="presParOf" srcId="{172A2850-E955-4A15-A30D-A580041DC66F}" destId="{E57D6957-3F6E-4DA0-B29E-9DB475ED1249}" srcOrd="1" destOrd="0" presId="urn:microsoft.com/office/officeart/2005/8/layout/hierarchy1"/>
    <dgm:cxn modelId="{A9187A0A-323D-40B7-BB93-68578621FFBB}" type="presParOf" srcId="{E57D6957-3F6E-4DA0-B29E-9DB475ED1249}" destId="{5DB1CD96-DEE3-476A-8B9F-A1D4E4049D01}" srcOrd="0" destOrd="0" presId="urn:microsoft.com/office/officeart/2005/8/layout/hierarchy1"/>
    <dgm:cxn modelId="{C7097C01-9433-4B01-BB5C-B9FCE9091F12}" type="presParOf" srcId="{5DB1CD96-DEE3-476A-8B9F-A1D4E4049D01}" destId="{5851565B-F54E-4148-926A-91A52AC4C972}" srcOrd="0" destOrd="0" presId="urn:microsoft.com/office/officeart/2005/8/layout/hierarchy1"/>
    <dgm:cxn modelId="{FD3F640C-3CD3-4050-9270-C6ECB69DA06B}" type="presParOf" srcId="{5DB1CD96-DEE3-476A-8B9F-A1D4E4049D01}" destId="{E4FA5CDE-626F-4800-869F-7E1C3F6F2025}" srcOrd="1" destOrd="0" presId="urn:microsoft.com/office/officeart/2005/8/layout/hierarchy1"/>
    <dgm:cxn modelId="{B90759DD-8CDA-4864-BB0A-FF5664B8E170}" type="presParOf" srcId="{E57D6957-3F6E-4DA0-B29E-9DB475ED1249}" destId="{E1C6074B-6BCB-412E-8FA0-BA5C843F6208}" srcOrd="1" destOrd="0" presId="urn:microsoft.com/office/officeart/2005/8/layout/hierarchy1"/>
    <dgm:cxn modelId="{92B39A9E-EFAD-4AEB-96A7-4237850DAA1F}" type="presParOf" srcId="{E1C6074B-6BCB-412E-8FA0-BA5C843F6208}" destId="{15C94F68-9074-4BCD-BCA9-CA0B942DC952}" srcOrd="0" destOrd="0" presId="urn:microsoft.com/office/officeart/2005/8/layout/hierarchy1"/>
    <dgm:cxn modelId="{F39EECFB-20D8-471D-A1F2-71F27450899C}" type="presParOf" srcId="{E1C6074B-6BCB-412E-8FA0-BA5C843F6208}" destId="{B9EB582B-FCE2-4B5F-974B-90834A5BA721}" srcOrd="1" destOrd="0" presId="urn:microsoft.com/office/officeart/2005/8/layout/hierarchy1"/>
    <dgm:cxn modelId="{860B288F-29F4-46A4-B81F-B6A4067BCCDC}" type="presParOf" srcId="{B9EB582B-FCE2-4B5F-974B-90834A5BA721}" destId="{B0F18DBC-E617-4510-A336-C94537B31D77}" srcOrd="0" destOrd="0" presId="urn:microsoft.com/office/officeart/2005/8/layout/hierarchy1"/>
    <dgm:cxn modelId="{43A648AB-B090-4007-91E9-793CF2B29ED7}" type="presParOf" srcId="{B0F18DBC-E617-4510-A336-C94537B31D77}" destId="{820128F1-7BA1-4CFD-ABA7-27C9E3A29A8D}" srcOrd="0" destOrd="0" presId="urn:microsoft.com/office/officeart/2005/8/layout/hierarchy1"/>
    <dgm:cxn modelId="{3247CDF6-FB8D-4AE5-92FC-D0491B868794}" type="presParOf" srcId="{B0F18DBC-E617-4510-A336-C94537B31D77}" destId="{74149840-E109-401A-B918-F8BE97EB16EA}" srcOrd="1" destOrd="0" presId="urn:microsoft.com/office/officeart/2005/8/layout/hierarchy1"/>
    <dgm:cxn modelId="{F47C242E-E58E-4A64-95CA-3DB7A981647E}" type="presParOf" srcId="{B9EB582B-FCE2-4B5F-974B-90834A5BA721}" destId="{4D712118-E274-422A-9484-D5167503FC27}" srcOrd="1" destOrd="0" presId="urn:microsoft.com/office/officeart/2005/8/layout/hierarchy1"/>
    <dgm:cxn modelId="{2B48E5A5-080B-4928-9F1E-BAB72301457D}" type="presParOf" srcId="{E1C6074B-6BCB-412E-8FA0-BA5C843F6208}" destId="{705C7FE7-CEF1-4981-B3C6-339C2E99FD98}" srcOrd="2" destOrd="0" presId="urn:microsoft.com/office/officeart/2005/8/layout/hierarchy1"/>
    <dgm:cxn modelId="{17B7EC5F-3D52-444C-BB51-38A0AA05F499}" type="presParOf" srcId="{E1C6074B-6BCB-412E-8FA0-BA5C843F6208}" destId="{9C175136-2C52-4897-8BE9-EBA1BD744506}" srcOrd="3" destOrd="0" presId="urn:microsoft.com/office/officeart/2005/8/layout/hierarchy1"/>
    <dgm:cxn modelId="{5E064599-3CF0-4E32-8B2B-59FB3845ED50}" type="presParOf" srcId="{9C175136-2C52-4897-8BE9-EBA1BD744506}" destId="{CFF5C26E-DBED-4439-8F9A-E3192089EA3D}" srcOrd="0" destOrd="0" presId="urn:microsoft.com/office/officeart/2005/8/layout/hierarchy1"/>
    <dgm:cxn modelId="{BE43D8EA-5E49-4C92-AED6-4B79278EC1C1}" type="presParOf" srcId="{CFF5C26E-DBED-4439-8F9A-E3192089EA3D}" destId="{C3D0354C-04B0-4FDB-8EDD-BF5BF4B5A80C}" srcOrd="0" destOrd="0" presId="urn:microsoft.com/office/officeart/2005/8/layout/hierarchy1"/>
    <dgm:cxn modelId="{A76D4333-5EF5-4F44-97BC-21B4808C1BCB}" type="presParOf" srcId="{CFF5C26E-DBED-4439-8F9A-E3192089EA3D}" destId="{4332F4FA-E429-4F63-8410-F65188F8A1E0}" srcOrd="1" destOrd="0" presId="urn:microsoft.com/office/officeart/2005/8/layout/hierarchy1"/>
    <dgm:cxn modelId="{EB407163-1FD9-40F1-9F5C-72BCF64D6B7A}" type="presParOf" srcId="{9C175136-2C52-4897-8BE9-EBA1BD744506}" destId="{2251C4E3-013A-49D9-B43D-9683D6F402F1}" srcOrd="1" destOrd="0" presId="urn:microsoft.com/office/officeart/2005/8/layout/hierarchy1"/>
    <dgm:cxn modelId="{B9B46E77-9166-469D-90D5-270449B2AF04}" type="presParOf" srcId="{172A2850-E955-4A15-A30D-A580041DC66F}" destId="{AF5B1F4B-C3AC-408A-99CC-9A72479A781E}" srcOrd="2" destOrd="0" presId="urn:microsoft.com/office/officeart/2005/8/layout/hierarchy1"/>
    <dgm:cxn modelId="{81DA6B25-671A-4F99-9E8A-9AC4C99DE8F9}" type="presParOf" srcId="{172A2850-E955-4A15-A30D-A580041DC66F}" destId="{F380A390-73F5-4058-9780-1B4AECB07429}" srcOrd="3" destOrd="0" presId="urn:microsoft.com/office/officeart/2005/8/layout/hierarchy1"/>
    <dgm:cxn modelId="{31CA69DD-2108-4C57-A731-2168F04BEFD9}" type="presParOf" srcId="{F380A390-73F5-4058-9780-1B4AECB07429}" destId="{804732C4-1E7D-4CD1-A011-4B396B339432}" srcOrd="0" destOrd="0" presId="urn:microsoft.com/office/officeart/2005/8/layout/hierarchy1"/>
    <dgm:cxn modelId="{98BB38B6-8571-43C5-B6D1-B797029691A3}" type="presParOf" srcId="{804732C4-1E7D-4CD1-A011-4B396B339432}" destId="{BB9FF2D3-F90C-4DC2-A2A1-BCCA5EDD43D4}" srcOrd="0" destOrd="0" presId="urn:microsoft.com/office/officeart/2005/8/layout/hierarchy1"/>
    <dgm:cxn modelId="{82416BDD-0165-4AA3-817B-6EF5E62B7F1A}" type="presParOf" srcId="{804732C4-1E7D-4CD1-A011-4B396B339432}" destId="{662AF037-2096-4595-A227-5934E38788AB}" srcOrd="1" destOrd="0" presId="urn:microsoft.com/office/officeart/2005/8/layout/hierarchy1"/>
    <dgm:cxn modelId="{022724EE-562E-4F14-ACB7-D40A6EE8D6F6}" type="presParOf" srcId="{F380A390-73F5-4058-9780-1B4AECB07429}" destId="{C0DA7A50-A6DD-4B85-BB8F-00F1E30B0D28}" srcOrd="1" destOrd="0" presId="urn:microsoft.com/office/officeart/2005/8/layout/hierarchy1"/>
    <dgm:cxn modelId="{36ACAA06-1DDB-4DB6-BD10-BA885D8F8F23}" type="presParOf" srcId="{C0DA7A50-A6DD-4B85-BB8F-00F1E30B0D28}" destId="{495FC370-ACD0-4B88-9DC9-D4F7BB5FB167}" srcOrd="0" destOrd="0" presId="urn:microsoft.com/office/officeart/2005/8/layout/hierarchy1"/>
    <dgm:cxn modelId="{75D42ECE-52E4-4603-A277-9CA42459ACCD}" type="presParOf" srcId="{C0DA7A50-A6DD-4B85-BB8F-00F1E30B0D28}" destId="{D0A1D9F7-09E9-4C96-BF43-286C25859396}" srcOrd="1" destOrd="0" presId="urn:microsoft.com/office/officeart/2005/8/layout/hierarchy1"/>
    <dgm:cxn modelId="{E6BB907C-563E-444B-BA4E-6F85177265AA}" type="presParOf" srcId="{D0A1D9F7-09E9-4C96-BF43-286C25859396}" destId="{6D6DDEA0-7709-467D-9A99-7BF2B3ECAC56}" srcOrd="0" destOrd="0" presId="urn:microsoft.com/office/officeart/2005/8/layout/hierarchy1"/>
    <dgm:cxn modelId="{619DA8C9-9381-4C31-9241-FDFD66152A7C}" type="presParOf" srcId="{6D6DDEA0-7709-467D-9A99-7BF2B3ECAC56}" destId="{1E33DDE1-D3A3-4C9F-A8C1-300DA762C97D}" srcOrd="0" destOrd="0" presId="urn:microsoft.com/office/officeart/2005/8/layout/hierarchy1"/>
    <dgm:cxn modelId="{7A047A8B-B1FD-4A70-A4BE-6AEF2B997A9B}" type="presParOf" srcId="{6D6DDEA0-7709-467D-9A99-7BF2B3ECAC56}" destId="{753F4A39-AA8D-4328-B662-F7830138F595}" srcOrd="1" destOrd="0" presId="urn:microsoft.com/office/officeart/2005/8/layout/hierarchy1"/>
    <dgm:cxn modelId="{7119695B-A401-480E-968E-99A23AEE547C}" type="presParOf" srcId="{D0A1D9F7-09E9-4C96-BF43-286C25859396}" destId="{DAE387C7-FF05-4E8B-87C6-359890F220DD}" srcOrd="1" destOrd="0" presId="urn:microsoft.com/office/officeart/2005/8/layout/hierarchy1"/>
    <dgm:cxn modelId="{C7236484-994F-4A20-BC3E-E3F0C08B9C3B}" type="presParOf" srcId="{C0DA7A50-A6DD-4B85-BB8F-00F1E30B0D28}" destId="{F67254A9-A562-44CB-A7C2-48E444ED7D95}" srcOrd="2" destOrd="0" presId="urn:microsoft.com/office/officeart/2005/8/layout/hierarchy1"/>
    <dgm:cxn modelId="{00DD1569-2DCD-4479-835D-5AEFABEFE1D6}" type="presParOf" srcId="{C0DA7A50-A6DD-4B85-BB8F-00F1E30B0D28}" destId="{D976880D-C1EF-476D-874B-A7B4C57FC590}" srcOrd="3" destOrd="0" presId="urn:microsoft.com/office/officeart/2005/8/layout/hierarchy1"/>
    <dgm:cxn modelId="{DD6C5D92-476C-4DCE-93DF-533F0CED8088}" type="presParOf" srcId="{D976880D-C1EF-476D-874B-A7B4C57FC590}" destId="{63B5041D-EEE1-431D-A373-2368138BE6AE}" srcOrd="0" destOrd="0" presId="urn:microsoft.com/office/officeart/2005/8/layout/hierarchy1"/>
    <dgm:cxn modelId="{1F7FB588-FF57-45F0-9A80-F5032C265F9A}" type="presParOf" srcId="{63B5041D-EEE1-431D-A373-2368138BE6AE}" destId="{E564CCFC-3454-4B52-9C1D-DFC34C292533}" srcOrd="0" destOrd="0" presId="urn:microsoft.com/office/officeart/2005/8/layout/hierarchy1"/>
    <dgm:cxn modelId="{DB71B7A0-A04D-4F1B-9282-6DE4C67660C1}" type="presParOf" srcId="{63B5041D-EEE1-431D-A373-2368138BE6AE}" destId="{02E304CA-009B-4CA8-91DD-D44D7A7DF149}" srcOrd="1" destOrd="0" presId="urn:microsoft.com/office/officeart/2005/8/layout/hierarchy1"/>
    <dgm:cxn modelId="{851D2ADD-8C1B-4382-A861-3C562D4C020A}" type="presParOf" srcId="{D976880D-C1EF-476D-874B-A7B4C57FC590}" destId="{642B4742-2EDC-4CD7-895D-6ABB0922E00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7254A9-A562-44CB-A7C2-48E444ED7D95}">
      <dsp:nvSpPr>
        <dsp:cNvPr id="0" name=""/>
        <dsp:cNvSpPr/>
      </dsp:nvSpPr>
      <dsp:spPr>
        <a:xfrm>
          <a:off x="6047581" y="3159417"/>
          <a:ext cx="1039018" cy="494478"/>
        </a:xfrm>
        <a:custGeom>
          <a:avLst/>
          <a:gdLst/>
          <a:ahLst/>
          <a:cxnLst/>
          <a:rect l="0" t="0" r="0" b="0"/>
          <a:pathLst>
            <a:path>
              <a:moveTo>
                <a:pt x="0" y="0"/>
              </a:moveTo>
              <a:lnTo>
                <a:pt x="0" y="336972"/>
              </a:lnTo>
              <a:lnTo>
                <a:pt x="1039018" y="336972"/>
              </a:lnTo>
              <a:lnTo>
                <a:pt x="1039018" y="49447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5FC370-ACD0-4B88-9DC9-D4F7BB5FB167}">
      <dsp:nvSpPr>
        <dsp:cNvPr id="0" name=""/>
        <dsp:cNvSpPr/>
      </dsp:nvSpPr>
      <dsp:spPr>
        <a:xfrm>
          <a:off x="5008562" y="3159417"/>
          <a:ext cx="1039018" cy="494478"/>
        </a:xfrm>
        <a:custGeom>
          <a:avLst/>
          <a:gdLst/>
          <a:ahLst/>
          <a:cxnLst/>
          <a:rect l="0" t="0" r="0" b="0"/>
          <a:pathLst>
            <a:path>
              <a:moveTo>
                <a:pt x="1039018" y="0"/>
              </a:moveTo>
              <a:lnTo>
                <a:pt x="1039018" y="336972"/>
              </a:lnTo>
              <a:lnTo>
                <a:pt x="0" y="336972"/>
              </a:lnTo>
              <a:lnTo>
                <a:pt x="0" y="49447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5B1F4B-C3AC-408A-99CC-9A72479A781E}">
      <dsp:nvSpPr>
        <dsp:cNvPr id="0" name=""/>
        <dsp:cNvSpPr/>
      </dsp:nvSpPr>
      <dsp:spPr>
        <a:xfrm>
          <a:off x="3969543" y="1585304"/>
          <a:ext cx="2078037" cy="494478"/>
        </a:xfrm>
        <a:custGeom>
          <a:avLst/>
          <a:gdLst/>
          <a:ahLst/>
          <a:cxnLst/>
          <a:rect l="0" t="0" r="0" b="0"/>
          <a:pathLst>
            <a:path>
              <a:moveTo>
                <a:pt x="0" y="0"/>
              </a:moveTo>
              <a:lnTo>
                <a:pt x="0" y="336972"/>
              </a:lnTo>
              <a:lnTo>
                <a:pt x="2078037" y="336972"/>
              </a:lnTo>
              <a:lnTo>
                <a:pt x="2078037" y="49447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5C7FE7-CEF1-4981-B3C6-339C2E99FD98}">
      <dsp:nvSpPr>
        <dsp:cNvPr id="0" name=""/>
        <dsp:cNvSpPr/>
      </dsp:nvSpPr>
      <dsp:spPr>
        <a:xfrm>
          <a:off x="1891506" y="3159417"/>
          <a:ext cx="1039018" cy="494478"/>
        </a:xfrm>
        <a:custGeom>
          <a:avLst/>
          <a:gdLst/>
          <a:ahLst/>
          <a:cxnLst/>
          <a:rect l="0" t="0" r="0" b="0"/>
          <a:pathLst>
            <a:path>
              <a:moveTo>
                <a:pt x="0" y="0"/>
              </a:moveTo>
              <a:lnTo>
                <a:pt x="0" y="336972"/>
              </a:lnTo>
              <a:lnTo>
                <a:pt x="1039018" y="336972"/>
              </a:lnTo>
              <a:lnTo>
                <a:pt x="1039018" y="49447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5C94F68-9074-4BCD-BCA9-CA0B942DC952}">
      <dsp:nvSpPr>
        <dsp:cNvPr id="0" name=""/>
        <dsp:cNvSpPr/>
      </dsp:nvSpPr>
      <dsp:spPr>
        <a:xfrm>
          <a:off x="852487" y="3159417"/>
          <a:ext cx="1039018" cy="494478"/>
        </a:xfrm>
        <a:custGeom>
          <a:avLst/>
          <a:gdLst/>
          <a:ahLst/>
          <a:cxnLst/>
          <a:rect l="0" t="0" r="0" b="0"/>
          <a:pathLst>
            <a:path>
              <a:moveTo>
                <a:pt x="1039018" y="0"/>
              </a:moveTo>
              <a:lnTo>
                <a:pt x="1039018" y="336972"/>
              </a:lnTo>
              <a:lnTo>
                <a:pt x="0" y="336972"/>
              </a:lnTo>
              <a:lnTo>
                <a:pt x="0" y="49447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41D5C5-871B-4774-9F1E-BBC311948C56}">
      <dsp:nvSpPr>
        <dsp:cNvPr id="0" name=""/>
        <dsp:cNvSpPr/>
      </dsp:nvSpPr>
      <dsp:spPr>
        <a:xfrm>
          <a:off x="1891506" y="1585304"/>
          <a:ext cx="2078037" cy="494478"/>
        </a:xfrm>
        <a:custGeom>
          <a:avLst/>
          <a:gdLst/>
          <a:ahLst/>
          <a:cxnLst/>
          <a:rect l="0" t="0" r="0" b="0"/>
          <a:pathLst>
            <a:path>
              <a:moveTo>
                <a:pt x="2078037" y="0"/>
              </a:moveTo>
              <a:lnTo>
                <a:pt x="2078037" y="336972"/>
              </a:lnTo>
              <a:lnTo>
                <a:pt x="0" y="336972"/>
              </a:lnTo>
              <a:lnTo>
                <a:pt x="0" y="49447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F1C913-5B10-4467-A755-8E7289C57EE0}">
      <dsp:nvSpPr>
        <dsp:cNvPr id="0" name=""/>
        <dsp:cNvSpPr/>
      </dsp:nvSpPr>
      <dsp:spPr>
        <a:xfrm>
          <a:off x="3119437" y="505669"/>
          <a:ext cx="1700212" cy="10796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0FC2BD-7762-473D-9D6A-099DC91C5901}">
      <dsp:nvSpPr>
        <dsp:cNvPr id="0" name=""/>
        <dsp:cNvSpPr/>
      </dsp:nvSpPr>
      <dsp:spPr>
        <a:xfrm>
          <a:off x="3308349" y="685136"/>
          <a:ext cx="1700212" cy="10796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kern="1200" dirty="0" smtClean="0"/>
            <a:t>Variable</a:t>
          </a:r>
          <a:endParaRPr lang="en-IN" sz="2400" kern="1200" dirty="0"/>
        </a:p>
      </dsp:txBody>
      <dsp:txXfrm>
        <a:off x="3339970" y="716757"/>
        <a:ext cx="1636970" cy="1016392"/>
      </dsp:txXfrm>
    </dsp:sp>
    <dsp:sp modelId="{5851565B-F54E-4148-926A-91A52AC4C972}">
      <dsp:nvSpPr>
        <dsp:cNvPr id="0" name=""/>
        <dsp:cNvSpPr/>
      </dsp:nvSpPr>
      <dsp:spPr>
        <a:xfrm>
          <a:off x="1041399" y="2079782"/>
          <a:ext cx="1700212" cy="10796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FA5CDE-626F-4800-869F-7E1C3F6F2025}">
      <dsp:nvSpPr>
        <dsp:cNvPr id="0" name=""/>
        <dsp:cNvSpPr/>
      </dsp:nvSpPr>
      <dsp:spPr>
        <a:xfrm>
          <a:off x="1230312" y="2259249"/>
          <a:ext cx="1700212" cy="10796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kern="1200" dirty="0" smtClean="0"/>
            <a:t>Numeric </a:t>
          </a:r>
          <a:endParaRPr lang="en-IN" sz="2400" kern="1200" dirty="0"/>
        </a:p>
      </dsp:txBody>
      <dsp:txXfrm>
        <a:off x="1261933" y="2290870"/>
        <a:ext cx="1636970" cy="1016392"/>
      </dsp:txXfrm>
    </dsp:sp>
    <dsp:sp modelId="{820128F1-7BA1-4CFD-ABA7-27C9E3A29A8D}">
      <dsp:nvSpPr>
        <dsp:cNvPr id="0" name=""/>
        <dsp:cNvSpPr/>
      </dsp:nvSpPr>
      <dsp:spPr>
        <a:xfrm>
          <a:off x="2381" y="3653896"/>
          <a:ext cx="1700212" cy="10796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149840-E109-401A-B918-F8BE97EB16EA}">
      <dsp:nvSpPr>
        <dsp:cNvPr id="0" name=""/>
        <dsp:cNvSpPr/>
      </dsp:nvSpPr>
      <dsp:spPr>
        <a:xfrm>
          <a:off x="191293" y="3833362"/>
          <a:ext cx="1700212" cy="10796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kern="1200" dirty="0" smtClean="0"/>
            <a:t>Continuous</a:t>
          </a:r>
          <a:endParaRPr lang="en-IN" sz="2400" kern="1200" dirty="0"/>
        </a:p>
      </dsp:txBody>
      <dsp:txXfrm>
        <a:off x="222914" y="3864983"/>
        <a:ext cx="1636970" cy="1016392"/>
      </dsp:txXfrm>
    </dsp:sp>
    <dsp:sp modelId="{C3D0354C-04B0-4FDB-8EDD-BF5BF4B5A80C}">
      <dsp:nvSpPr>
        <dsp:cNvPr id="0" name=""/>
        <dsp:cNvSpPr/>
      </dsp:nvSpPr>
      <dsp:spPr>
        <a:xfrm>
          <a:off x="2080418" y="3653896"/>
          <a:ext cx="1700212" cy="10796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32F4FA-E429-4F63-8410-F65188F8A1E0}">
      <dsp:nvSpPr>
        <dsp:cNvPr id="0" name=""/>
        <dsp:cNvSpPr/>
      </dsp:nvSpPr>
      <dsp:spPr>
        <a:xfrm>
          <a:off x="2269331" y="3833362"/>
          <a:ext cx="1700212" cy="10796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kern="1200" dirty="0" smtClean="0"/>
            <a:t>Discrete</a:t>
          </a:r>
          <a:endParaRPr lang="en-IN" sz="2400" kern="1200" dirty="0"/>
        </a:p>
      </dsp:txBody>
      <dsp:txXfrm>
        <a:off x="2300952" y="3864983"/>
        <a:ext cx="1636970" cy="1016392"/>
      </dsp:txXfrm>
    </dsp:sp>
    <dsp:sp modelId="{BB9FF2D3-F90C-4DC2-A2A1-BCCA5EDD43D4}">
      <dsp:nvSpPr>
        <dsp:cNvPr id="0" name=""/>
        <dsp:cNvSpPr/>
      </dsp:nvSpPr>
      <dsp:spPr>
        <a:xfrm>
          <a:off x="5197474" y="2079782"/>
          <a:ext cx="1700212" cy="10796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2AF037-2096-4595-A227-5934E38788AB}">
      <dsp:nvSpPr>
        <dsp:cNvPr id="0" name=""/>
        <dsp:cNvSpPr/>
      </dsp:nvSpPr>
      <dsp:spPr>
        <a:xfrm>
          <a:off x="5386387" y="2259249"/>
          <a:ext cx="1700212" cy="10796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kern="1200" dirty="0" smtClean="0"/>
            <a:t>Categorical</a:t>
          </a:r>
          <a:endParaRPr lang="en-IN" sz="2400" kern="1200" dirty="0"/>
        </a:p>
      </dsp:txBody>
      <dsp:txXfrm>
        <a:off x="5418008" y="2290870"/>
        <a:ext cx="1636970" cy="1016392"/>
      </dsp:txXfrm>
    </dsp:sp>
    <dsp:sp modelId="{1E33DDE1-D3A3-4C9F-A8C1-300DA762C97D}">
      <dsp:nvSpPr>
        <dsp:cNvPr id="0" name=""/>
        <dsp:cNvSpPr/>
      </dsp:nvSpPr>
      <dsp:spPr>
        <a:xfrm>
          <a:off x="4158456" y="3653896"/>
          <a:ext cx="1700212" cy="10796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3F4A39-AA8D-4328-B662-F7830138F595}">
      <dsp:nvSpPr>
        <dsp:cNvPr id="0" name=""/>
        <dsp:cNvSpPr/>
      </dsp:nvSpPr>
      <dsp:spPr>
        <a:xfrm>
          <a:off x="4347368" y="3833362"/>
          <a:ext cx="1700212" cy="10796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kern="1200" dirty="0" smtClean="0"/>
            <a:t>Ordinal</a:t>
          </a:r>
          <a:endParaRPr lang="en-IN" sz="2400" kern="1200" dirty="0"/>
        </a:p>
      </dsp:txBody>
      <dsp:txXfrm>
        <a:off x="4378989" y="3864983"/>
        <a:ext cx="1636970" cy="1016392"/>
      </dsp:txXfrm>
    </dsp:sp>
    <dsp:sp modelId="{E564CCFC-3454-4B52-9C1D-DFC34C292533}">
      <dsp:nvSpPr>
        <dsp:cNvPr id="0" name=""/>
        <dsp:cNvSpPr/>
      </dsp:nvSpPr>
      <dsp:spPr>
        <a:xfrm>
          <a:off x="6236493" y="3653896"/>
          <a:ext cx="1700212" cy="10796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E304CA-009B-4CA8-91DD-D44D7A7DF149}">
      <dsp:nvSpPr>
        <dsp:cNvPr id="0" name=""/>
        <dsp:cNvSpPr/>
      </dsp:nvSpPr>
      <dsp:spPr>
        <a:xfrm>
          <a:off x="6425406" y="3833362"/>
          <a:ext cx="1700212" cy="10796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kern="1200" dirty="0" smtClean="0"/>
            <a:t>Nominal</a:t>
          </a:r>
          <a:endParaRPr lang="en-IN" sz="2400" kern="1200" dirty="0"/>
        </a:p>
      </dsp:txBody>
      <dsp:txXfrm>
        <a:off x="6457027" y="3864983"/>
        <a:ext cx="1636970" cy="101639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663AE8-63E1-4D7A-8785-2E0FA87983E5}" type="datetimeFigureOut">
              <a:rPr lang="en-IN" smtClean="0"/>
              <a:t>06-06-2018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D2781-8DBD-4257-944A-70E7982E08CC}" type="slidenum">
              <a:rPr lang="en-IN" smtClean="0"/>
              <a:t>‹#›</a:t>
            </a:fld>
            <a:endParaRPr lang="en-IN"/>
          </a:p>
        </p:txBody>
      </p:sp>
    </p:spTree>
    <p:extLst>
      <p:ext uri="{BB962C8B-B14F-4D97-AF65-F5344CB8AC3E}">
        <p14:creationId xmlns:p14="http://schemas.microsoft.com/office/powerpoint/2010/main" val="3822421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A215FB5-D49A-4452-B404-F528E8A21D43}" type="datetimeFigureOut">
              <a:rPr lang="en-IN" smtClean="0"/>
              <a:t>06-06-2018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761E1-B9BD-4E99-9D28-CD8EC9D61EC9}" type="slidenum">
              <a:rPr lang="en-IN" smtClean="0"/>
              <a:t>‹#›</a:t>
            </a:fld>
            <a:endParaRPr lang="en-IN"/>
          </a:p>
        </p:txBody>
      </p:sp>
    </p:spTree>
    <p:extLst>
      <p:ext uri="{BB962C8B-B14F-4D97-AF65-F5344CB8AC3E}">
        <p14:creationId xmlns:p14="http://schemas.microsoft.com/office/powerpoint/2010/main" val="196255115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A215FB5-D49A-4452-B404-F528E8A21D43}" type="datetimeFigureOut">
              <a:rPr lang="en-IN" smtClean="0"/>
              <a:t>06-06-2018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761E1-B9BD-4E99-9D28-CD8EC9D61EC9}" type="slidenum">
              <a:rPr lang="en-IN" smtClean="0"/>
              <a:t>‹#›</a:t>
            </a:fld>
            <a:endParaRPr lang="en-IN"/>
          </a:p>
        </p:txBody>
      </p:sp>
    </p:spTree>
    <p:extLst>
      <p:ext uri="{BB962C8B-B14F-4D97-AF65-F5344CB8AC3E}">
        <p14:creationId xmlns:p14="http://schemas.microsoft.com/office/powerpoint/2010/main" val="92058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A215FB5-D49A-4452-B404-F528E8A21D43}" type="datetimeFigureOut">
              <a:rPr lang="en-IN" smtClean="0"/>
              <a:t>06-06-2018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761E1-B9BD-4E99-9D28-CD8EC9D61EC9}" type="slidenum">
              <a:rPr lang="en-IN" smtClean="0"/>
              <a:t>‹#›</a:t>
            </a:fld>
            <a:endParaRPr lang="en-IN"/>
          </a:p>
        </p:txBody>
      </p:sp>
    </p:spTree>
    <p:extLst>
      <p:ext uri="{BB962C8B-B14F-4D97-AF65-F5344CB8AC3E}">
        <p14:creationId xmlns:p14="http://schemas.microsoft.com/office/powerpoint/2010/main" val="72225735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A215FB5-D49A-4452-B404-F528E8A21D43}" type="datetimeFigureOut">
              <a:rPr lang="en-IN" smtClean="0"/>
              <a:t>06-06-2018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761E1-B9BD-4E99-9D28-CD8EC9D61EC9}" type="slidenum">
              <a:rPr lang="en-IN" smtClean="0"/>
              <a:t>‹#›</a:t>
            </a:fld>
            <a:endParaRPr lang="en-IN"/>
          </a:p>
        </p:txBody>
      </p:sp>
    </p:spTree>
    <p:extLst>
      <p:ext uri="{BB962C8B-B14F-4D97-AF65-F5344CB8AC3E}">
        <p14:creationId xmlns:p14="http://schemas.microsoft.com/office/powerpoint/2010/main" val="2643150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215FB5-D49A-4452-B404-F528E8A21D43}" type="datetimeFigureOut">
              <a:rPr lang="en-IN" smtClean="0"/>
              <a:t>06-06-2018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761E1-B9BD-4E99-9D28-CD8EC9D61EC9}" type="slidenum">
              <a:rPr lang="en-IN" smtClean="0"/>
              <a:t>‹#›</a:t>
            </a:fld>
            <a:endParaRPr lang="en-IN"/>
          </a:p>
        </p:txBody>
      </p:sp>
    </p:spTree>
    <p:extLst>
      <p:ext uri="{BB962C8B-B14F-4D97-AF65-F5344CB8AC3E}">
        <p14:creationId xmlns:p14="http://schemas.microsoft.com/office/powerpoint/2010/main" val="376944281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A215FB5-D49A-4452-B404-F528E8A21D43}" type="datetimeFigureOut">
              <a:rPr lang="en-IN" smtClean="0"/>
              <a:t>06-06-2018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F761E1-B9BD-4E99-9D28-CD8EC9D61EC9}" type="slidenum">
              <a:rPr lang="en-IN" smtClean="0"/>
              <a:t>‹#›</a:t>
            </a:fld>
            <a:endParaRPr lang="en-IN"/>
          </a:p>
        </p:txBody>
      </p:sp>
    </p:spTree>
    <p:extLst>
      <p:ext uri="{BB962C8B-B14F-4D97-AF65-F5344CB8AC3E}">
        <p14:creationId xmlns:p14="http://schemas.microsoft.com/office/powerpoint/2010/main" val="1126236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A215FB5-D49A-4452-B404-F528E8A21D43}" type="datetimeFigureOut">
              <a:rPr lang="en-IN" smtClean="0"/>
              <a:t>06-06-2018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F761E1-B9BD-4E99-9D28-CD8EC9D61EC9}" type="slidenum">
              <a:rPr lang="en-IN" smtClean="0"/>
              <a:t>‹#›</a:t>
            </a:fld>
            <a:endParaRPr lang="en-IN"/>
          </a:p>
        </p:txBody>
      </p:sp>
    </p:spTree>
    <p:extLst>
      <p:ext uri="{BB962C8B-B14F-4D97-AF65-F5344CB8AC3E}">
        <p14:creationId xmlns:p14="http://schemas.microsoft.com/office/powerpoint/2010/main" val="2824750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A215FB5-D49A-4452-B404-F528E8A21D43}" type="datetimeFigureOut">
              <a:rPr lang="en-IN" smtClean="0"/>
              <a:t>06-06-2018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F761E1-B9BD-4E99-9D28-CD8EC9D61EC9}" type="slidenum">
              <a:rPr lang="en-IN" smtClean="0"/>
              <a:t>‹#›</a:t>
            </a:fld>
            <a:endParaRPr lang="en-IN"/>
          </a:p>
        </p:txBody>
      </p:sp>
    </p:spTree>
    <p:extLst>
      <p:ext uri="{BB962C8B-B14F-4D97-AF65-F5344CB8AC3E}">
        <p14:creationId xmlns:p14="http://schemas.microsoft.com/office/powerpoint/2010/main" val="3193737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215FB5-D49A-4452-B404-F528E8A21D43}" type="datetimeFigureOut">
              <a:rPr lang="en-IN" smtClean="0"/>
              <a:t>06-06-2018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F761E1-B9BD-4E99-9D28-CD8EC9D61EC9}" type="slidenum">
              <a:rPr lang="en-IN" smtClean="0"/>
              <a:t>‹#›</a:t>
            </a:fld>
            <a:endParaRPr lang="en-IN"/>
          </a:p>
        </p:txBody>
      </p:sp>
    </p:spTree>
    <p:extLst>
      <p:ext uri="{BB962C8B-B14F-4D97-AF65-F5344CB8AC3E}">
        <p14:creationId xmlns:p14="http://schemas.microsoft.com/office/powerpoint/2010/main" val="1073559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215FB5-D49A-4452-B404-F528E8A21D43}" type="datetimeFigureOut">
              <a:rPr lang="en-IN" smtClean="0"/>
              <a:t>06-06-2018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F761E1-B9BD-4E99-9D28-CD8EC9D61EC9}" type="slidenum">
              <a:rPr lang="en-IN" smtClean="0"/>
              <a:t>‹#›</a:t>
            </a:fld>
            <a:endParaRPr lang="en-IN"/>
          </a:p>
        </p:txBody>
      </p:sp>
    </p:spTree>
    <p:extLst>
      <p:ext uri="{BB962C8B-B14F-4D97-AF65-F5344CB8AC3E}">
        <p14:creationId xmlns:p14="http://schemas.microsoft.com/office/powerpoint/2010/main" val="483300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215FB5-D49A-4452-B404-F528E8A21D43}" type="datetimeFigureOut">
              <a:rPr lang="en-IN" smtClean="0"/>
              <a:t>06-06-2018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F761E1-B9BD-4E99-9D28-CD8EC9D61EC9}" type="slidenum">
              <a:rPr lang="en-IN" smtClean="0"/>
              <a:t>‹#›</a:t>
            </a:fld>
            <a:endParaRPr lang="en-IN"/>
          </a:p>
        </p:txBody>
      </p:sp>
    </p:spTree>
    <p:extLst>
      <p:ext uri="{BB962C8B-B14F-4D97-AF65-F5344CB8AC3E}">
        <p14:creationId xmlns:p14="http://schemas.microsoft.com/office/powerpoint/2010/main" val="2966788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15FB5-D49A-4452-B404-F528E8A21D43}" type="datetimeFigureOut">
              <a:rPr lang="en-IN" smtClean="0"/>
              <a:t>06-06-2018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F761E1-B9BD-4E99-9D28-CD8EC9D61EC9}" type="slidenum">
              <a:rPr lang="en-IN" smtClean="0"/>
              <a:t>‹#›</a:t>
            </a:fld>
            <a:endParaRPr lang="en-IN"/>
          </a:p>
        </p:txBody>
      </p:sp>
      <p:cxnSp>
        <p:nvCxnSpPr>
          <p:cNvPr id="8" name="Straight Connector 7"/>
          <p:cNvCxnSpPr/>
          <p:nvPr userDrawn="1"/>
        </p:nvCxnSpPr>
        <p:spPr>
          <a:xfrm>
            <a:off x="554182" y="536572"/>
            <a:ext cx="1108363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73235" y="6257018"/>
            <a:ext cx="1108363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Rectangle 12"/>
          <p:cNvSpPr/>
          <p:nvPr userDrawn="1"/>
        </p:nvSpPr>
        <p:spPr>
          <a:xfrm>
            <a:off x="11414223" y="67909"/>
            <a:ext cx="777777" cy="369332"/>
          </a:xfrm>
          <a:prstGeom prst="rect">
            <a:avLst/>
          </a:prstGeom>
        </p:spPr>
        <p:txBody>
          <a:bodyPr wrap="none">
            <a:spAutoFit/>
          </a:bodyPr>
          <a:lstStyle/>
          <a:p>
            <a:r>
              <a:rPr lang="en-IN" dirty="0"/>
              <a:t>{Logo}</a:t>
            </a:r>
          </a:p>
        </p:txBody>
      </p:sp>
    </p:spTree>
    <p:extLst>
      <p:ext uri="{BB962C8B-B14F-4D97-AF65-F5344CB8AC3E}">
        <p14:creationId xmlns:p14="http://schemas.microsoft.com/office/powerpoint/2010/main" val="2999597941"/>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Data Mind – {</a:t>
            </a:r>
            <a:r>
              <a:rPr lang="en-IN" dirty="0" err="1"/>
              <a:t>Logo+Punchline</a:t>
            </a:r>
            <a:r>
              <a:rPr lang="en-IN" dirty="0"/>
              <a:t> TM}</a:t>
            </a:r>
          </a:p>
        </p:txBody>
      </p:sp>
    </p:spTree>
    <p:extLst>
      <p:ext uri="{BB962C8B-B14F-4D97-AF65-F5344CB8AC3E}">
        <p14:creationId xmlns:p14="http://schemas.microsoft.com/office/powerpoint/2010/main" val="2843459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49" y="86264"/>
            <a:ext cx="10515600" cy="454384"/>
          </a:xfrm>
        </p:spPr>
        <p:txBody>
          <a:bodyPr>
            <a:normAutofit/>
          </a:bodyPr>
          <a:lstStyle/>
          <a:p>
            <a:r>
              <a:rPr lang="en-IN" sz="1600" b="1" dirty="0"/>
              <a:t>Class 4: Types of hypothesis, Critical region, One tail vs two tail and choice of statistic</a:t>
            </a:r>
          </a:p>
        </p:txBody>
      </p:sp>
      <p:sp>
        <p:nvSpPr>
          <p:cNvPr id="6" name="Rectangle 5">
            <a:extLst>
              <a:ext uri="{FF2B5EF4-FFF2-40B4-BE49-F238E27FC236}">
                <a16:creationId xmlns:a16="http://schemas.microsoft.com/office/drawing/2014/main" xmlns="" id="{9F4FA5FA-48DC-4550-B5DB-79503275E608}"/>
              </a:ext>
            </a:extLst>
          </p:cNvPr>
          <p:cNvSpPr/>
          <p:nvPr/>
        </p:nvSpPr>
        <p:spPr>
          <a:xfrm>
            <a:off x="527649" y="6211669"/>
            <a:ext cx="6096000" cy="276999"/>
          </a:xfrm>
          <a:prstGeom prst="rect">
            <a:avLst/>
          </a:prstGeom>
        </p:spPr>
        <p:txBody>
          <a:bodyPr>
            <a:spAutoFit/>
          </a:bodyPr>
          <a:lstStyle/>
          <a:p>
            <a:r>
              <a:rPr lang="en-IN" sz="1200" dirty="0"/>
              <a:t>https://www.slideshare.net/piyushdhaker/hypothesis-testing-ppt-final</a:t>
            </a:r>
          </a:p>
        </p:txBody>
      </p:sp>
      <p:sp>
        <p:nvSpPr>
          <p:cNvPr id="7" name="Rectangle 6">
            <a:extLst>
              <a:ext uri="{FF2B5EF4-FFF2-40B4-BE49-F238E27FC236}">
                <a16:creationId xmlns:a16="http://schemas.microsoft.com/office/drawing/2014/main" xmlns="" id="{00657BC3-6277-4280-80FD-4A422890144F}"/>
              </a:ext>
            </a:extLst>
          </p:cNvPr>
          <p:cNvSpPr/>
          <p:nvPr/>
        </p:nvSpPr>
        <p:spPr>
          <a:xfrm>
            <a:off x="527649" y="768625"/>
            <a:ext cx="10515600" cy="9011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Choice of test statistic depends on the number of sample involved in the study, measurement scale (nominal, ordinal, interval, ratio)</a:t>
            </a:r>
          </a:p>
        </p:txBody>
      </p:sp>
      <p:graphicFrame>
        <p:nvGraphicFramePr>
          <p:cNvPr id="3" name="Table 2">
            <a:extLst>
              <a:ext uri="{FF2B5EF4-FFF2-40B4-BE49-F238E27FC236}">
                <a16:creationId xmlns:a16="http://schemas.microsoft.com/office/drawing/2014/main" xmlns="" id="{93D52816-6677-41DE-9FE5-C71B1DF15892}"/>
              </a:ext>
            </a:extLst>
          </p:cNvPr>
          <p:cNvGraphicFramePr>
            <a:graphicFrameLocks noGrp="1"/>
          </p:cNvGraphicFramePr>
          <p:nvPr>
            <p:extLst>
              <p:ext uri="{D42A27DB-BD31-4B8C-83A1-F6EECF244321}">
                <p14:modId xmlns:p14="http://schemas.microsoft.com/office/powerpoint/2010/main" val="382142775"/>
              </p:ext>
            </p:extLst>
          </p:nvPr>
        </p:nvGraphicFramePr>
        <p:xfrm>
          <a:off x="527649" y="3006261"/>
          <a:ext cx="8127999" cy="1816879"/>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xmlns="" val="3999198645"/>
                    </a:ext>
                  </a:extLst>
                </a:gridCol>
                <a:gridCol w="2709333">
                  <a:extLst>
                    <a:ext uri="{9D8B030D-6E8A-4147-A177-3AD203B41FA5}">
                      <a16:colId xmlns:a16="http://schemas.microsoft.com/office/drawing/2014/main" xmlns="" val="1270136506"/>
                    </a:ext>
                  </a:extLst>
                </a:gridCol>
                <a:gridCol w="2709333">
                  <a:extLst>
                    <a:ext uri="{9D8B030D-6E8A-4147-A177-3AD203B41FA5}">
                      <a16:colId xmlns:a16="http://schemas.microsoft.com/office/drawing/2014/main" xmlns="" val="1626420053"/>
                    </a:ext>
                  </a:extLst>
                </a:gridCol>
              </a:tblGrid>
              <a:tr h="435119">
                <a:tc rowSpan="2">
                  <a:txBody>
                    <a:bodyPr/>
                    <a:lstStyle/>
                    <a:p>
                      <a:pPr algn="ctr"/>
                      <a:r>
                        <a:rPr lang="en-IN" dirty="0"/>
                        <a:t>Sample Size</a:t>
                      </a:r>
                    </a:p>
                  </a:txBody>
                  <a:tcPr/>
                </a:tc>
                <a:tc>
                  <a:txBody>
                    <a:bodyPr/>
                    <a:lstStyle/>
                    <a:p>
                      <a:r>
                        <a:rPr lang="en-IN" dirty="0"/>
                        <a:t>Population std dev</a:t>
                      </a:r>
                    </a:p>
                  </a:txBody>
                  <a:tcPr/>
                </a:tc>
                <a:tc>
                  <a:txBody>
                    <a:bodyPr/>
                    <a:lstStyle/>
                    <a:p>
                      <a:endParaRPr lang="en-IN" dirty="0"/>
                    </a:p>
                  </a:txBody>
                  <a:tcPr/>
                </a:tc>
                <a:extLst>
                  <a:ext uri="{0D108BD9-81ED-4DB2-BD59-A6C34878D82A}">
                    <a16:rowId xmlns:a16="http://schemas.microsoft.com/office/drawing/2014/main" xmlns="" val="2006294133"/>
                  </a:ext>
                </a:extLst>
              </a:tr>
              <a:tr h="370840">
                <a:tc vMerge="1">
                  <a:txBody>
                    <a:bodyPr/>
                    <a:lstStyle/>
                    <a:p>
                      <a:endParaRPr lang="en-IN" dirty="0"/>
                    </a:p>
                  </a:txBody>
                  <a:tcPr/>
                </a:tc>
                <a:tc>
                  <a:txBody>
                    <a:bodyPr/>
                    <a:lstStyle/>
                    <a:p>
                      <a:r>
                        <a:rPr lang="en-IN" dirty="0"/>
                        <a:t>Known</a:t>
                      </a:r>
                    </a:p>
                  </a:txBody>
                  <a:tcPr/>
                </a:tc>
                <a:tc>
                  <a:txBody>
                    <a:bodyPr/>
                    <a:lstStyle/>
                    <a:p>
                      <a:r>
                        <a:rPr lang="en-IN" dirty="0"/>
                        <a:t>unknown</a:t>
                      </a:r>
                    </a:p>
                  </a:txBody>
                  <a:tcPr/>
                </a:tc>
                <a:extLst>
                  <a:ext uri="{0D108BD9-81ED-4DB2-BD59-A6C34878D82A}">
                    <a16:rowId xmlns:a16="http://schemas.microsoft.com/office/drawing/2014/main" xmlns="" val="586943880"/>
                  </a:ext>
                </a:extLst>
              </a:tr>
              <a:tr h="370840">
                <a:tc>
                  <a:txBody>
                    <a:bodyPr/>
                    <a:lstStyle/>
                    <a:p>
                      <a:r>
                        <a:rPr lang="en-IN" dirty="0"/>
                        <a:t>N &gt; 30</a:t>
                      </a:r>
                    </a:p>
                  </a:txBody>
                  <a:tcPr/>
                </a:tc>
                <a:tc>
                  <a:txBody>
                    <a:bodyPr/>
                    <a:lstStyle/>
                    <a:p>
                      <a:r>
                        <a:rPr lang="en-IN" dirty="0"/>
                        <a:t>Normal distribution</a:t>
                      </a:r>
                    </a:p>
                  </a:txBody>
                  <a:tcPr/>
                </a:tc>
                <a:tc>
                  <a:txBody>
                    <a:bodyPr/>
                    <a:lstStyle/>
                    <a:p>
                      <a:r>
                        <a:rPr lang="en-IN" dirty="0"/>
                        <a:t>Normal distribution</a:t>
                      </a:r>
                    </a:p>
                  </a:txBody>
                  <a:tcPr/>
                </a:tc>
                <a:extLst>
                  <a:ext uri="{0D108BD9-81ED-4DB2-BD59-A6C34878D82A}">
                    <a16:rowId xmlns:a16="http://schemas.microsoft.com/office/drawing/2014/main" xmlns="" val="936746204"/>
                  </a:ext>
                </a:extLst>
              </a:tr>
              <a:tr h="370840">
                <a:tc>
                  <a:txBody>
                    <a:bodyPr/>
                    <a:lstStyle/>
                    <a:p>
                      <a:r>
                        <a:rPr lang="en-IN" dirty="0"/>
                        <a:t>N &lt;30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Normal distribution</a:t>
                      </a:r>
                    </a:p>
                  </a:txBody>
                  <a:tcPr/>
                </a:tc>
                <a:tc>
                  <a:txBody>
                    <a:bodyPr/>
                    <a:lstStyle/>
                    <a:p>
                      <a:r>
                        <a:rPr lang="en-IN" dirty="0"/>
                        <a:t>T-distribution</a:t>
                      </a:r>
                      <a:r>
                        <a:rPr lang="en-IN" dirty="0" smtClean="0"/>
                        <a:t>** (Norm </a:t>
                      </a:r>
                      <a:r>
                        <a:rPr lang="en-IN" dirty="0" err="1" smtClean="0"/>
                        <a:t>dist</a:t>
                      </a:r>
                      <a:r>
                        <a:rPr lang="en-IN" dirty="0" smtClean="0"/>
                        <a:t> is special case of t </a:t>
                      </a:r>
                      <a:r>
                        <a:rPr lang="en-IN" dirty="0" err="1" smtClean="0"/>
                        <a:t>dist</a:t>
                      </a:r>
                      <a:r>
                        <a:rPr lang="en-IN" dirty="0" smtClean="0"/>
                        <a:t>)</a:t>
                      </a:r>
                      <a:endParaRPr lang="en-IN" dirty="0"/>
                    </a:p>
                  </a:txBody>
                  <a:tcPr/>
                </a:tc>
                <a:extLst>
                  <a:ext uri="{0D108BD9-81ED-4DB2-BD59-A6C34878D82A}">
                    <a16:rowId xmlns:a16="http://schemas.microsoft.com/office/drawing/2014/main" xmlns="" val="2690001242"/>
                  </a:ext>
                </a:extLst>
              </a:tr>
            </a:tbl>
          </a:graphicData>
        </a:graphic>
      </p:graphicFrame>
      <p:sp>
        <p:nvSpPr>
          <p:cNvPr id="8" name="Rectangle 7">
            <a:extLst>
              <a:ext uri="{FF2B5EF4-FFF2-40B4-BE49-F238E27FC236}">
                <a16:creationId xmlns:a16="http://schemas.microsoft.com/office/drawing/2014/main" xmlns="" id="{31E1C7D2-F3A9-4EAF-9B51-5AAD36B7910D}"/>
              </a:ext>
            </a:extLst>
          </p:cNvPr>
          <p:cNvSpPr/>
          <p:nvPr/>
        </p:nvSpPr>
        <p:spPr>
          <a:xfrm>
            <a:off x="527649" y="1887443"/>
            <a:ext cx="10515600" cy="9011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Choice of probability distributions of test statistic is dependent on  sample size (N)</a:t>
            </a:r>
          </a:p>
        </p:txBody>
      </p:sp>
    </p:spTree>
    <p:extLst>
      <p:ext uri="{BB962C8B-B14F-4D97-AF65-F5344CB8AC3E}">
        <p14:creationId xmlns:p14="http://schemas.microsoft.com/office/powerpoint/2010/main" val="596817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49" y="86264"/>
            <a:ext cx="10515600" cy="454384"/>
          </a:xfrm>
        </p:spPr>
        <p:txBody>
          <a:bodyPr>
            <a:normAutofit/>
          </a:bodyPr>
          <a:lstStyle/>
          <a:p>
            <a:r>
              <a:rPr lang="en-IN" sz="1600" b="1" dirty="0" smtClean="0"/>
              <a:t>Class 4: </a:t>
            </a:r>
            <a:r>
              <a:rPr lang="en-IN" sz="1400" dirty="0">
                <a:solidFill>
                  <a:srgbClr val="000000"/>
                </a:solidFill>
                <a:latin typeface="Linux Libertine"/>
              </a:rPr>
              <a:t>68–95–99.7 </a:t>
            </a:r>
            <a:r>
              <a:rPr lang="en-IN" sz="1400" dirty="0" smtClean="0">
                <a:solidFill>
                  <a:srgbClr val="000000"/>
                </a:solidFill>
                <a:latin typeface="Linux Libertine"/>
              </a:rPr>
              <a:t>rule for Normal distribution</a:t>
            </a:r>
            <a:endParaRPr lang="en-IN" sz="1400" b="0" i="0" dirty="0">
              <a:solidFill>
                <a:srgbClr val="000000"/>
              </a:solidFill>
              <a:effectLst/>
              <a:latin typeface="Linux Libertine"/>
            </a:endParaRPr>
          </a:p>
        </p:txBody>
      </p:sp>
      <p:sp>
        <p:nvSpPr>
          <p:cNvPr id="9" name="Rectangle 8"/>
          <p:cNvSpPr/>
          <p:nvPr/>
        </p:nvSpPr>
        <p:spPr>
          <a:xfrm>
            <a:off x="527648" y="770401"/>
            <a:ext cx="10955897" cy="1477328"/>
          </a:xfrm>
          <a:prstGeom prst="rect">
            <a:avLst/>
          </a:prstGeom>
        </p:spPr>
        <p:txBody>
          <a:bodyPr wrap="square">
            <a:spAutoFit/>
          </a:bodyPr>
          <a:lstStyle/>
          <a:p>
            <a:r>
              <a:rPr lang="en-IN" dirty="0"/>
              <a:t>In statistics, </a:t>
            </a:r>
            <a:r>
              <a:rPr lang="en-IN" b="1" dirty="0"/>
              <a:t>the 68–95–99.7 </a:t>
            </a:r>
            <a:r>
              <a:rPr lang="en-IN" dirty="0"/>
              <a:t>rule is a shorthand used to remember the percentage of values that lie within a band around the mean in a normal distribution with a width of two, four and six standard deviations, respectively; more accurately, 68.27%, 95.45% and 99.73% of the values lie within one, two and three standard deviations of the mean, respectively. In mathematical notation, these facts can be expressed as follows, where X is an observation from a normally distributed random variable, μ is the mean of the distribution, and σ is its standard deviation</a:t>
            </a:r>
          </a:p>
        </p:txBody>
      </p:sp>
      <p:pic>
        <p:nvPicPr>
          <p:cNvPr id="1026" name="Picture 2" descr="https://upload.wikimedia.org/wikipedia/commons/thumb/2/22/Empirical_rule_histogram.svg/450px-Empirical_rule_histogram.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6541" y="2551622"/>
            <a:ext cx="3263812" cy="32348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27648" y="6302285"/>
            <a:ext cx="6096000" cy="253916"/>
          </a:xfrm>
          <a:prstGeom prst="rect">
            <a:avLst/>
          </a:prstGeom>
        </p:spPr>
        <p:txBody>
          <a:bodyPr>
            <a:spAutoFit/>
          </a:bodyPr>
          <a:lstStyle/>
          <a:p>
            <a:r>
              <a:rPr lang="en-IN" sz="1050" dirty="0"/>
              <a:t>http://pro.arcgis.com/en/pro-app/tool-reference/spatial-statistics/what-is-a-z-score-what-is-a-p-value.htm</a:t>
            </a:r>
          </a:p>
        </p:txBody>
      </p:sp>
    </p:spTree>
    <p:extLst>
      <p:ext uri="{BB962C8B-B14F-4D97-AF65-F5344CB8AC3E}">
        <p14:creationId xmlns:p14="http://schemas.microsoft.com/office/powerpoint/2010/main" val="7739104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49" y="86264"/>
            <a:ext cx="10515600" cy="454384"/>
          </a:xfrm>
        </p:spPr>
        <p:txBody>
          <a:bodyPr>
            <a:normAutofit/>
          </a:bodyPr>
          <a:lstStyle/>
          <a:p>
            <a:r>
              <a:rPr lang="en-IN" sz="1600" b="1" dirty="0" smtClean="0"/>
              <a:t>Class 4: </a:t>
            </a:r>
            <a:r>
              <a:rPr lang="en-IN" sz="1400" dirty="0" smtClean="0">
                <a:solidFill>
                  <a:srgbClr val="000000"/>
                </a:solidFill>
                <a:latin typeface="Linux Libertine"/>
              </a:rPr>
              <a:t>Supervised vs. Un-supervised learning</a:t>
            </a:r>
            <a:endParaRPr lang="en-IN" sz="1400" b="0" i="0" dirty="0">
              <a:solidFill>
                <a:srgbClr val="000000"/>
              </a:solidFill>
              <a:effectLst/>
              <a:latin typeface="Linux Libertine"/>
            </a:endParaRPr>
          </a:p>
        </p:txBody>
      </p:sp>
      <p:pic>
        <p:nvPicPr>
          <p:cNvPr id="8" name="Picture 2" descr="https://cdn-images-1.medium.com/max/1600/1*zWBYt9DQQEf_XxXWLA2tzQ.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648" y="755823"/>
            <a:ext cx="4905375" cy="334327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527648" y="6302116"/>
            <a:ext cx="6096000" cy="246221"/>
          </a:xfrm>
          <a:prstGeom prst="rect">
            <a:avLst/>
          </a:prstGeom>
        </p:spPr>
        <p:txBody>
          <a:bodyPr>
            <a:spAutoFit/>
          </a:bodyPr>
          <a:lstStyle/>
          <a:p>
            <a:r>
              <a:rPr lang="en-IN" sz="1000" dirty="0"/>
              <a:t>https://towardsdatascience.com/supervised-vs-unsupervised-learning-14f68e32ea8d</a:t>
            </a:r>
          </a:p>
        </p:txBody>
      </p:sp>
      <p:sp>
        <p:nvSpPr>
          <p:cNvPr id="11" name="TextBox 10"/>
          <p:cNvSpPr txBox="1"/>
          <p:nvPr/>
        </p:nvSpPr>
        <p:spPr>
          <a:xfrm>
            <a:off x="5708822" y="1251557"/>
            <a:ext cx="6268993" cy="4401205"/>
          </a:xfrm>
          <a:prstGeom prst="rect">
            <a:avLst/>
          </a:prstGeom>
          <a:noFill/>
        </p:spPr>
        <p:txBody>
          <a:bodyPr wrap="square" rtlCol="0">
            <a:spAutoFit/>
          </a:bodyPr>
          <a:lstStyle/>
          <a:p>
            <a:r>
              <a:rPr lang="en-IN" sz="1400" dirty="0" smtClean="0"/>
              <a:t>In Machine learning, there are majorly 2 types of tasks/models.</a:t>
            </a:r>
          </a:p>
          <a:p>
            <a:endParaRPr lang="en-IN" sz="1400" dirty="0" smtClean="0"/>
          </a:p>
          <a:p>
            <a:pPr marL="342900" indent="-342900">
              <a:buAutoNum type="arabicPeriod"/>
            </a:pPr>
            <a:r>
              <a:rPr lang="en-IN" sz="1400" b="1" dirty="0" smtClean="0"/>
              <a:t>Supervised learning models</a:t>
            </a:r>
            <a:r>
              <a:rPr lang="en-IN" sz="1400" dirty="0" smtClean="0"/>
              <a:t>: Predicting the target variable, given we have labels in the training data. </a:t>
            </a:r>
          </a:p>
          <a:p>
            <a:pPr marL="800100" lvl="1" indent="-342900">
              <a:buAutoNum type="arabicPeriod"/>
            </a:pPr>
            <a:r>
              <a:rPr lang="en-IN" sz="1400" dirty="0" smtClean="0"/>
              <a:t>Supervised </a:t>
            </a:r>
            <a:r>
              <a:rPr lang="en-IN" sz="1400" dirty="0"/>
              <a:t>learning is typically done in the context of classification, when we want to map input to output labels, or regression, when we want to map input to a continuous output.</a:t>
            </a:r>
            <a:endParaRPr lang="en-IN" sz="1400" dirty="0" smtClean="0"/>
          </a:p>
          <a:p>
            <a:pPr marL="342900" indent="-342900">
              <a:buAutoNum type="arabicPeriod"/>
            </a:pPr>
            <a:r>
              <a:rPr lang="en-IN" sz="1400" b="1" dirty="0" smtClean="0"/>
              <a:t>Unsupervised learning</a:t>
            </a:r>
            <a:r>
              <a:rPr lang="en-IN" sz="1400" dirty="0" smtClean="0"/>
              <a:t>: When we want to understand the structure of the dataset, goes without saying there are no labels available to us. We have to generate labels.</a:t>
            </a:r>
          </a:p>
          <a:p>
            <a:pPr marL="342900" indent="-342900">
              <a:buFontTx/>
              <a:buAutoNum type="arabicPeriod"/>
            </a:pPr>
            <a:r>
              <a:rPr lang="en-IN" sz="1400" dirty="0"/>
              <a:t>The main difference between the two types is that supervised learning is done using a </a:t>
            </a:r>
            <a:r>
              <a:rPr lang="en-IN" sz="1400" b="1" dirty="0"/>
              <a:t>ground truth</a:t>
            </a:r>
            <a:r>
              <a:rPr lang="en-IN" sz="1400" dirty="0"/>
              <a:t>, or in other words, we have prior knowledge of what the output values for our samples should be. Therefore, the goal of supervised learning is to learn a function that, given a sample of data and desired outputs, best approximates the relationship between input and output observable in the data. </a:t>
            </a:r>
            <a:endParaRPr lang="en-IN" sz="1400" dirty="0" smtClean="0"/>
          </a:p>
          <a:p>
            <a:pPr marL="342900" indent="-342900">
              <a:buFontTx/>
              <a:buAutoNum type="arabicPeriod"/>
            </a:pPr>
            <a:r>
              <a:rPr lang="en-IN" sz="1400" dirty="0" smtClean="0"/>
              <a:t>Unsupervised </a:t>
            </a:r>
            <a:r>
              <a:rPr lang="en-IN" sz="1400" dirty="0"/>
              <a:t>learning, on the other hand, does not have </a:t>
            </a:r>
            <a:r>
              <a:rPr lang="en-IN" sz="1400" dirty="0" err="1"/>
              <a:t>labeled</a:t>
            </a:r>
            <a:r>
              <a:rPr lang="en-IN" sz="1400" dirty="0"/>
              <a:t> outputs, so its goal is to infer the natural structure present within a set of data points</a:t>
            </a:r>
            <a:r>
              <a:rPr lang="en-IN" sz="1400" dirty="0" smtClean="0"/>
              <a:t>. </a:t>
            </a:r>
            <a:r>
              <a:rPr lang="en-IN" sz="1400" dirty="0"/>
              <a:t>The most common tasks within unsupervised learning are clustering, representation learning, and density estimation. </a:t>
            </a:r>
          </a:p>
        </p:txBody>
      </p:sp>
      <p:pic>
        <p:nvPicPr>
          <p:cNvPr id="1028" name="Picture 4" descr="https://cdn-images-1.medium.com/max/1600/1*ASYpFfDh7XnreU-ygqXonw.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4000244"/>
            <a:ext cx="2150076" cy="10750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images-1.medium.com/max/1600/1*lhkCOodCMZ0-SSziEDpwpA.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0379" y="4148260"/>
            <a:ext cx="1988236" cy="779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0643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49" y="86264"/>
            <a:ext cx="10515600" cy="454384"/>
          </a:xfrm>
        </p:spPr>
        <p:txBody>
          <a:bodyPr>
            <a:normAutofit/>
          </a:bodyPr>
          <a:lstStyle/>
          <a:p>
            <a:r>
              <a:rPr lang="en-IN" sz="1600" b="1" dirty="0" smtClean="0"/>
              <a:t>Class 4: </a:t>
            </a:r>
            <a:r>
              <a:rPr lang="en-IN" sz="1400" dirty="0" smtClean="0">
                <a:solidFill>
                  <a:srgbClr val="000000"/>
                </a:solidFill>
                <a:latin typeface="Linux Libertine"/>
              </a:rPr>
              <a:t>Supervised vs. Un-supervised learning</a:t>
            </a:r>
            <a:endParaRPr lang="en-IN" sz="1400" b="0" i="0" dirty="0">
              <a:solidFill>
                <a:srgbClr val="000000"/>
              </a:solidFill>
              <a:effectLst/>
              <a:latin typeface="Linux Libertine"/>
            </a:endParaRPr>
          </a:p>
        </p:txBody>
      </p:sp>
      <p:sp>
        <p:nvSpPr>
          <p:cNvPr id="3" name="Rounded Rectangle 2"/>
          <p:cNvSpPr/>
          <p:nvPr/>
        </p:nvSpPr>
        <p:spPr>
          <a:xfrm>
            <a:off x="667265" y="873212"/>
            <a:ext cx="5185717" cy="741406"/>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lumMod val="95000"/>
                    <a:lumOff val="5000"/>
                  </a:schemeClr>
                </a:solidFill>
              </a:rPr>
              <a:t>Supervised Learning Models</a:t>
            </a:r>
            <a:endParaRPr lang="en-IN" dirty="0">
              <a:solidFill>
                <a:schemeClr val="tx1">
                  <a:lumMod val="95000"/>
                  <a:lumOff val="5000"/>
                </a:schemeClr>
              </a:solidFill>
            </a:endParaRPr>
          </a:p>
        </p:txBody>
      </p:sp>
      <p:sp>
        <p:nvSpPr>
          <p:cNvPr id="9" name="Rounded Rectangle 8"/>
          <p:cNvSpPr/>
          <p:nvPr/>
        </p:nvSpPr>
        <p:spPr>
          <a:xfrm>
            <a:off x="6240590" y="873211"/>
            <a:ext cx="5185717" cy="741406"/>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Un-supervised learning models</a:t>
            </a:r>
            <a:endParaRPr lang="en-IN" dirty="0"/>
          </a:p>
        </p:txBody>
      </p:sp>
      <p:sp>
        <p:nvSpPr>
          <p:cNvPr id="13" name="Rounded Rectangle 12"/>
          <p:cNvSpPr/>
          <p:nvPr/>
        </p:nvSpPr>
        <p:spPr>
          <a:xfrm>
            <a:off x="1050323" y="1783492"/>
            <a:ext cx="4802659" cy="465437"/>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lumMod val="95000"/>
                    <a:lumOff val="5000"/>
                  </a:schemeClr>
                </a:solidFill>
              </a:rPr>
              <a:t>Linear Regression</a:t>
            </a:r>
            <a:endParaRPr lang="en-IN" sz="1600" dirty="0">
              <a:solidFill>
                <a:schemeClr val="tx1">
                  <a:lumMod val="95000"/>
                  <a:lumOff val="5000"/>
                </a:schemeClr>
              </a:solidFill>
            </a:endParaRPr>
          </a:p>
        </p:txBody>
      </p:sp>
      <p:sp>
        <p:nvSpPr>
          <p:cNvPr id="14" name="Rounded Rectangle 13"/>
          <p:cNvSpPr/>
          <p:nvPr/>
        </p:nvSpPr>
        <p:spPr>
          <a:xfrm>
            <a:off x="6623648" y="1783491"/>
            <a:ext cx="4802659" cy="465437"/>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k-means/k-</a:t>
            </a:r>
            <a:r>
              <a:rPr lang="en-IN" sz="1600" dirty="0" err="1" smtClean="0"/>
              <a:t>medoids</a:t>
            </a:r>
            <a:r>
              <a:rPr lang="en-IN" sz="1600" dirty="0" smtClean="0"/>
              <a:t>/k-modes</a:t>
            </a:r>
            <a:endParaRPr lang="en-IN" sz="1600" dirty="0"/>
          </a:p>
        </p:txBody>
      </p:sp>
      <p:sp>
        <p:nvSpPr>
          <p:cNvPr id="15" name="Rounded Rectangle 14"/>
          <p:cNvSpPr/>
          <p:nvPr/>
        </p:nvSpPr>
        <p:spPr>
          <a:xfrm>
            <a:off x="1050323" y="2418960"/>
            <a:ext cx="4802659" cy="465437"/>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lumMod val="95000"/>
                    <a:lumOff val="5000"/>
                  </a:schemeClr>
                </a:solidFill>
              </a:rPr>
              <a:t>Generalized Regressions</a:t>
            </a:r>
            <a:endParaRPr lang="en-IN" sz="1600" dirty="0">
              <a:solidFill>
                <a:schemeClr val="tx1">
                  <a:lumMod val="95000"/>
                  <a:lumOff val="5000"/>
                </a:schemeClr>
              </a:solidFill>
            </a:endParaRPr>
          </a:p>
        </p:txBody>
      </p:sp>
      <p:sp>
        <p:nvSpPr>
          <p:cNvPr id="16" name="Rounded Rectangle 15"/>
          <p:cNvSpPr/>
          <p:nvPr/>
        </p:nvSpPr>
        <p:spPr>
          <a:xfrm>
            <a:off x="6623648" y="2418959"/>
            <a:ext cx="4802659" cy="465437"/>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Association rules</a:t>
            </a:r>
            <a:endParaRPr lang="en-IN" sz="1600" dirty="0"/>
          </a:p>
        </p:txBody>
      </p:sp>
      <p:sp>
        <p:nvSpPr>
          <p:cNvPr id="17" name="Rounded Rectangle 16"/>
          <p:cNvSpPr/>
          <p:nvPr/>
        </p:nvSpPr>
        <p:spPr>
          <a:xfrm>
            <a:off x="1050323" y="3054428"/>
            <a:ext cx="4802659" cy="465437"/>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lumMod val="95000"/>
                    <a:lumOff val="5000"/>
                  </a:schemeClr>
                </a:solidFill>
              </a:rPr>
              <a:t>Lasso/Ridge/Regularized Regression</a:t>
            </a:r>
            <a:endParaRPr lang="en-IN" sz="1600" dirty="0">
              <a:solidFill>
                <a:schemeClr val="tx1">
                  <a:lumMod val="95000"/>
                  <a:lumOff val="5000"/>
                </a:schemeClr>
              </a:solidFill>
            </a:endParaRPr>
          </a:p>
        </p:txBody>
      </p:sp>
      <p:sp>
        <p:nvSpPr>
          <p:cNvPr id="18" name="Rounded Rectangle 17"/>
          <p:cNvSpPr/>
          <p:nvPr/>
        </p:nvSpPr>
        <p:spPr>
          <a:xfrm>
            <a:off x="6623648" y="3054427"/>
            <a:ext cx="4802659" cy="465437"/>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Auto encoders (Neural nets)</a:t>
            </a:r>
            <a:endParaRPr lang="en-IN" sz="1600" dirty="0"/>
          </a:p>
        </p:txBody>
      </p:sp>
      <p:sp>
        <p:nvSpPr>
          <p:cNvPr id="19" name="Rounded Rectangle 18"/>
          <p:cNvSpPr/>
          <p:nvPr/>
        </p:nvSpPr>
        <p:spPr>
          <a:xfrm>
            <a:off x="1050323" y="3689896"/>
            <a:ext cx="4802659" cy="465437"/>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lumMod val="95000"/>
                    <a:lumOff val="5000"/>
                  </a:schemeClr>
                </a:solidFill>
              </a:rPr>
              <a:t>Logistic Regression</a:t>
            </a:r>
            <a:endParaRPr lang="en-IN" sz="1600" dirty="0">
              <a:solidFill>
                <a:schemeClr val="tx1">
                  <a:lumMod val="95000"/>
                  <a:lumOff val="5000"/>
                </a:schemeClr>
              </a:solidFill>
            </a:endParaRPr>
          </a:p>
        </p:txBody>
      </p:sp>
      <p:sp>
        <p:nvSpPr>
          <p:cNvPr id="20" name="Rounded Rectangle 19"/>
          <p:cNvSpPr/>
          <p:nvPr/>
        </p:nvSpPr>
        <p:spPr>
          <a:xfrm>
            <a:off x="6623648" y="3689895"/>
            <a:ext cx="4802659" cy="465437"/>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Gaussian Mixture models</a:t>
            </a:r>
            <a:endParaRPr lang="en-IN" sz="1600" dirty="0"/>
          </a:p>
        </p:txBody>
      </p:sp>
      <p:sp>
        <p:nvSpPr>
          <p:cNvPr id="21" name="Rounded Rectangle 20"/>
          <p:cNvSpPr/>
          <p:nvPr/>
        </p:nvSpPr>
        <p:spPr>
          <a:xfrm>
            <a:off x="1050323" y="4325364"/>
            <a:ext cx="4802659" cy="465437"/>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lumMod val="95000"/>
                    <a:lumOff val="5000"/>
                  </a:schemeClr>
                </a:solidFill>
              </a:rPr>
              <a:t>SVM</a:t>
            </a:r>
            <a:endParaRPr lang="en-IN" sz="1600" dirty="0">
              <a:solidFill>
                <a:schemeClr val="tx1">
                  <a:lumMod val="95000"/>
                  <a:lumOff val="5000"/>
                </a:schemeClr>
              </a:solidFill>
            </a:endParaRPr>
          </a:p>
        </p:txBody>
      </p:sp>
      <p:sp>
        <p:nvSpPr>
          <p:cNvPr id="22" name="Rounded Rectangle 21"/>
          <p:cNvSpPr/>
          <p:nvPr/>
        </p:nvSpPr>
        <p:spPr>
          <a:xfrm>
            <a:off x="6623648" y="4325363"/>
            <a:ext cx="4802659" cy="465437"/>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Latent class clustering </a:t>
            </a:r>
            <a:endParaRPr lang="en-IN" sz="1600" dirty="0"/>
          </a:p>
        </p:txBody>
      </p:sp>
      <p:sp>
        <p:nvSpPr>
          <p:cNvPr id="23" name="Rounded Rectangle 22"/>
          <p:cNvSpPr/>
          <p:nvPr/>
        </p:nvSpPr>
        <p:spPr>
          <a:xfrm>
            <a:off x="1050323" y="4960832"/>
            <a:ext cx="4802659" cy="465437"/>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lumMod val="95000"/>
                    <a:lumOff val="5000"/>
                  </a:schemeClr>
                </a:solidFill>
              </a:rPr>
              <a:t>Random Forest</a:t>
            </a:r>
            <a:endParaRPr lang="en-IN" sz="1600" dirty="0">
              <a:solidFill>
                <a:schemeClr val="tx1">
                  <a:lumMod val="95000"/>
                  <a:lumOff val="5000"/>
                </a:schemeClr>
              </a:solidFill>
            </a:endParaRPr>
          </a:p>
        </p:txBody>
      </p:sp>
      <p:sp>
        <p:nvSpPr>
          <p:cNvPr id="24" name="Rounded Rectangle 23"/>
          <p:cNvSpPr/>
          <p:nvPr/>
        </p:nvSpPr>
        <p:spPr>
          <a:xfrm>
            <a:off x="6623648" y="4960831"/>
            <a:ext cx="4802659" cy="465437"/>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SVD/PCA/Factor Analysis</a:t>
            </a:r>
            <a:endParaRPr lang="en-IN" sz="1600" dirty="0"/>
          </a:p>
        </p:txBody>
      </p:sp>
      <p:sp>
        <p:nvSpPr>
          <p:cNvPr id="25" name="Rounded Rectangle 24"/>
          <p:cNvSpPr/>
          <p:nvPr/>
        </p:nvSpPr>
        <p:spPr>
          <a:xfrm>
            <a:off x="1050323" y="5596300"/>
            <a:ext cx="4802659" cy="465437"/>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lumMod val="95000"/>
                    <a:lumOff val="5000"/>
                  </a:schemeClr>
                </a:solidFill>
              </a:rPr>
              <a:t>Neural Network classification/regression</a:t>
            </a:r>
            <a:endParaRPr lang="en-IN" sz="1600" dirty="0">
              <a:solidFill>
                <a:schemeClr val="tx1">
                  <a:lumMod val="95000"/>
                  <a:lumOff val="5000"/>
                </a:schemeClr>
              </a:solidFill>
            </a:endParaRPr>
          </a:p>
        </p:txBody>
      </p:sp>
      <p:sp>
        <p:nvSpPr>
          <p:cNvPr id="26" name="Rounded Rectangle 25"/>
          <p:cNvSpPr/>
          <p:nvPr/>
        </p:nvSpPr>
        <p:spPr>
          <a:xfrm>
            <a:off x="6623648" y="5596299"/>
            <a:ext cx="4802659" cy="465437"/>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Generative Adversarial Networks (GANs)</a:t>
            </a:r>
            <a:endParaRPr lang="en-IN" sz="1600" dirty="0"/>
          </a:p>
        </p:txBody>
      </p:sp>
    </p:spTree>
    <p:extLst>
      <p:ext uri="{BB962C8B-B14F-4D97-AF65-F5344CB8AC3E}">
        <p14:creationId xmlns:p14="http://schemas.microsoft.com/office/powerpoint/2010/main" val="18740633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48" y="86264"/>
            <a:ext cx="11071227" cy="454384"/>
          </a:xfrm>
        </p:spPr>
        <p:txBody>
          <a:bodyPr>
            <a:normAutofit fontScale="90000"/>
          </a:bodyPr>
          <a:lstStyle/>
          <a:p>
            <a:r>
              <a:rPr lang="en-IN" sz="1600" b="1" dirty="0" smtClean="0"/>
              <a:t>Class 4: </a:t>
            </a:r>
            <a:r>
              <a:rPr lang="en-IN" sz="1400" dirty="0" smtClean="0">
                <a:solidFill>
                  <a:srgbClr val="000000"/>
                </a:solidFill>
                <a:latin typeface="Linux Libertine"/>
              </a:rPr>
              <a:t>Loss functions are the functions that help us understand the ‘error’ associated with predictions and tune our models. When summed over the entire training set we call it Cost function</a:t>
            </a:r>
            <a:endParaRPr lang="en-IN" sz="1400" b="0" i="0" dirty="0">
              <a:solidFill>
                <a:srgbClr val="000000"/>
              </a:solidFill>
              <a:effectLst/>
              <a:latin typeface="Linux Libertine"/>
            </a:endParaRPr>
          </a:p>
        </p:txBody>
      </p:sp>
      <p:sp>
        <p:nvSpPr>
          <p:cNvPr id="3" name="Rounded Rectangle 2"/>
          <p:cNvSpPr/>
          <p:nvPr/>
        </p:nvSpPr>
        <p:spPr>
          <a:xfrm>
            <a:off x="667265" y="873212"/>
            <a:ext cx="5185717" cy="741406"/>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lumMod val="95000"/>
                    <a:lumOff val="5000"/>
                  </a:schemeClr>
                </a:solidFill>
              </a:rPr>
              <a:t>Continuous target variable</a:t>
            </a:r>
            <a:endParaRPr lang="en-IN" dirty="0">
              <a:solidFill>
                <a:schemeClr val="tx1">
                  <a:lumMod val="95000"/>
                  <a:lumOff val="5000"/>
                </a:schemeClr>
              </a:solidFill>
            </a:endParaRPr>
          </a:p>
        </p:txBody>
      </p:sp>
      <p:sp>
        <p:nvSpPr>
          <p:cNvPr id="9" name="Rounded Rectangle 8"/>
          <p:cNvSpPr/>
          <p:nvPr/>
        </p:nvSpPr>
        <p:spPr>
          <a:xfrm>
            <a:off x="6240590" y="873211"/>
            <a:ext cx="5185717" cy="741406"/>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Categorical target variable</a:t>
            </a:r>
            <a:endParaRPr lang="en-IN" dirty="0"/>
          </a:p>
        </p:txBody>
      </p:sp>
      <p:sp>
        <p:nvSpPr>
          <p:cNvPr id="13" name="Rounded Rectangle 12"/>
          <p:cNvSpPr/>
          <p:nvPr/>
        </p:nvSpPr>
        <p:spPr>
          <a:xfrm>
            <a:off x="1050323" y="1783492"/>
            <a:ext cx="4802659" cy="465437"/>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lumMod val="95000"/>
                    <a:lumOff val="5000"/>
                  </a:schemeClr>
                </a:solidFill>
              </a:rPr>
              <a:t>MAPE / MAE</a:t>
            </a:r>
            <a:endParaRPr lang="en-IN" sz="1600" dirty="0">
              <a:solidFill>
                <a:schemeClr val="tx1">
                  <a:lumMod val="95000"/>
                  <a:lumOff val="5000"/>
                </a:schemeClr>
              </a:solidFill>
            </a:endParaRPr>
          </a:p>
        </p:txBody>
      </p:sp>
      <p:sp>
        <p:nvSpPr>
          <p:cNvPr id="14" name="Rounded Rectangle 13"/>
          <p:cNvSpPr/>
          <p:nvPr/>
        </p:nvSpPr>
        <p:spPr>
          <a:xfrm>
            <a:off x="6623648" y="1783491"/>
            <a:ext cx="4802659" cy="465437"/>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Cross entropy</a:t>
            </a:r>
            <a:endParaRPr lang="en-IN" sz="1600" dirty="0"/>
          </a:p>
        </p:txBody>
      </p:sp>
      <p:sp>
        <p:nvSpPr>
          <p:cNvPr id="15" name="Rounded Rectangle 14"/>
          <p:cNvSpPr/>
          <p:nvPr/>
        </p:nvSpPr>
        <p:spPr>
          <a:xfrm>
            <a:off x="1050323" y="2418960"/>
            <a:ext cx="4802659" cy="465437"/>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lumMod val="95000"/>
                    <a:lumOff val="5000"/>
                  </a:schemeClr>
                </a:solidFill>
              </a:rPr>
              <a:t>RMSE/MSE</a:t>
            </a:r>
            <a:endParaRPr lang="en-IN" sz="1600" dirty="0">
              <a:solidFill>
                <a:schemeClr val="tx1">
                  <a:lumMod val="95000"/>
                  <a:lumOff val="5000"/>
                </a:schemeClr>
              </a:solidFill>
            </a:endParaRPr>
          </a:p>
        </p:txBody>
      </p:sp>
      <p:sp>
        <p:nvSpPr>
          <p:cNvPr id="27" name="Rounded Rectangle 26"/>
          <p:cNvSpPr/>
          <p:nvPr/>
        </p:nvSpPr>
        <p:spPr>
          <a:xfrm>
            <a:off x="6623648" y="2418960"/>
            <a:ext cx="4802659" cy="465437"/>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Hinge loss</a:t>
            </a:r>
            <a:endParaRPr lang="en-IN" sz="1600" dirty="0"/>
          </a:p>
        </p:txBody>
      </p:sp>
    </p:spTree>
    <p:extLst>
      <p:ext uri="{BB962C8B-B14F-4D97-AF65-F5344CB8AC3E}">
        <p14:creationId xmlns:p14="http://schemas.microsoft.com/office/powerpoint/2010/main" val="10105701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48" y="86264"/>
            <a:ext cx="11071227" cy="454384"/>
          </a:xfrm>
        </p:spPr>
        <p:txBody>
          <a:bodyPr>
            <a:normAutofit/>
          </a:bodyPr>
          <a:lstStyle/>
          <a:p>
            <a:r>
              <a:rPr lang="en-IN" sz="1600" b="1" dirty="0" smtClean="0"/>
              <a:t>Class 4: </a:t>
            </a:r>
            <a:r>
              <a:rPr lang="en-IN" sz="1400" dirty="0" smtClean="0">
                <a:solidFill>
                  <a:srgbClr val="000000"/>
                </a:solidFill>
                <a:latin typeface="Linux Libertine"/>
              </a:rPr>
              <a:t>Bias &amp; Variance</a:t>
            </a:r>
            <a:endParaRPr lang="en-IN" sz="1400" b="0" i="0" dirty="0">
              <a:solidFill>
                <a:srgbClr val="000000"/>
              </a:solidFill>
              <a:effectLst/>
              <a:latin typeface="Linux Libertine"/>
            </a:endParaRPr>
          </a:p>
        </p:txBody>
      </p:sp>
      <p:sp>
        <p:nvSpPr>
          <p:cNvPr id="4" name="Rectangle 3"/>
          <p:cNvSpPr/>
          <p:nvPr/>
        </p:nvSpPr>
        <p:spPr>
          <a:xfrm>
            <a:off x="634313" y="856892"/>
            <a:ext cx="11327027" cy="2192908"/>
          </a:xfrm>
          <a:prstGeom prst="rect">
            <a:avLst/>
          </a:prstGeom>
        </p:spPr>
        <p:txBody>
          <a:bodyPr wrap="square">
            <a:spAutoFit/>
          </a:bodyPr>
          <a:lstStyle/>
          <a:p>
            <a:pPr fontAlgn="base">
              <a:buFont typeface="Arial" panose="020B0604020202020204" pitchFamily="34" charset="0"/>
              <a:buChar char="•"/>
            </a:pPr>
            <a:r>
              <a:rPr lang="en-IN" sz="1050" b="1" dirty="0" smtClean="0">
                <a:solidFill>
                  <a:srgbClr val="000000"/>
                </a:solidFill>
                <a:latin typeface="inherit"/>
              </a:rPr>
              <a:t> Error </a:t>
            </a:r>
            <a:r>
              <a:rPr lang="en-IN" sz="1050" b="1" dirty="0">
                <a:solidFill>
                  <a:srgbClr val="000000"/>
                </a:solidFill>
                <a:latin typeface="inherit"/>
              </a:rPr>
              <a:t>due to </a:t>
            </a:r>
            <a:r>
              <a:rPr lang="en-IN" sz="1050" b="1" dirty="0" smtClean="0">
                <a:solidFill>
                  <a:srgbClr val="000000"/>
                </a:solidFill>
                <a:latin typeface="inherit"/>
              </a:rPr>
              <a:t>Bias/</a:t>
            </a:r>
            <a:r>
              <a:rPr lang="en-IN" sz="1050" b="1" dirty="0" err="1" smtClean="0">
                <a:solidFill>
                  <a:srgbClr val="000000"/>
                </a:solidFill>
                <a:latin typeface="inherit"/>
              </a:rPr>
              <a:t>Underfitting</a:t>
            </a:r>
            <a:r>
              <a:rPr lang="en-IN" sz="1050" dirty="0" smtClean="0">
                <a:solidFill>
                  <a:srgbClr val="000000"/>
                </a:solidFill>
                <a:latin typeface="inherit"/>
              </a:rPr>
              <a:t>: </a:t>
            </a:r>
            <a:r>
              <a:rPr lang="en-IN" sz="1050" dirty="0">
                <a:solidFill>
                  <a:srgbClr val="000000"/>
                </a:solidFill>
                <a:latin typeface="inherit"/>
              </a:rPr>
              <a:t>The error due to bias is taken as the difference between the expected (or average) prediction of our model and the correct value which we are trying to predict. Of course you only have one model so talking about expected or average prediction values might seem a little strange. However, imagine you could repeat the whole model building process more than once: each time you gather new data and run a new analysis creating a new model. Due to randomness in the underlying data sets, the resulting models will have a range of predictions. </a:t>
            </a:r>
            <a:r>
              <a:rPr lang="en-IN" sz="1050" b="1" dirty="0">
                <a:solidFill>
                  <a:srgbClr val="000000"/>
                </a:solidFill>
                <a:latin typeface="inherit"/>
              </a:rPr>
              <a:t>Bias measures how far off in general these models' predictions are from the correct value</a:t>
            </a:r>
            <a:r>
              <a:rPr lang="en-IN" sz="1050" b="1" dirty="0" smtClean="0">
                <a:solidFill>
                  <a:srgbClr val="000000"/>
                </a:solidFill>
                <a:latin typeface="inherit"/>
              </a:rPr>
              <a:t>. </a:t>
            </a:r>
          </a:p>
          <a:p>
            <a:pPr marL="628650" lvl="1" indent="-171450" fontAlgn="base">
              <a:buFont typeface="Wingdings" panose="05000000000000000000" pitchFamily="2" charset="2"/>
              <a:buChar char="q"/>
            </a:pPr>
            <a:r>
              <a:rPr lang="en-IN" sz="1050" dirty="0"/>
              <a:t>Examples of high-bias machine learning algorithms include: Linear Regression, Linear Discriminant Analysis and Logistic Regression</a:t>
            </a:r>
            <a:r>
              <a:rPr lang="en-IN" sz="1050" dirty="0" smtClean="0"/>
              <a:t>.</a:t>
            </a:r>
          </a:p>
          <a:p>
            <a:pPr marL="628650" lvl="1" indent="-171450" fontAlgn="base">
              <a:buFont typeface="Wingdings" panose="05000000000000000000" pitchFamily="2" charset="2"/>
              <a:buChar char="q"/>
            </a:pPr>
            <a:r>
              <a:rPr lang="en-IN" sz="1050" dirty="0"/>
              <a:t>Examples of low-bias machine learning algorithms include: Decision Trees, k-Nearest </a:t>
            </a:r>
            <a:r>
              <a:rPr lang="en-IN" sz="1050" dirty="0" err="1"/>
              <a:t>Neighbors</a:t>
            </a:r>
            <a:r>
              <a:rPr lang="en-IN" sz="1050" dirty="0"/>
              <a:t> and Support Vector Machines</a:t>
            </a:r>
            <a:r>
              <a:rPr lang="en-IN" sz="1050" dirty="0"/>
              <a:t>.</a:t>
            </a:r>
          </a:p>
          <a:p>
            <a:pPr fontAlgn="base">
              <a:buFont typeface="Arial" panose="020B0604020202020204" pitchFamily="34" charset="0"/>
              <a:buChar char="•"/>
            </a:pPr>
            <a:endParaRPr lang="en-IN" sz="1050" dirty="0"/>
          </a:p>
          <a:p>
            <a:pPr fontAlgn="base">
              <a:buFont typeface="Arial" panose="020B0604020202020204" pitchFamily="34" charset="0"/>
              <a:buChar char="•"/>
            </a:pPr>
            <a:r>
              <a:rPr lang="en-IN" sz="1050" b="1" dirty="0" smtClean="0">
                <a:solidFill>
                  <a:srgbClr val="000000"/>
                </a:solidFill>
                <a:latin typeface="inherit"/>
              </a:rPr>
              <a:t> Error </a:t>
            </a:r>
            <a:r>
              <a:rPr lang="en-IN" sz="1050" b="1" dirty="0">
                <a:solidFill>
                  <a:srgbClr val="000000"/>
                </a:solidFill>
                <a:latin typeface="inherit"/>
              </a:rPr>
              <a:t>due to </a:t>
            </a:r>
            <a:r>
              <a:rPr lang="en-IN" sz="1050" b="1" dirty="0" smtClean="0">
                <a:solidFill>
                  <a:srgbClr val="000000"/>
                </a:solidFill>
                <a:latin typeface="inherit"/>
              </a:rPr>
              <a:t>Variance/</a:t>
            </a:r>
            <a:r>
              <a:rPr lang="en-IN" sz="1050" b="1" dirty="0" err="1" smtClean="0">
                <a:solidFill>
                  <a:srgbClr val="000000"/>
                </a:solidFill>
                <a:latin typeface="inherit"/>
              </a:rPr>
              <a:t>Overfitting</a:t>
            </a:r>
            <a:r>
              <a:rPr lang="en-IN" sz="1050" dirty="0" smtClean="0">
                <a:solidFill>
                  <a:srgbClr val="000000"/>
                </a:solidFill>
                <a:latin typeface="inherit"/>
              </a:rPr>
              <a:t>: </a:t>
            </a:r>
            <a:r>
              <a:rPr lang="en-IN" sz="1050" dirty="0">
                <a:solidFill>
                  <a:srgbClr val="000000"/>
                </a:solidFill>
                <a:latin typeface="inherit"/>
              </a:rPr>
              <a:t>The error due to variance is taken as the variability of a model prediction for a given data point. Again, imagine you can repeat the entire model building process multiple times. </a:t>
            </a:r>
            <a:r>
              <a:rPr lang="en-IN" sz="1050" b="1" dirty="0">
                <a:solidFill>
                  <a:srgbClr val="000000"/>
                </a:solidFill>
                <a:latin typeface="inherit"/>
              </a:rPr>
              <a:t>The variance is how much the predictions for a given point vary between different realizations of the model</a:t>
            </a:r>
            <a:r>
              <a:rPr lang="en-IN" sz="1050" b="1" dirty="0" smtClean="0">
                <a:solidFill>
                  <a:srgbClr val="000000"/>
                </a:solidFill>
                <a:latin typeface="inherit"/>
              </a:rPr>
              <a:t>.</a:t>
            </a:r>
          </a:p>
          <a:p>
            <a:pPr marL="628650" lvl="1" indent="-171450" fontAlgn="base">
              <a:buFont typeface="Wingdings" panose="05000000000000000000" pitchFamily="2" charset="2"/>
              <a:buChar char="q"/>
            </a:pPr>
            <a:r>
              <a:rPr lang="en-IN" sz="1050" dirty="0"/>
              <a:t>Examples of high-variance machine learning algorithms include: Decision Trees, k-Nearest </a:t>
            </a:r>
            <a:r>
              <a:rPr lang="en-IN" sz="1050" dirty="0" err="1"/>
              <a:t>Neighbors</a:t>
            </a:r>
            <a:r>
              <a:rPr lang="en-IN" sz="1050" dirty="0"/>
              <a:t> and Support Vector Machines</a:t>
            </a:r>
            <a:r>
              <a:rPr lang="en-IN" sz="1050" dirty="0" smtClean="0"/>
              <a:t>.</a:t>
            </a:r>
          </a:p>
          <a:p>
            <a:pPr marL="628650" lvl="1" indent="-171450" fontAlgn="base">
              <a:buFont typeface="Wingdings" panose="05000000000000000000" pitchFamily="2" charset="2"/>
              <a:buChar char="q"/>
            </a:pPr>
            <a:r>
              <a:rPr lang="en-IN" sz="1050" dirty="0" smtClean="0"/>
              <a:t>Examples </a:t>
            </a:r>
            <a:r>
              <a:rPr lang="en-IN" sz="1050" dirty="0"/>
              <a:t>of low-variance machine learning algorithms include: Linear Regression, Linear Discriminant Analysis and Logistic Regression.</a:t>
            </a:r>
          </a:p>
          <a:p>
            <a:pPr lvl="1" fontAlgn="base">
              <a:buFont typeface="Arial" panose="020B0604020202020204" pitchFamily="34" charset="0"/>
              <a:buChar char="•"/>
            </a:pPr>
            <a:endParaRPr lang="en-IN" sz="1050" b="1" dirty="0">
              <a:solidFill>
                <a:srgbClr val="000000"/>
              </a:solidFill>
              <a:latin typeface="inherit"/>
            </a:endParaRPr>
          </a:p>
          <a:p>
            <a:pPr lvl="1" fontAlgn="base">
              <a:buFont typeface="Arial" panose="020B0604020202020204" pitchFamily="34" charset="0"/>
              <a:buChar char="•"/>
            </a:pPr>
            <a:endParaRPr lang="en-IN" sz="1050" b="1" i="0" dirty="0">
              <a:solidFill>
                <a:srgbClr val="000000"/>
              </a:solidFill>
              <a:effectLst/>
              <a:latin typeface="inherit"/>
            </a:endParaRPr>
          </a:p>
        </p:txBody>
      </p:sp>
      <p:pic>
        <p:nvPicPr>
          <p:cNvPr id="7" name="Picture 6"/>
          <p:cNvPicPr>
            <a:picLocks noChangeAspect="1"/>
          </p:cNvPicPr>
          <p:nvPr/>
        </p:nvPicPr>
        <p:blipFill>
          <a:blip r:embed="rId2"/>
          <a:stretch>
            <a:fillRect/>
          </a:stretch>
        </p:blipFill>
        <p:spPr>
          <a:xfrm>
            <a:off x="634313" y="3049800"/>
            <a:ext cx="3004807" cy="2559039"/>
          </a:xfrm>
          <a:prstGeom prst="rect">
            <a:avLst/>
          </a:prstGeom>
        </p:spPr>
      </p:pic>
      <p:sp>
        <p:nvSpPr>
          <p:cNvPr id="8" name="Rectangle 7"/>
          <p:cNvSpPr/>
          <p:nvPr/>
        </p:nvSpPr>
        <p:spPr>
          <a:xfrm>
            <a:off x="527648" y="6272760"/>
            <a:ext cx="2501006" cy="215444"/>
          </a:xfrm>
          <a:prstGeom prst="rect">
            <a:avLst/>
          </a:prstGeom>
        </p:spPr>
        <p:txBody>
          <a:bodyPr wrap="none">
            <a:spAutoFit/>
          </a:bodyPr>
          <a:lstStyle/>
          <a:p>
            <a:r>
              <a:rPr lang="en-IN" sz="800" dirty="0"/>
              <a:t>http://scott.fortmann-roe.com/docs/BiasVariance.html</a:t>
            </a:r>
          </a:p>
        </p:txBody>
      </p:sp>
      <p:pic>
        <p:nvPicPr>
          <p:cNvPr id="1027" name="Picture 3" descr="http://scott.fortmann-roe.com/docs/docs/BiasVariance/biasvarian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2458" y="3138616"/>
            <a:ext cx="3362108" cy="211156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4"/>
          <a:stretch>
            <a:fillRect/>
          </a:stretch>
        </p:blipFill>
        <p:spPr>
          <a:xfrm>
            <a:off x="7687904" y="3138616"/>
            <a:ext cx="3868246" cy="1465050"/>
          </a:xfrm>
          <a:prstGeom prst="rect">
            <a:avLst/>
          </a:prstGeom>
        </p:spPr>
      </p:pic>
      <p:cxnSp>
        <p:nvCxnSpPr>
          <p:cNvPr id="17" name="Straight Connector 16"/>
          <p:cNvCxnSpPr/>
          <p:nvPr/>
        </p:nvCxnSpPr>
        <p:spPr>
          <a:xfrm>
            <a:off x="3739978" y="2940908"/>
            <a:ext cx="41190" cy="3072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525261" y="2940908"/>
            <a:ext cx="41190" cy="30727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3223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49" y="86264"/>
            <a:ext cx="10515600" cy="454384"/>
          </a:xfrm>
        </p:spPr>
        <p:txBody>
          <a:bodyPr>
            <a:normAutofit/>
          </a:bodyPr>
          <a:lstStyle/>
          <a:p>
            <a:r>
              <a:rPr lang="en-IN" sz="1600" b="1" dirty="0"/>
              <a:t>Class 4: Missing data analysis</a:t>
            </a:r>
          </a:p>
        </p:txBody>
      </p:sp>
      <p:sp>
        <p:nvSpPr>
          <p:cNvPr id="4" name="TextBox 3">
            <a:extLst>
              <a:ext uri="{FF2B5EF4-FFF2-40B4-BE49-F238E27FC236}">
                <a16:creationId xmlns:a16="http://schemas.microsoft.com/office/drawing/2014/main" xmlns="" id="{320E3CBC-CD30-46EE-8758-0BE075B6F216}"/>
              </a:ext>
            </a:extLst>
          </p:cNvPr>
          <p:cNvSpPr txBox="1"/>
          <p:nvPr/>
        </p:nvSpPr>
        <p:spPr>
          <a:xfrm>
            <a:off x="371061" y="940904"/>
            <a:ext cx="11251096" cy="3416320"/>
          </a:xfrm>
          <a:prstGeom prst="rect">
            <a:avLst/>
          </a:prstGeom>
          <a:noFill/>
        </p:spPr>
        <p:txBody>
          <a:bodyPr wrap="square" rtlCol="0">
            <a:spAutoFit/>
          </a:bodyPr>
          <a:lstStyle/>
          <a:p>
            <a:r>
              <a:rPr lang="en-IN" dirty="0"/>
              <a:t>Missing data can be due to various reasons:</a:t>
            </a:r>
          </a:p>
          <a:p>
            <a:endParaRPr lang="en-IN" dirty="0"/>
          </a:p>
          <a:p>
            <a:pPr marL="342900" indent="-342900">
              <a:buAutoNum type="arabicPeriod"/>
            </a:pPr>
            <a:r>
              <a:rPr lang="en-IN" b="1" dirty="0"/>
              <a:t>MAR (Missing at Random)</a:t>
            </a:r>
            <a:r>
              <a:rPr lang="en-IN" dirty="0"/>
              <a:t>: Cause of the missing data is unrelated to the missing values but may be related to the observed values of other variables.</a:t>
            </a:r>
          </a:p>
          <a:p>
            <a:pPr marL="800100" lvl="1" indent="-342900">
              <a:buAutoNum type="arabicPeriod"/>
            </a:pPr>
            <a:r>
              <a:rPr lang="en-IN" dirty="0" err="1"/>
              <a:t>Eg</a:t>
            </a:r>
            <a:r>
              <a:rPr lang="en-IN" dirty="0"/>
              <a:t>: missing income data may be unrelated to the actual income values but are related to education. </a:t>
            </a:r>
          </a:p>
          <a:p>
            <a:pPr marL="800100" lvl="1" indent="-342900">
              <a:buAutoNum type="arabicPeriod"/>
            </a:pPr>
            <a:r>
              <a:rPr lang="en-IN" dirty="0"/>
              <a:t>Perhaps people with more education are less likely to reveal their income than those with less education</a:t>
            </a:r>
          </a:p>
          <a:p>
            <a:pPr lvl="1"/>
            <a:endParaRPr lang="en-IN" dirty="0"/>
          </a:p>
          <a:p>
            <a:pPr marL="342900" indent="-342900">
              <a:buAutoNum type="arabicPeriod"/>
            </a:pPr>
            <a:r>
              <a:rPr lang="en-IN" b="1" dirty="0"/>
              <a:t>MCAR (Missing completely at random)</a:t>
            </a:r>
            <a:r>
              <a:rPr lang="en-IN" dirty="0"/>
              <a:t>: Missing data mechanism is unrelated to the values of any variables, whether missing or observed. These cases can be imputed.</a:t>
            </a:r>
          </a:p>
          <a:p>
            <a:pPr marL="342900" indent="-342900">
              <a:buAutoNum type="arabicPeriod"/>
            </a:pPr>
            <a:endParaRPr lang="en-IN" dirty="0"/>
          </a:p>
          <a:p>
            <a:pPr marL="342900" indent="-342900">
              <a:buAutoNum type="arabicPeriod"/>
            </a:pPr>
            <a:r>
              <a:rPr lang="en-IN" b="1" dirty="0"/>
              <a:t>Non-Ignorable (NI): </a:t>
            </a:r>
            <a:r>
              <a:rPr lang="en-IN" dirty="0"/>
              <a:t>NI means that the missing data mechanism is related to the missing values. There are most </a:t>
            </a:r>
            <a:r>
              <a:rPr lang="en-IN" dirty="0" smtClean="0"/>
              <a:t>problematic and should not be imputed.</a:t>
            </a:r>
            <a:endParaRPr lang="en-IN" dirty="0"/>
          </a:p>
        </p:txBody>
      </p:sp>
      <p:sp>
        <p:nvSpPr>
          <p:cNvPr id="3" name="Rectangle: Rounded Corners 2">
            <a:extLst>
              <a:ext uri="{FF2B5EF4-FFF2-40B4-BE49-F238E27FC236}">
                <a16:creationId xmlns:a16="http://schemas.microsoft.com/office/drawing/2014/main" xmlns="" id="{2E067CCE-E6C8-43AA-A069-68E35356E3C4}"/>
              </a:ext>
            </a:extLst>
          </p:cNvPr>
          <p:cNvSpPr/>
          <p:nvPr/>
        </p:nvSpPr>
        <p:spPr>
          <a:xfrm>
            <a:off x="742122" y="4330719"/>
            <a:ext cx="10668000" cy="1871299"/>
          </a:xfrm>
          <a:prstGeom prst="roundRect">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AutoNum type="arabicPeriod"/>
            </a:pPr>
            <a:r>
              <a:rPr lang="en-IN" sz="1600" b="1" dirty="0">
                <a:solidFill>
                  <a:schemeClr val="tx1"/>
                </a:solidFill>
              </a:rPr>
              <a:t>Listwise deletion</a:t>
            </a:r>
            <a:r>
              <a:rPr lang="en-IN" sz="1600" dirty="0">
                <a:solidFill>
                  <a:schemeClr val="tx1"/>
                </a:solidFill>
              </a:rPr>
              <a:t>: Delete rows with missing data</a:t>
            </a:r>
          </a:p>
          <a:p>
            <a:pPr marL="342900" indent="-342900">
              <a:buAutoNum type="arabicPeriod"/>
            </a:pPr>
            <a:r>
              <a:rPr lang="en-IN" sz="1600" b="1" dirty="0">
                <a:solidFill>
                  <a:schemeClr val="tx1"/>
                </a:solidFill>
              </a:rPr>
              <a:t>Column wise deletion</a:t>
            </a:r>
            <a:r>
              <a:rPr lang="en-IN" sz="1600" dirty="0">
                <a:solidFill>
                  <a:schemeClr val="tx1"/>
                </a:solidFill>
              </a:rPr>
              <a:t>: Delete rows with missing data if a majority of data points of that column are missing</a:t>
            </a:r>
          </a:p>
          <a:p>
            <a:pPr marL="342900" indent="-342900">
              <a:buAutoNum type="arabicPeriod"/>
            </a:pPr>
            <a:r>
              <a:rPr lang="en-IN" sz="1600" b="1" dirty="0">
                <a:solidFill>
                  <a:schemeClr val="tx1"/>
                </a:solidFill>
              </a:rPr>
              <a:t>Imputations</a:t>
            </a:r>
            <a:r>
              <a:rPr lang="en-IN" sz="1600" dirty="0">
                <a:solidFill>
                  <a:schemeClr val="tx1"/>
                </a:solidFill>
              </a:rPr>
              <a:t>:</a:t>
            </a:r>
          </a:p>
          <a:p>
            <a:pPr marL="800100" lvl="1" indent="-342900">
              <a:buAutoNum type="arabicPeriod"/>
            </a:pPr>
            <a:r>
              <a:rPr lang="en-IN" sz="1200" dirty="0" smtClean="0">
                <a:solidFill>
                  <a:schemeClr val="tx1"/>
                </a:solidFill>
              </a:rPr>
              <a:t>Mean Imputation: Replace value with mean value. Mostly for continuous variables</a:t>
            </a:r>
            <a:endParaRPr lang="en-IN" sz="1200" dirty="0">
              <a:solidFill>
                <a:schemeClr val="tx1"/>
              </a:solidFill>
            </a:endParaRPr>
          </a:p>
          <a:p>
            <a:pPr marL="800100" lvl="1" indent="-342900">
              <a:buAutoNum type="arabicPeriod"/>
            </a:pPr>
            <a:r>
              <a:rPr lang="en-IN" sz="1200" dirty="0" smtClean="0">
                <a:solidFill>
                  <a:schemeClr val="tx1"/>
                </a:solidFill>
              </a:rPr>
              <a:t>Median Imputation: Replace with Median. Mostly for categorical</a:t>
            </a:r>
          </a:p>
          <a:p>
            <a:pPr marL="800100" lvl="1" indent="-342900">
              <a:buAutoNum type="arabicPeriod"/>
            </a:pPr>
            <a:r>
              <a:rPr lang="en-IN" sz="1200" dirty="0" smtClean="0">
                <a:solidFill>
                  <a:schemeClr val="tx1"/>
                </a:solidFill>
              </a:rPr>
              <a:t>Mode Imputation: Replace with Mode. Mostly for categorical</a:t>
            </a:r>
            <a:endParaRPr lang="en-IN" sz="1200" dirty="0">
              <a:solidFill>
                <a:schemeClr val="tx1"/>
              </a:solidFill>
            </a:endParaRPr>
          </a:p>
          <a:p>
            <a:pPr marL="800100" lvl="1" indent="-342900">
              <a:buAutoNum type="arabicPeriod"/>
            </a:pPr>
            <a:r>
              <a:rPr lang="en-IN" sz="1200" dirty="0">
                <a:solidFill>
                  <a:schemeClr val="tx1"/>
                </a:solidFill>
              </a:rPr>
              <a:t>Target </a:t>
            </a:r>
            <a:r>
              <a:rPr lang="en-IN" sz="1200" dirty="0" smtClean="0">
                <a:solidFill>
                  <a:schemeClr val="tx1"/>
                </a:solidFill>
              </a:rPr>
              <a:t>Encoding – Advanced. Encode missing value with target mean value. Very easy to over-fit and we do this k-fold way.</a:t>
            </a:r>
          </a:p>
          <a:p>
            <a:pPr marL="800100" lvl="1" indent="-342900">
              <a:buAutoNum type="arabicPeriod"/>
            </a:pPr>
            <a:r>
              <a:rPr lang="en-IN" sz="1200" dirty="0" smtClean="0">
                <a:solidFill>
                  <a:schemeClr val="tx1"/>
                </a:solidFill>
              </a:rPr>
              <a:t>Expectation Maximization: We will not cover this, but this is based on EM algorithm heuristic</a:t>
            </a:r>
            <a:endParaRPr lang="en-IN" sz="1200" dirty="0">
              <a:solidFill>
                <a:schemeClr val="tx1"/>
              </a:solidFill>
            </a:endParaRPr>
          </a:p>
          <a:p>
            <a:pPr marL="342900" indent="-342900">
              <a:buAutoNum type="arabicPeriod"/>
            </a:pPr>
            <a:endParaRPr lang="en-IN" sz="1600" dirty="0">
              <a:solidFill>
                <a:schemeClr val="tx1"/>
              </a:solidFill>
            </a:endParaRPr>
          </a:p>
        </p:txBody>
      </p:sp>
    </p:spTree>
    <p:extLst>
      <p:ext uri="{BB962C8B-B14F-4D97-AF65-F5344CB8AC3E}">
        <p14:creationId xmlns:p14="http://schemas.microsoft.com/office/powerpoint/2010/main" val="771310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49" y="86264"/>
            <a:ext cx="10515600" cy="454384"/>
          </a:xfrm>
        </p:spPr>
        <p:txBody>
          <a:bodyPr>
            <a:normAutofit/>
          </a:bodyPr>
          <a:lstStyle/>
          <a:p>
            <a:r>
              <a:rPr lang="en-IN" sz="1600" b="1" dirty="0"/>
              <a:t>Class 4: Linear Algebra - Vectors</a:t>
            </a:r>
          </a:p>
        </p:txBody>
      </p:sp>
      <p:sp>
        <p:nvSpPr>
          <p:cNvPr id="4" name="TextBox 3">
            <a:extLst>
              <a:ext uri="{FF2B5EF4-FFF2-40B4-BE49-F238E27FC236}">
                <a16:creationId xmlns:a16="http://schemas.microsoft.com/office/drawing/2014/main" xmlns="" id="{320E3CBC-CD30-46EE-8758-0BE075B6F216}"/>
              </a:ext>
            </a:extLst>
          </p:cNvPr>
          <p:cNvSpPr txBox="1"/>
          <p:nvPr/>
        </p:nvSpPr>
        <p:spPr>
          <a:xfrm>
            <a:off x="371061" y="940904"/>
            <a:ext cx="11251096" cy="2862322"/>
          </a:xfrm>
          <a:prstGeom prst="rect">
            <a:avLst/>
          </a:prstGeom>
          <a:noFill/>
        </p:spPr>
        <p:txBody>
          <a:bodyPr wrap="square" rtlCol="0">
            <a:spAutoFit/>
          </a:bodyPr>
          <a:lstStyle/>
          <a:p>
            <a:r>
              <a:rPr lang="en-IN" b="1" dirty="0"/>
              <a:t>Vectors</a:t>
            </a:r>
            <a:r>
              <a:rPr lang="en-IN" dirty="0"/>
              <a:t>: A 1 D dataframe can be thought of an Vector; similar to an </a:t>
            </a:r>
            <a:r>
              <a:rPr lang="en-IN" dirty="0" err="1"/>
              <a:t>numpy</a:t>
            </a:r>
            <a:r>
              <a:rPr lang="en-IN" dirty="0"/>
              <a:t> array. However, there are many operations we can do with vectors. Vectors are “things” that have both a magnitude and a direction. </a:t>
            </a:r>
          </a:p>
          <a:p>
            <a:endParaRPr lang="en-IN" dirty="0"/>
          </a:p>
          <a:p>
            <a:r>
              <a:rPr lang="en-IN" b="1" dirty="0"/>
              <a:t>Operations</a:t>
            </a:r>
            <a:r>
              <a:rPr lang="en-IN" dirty="0"/>
              <a:t>: Dot product, distance measures, multiply with matrix</a:t>
            </a:r>
          </a:p>
          <a:p>
            <a:endParaRPr lang="en-IN" dirty="0"/>
          </a:p>
          <a:p>
            <a:r>
              <a:rPr lang="en-IN" dirty="0"/>
              <a:t>Ex:  V = {x1,x2}</a:t>
            </a:r>
          </a:p>
          <a:p>
            <a:endParaRPr lang="en-IN" dirty="0"/>
          </a:p>
          <a:p>
            <a:r>
              <a:rPr lang="en-IN" dirty="0"/>
              <a:t>Magnitude =</a:t>
            </a:r>
          </a:p>
          <a:p>
            <a:endParaRPr lang="en-IN" dirty="0"/>
          </a:p>
          <a:p>
            <a:r>
              <a:rPr lang="en-IN" dirty="0"/>
              <a:t>If Magnitude = 1, then unit vector</a:t>
            </a:r>
          </a:p>
        </p:txBody>
      </p:sp>
      <p:grpSp>
        <p:nvGrpSpPr>
          <p:cNvPr id="19" name="Group 18">
            <a:extLst>
              <a:ext uri="{FF2B5EF4-FFF2-40B4-BE49-F238E27FC236}">
                <a16:creationId xmlns:a16="http://schemas.microsoft.com/office/drawing/2014/main" xmlns="" id="{5E5AD552-8F99-4C12-888C-276CA3879EED}"/>
              </a:ext>
            </a:extLst>
          </p:cNvPr>
          <p:cNvGrpSpPr/>
          <p:nvPr/>
        </p:nvGrpSpPr>
        <p:grpSpPr>
          <a:xfrm>
            <a:off x="8591165" y="4050269"/>
            <a:ext cx="2425580" cy="1866827"/>
            <a:chOff x="600104" y="3712338"/>
            <a:chExt cx="2425580" cy="1866827"/>
          </a:xfrm>
        </p:grpSpPr>
        <p:cxnSp>
          <p:nvCxnSpPr>
            <p:cNvPr id="6" name="Straight Connector 5">
              <a:extLst>
                <a:ext uri="{FF2B5EF4-FFF2-40B4-BE49-F238E27FC236}">
                  <a16:creationId xmlns:a16="http://schemas.microsoft.com/office/drawing/2014/main" xmlns="" id="{C79F349B-006F-42C3-8B30-E8D3787C1CC5}"/>
                </a:ext>
              </a:extLst>
            </p:cNvPr>
            <p:cNvCxnSpPr>
              <a:cxnSpLocks/>
            </p:cNvCxnSpPr>
            <p:nvPr/>
          </p:nvCxnSpPr>
          <p:spPr>
            <a:xfrm>
              <a:off x="821633" y="3803226"/>
              <a:ext cx="2" cy="177593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B1810DD0-B5E7-4486-AFB4-71DD68A2DA01}"/>
                </a:ext>
              </a:extLst>
            </p:cNvPr>
            <p:cNvCxnSpPr>
              <a:cxnSpLocks/>
            </p:cNvCxnSpPr>
            <p:nvPr/>
          </p:nvCxnSpPr>
          <p:spPr>
            <a:xfrm flipH="1">
              <a:off x="821635" y="5579165"/>
              <a:ext cx="21601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xmlns="" id="{7C2C2B3E-D9F9-4A03-9FCD-A2CDD5E8F44E}"/>
                </a:ext>
              </a:extLst>
            </p:cNvPr>
            <p:cNvCxnSpPr/>
            <p:nvPr/>
          </p:nvCxnSpPr>
          <p:spPr>
            <a:xfrm flipV="1">
              <a:off x="821635" y="4041913"/>
              <a:ext cx="1590261" cy="1537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C9943C18-EFA4-4E34-AA4B-EC5792F50F93}"/>
                </a:ext>
              </a:extLst>
            </p:cNvPr>
            <p:cNvSpPr txBox="1"/>
            <p:nvPr/>
          </p:nvSpPr>
          <p:spPr>
            <a:xfrm>
              <a:off x="2226364" y="3712338"/>
              <a:ext cx="755373" cy="369332"/>
            </a:xfrm>
            <a:prstGeom prst="rect">
              <a:avLst/>
            </a:prstGeom>
            <a:noFill/>
          </p:spPr>
          <p:txBody>
            <a:bodyPr wrap="square" rtlCol="0">
              <a:spAutoFit/>
            </a:bodyPr>
            <a:lstStyle/>
            <a:p>
              <a:r>
                <a:rPr lang="en-IN" b="1" dirty="0"/>
                <a:t>(2,2)</a:t>
              </a:r>
            </a:p>
          </p:txBody>
        </p:sp>
        <p:sp>
          <p:nvSpPr>
            <p:cNvPr id="13" name="Arrow: Curved Up 12">
              <a:extLst>
                <a:ext uri="{FF2B5EF4-FFF2-40B4-BE49-F238E27FC236}">
                  <a16:creationId xmlns:a16="http://schemas.microsoft.com/office/drawing/2014/main" xmlns="" id="{73155613-1D22-4EBA-8652-B77F94BB0AD2}"/>
                </a:ext>
              </a:extLst>
            </p:cNvPr>
            <p:cNvSpPr/>
            <p:nvPr/>
          </p:nvSpPr>
          <p:spPr>
            <a:xfrm rot="16200000">
              <a:off x="1285454" y="5108723"/>
              <a:ext cx="622849" cy="31803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xmlns="" id="{54F05EEF-C2D5-46A9-B4A1-21CD325208D8}"/>
                    </a:ext>
                  </a:extLst>
                </p:cNvPr>
                <p:cNvSpPr txBox="1"/>
                <p:nvPr/>
              </p:nvSpPr>
              <p:spPr>
                <a:xfrm>
                  <a:off x="1329407" y="5081163"/>
                  <a:ext cx="1696277"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1100" b="1" i="1" dirty="0" smtClean="0">
                            <a:latin typeface="Cambria Math" panose="02040503050406030204" pitchFamily="18" charset="0"/>
                            <a:ea typeface="Cambria Math" panose="02040503050406030204" pitchFamily="18" charset="0"/>
                          </a:rPr>
                          <m:t>𝜽</m:t>
                        </m:r>
                        <m:r>
                          <a:rPr lang="en-IN" sz="1100" b="1" i="1" dirty="0" smtClean="0">
                            <a:latin typeface="Cambria Math" panose="02040503050406030204" pitchFamily="18" charset="0"/>
                            <a:ea typeface="Cambria Math" panose="02040503050406030204" pitchFamily="18" charset="0"/>
                          </a:rPr>
                          <m:t> </m:t>
                        </m:r>
                        <m:d>
                          <m:dPr>
                            <m:ctrlPr>
                              <a:rPr lang="en-IN" sz="1100" b="1" i="1" dirty="0" smtClean="0">
                                <a:latin typeface="Cambria Math" panose="02040503050406030204" pitchFamily="18" charset="0"/>
                                <a:ea typeface="Cambria Math" panose="02040503050406030204" pitchFamily="18" charset="0"/>
                              </a:rPr>
                            </m:ctrlPr>
                          </m:dPr>
                          <m:e>
                            <m:r>
                              <a:rPr lang="en-IN" sz="1100" b="1" i="1" dirty="0" smtClean="0">
                                <a:latin typeface="Cambria Math" panose="02040503050406030204" pitchFamily="18" charset="0"/>
                                <a:ea typeface="Cambria Math" panose="02040503050406030204" pitchFamily="18" charset="0"/>
                              </a:rPr>
                              <m:t>𝑨𝒏𝒈𝒍𝒆</m:t>
                            </m:r>
                            <m:r>
                              <a:rPr lang="en-IN" sz="1100" b="1" i="1" dirty="0" smtClean="0">
                                <a:latin typeface="Cambria Math" panose="02040503050406030204" pitchFamily="18" charset="0"/>
                                <a:ea typeface="Cambria Math" panose="02040503050406030204" pitchFamily="18" charset="0"/>
                              </a:rPr>
                              <m:t> </m:t>
                            </m:r>
                          </m:e>
                        </m:d>
                      </m:oMath>
                    </m:oMathPara>
                  </a14:m>
                  <a:endParaRPr lang="en-IN" sz="1100" b="1" dirty="0"/>
                </a:p>
              </p:txBody>
            </p:sp>
          </mc:Choice>
          <mc:Fallback>
            <p:sp>
              <p:nvSpPr>
                <p:cNvPr id="14" name="TextBox 13">
                  <a:extLst>
                    <a:ext uri="{FF2B5EF4-FFF2-40B4-BE49-F238E27FC236}">
                      <a16:creationId xmlns:a16="http://schemas.microsoft.com/office/drawing/2014/main" xmlns:a14="http://schemas.microsoft.com/office/drawing/2010/main" xmlns="" id="{54F05EEF-C2D5-46A9-B4A1-21CD325208D8}"/>
                    </a:ext>
                  </a:extLst>
                </p:cNvPr>
                <p:cNvSpPr txBox="1">
                  <a:spLocks noRot="1" noChangeAspect="1" noMove="1" noResize="1" noEditPoints="1" noAdjustHandles="1" noChangeArrowheads="1" noChangeShapeType="1" noTextEdit="1"/>
                </p:cNvSpPr>
                <p:nvPr/>
              </p:nvSpPr>
              <p:spPr>
                <a:xfrm>
                  <a:off x="1329407" y="5081163"/>
                  <a:ext cx="1696277" cy="261610"/>
                </a:xfrm>
                <a:prstGeom prst="rect">
                  <a:avLst/>
                </a:prstGeom>
                <a:blipFill rotWithShape="0">
                  <a:blip r:embed="rId2"/>
                  <a:stretch>
                    <a:fillRect b="-6977"/>
                  </a:stretch>
                </a:blipFill>
              </p:spPr>
              <p:txBody>
                <a:bodyPr/>
                <a:lstStyle/>
                <a:p>
                  <a:r>
                    <a:rPr lang="en-IN">
                      <a:noFill/>
                    </a:rPr>
                    <a:t> </a:t>
                  </a:r>
                </a:p>
              </p:txBody>
            </p:sp>
          </mc:Fallback>
        </mc:AlternateContent>
        <p:sp>
          <p:nvSpPr>
            <p:cNvPr id="15" name="TextBox 14">
              <a:extLst>
                <a:ext uri="{FF2B5EF4-FFF2-40B4-BE49-F238E27FC236}">
                  <a16:creationId xmlns:a16="http://schemas.microsoft.com/office/drawing/2014/main" xmlns="" id="{9C5DBCE4-592E-42AC-9E1A-56945875B888}"/>
                </a:ext>
              </a:extLst>
            </p:cNvPr>
            <p:cNvSpPr txBox="1"/>
            <p:nvPr/>
          </p:nvSpPr>
          <p:spPr>
            <a:xfrm rot="18924852">
              <a:off x="600104" y="4300679"/>
              <a:ext cx="2290172" cy="307777"/>
            </a:xfrm>
            <a:prstGeom prst="rect">
              <a:avLst/>
            </a:prstGeom>
            <a:noFill/>
          </p:spPr>
          <p:txBody>
            <a:bodyPr wrap="square" rtlCol="0">
              <a:spAutoFit/>
            </a:bodyPr>
            <a:lstStyle/>
            <a:p>
              <a:r>
                <a:rPr lang="en-IN" sz="1400" b="1" dirty="0"/>
                <a:t>Magnitude: sqrt(8)</a:t>
              </a:r>
            </a:p>
          </p:txBody>
        </p:sp>
      </p:gr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xmlns="" id="{D7A555BA-E0E5-45D4-88FD-51691C22D8E2}"/>
                  </a:ext>
                </a:extLst>
              </p:cNvPr>
              <p:cNvSpPr txBox="1"/>
              <p:nvPr/>
            </p:nvSpPr>
            <p:spPr>
              <a:xfrm>
                <a:off x="1616765" y="2795587"/>
                <a:ext cx="1106574" cy="56368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lang="en-IN" i="1" smtClean="0">
                              <a:latin typeface="Cambria Math" panose="02040503050406030204" pitchFamily="18" charset="0"/>
                            </a:rPr>
                          </m:ctrlPr>
                        </m:radPr>
                        <m:deg/>
                        <m:e>
                          <m:sSubSup>
                            <m:sSubSupPr>
                              <m:ctrlPr>
                                <a:rPr lang="en-IN" i="1">
                                  <a:latin typeface="Cambria Math" panose="02040503050406030204" pitchFamily="18" charset="0"/>
                                </a:rPr>
                              </m:ctrlPr>
                            </m:sSubSupPr>
                            <m:e>
                              <m:r>
                                <a:rPr lang="en-IN" i="1">
                                  <a:latin typeface="Cambria Math" panose="02040503050406030204" pitchFamily="18" charset="0"/>
                                </a:rPr>
                                <m:t>𝑥</m:t>
                              </m:r>
                            </m:e>
                            <m:sub>
                              <m:r>
                                <a:rPr lang="en-IN" i="0">
                                  <a:latin typeface="Cambria Math" panose="02040503050406030204" pitchFamily="18" charset="0"/>
                                </a:rPr>
                                <m:t>1</m:t>
                              </m:r>
                            </m:sub>
                            <m:sup>
                              <m:r>
                                <a:rPr lang="en-IN" i="0">
                                  <a:latin typeface="Cambria Math" panose="02040503050406030204" pitchFamily="18" charset="0"/>
                                </a:rPr>
                                <m:t>2</m:t>
                              </m:r>
                            </m:sup>
                          </m:sSubSup>
                          <m:r>
                            <a:rPr lang="en-IN" i="0">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𝑥</m:t>
                              </m:r>
                            </m:e>
                            <m:sub>
                              <m:r>
                                <a:rPr lang="en-IN" i="0">
                                  <a:latin typeface="Cambria Math" panose="02040503050406030204" pitchFamily="18" charset="0"/>
                                </a:rPr>
                                <m:t>2</m:t>
                              </m:r>
                            </m:sub>
                            <m:sup>
                              <m:r>
                                <a:rPr lang="en-IN" i="0">
                                  <a:latin typeface="Cambria Math" panose="02040503050406030204" pitchFamily="18" charset="0"/>
                                </a:rPr>
                                <m:t>2</m:t>
                              </m:r>
                            </m:sup>
                          </m:sSubSup>
                        </m:e>
                      </m:rad>
                    </m:oMath>
                  </m:oMathPara>
                </a14:m>
                <a:endParaRPr lang="en-IN" dirty="0"/>
              </a:p>
            </p:txBody>
          </p:sp>
        </mc:Choice>
        <mc:Fallback>
          <p:sp>
            <p:nvSpPr>
              <p:cNvPr id="16" name="TextBox 15">
                <a:extLst>
                  <a:ext uri="{FF2B5EF4-FFF2-40B4-BE49-F238E27FC236}">
                    <a16:creationId xmlns:a16="http://schemas.microsoft.com/office/drawing/2014/main" xmlns:a14="http://schemas.microsoft.com/office/drawing/2010/main" xmlns="" id="{D7A555BA-E0E5-45D4-88FD-51691C22D8E2}"/>
                  </a:ext>
                </a:extLst>
              </p:cNvPr>
              <p:cNvSpPr txBox="1">
                <a:spLocks noRot="1" noChangeAspect="1" noMove="1" noResize="1" noEditPoints="1" noAdjustHandles="1" noChangeArrowheads="1" noChangeShapeType="1" noTextEdit="1"/>
              </p:cNvSpPr>
              <p:nvPr/>
            </p:nvSpPr>
            <p:spPr>
              <a:xfrm>
                <a:off x="1616765" y="2795587"/>
                <a:ext cx="1106574" cy="563680"/>
              </a:xfrm>
              <a:prstGeom prst="rect">
                <a:avLst/>
              </a:prstGeom>
              <a:blipFill rotWithShape="0">
                <a:blip r:embed="rId3"/>
                <a:stretch>
                  <a:fillRect b="-1087"/>
                </a:stretch>
              </a:blipFill>
            </p:spPr>
            <p:txBody>
              <a:bodyPr/>
              <a:lstStyle/>
              <a:p>
                <a:r>
                  <a:rPr lang="en-IN">
                    <a:noFill/>
                  </a:rPr>
                  <a:t> </a:t>
                </a:r>
              </a:p>
            </p:txBody>
          </p:sp>
        </mc:Fallback>
      </mc:AlternateContent>
      <p:pic>
        <p:nvPicPr>
          <p:cNvPr id="20" name="Picture 19">
            <a:extLst>
              <a:ext uri="{FF2B5EF4-FFF2-40B4-BE49-F238E27FC236}">
                <a16:creationId xmlns:a16="http://schemas.microsoft.com/office/drawing/2014/main" xmlns="" id="{29EB3D50-DF3D-4025-9AB9-2199915914F9}"/>
              </a:ext>
            </a:extLst>
          </p:cNvPr>
          <p:cNvPicPr>
            <a:picLocks noChangeAspect="1"/>
          </p:cNvPicPr>
          <p:nvPr/>
        </p:nvPicPr>
        <p:blipFill>
          <a:blip r:embed="rId4"/>
          <a:stretch>
            <a:fillRect/>
          </a:stretch>
        </p:blipFill>
        <p:spPr>
          <a:xfrm>
            <a:off x="485777" y="3889014"/>
            <a:ext cx="733425" cy="819150"/>
          </a:xfrm>
          <a:prstGeom prst="rect">
            <a:avLst/>
          </a:prstGeom>
        </p:spPr>
      </p:pic>
      <p:sp>
        <p:nvSpPr>
          <p:cNvPr id="21" name="Rectangle 20">
            <a:extLst>
              <a:ext uri="{FF2B5EF4-FFF2-40B4-BE49-F238E27FC236}">
                <a16:creationId xmlns:a16="http://schemas.microsoft.com/office/drawing/2014/main" xmlns="" id="{630E8CC1-BC73-407B-8C75-F914D2676CB6}"/>
              </a:ext>
            </a:extLst>
          </p:cNvPr>
          <p:cNvSpPr/>
          <p:nvPr/>
        </p:nvSpPr>
        <p:spPr>
          <a:xfrm>
            <a:off x="527649" y="6287572"/>
            <a:ext cx="4582280" cy="307777"/>
          </a:xfrm>
          <a:prstGeom prst="rect">
            <a:avLst/>
          </a:prstGeom>
        </p:spPr>
        <p:txBody>
          <a:bodyPr wrap="none">
            <a:spAutoFit/>
          </a:bodyPr>
          <a:lstStyle/>
          <a:p>
            <a:r>
              <a:rPr lang="en-IN" sz="1400" dirty="0"/>
              <a:t>https://web.stanford.edu/class/cs231a/section/section1.pdf</a:t>
            </a:r>
          </a:p>
        </p:txBody>
      </p:sp>
    </p:spTree>
    <p:extLst>
      <p:ext uri="{BB962C8B-B14F-4D97-AF65-F5344CB8AC3E}">
        <p14:creationId xmlns:p14="http://schemas.microsoft.com/office/powerpoint/2010/main" val="1604847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49" y="86264"/>
            <a:ext cx="10515600" cy="454384"/>
          </a:xfrm>
        </p:spPr>
        <p:txBody>
          <a:bodyPr>
            <a:normAutofit/>
          </a:bodyPr>
          <a:lstStyle/>
          <a:p>
            <a:r>
              <a:rPr lang="en-IN" sz="1600" b="1"/>
              <a:t>Class 4: Linear Algebra - Vectors</a:t>
            </a:r>
            <a:endParaRPr lang="en-IN" sz="1600" b="1" dirty="0"/>
          </a:p>
        </p:txBody>
      </p:sp>
      <p:sp>
        <p:nvSpPr>
          <p:cNvPr id="3" name="TextBox 2">
            <a:extLst>
              <a:ext uri="{FF2B5EF4-FFF2-40B4-BE49-F238E27FC236}">
                <a16:creationId xmlns:a16="http://schemas.microsoft.com/office/drawing/2014/main" xmlns="" id="{773BD358-57F9-4CE5-8A4C-CA53E163B3F5}"/>
              </a:ext>
            </a:extLst>
          </p:cNvPr>
          <p:cNvSpPr txBox="1"/>
          <p:nvPr/>
        </p:nvSpPr>
        <p:spPr>
          <a:xfrm>
            <a:off x="527649" y="887896"/>
            <a:ext cx="10922229" cy="4524315"/>
          </a:xfrm>
          <a:prstGeom prst="rect">
            <a:avLst/>
          </a:prstGeom>
          <a:noFill/>
        </p:spPr>
        <p:txBody>
          <a:bodyPr wrap="square" rtlCol="0">
            <a:spAutoFit/>
          </a:bodyPr>
          <a:lstStyle/>
          <a:p>
            <a:r>
              <a:rPr lang="en-IN" dirty="0"/>
              <a:t>Let: </a:t>
            </a:r>
          </a:p>
          <a:p>
            <a:r>
              <a:rPr lang="en-IN" dirty="0"/>
              <a:t>V = {V1,V2}</a:t>
            </a:r>
          </a:p>
          <a:p>
            <a:r>
              <a:rPr lang="en-IN" dirty="0"/>
              <a:t>U = {U1, U2}</a:t>
            </a:r>
          </a:p>
          <a:p>
            <a:endParaRPr lang="en-IN" dirty="0"/>
          </a:p>
          <a:p>
            <a:r>
              <a:rPr lang="en-IN" dirty="0"/>
              <a:t>Addition:</a:t>
            </a:r>
          </a:p>
          <a:p>
            <a:r>
              <a:rPr lang="en-IN" dirty="0"/>
              <a:t>V+U = {V1+U2, V2+U2}  </a:t>
            </a:r>
          </a:p>
          <a:p>
            <a:endParaRPr lang="en-IN" dirty="0"/>
          </a:p>
          <a:p>
            <a:r>
              <a:rPr lang="en-IN" dirty="0"/>
              <a:t>Subtraction:</a:t>
            </a:r>
          </a:p>
          <a:p>
            <a:r>
              <a:rPr lang="en-IN" dirty="0"/>
              <a:t>V-U = {V1-U2, V2-U2}</a:t>
            </a:r>
          </a:p>
          <a:p>
            <a:endParaRPr lang="en-IN" dirty="0"/>
          </a:p>
          <a:p>
            <a:r>
              <a:rPr lang="en-IN" dirty="0"/>
              <a:t>Multiplication by a scalar:</a:t>
            </a:r>
          </a:p>
          <a:p>
            <a:r>
              <a:rPr lang="en-IN" dirty="0" err="1"/>
              <a:t>aV</a:t>
            </a:r>
            <a:r>
              <a:rPr lang="en-IN" dirty="0"/>
              <a:t> = {aV1,aV2}   </a:t>
            </a:r>
          </a:p>
          <a:p>
            <a:endParaRPr lang="en-IN" dirty="0"/>
          </a:p>
          <a:p>
            <a:endParaRPr lang="en-IN" dirty="0"/>
          </a:p>
          <a:p>
            <a:endParaRPr lang="en-IN" dirty="0"/>
          </a:p>
          <a:p>
            <a:endParaRPr lang="en-IN" dirty="0"/>
          </a:p>
        </p:txBody>
      </p:sp>
      <p:sp>
        <p:nvSpPr>
          <p:cNvPr id="20" name="Rectangle 19">
            <a:extLst>
              <a:ext uri="{FF2B5EF4-FFF2-40B4-BE49-F238E27FC236}">
                <a16:creationId xmlns:a16="http://schemas.microsoft.com/office/drawing/2014/main" xmlns="" id="{36E1B8F4-C293-445A-9636-2A60373A43A2}"/>
              </a:ext>
            </a:extLst>
          </p:cNvPr>
          <p:cNvSpPr/>
          <p:nvPr/>
        </p:nvSpPr>
        <p:spPr>
          <a:xfrm>
            <a:off x="527649" y="6287572"/>
            <a:ext cx="4582280" cy="307777"/>
          </a:xfrm>
          <a:prstGeom prst="rect">
            <a:avLst/>
          </a:prstGeom>
        </p:spPr>
        <p:txBody>
          <a:bodyPr wrap="none">
            <a:spAutoFit/>
          </a:bodyPr>
          <a:lstStyle/>
          <a:p>
            <a:r>
              <a:rPr lang="en-IN" sz="1400" dirty="0"/>
              <a:t>https://web.stanford.edu/class/cs231a/section/section1.pdf</a:t>
            </a:r>
          </a:p>
        </p:txBody>
      </p:sp>
    </p:spTree>
    <p:extLst>
      <p:ext uri="{BB962C8B-B14F-4D97-AF65-F5344CB8AC3E}">
        <p14:creationId xmlns:p14="http://schemas.microsoft.com/office/powerpoint/2010/main" val="2973703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49" y="86264"/>
            <a:ext cx="10515600" cy="454384"/>
          </a:xfrm>
        </p:spPr>
        <p:txBody>
          <a:bodyPr>
            <a:normAutofit/>
          </a:bodyPr>
          <a:lstStyle/>
          <a:p>
            <a:r>
              <a:rPr lang="en-IN" sz="1600" b="1"/>
              <a:t>Class 4: Linear Algebra - Vectors</a:t>
            </a:r>
            <a:endParaRPr lang="en-IN" sz="1600" b="1" dirty="0"/>
          </a:p>
        </p:txBody>
      </p:sp>
      <p:pic>
        <p:nvPicPr>
          <p:cNvPr id="5" name="Picture 4">
            <a:extLst>
              <a:ext uri="{FF2B5EF4-FFF2-40B4-BE49-F238E27FC236}">
                <a16:creationId xmlns:a16="http://schemas.microsoft.com/office/drawing/2014/main" xmlns="" id="{3C2DDD8D-F01A-45AE-BA29-B3E7467BB8B4}"/>
              </a:ext>
            </a:extLst>
          </p:cNvPr>
          <p:cNvPicPr>
            <a:picLocks noChangeAspect="1"/>
          </p:cNvPicPr>
          <p:nvPr/>
        </p:nvPicPr>
        <p:blipFill>
          <a:blip r:embed="rId2"/>
          <a:stretch>
            <a:fillRect/>
          </a:stretch>
        </p:blipFill>
        <p:spPr>
          <a:xfrm>
            <a:off x="527649" y="760758"/>
            <a:ext cx="8686800" cy="3905250"/>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xmlns="" id="{D1371266-30C6-45E9-8FAD-D2B7A12AAC3C}"/>
                  </a:ext>
                </a:extLst>
              </p:cNvPr>
              <p:cNvSpPr txBox="1"/>
              <p:nvPr/>
            </p:nvSpPr>
            <p:spPr>
              <a:xfrm>
                <a:off x="527649" y="5124657"/>
                <a:ext cx="10734261" cy="646331"/>
              </a:xfrm>
              <a:prstGeom prst="rect">
                <a:avLst/>
              </a:prstGeom>
              <a:noFill/>
            </p:spPr>
            <p:txBody>
              <a:bodyPr wrap="square" rtlCol="0">
                <a:spAutoFit/>
              </a:bodyPr>
              <a:lstStyle/>
              <a:p>
                <a:r>
                  <a:rPr lang="en-IN" dirty="0"/>
                  <a:t>We usually use dot product to get the value of alpha specifically cos(</a:t>
                </a:r>
                <a14:m>
                  <m:oMath xmlns:m="http://schemas.openxmlformats.org/officeDocument/2006/math">
                    <m:r>
                      <a:rPr lang="en-IN">
                        <a:latin typeface="Cambria Math" panose="02040503050406030204" pitchFamily="18" charset="0"/>
                      </a:rPr>
                      <m:t>𝛼</m:t>
                    </m:r>
                    <m:r>
                      <a:rPr lang="en-IN">
                        <a:latin typeface="Cambria Math" panose="02040503050406030204" pitchFamily="18" charset="0"/>
                      </a:rPr>
                      <m:t>) ;</m:t>
                    </m:r>
                  </m:oMath>
                </a14:m>
                <a:r>
                  <a:rPr lang="en-IN" dirty="0"/>
                  <a:t>which is a measure of similarity of two vectors.</a:t>
                </a:r>
                <a14:m>
                  <m:oMath xmlns:m="http://schemas.openxmlformats.org/officeDocument/2006/math">
                    <m:r>
                      <a:rPr lang="en-IN">
                        <a:latin typeface="Cambria Math" panose="02040503050406030204" pitchFamily="18" charset="0"/>
                      </a:rPr>
                      <m:t> </m:t>
                    </m:r>
                  </m:oMath>
                </a14:m>
                <a:endParaRPr lang="en-IN" dirty="0"/>
              </a:p>
            </p:txBody>
          </p:sp>
        </mc:Choice>
        <mc:Fallback>
          <p:sp>
            <p:nvSpPr>
              <p:cNvPr id="4" name="TextBox 3">
                <a:extLst>
                  <a:ext uri="{FF2B5EF4-FFF2-40B4-BE49-F238E27FC236}">
                    <a16:creationId xmlns:a16="http://schemas.microsoft.com/office/drawing/2014/main" xmlns:a14="http://schemas.microsoft.com/office/drawing/2010/main" xmlns="" id="{D1371266-30C6-45E9-8FAD-D2B7A12AAC3C}"/>
                  </a:ext>
                </a:extLst>
              </p:cNvPr>
              <p:cNvSpPr txBox="1">
                <a:spLocks noRot="1" noChangeAspect="1" noMove="1" noResize="1" noEditPoints="1" noAdjustHandles="1" noChangeArrowheads="1" noChangeShapeType="1" noTextEdit="1"/>
              </p:cNvSpPr>
              <p:nvPr/>
            </p:nvSpPr>
            <p:spPr>
              <a:xfrm>
                <a:off x="527649" y="5124657"/>
                <a:ext cx="10734261" cy="646331"/>
              </a:xfrm>
              <a:prstGeom prst="rect">
                <a:avLst/>
              </a:prstGeom>
              <a:blipFill rotWithShape="0">
                <a:blip r:embed="rId3"/>
                <a:stretch>
                  <a:fillRect l="-511" t="-5660" b="-14151"/>
                </a:stretch>
              </a:blipFill>
            </p:spPr>
            <p:txBody>
              <a:bodyPr/>
              <a:lstStyle/>
              <a:p>
                <a:r>
                  <a:rPr lang="en-IN">
                    <a:noFill/>
                  </a:rPr>
                  <a:t> </a:t>
                </a:r>
              </a:p>
            </p:txBody>
          </p:sp>
        </mc:Fallback>
      </mc:AlternateContent>
      <p:sp>
        <p:nvSpPr>
          <p:cNvPr id="6" name="Rectangle 5">
            <a:extLst>
              <a:ext uri="{FF2B5EF4-FFF2-40B4-BE49-F238E27FC236}">
                <a16:creationId xmlns:a16="http://schemas.microsoft.com/office/drawing/2014/main" xmlns="" id="{AAC88385-828E-4A8A-97F7-A1AA15FD4E5B}"/>
              </a:ext>
            </a:extLst>
          </p:cNvPr>
          <p:cNvSpPr/>
          <p:nvPr/>
        </p:nvSpPr>
        <p:spPr>
          <a:xfrm>
            <a:off x="527649" y="6287572"/>
            <a:ext cx="4582280" cy="307777"/>
          </a:xfrm>
          <a:prstGeom prst="rect">
            <a:avLst/>
          </a:prstGeom>
        </p:spPr>
        <p:txBody>
          <a:bodyPr wrap="none">
            <a:spAutoFit/>
          </a:bodyPr>
          <a:lstStyle/>
          <a:p>
            <a:r>
              <a:rPr lang="en-IN" sz="1400" dirty="0"/>
              <a:t>https://web.stanford.edu/class/cs231a/section/section1.pdf</a:t>
            </a:r>
          </a:p>
        </p:txBody>
      </p:sp>
    </p:spTree>
    <p:extLst>
      <p:ext uri="{BB962C8B-B14F-4D97-AF65-F5344CB8AC3E}">
        <p14:creationId xmlns:p14="http://schemas.microsoft.com/office/powerpoint/2010/main" val="480500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49" y="86264"/>
            <a:ext cx="10515600" cy="454384"/>
          </a:xfrm>
        </p:spPr>
        <p:txBody>
          <a:bodyPr>
            <a:normAutofit/>
          </a:bodyPr>
          <a:lstStyle/>
          <a:p>
            <a:r>
              <a:rPr lang="en-IN" sz="1600" b="1" dirty="0"/>
              <a:t>Class 4: Table of Contents</a:t>
            </a:r>
          </a:p>
        </p:txBody>
      </p:sp>
      <p:sp>
        <p:nvSpPr>
          <p:cNvPr id="3" name="Content Placeholder 2"/>
          <p:cNvSpPr>
            <a:spLocks noGrp="1"/>
          </p:cNvSpPr>
          <p:nvPr>
            <p:ph idx="1"/>
          </p:nvPr>
        </p:nvSpPr>
        <p:spPr>
          <a:xfrm>
            <a:off x="527649" y="755949"/>
            <a:ext cx="10515600" cy="5386059"/>
          </a:xfrm>
        </p:spPr>
        <p:txBody>
          <a:bodyPr>
            <a:normAutofit/>
          </a:bodyPr>
          <a:lstStyle/>
          <a:p>
            <a:pPr>
              <a:buFont typeface="Courier New" panose="02070309020205020404" pitchFamily="49" charset="0"/>
              <a:buChar char="o"/>
            </a:pPr>
            <a:r>
              <a:rPr lang="en-IN" sz="2000" b="1" dirty="0"/>
              <a:t>Data Science 101</a:t>
            </a:r>
          </a:p>
          <a:p>
            <a:pPr lvl="1">
              <a:buFont typeface="Courier New" panose="02070309020205020404" pitchFamily="49" charset="0"/>
              <a:buChar char="o"/>
            </a:pPr>
            <a:r>
              <a:rPr lang="en-IN" sz="1600" dirty="0"/>
              <a:t>   Real life data Science project steps</a:t>
            </a:r>
          </a:p>
          <a:p>
            <a:pPr lvl="1">
              <a:buFont typeface="Courier New" panose="02070309020205020404" pitchFamily="49" charset="0"/>
              <a:buChar char="o"/>
            </a:pPr>
            <a:r>
              <a:rPr lang="en-IN" sz="1600" dirty="0"/>
              <a:t>   Types of variables</a:t>
            </a:r>
          </a:p>
          <a:p>
            <a:pPr lvl="1">
              <a:buFont typeface="Courier New" panose="02070309020205020404" pitchFamily="49" charset="0"/>
              <a:buChar char="o"/>
            </a:pPr>
            <a:r>
              <a:rPr lang="en-IN" sz="1600" dirty="0"/>
              <a:t>   Distributions – Normal, t distribution, Bernoulli </a:t>
            </a:r>
            <a:endParaRPr lang="en-IN" sz="1000" dirty="0"/>
          </a:p>
          <a:p>
            <a:pPr lvl="1">
              <a:buFont typeface="Courier New" panose="02070309020205020404" pitchFamily="49" charset="0"/>
              <a:buChar char="o"/>
            </a:pPr>
            <a:r>
              <a:rPr lang="en-IN" sz="1600" dirty="0"/>
              <a:t>   Hypothesis testing, Central limit theorem</a:t>
            </a:r>
          </a:p>
          <a:p>
            <a:pPr lvl="1">
              <a:buFont typeface="Courier New" panose="02070309020205020404" pitchFamily="49" charset="0"/>
              <a:buChar char="o"/>
            </a:pPr>
            <a:r>
              <a:rPr lang="en-IN" sz="1600" dirty="0"/>
              <a:t>   </a:t>
            </a:r>
            <a:r>
              <a:rPr lang="en-IN" sz="1600" dirty="0">
                <a:solidFill>
                  <a:srgbClr val="FF0000"/>
                </a:solidFill>
              </a:rPr>
              <a:t>Probability concepts, Bayes theorem</a:t>
            </a:r>
          </a:p>
          <a:p>
            <a:pPr lvl="1">
              <a:buFont typeface="Courier New" panose="02070309020205020404" pitchFamily="49" charset="0"/>
              <a:buChar char="o"/>
            </a:pPr>
            <a:r>
              <a:rPr lang="en-IN" sz="1600" dirty="0"/>
              <a:t>   Supervised and un-supervised learning</a:t>
            </a:r>
          </a:p>
          <a:p>
            <a:pPr lvl="1">
              <a:buFont typeface="Courier New" panose="02070309020205020404" pitchFamily="49" charset="0"/>
              <a:buChar char="o"/>
            </a:pPr>
            <a:r>
              <a:rPr lang="en-IN" sz="1600" dirty="0" smtClean="0"/>
              <a:t>   Loss </a:t>
            </a:r>
            <a:r>
              <a:rPr lang="en-IN" sz="1600" dirty="0"/>
              <a:t>functions for continuous target variables</a:t>
            </a:r>
          </a:p>
          <a:p>
            <a:pPr lvl="1">
              <a:buFont typeface="Courier New" panose="02070309020205020404" pitchFamily="49" charset="0"/>
              <a:buChar char="o"/>
            </a:pPr>
            <a:r>
              <a:rPr lang="en-IN" sz="1600" dirty="0"/>
              <a:t>   Loss functions for categorical target variables</a:t>
            </a:r>
          </a:p>
          <a:p>
            <a:pPr lvl="1">
              <a:buFont typeface="Courier New" panose="02070309020205020404" pitchFamily="49" charset="0"/>
              <a:buChar char="o"/>
            </a:pPr>
            <a:r>
              <a:rPr lang="en-IN" sz="1600" dirty="0"/>
              <a:t>   Bias / Variance </a:t>
            </a:r>
            <a:r>
              <a:rPr lang="en-IN" sz="1600" dirty="0" err="1"/>
              <a:t>tradeoff</a:t>
            </a:r>
            <a:r>
              <a:rPr lang="en-IN" sz="1600" dirty="0"/>
              <a:t> (Overfitting and underfitting)</a:t>
            </a:r>
          </a:p>
          <a:p>
            <a:pPr lvl="1">
              <a:buFont typeface="Courier New" panose="02070309020205020404" pitchFamily="49" charset="0"/>
              <a:buChar char="o"/>
            </a:pPr>
            <a:r>
              <a:rPr lang="en-IN" sz="1600" dirty="0"/>
              <a:t>   Missing Data Analysis - Imputation methods</a:t>
            </a:r>
          </a:p>
          <a:p>
            <a:pPr lvl="1">
              <a:buFont typeface="Courier New" panose="02070309020205020404" pitchFamily="49" charset="0"/>
              <a:buChar char="o"/>
            </a:pPr>
            <a:r>
              <a:rPr lang="en-IN" sz="1600" dirty="0"/>
              <a:t>   Linear Algebra refresh </a:t>
            </a:r>
          </a:p>
          <a:p>
            <a:pPr lvl="1">
              <a:buFont typeface="Courier New" panose="02070309020205020404" pitchFamily="49" charset="0"/>
              <a:buChar char="o"/>
            </a:pPr>
            <a:endParaRPr lang="en-IN" sz="1600" dirty="0"/>
          </a:p>
          <a:p>
            <a:pPr>
              <a:buFont typeface="Courier New" panose="02070309020205020404" pitchFamily="49" charset="0"/>
              <a:buChar char="o"/>
            </a:pPr>
            <a:r>
              <a:rPr lang="en-IN" sz="2000" b="1" dirty="0"/>
              <a:t>Bonus</a:t>
            </a:r>
            <a:r>
              <a:rPr lang="en-IN" sz="2000" dirty="0"/>
              <a:t>: Categorical variable representation via one-hot encoding, label encoder</a:t>
            </a:r>
          </a:p>
        </p:txBody>
      </p:sp>
    </p:spTree>
    <p:extLst>
      <p:ext uri="{BB962C8B-B14F-4D97-AF65-F5344CB8AC3E}">
        <p14:creationId xmlns:p14="http://schemas.microsoft.com/office/powerpoint/2010/main" val="1880741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49" y="86264"/>
            <a:ext cx="10515600" cy="454384"/>
          </a:xfrm>
        </p:spPr>
        <p:txBody>
          <a:bodyPr>
            <a:normAutofit/>
          </a:bodyPr>
          <a:lstStyle/>
          <a:p>
            <a:r>
              <a:rPr lang="en-IN" sz="1600" b="1"/>
              <a:t>Class 4: Linear Algebra - Matrix</a:t>
            </a:r>
            <a:endParaRPr lang="en-IN" sz="1600" b="1" dirty="0"/>
          </a:p>
        </p:txBody>
      </p:sp>
      <p:sp>
        <p:nvSpPr>
          <p:cNvPr id="4" name="TextBox 3">
            <a:extLst>
              <a:ext uri="{FF2B5EF4-FFF2-40B4-BE49-F238E27FC236}">
                <a16:creationId xmlns:a16="http://schemas.microsoft.com/office/drawing/2014/main" xmlns="" id="{320E3CBC-CD30-46EE-8758-0BE075B6F216}"/>
              </a:ext>
            </a:extLst>
          </p:cNvPr>
          <p:cNvSpPr txBox="1"/>
          <p:nvPr/>
        </p:nvSpPr>
        <p:spPr>
          <a:xfrm>
            <a:off x="470452" y="2690336"/>
            <a:ext cx="11251096" cy="1477328"/>
          </a:xfrm>
          <a:prstGeom prst="rect">
            <a:avLst/>
          </a:prstGeom>
          <a:noFill/>
        </p:spPr>
        <p:txBody>
          <a:bodyPr wrap="square" rtlCol="0">
            <a:spAutoFit/>
          </a:bodyPr>
          <a:lstStyle/>
          <a:p>
            <a:r>
              <a:rPr lang="en-IN" b="1" dirty="0"/>
              <a:t>Matrix: A dataframe like object, with homogeneous data types is a matrix</a:t>
            </a:r>
            <a:endParaRPr lang="en-IN" dirty="0"/>
          </a:p>
          <a:p>
            <a:endParaRPr lang="en-IN" dirty="0"/>
          </a:p>
          <a:p>
            <a:r>
              <a:rPr lang="en-IN" b="1" dirty="0"/>
              <a:t>Operations</a:t>
            </a:r>
            <a:r>
              <a:rPr lang="en-IN" dirty="0"/>
              <a:t>: Dot product, matrix multiplication, factorization, transpose, </a:t>
            </a:r>
            <a:r>
              <a:rPr lang="en-IN" dirty="0" err="1"/>
              <a:t>determinant,inverse</a:t>
            </a:r>
            <a:r>
              <a:rPr lang="en-IN" dirty="0"/>
              <a:t> etc</a:t>
            </a:r>
          </a:p>
          <a:p>
            <a:endParaRPr lang="en-IN" dirty="0"/>
          </a:p>
          <a:p>
            <a:endParaRPr lang="en-IN" dirty="0"/>
          </a:p>
        </p:txBody>
      </p:sp>
      <p:pic>
        <p:nvPicPr>
          <p:cNvPr id="3" name="Picture 2">
            <a:extLst>
              <a:ext uri="{FF2B5EF4-FFF2-40B4-BE49-F238E27FC236}">
                <a16:creationId xmlns:a16="http://schemas.microsoft.com/office/drawing/2014/main" xmlns="" id="{56B4942A-8140-4900-816A-8D0FF922FC14}"/>
              </a:ext>
            </a:extLst>
          </p:cNvPr>
          <p:cNvPicPr>
            <a:picLocks noChangeAspect="1"/>
          </p:cNvPicPr>
          <p:nvPr/>
        </p:nvPicPr>
        <p:blipFill>
          <a:blip r:embed="rId2"/>
          <a:stretch>
            <a:fillRect/>
          </a:stretch>
        </p:blipFill>
        <p:spPr>
          <a:xfrm>
            <a:off x="527649" y="687870"/>
            <a:ext cx="3295650" cy="1771650"/>
          </a:xfrm>
          <a:prstGeom prst="rect">
            <a:avLst/>
          </a:prstGeom>
        </p:spPr>
      </p:pic>
      <p:sp>
        <p:nvSpPr>
          <p:cNvPr id="16" name="Rectangle 15">
            <a:extLst>
              <a:ext uri="{FF2B5EF4-FFF2-40B4-BE49-F238E27FC236}">
                <a16:creationId xmlns:a16="http://schemas.microsoft.com/office/drawing/2014/main" xmlns="" id="{9AF0A231-CB7E-4498-8279-AE3A0C863B06}"/>
              </a:ext>
            </a:extLst>
          </p:cNvPr>
          <p:cNvSpPr/>
          <p:nvPr/>
        </p:nvSpPr>
        <p:spPr>
          <a:xfrm>
            <a:off x="527649" y="6287572"/>
            <a:ext cx="4582280" cy="307777"/>
          </a:xfrm>
          <a:prstGeom prst="rect">
            <a:avLst/>
          </a:prstGeom>
        </p:spPr>
        <p:txBody>
          <a:bodyPr wrap="none">
            <a:spAutoFit/>
          </a:bodyPr>
          <a:lstStyle/>
          <a:p>
            <a:r>
              <a:rPr lang="en-IN" sz="1400" dirty="0"/>
              <a:t>https://web.stanford.edu/class/cs231a/section/section1.pdf</a:t>
            </a:r>
          </a:p>
        </p:txBody>
      </p:sp>
    </p:spTree>
    <p:extLst>
      <p:ext uri="{BB962C8B-B14F-4D97-AF65-F5344CB8AC3E}">
        <p14:creationId xmlns:p14="http://schemas.microsoft.com/office/powerpoint/2010/main" val="130544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49" y="86264"/>
            <a:ext cx="10515600" cy="454384"/>
          </a:xfrm>
        </p:spPr>
        <p:txBody>
          <a:bodyPr>
            <a:normAutofit/>
          </a:bodyPr>
          <a:lstStyle/>
          <a:p>
            <a:r>
              <a:rPr lang="en-IN" sz="1600" b="1"/>
              <a:t>Class 4: Linear Algebra - Matrix</a:t>
            </a:r>
            <a:endParaRPr lang="en-IN" sz="1600" b="1" dirty="0"/>
          </a:p>
        </p:txBody>
      </p:sp>
      <p:pic>
        <p:nvPicPr>
          <p:cNvPr id="3" name="Picture 2">
            <a:extLst>
              <a:ext uri="{FF2B5EF4-FFF2-40B4-BE49-F238E27FC236}">
                <a16:creationId xmlns:a16="http://schemas.microsoft.com/office/drawing/2014/main" xmlns="" id="{56B4942A-8140-4900-816A-8D0FF922FC14}"/>
              </a:ext>
            </a:extLst>
          </p:cNvPr>
          <p:cNvPicPr>
            <a:picLocks noChangeAspect="1"/>
          </p:cNvPicPr>
          <p:nvPr/>
        </p:nvPicPr>
        <p:blipFill>
          <a:blip r:embed="rId2"/>
          <a:stretch>
            <a:fillRect/>
          </a:stretch>
        </p:blipFill>
        <p:spPr>
          <a:xfrm>
            <a:off x="527649" y="687870"/>
            <a:ext cx="3295650" cy="1771650"/>
          </a:xfrm>
          <a:prstGeom prst="rect">
            <a:avLst/>
          </a:prstGeom>
        </p:spPr>
      </p:pic>
      <p:sp>
        <p:nvSpPr>
          <p:cNvPr id="5" name="TextBox 4">
            <a:extLst>
              <a:ext uri="{FF2B5EF4-FFF2-40B4-BE49-F238E27FC236}">
                <a16:creationId xmlns:a16="http://schemas.microsoft.com/office/drawing/2014/main" xmlns="" id="{B688959D-FE2E-4DCE-9E02-457D37DD0C02}"/>
              </a:ext>
            </a:extLst>
          </p:cNvPr>
          <p:cNvSpPr txBox="1"/>
          <p:nvPr/>
        </p:nvSpPr>
        <p:spPr>
          <a:xfrm>
            <a:off x="527649" y="2782668"/>
            <a:ext cx="7832035" cy="646331"/>
          </a:xfrm>
          <a:prstGeom prst="rect">
            <a:avLst/>
          </a:prstGeom>
          <a:noFill/>
        </p:spPr>
        <p:txBody>
          <a:bodyPr wrap="square" rtlCol="0">
            <a:spAutoFit/>
          </a:bodyPr>
          <a:lstStyle/>
          <a:p>
            <a:r>
              <a:rPr lang="en-IN" b="1" dirty="0"/>
              <a:t>Sum – Element wise sum:</a:t>
            </a:r>
          </a:p>
          <a:p>
            <a:r>
              <a:rPr lang="en-IN" b="1" dirty="0" err="1"/>
              <a:t>c</a:t>
            </a:r>
            <a:r>
              <a:rPr lang="en-IN" b="1" baseline="-25000" dirty="0" err="1"/>
              <a:t>ij</a:t>
            </a:r>
            <a:r>
              <a:rPr lang="en-IN" b="1" dirty="0"/>
              <a:t> = </a:t>
            </a:r>
            <a:r>
              <a:rPr lang="en-IN" b="1" dirty="0" err="1"/>
              <a:t>a</a:t>
            </a:r>
            <a:r>
              <a:rPr lang="en-IN" b="1" baseline="-25000" dirty="0" err="1"/>
              <a:t>ij</a:t>
            </a:r>
            <a:r>
              <a:rPr lang="en-IN" b="1" baseline="-25000" dirty="0"/>
              <a:t> </a:t>
            </a:r>
            <a:r>
              <a:rPr lang="en-IN" b="1" dirty="0"/>
              <a:t>+ </a:t>
            </a:r>
            <a:r>
              <a:rPr lang="en-IN" b="1" dirty="0" err="1"/>
              <a:t>b</a:t>
            </a:r>
            <a:r>
              <a:rPr lang="en-IN" b="1" baseline="-25000" dirty="0" err="1"/>
              <a:t>ij</a:t>
            </a:r>
            <a:endParaRPr lang="en-IN" b="1" dirty="0"/>
          </a:p>
        </p:txBody>
      </p:sp>
      <p:pic>
        <p:nvPicPr>
          <p:cNvPr id="7" name="Picture 6">
            <a:extLst>
              <a:ext uri="{FF2B5EF4-FFF2-40B4-BE49-F238E27FC236}">
                <a16:creationId xmlns:a16="http://schemas.microsoft.com/office/drawing/2014/main" xmlns="" id="{05EF2B7D-E1EA-4823-A981-20A3BEF929A1}"/>
              </a:ext>
            </a:extLst>
          </p:cNvPr>
          <p:cNvPicPr>
            <a:picLocks noChangeAspect="1"/>
          </p:cNvPicPr>
          <p:nvPr/>
        </p:nvPicPr>
        <p:blipFill>
          <a:blip r:embed="rId3"/>
          <a:stretch>
            <a:fillRect/>
          </a:stretch>
        </p:blipFill>
        <p:spPr>
          <a:xfrm>
            <a:off x="3491120" y="2747962"/>
            <a:ext cx="5448300" cy="1362075"/>
          </a:xfrm>
          <a:prstGeom prst="rect">
            <a:avLst/>
          </a:prstGeom>
        </p:spPr>
      </p:pic>
      <p:sp>
        <p:nvSpPr>
          <p:cNvPr id="8" name="Rectangle 7">
            <a:extLst>
              <a:ext uri="{FF2B5EF4-FFF2-40B4-BE49-F238E27FC236}">
                <a16:creationId xmlns:a16="http://schemas.microsoft.com/office/drawing/2014/main" xmlns="" id="{865AFE64-ED3C-4DCF-B190-A0D496E49F69}"/>
              </a:ext>
            </a:extLst>
          </p:cNvPr>
          <p:cNvSpPr/>
          <p:nvPr/>
        </p:nvSpPr>
        <p:spPr>
          <a:xfrm>
            <a:off x="527649" y="6287572"/>
            <a:ext cx="4582280" cy="307777"/>
          </a:xfrm>
          <a:prstGeom prst="rect">
            <a:avLst/>
          </a:prstGeom>
        </p:spPr>
        <p:txBody>
          <a:bodyPr wrap="none">
            <a:spAutoFit/>
          </a:bodyPr>
          <a:lstStyle/>
          <a:p>
            <a:r>
              <a:rPr lang="en-IN" sz="1400" dirty="0"/>
              <a:t>https://web.stanford.edu/class/cs231a/section/section1.pdf</a:t>
            </a:r>
          </a:p>
        </p:txBody>
      </p:sp>
      <p:sp>
        <p:nvSpPr>
          <p:cNvPr id="9" name="TextBox 8">
            <a:extLst>
              <a:ext uri="{FF2B5EF4-FFF2-40B4-BE49-F238E27FC236}">
                <a16:creationId xmlns:a16="http://schemas.microsoft.com/office/drawing/2014/main" xmlns="" id="{64670ECD-6956-435D-A483-2F492988C570}"/>
              </a:ext>
            </a:extLst>
          </p:cNvPr>
          <p:cNvSpPr txBox="1"/>
          <p:nvPr/>
        </p:nvSpPr>
        <p:spPr>
          <a:xfrm>
            <a:off x="527648" y="4343668"/>
            <a:ext cx="7832035" cy="369332"/>
          </a:xfrm>
          <a:prstGeom prst="rect">
            <a:avLst/>
          </a:prstGeom>
          <a:noFill/>
        </p:spPr>
        <p:txBody>
          <a:bodyPr wrap="square" rtlCol="0">
            <a:spAutoFit/>
          </a:bodyPr>
          <a:lstStyle/>
          <a:p>
            <a:r>
              <a:rPr lang="en-IN" b="1" dirty="0"/>
              <a:t>Similarly for subtraction</a:t>
            </a:r>
          </a:p>
        </p:txBody>
      </p:sp>
    </p:spTree>
    <p:extLst>
      <p:ext uri="{BB962C8B-B14F-4D97-AF65-F5344CB8AC3E}">
        <p14:creationId xmlns:p14="http://schemas.microsoft.com/office/powerpoint/2010/main" val="2569537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49" y="86264"/>
            <a:ext cx="10515600" cy="454384"/>
          </a:xfrm>
        </p:spPr>
        <p:txBody>
          <a:bodyPr>
            <a:normAutofit/>
          </a:bodyPr>
          <a:lstStyle/>
          <a:p>
            <a:r>
              <a:rPr lang="en-IN" sz="1600" b="1"/>
              <a:t>Class 4: Linear Algebra - Matrix</a:t>
            </a:r>
            <a:endParaRPr lang="en-IN" sz="1600" b="1" dirty="0"/>
          </a:p>
        </p:txBody>
      </p:sp>
      <p:pic>
        <p:nvPicPr>
          <p:cNvPr id="4" name="Picture 3">
            <a:extLst>
              <a:ext uri="{FF2B5EF4-FFF2-40B4-BE49-F238E27FC236}">
                <a16:creationId xmlns:a16="http://schemas.microsoft.com/office/drawing/2014/main" xmlns="" id="{B93207A8-20DE-4F1A-A994-2E9069912BFD}"/>
              </a:ext>
            </a:extLst>
          </p:cNvPr>
          <p:cNvPicPr>
            <a:picLocks noChangeAspect="1"/>
          </p:cNvPicPr>
          <p:nvPr/>
        </p:nvPicPr>
        <p:blipFill>
          <a:blip r:embed="rId2"/>
          <a:stretch>
            <a:fillRect/>
          </a:stretch>
        </p:blipFill>
        <p:spPr>
          <a:xfrm>
            <a:off x="393630" y="678346"/>
            <a:ext cx="8886825" cy="4838700"/>
          </a:xfrm>
          <a:prstGeom prst="rect">
            <a:avLst/>
          </a:prstGeom>
        </p:spPr>
      </p:pic>
      <p:sp>
        <p:nvSpPr>
          <p:cNvPr id="6" name="Rectangle 5">
            <a:extLst>
              <a:ext uri="{FF2B5EF4-FFF2-40B4-BE49-F238E27FC236}">
                <a16:creationId xmlns:a16="http://schemas.microsoft.com/office/drawing/2014/main" xmlns="" id="{59DEF0FE-BBCE-4568-9BCD-214F15593D40}"/>
              </a:ext>
            </a:extLst>
          </p:cNvPr>
          <p:cNvSpPr/>
          <p:nvPr/>
        </p:nvSpPr>
        <p:spPr>
          <a:xfrm>
            <a:off x="527649" y="6287572"/>
            <a:ext cx="4582280" cy="307777"/>
          </a:xfrm>
          <a:prstGeom prst="rect">
            <a:avLst/>
          </a:prstGeom>
        </p:spPr>
        <p:txBody>
          <a:bodyPr wrap="none">
            <a:spAutoFit/>
          </a:bodyPr>
          <a:lstStyle/>
          <a:p>
            <a:r>
              <a:rPr lang="en-IN" sz="1400" dirty="0"/>
              <a:t>https://web.stanford.edu/class/cs231a/section/section1.pdf</a:t>
            </a:r>
          </a:p>
        </p:txBody>
      </p:sp>
      <p:sp>
        <p:nvSpPr>
          <p:cNvPr id="8" name="Rectangle: Rounded Corners 7">
            <a:extLst>
              <a:ext uri="{FF2B5EF4-FFF2-40B4-BE49-F238E27FC236}">
                <a16:creationId xmlns:a16="http://schemas.microsoft.com/office/drawing/2014/main" xmlns="" id="{2CEF7FFA-E997-47AC-A41D-F71A82B68D23}"/>
              </a:ext>
            </a:extLst>
          </p:cNvPr>
          <p:cNvSpPr/>
          <p:nvPr/>
        </p:nvSpPr>
        <p:spPr>
          <a:xfrm>
            <a:off x="6255026" y="4863548"/>
            <a:ext cx="3140765" cy="65349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93799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49" y="86264"/>
            <a:ext cx="10515600" cy="454384"/>
          </a:xfrm>
        </p:spPr>
        <p:txBody>
          <a:bodyPr>
            <a:normAutofit/>
          </a:bodyPr>
          <a:lstStyle/>
          <a:p>
            <a:r>
              <a:rPr lang="en-IN" sz="1600" b="1" dirty="0"/>
              <a:t>Class 4: Linear Algebra - Matrix</a:t>
            </a:r>
          </a:p>
        </p:txBody>
      </p:sp>
      <p:sp>
        <p:nvSpPr>
          <p:cNvPr id="6" name="Rectangle 5">
            <a:extLst>
              <a:ext uri="{FF2B5EF4-FFF2-40B4-BE49-F238E27FC236}">
                <a16:creationId xmlns:a16="http://schemas.microsoft.com/office/drawing/2014/main" xmlns="" id="{59DEF0FE-BBCE-4568-9BCD-214F15593D40}"/>
              </a:ext>
            </a:extLst>
          </p:cNvPr>
          <p:cNvSpPr/>
          <p:nvPr/>
        </p:nvSpPr>
        <p:spPr>
          <a:xfrm>
            <a:off x="527649" y="6287572"/>
            <a:ext cx="4582280" cy="307777"/>
          </a:xfrm>
          <a:prstGeom prst="rect">
            <a:avLst/>
          </a:prstGeom>
        </p:spPr>
        <p:txBody>
          <a:bodyPr wrap="none">
            <a:spAutoFit/>
          </a:bodyPr>
          <a:lstStyle/>
          <a:p>
            <a:r>
              <a:rPr lang="en-IN" sz="1400" dirty="0"/>
              <a:t>https://web.stanford.edu/class/cs231a/section/section1.pdf</a:t>
            </a:r>
          </a:p>
        </p:txBody>
      </p:sp>
      <p:sp>
        <p:nvSpPr>
          <p:cNvPr id="8" name="Rectangle: Rounded Corners 7">
            <a:extLst>
              <a:ext uri="{FF2B5EF4-FFF2-40B4-BE49-F238E27FC236}">
                <a16:creationId xmlns:a16="http://schemas.microsoft.com/office/drawing/2014/main" xmlns="" id="{2CEF7FFA-E997-47AC-A41D-F71A82B68D23}"/>
              </a:ext>
            </a:extLst>
          </p:cNvPr>
          <p:cNvSpPr/>
          <p:nvPr/>
        </p:nvSpPr>
        <p:spPr>
          <a:xfrm>
            <a:off x="6255026" y="4863548"/>
            <a:ext cx="3140765" cy="65349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xmlns="" id="{C5029C8B-0E57-4B33-972C-7B1132F7241C}"/>
              </a:ext>
            </a:extLst>
          </p:cNvPr>
          <p:cNvPicPr>
            <a:picLocks noChangeAspect="1"/>
          </p:cNvPicPr>
          <p:nvPr/>
        </p:nvPicPr>
        <p:blipFill>
          <a:blip r:embed="rId2"/>
          <a:stretch>
            <a:fillRect/>
          </a:stretch>
        </p:blipFill>
        <p:spPr>
          <a:xfrm>
            <a:off x="527649" y="716446"/>
            <a:ext cx="7724775" cy="4800600"/>
          </a:xfrm>
          <a:prstGeom prst="rect">
            <a:avLst/>
          </a:prstGeom>
        </p:spPr>
      </p:pic>
      <p:sp>
        <p:nvSpPr>
          <p:cNvPr id="5" name="TextBox 4">
            <a:extLst>
              <a:ext uri="{FF2B5EF4-FFF2-40B4-BE49-F238E27FC236}">
                <a16:creationId xmlns:a16="http://schemas.microsoft.com/office/drawing/2014/main" xmlns="" id="{CB13C2EB-A4E7-42F4-9C5F-642938907124}"/>
              </a:ext>
            </a:extLst>
          </p:cNvPr>
          <p:cNvSpPr txBox="1"/>
          <p:nvPr/>
        </p:nvSpPr>
        <p:spPr>
          <a:xfrm>
            <a:off x="527649" y="5679349"/>
            <a:ext cx="9384977" cy="369332"/>
          </a:xfrm>
          <a:prstGeom prst="rect">
            <a:avLst/>
          </a:prstGeom>
          <a:noFill/>
        </p:spPr>
        <p:txBody>
          <a:bodyPr wrap="square" rtlCol="0">
            <a:spAutoFit/>
          </a:bodyPr>
          <a:lstStyle/>
          <a:p>
            <a:r>
              <a:rPr lang="en-IN" b="1" dirty="0"/>
              <a:t>Matrix multiplication is implemented in python via A.dot(B)</a:t>
            </a:r>
          </a:p>
        </p:txBody>
      </p:sp>
    </p:spTree>
    <p:extLst>
      <p:ext uri="{BB962C8B-B14F-4D97-AF65-F5344CB8AC3E}">
        <p14:creationId xmlns:p14="http://schemas.microsoft.com/office/powerpoint/2010/main" val="403997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49" y="86264"/>
            <a:ext cx="10515600" cy="454384"/>
          </a:xfrm>
        </p:spPr>
        <p:txBody>
          <a:bodyPr>
            <a:normAutofit/>
          </a:bodyPr>
          <a:lstStyle/>
          <a:p>
            <a:r>
              <a:rPr lang="en-IN" sz="1600" b="1" dirty="0"/>
              <a:t>Class 4: Linear Algebra - Matrix</a:t>
            </a:r>
          </a:p>
        </p:txBody>
      </p:sp>
      <p:sp>
        <p:nvSpPr>
          <p:cNvPr id="6" name="Rectangle 5">
            <a:extLst>
              <a:ext uri="{FF2B5EF4-FFF2-40B4-BE49-F238E27FC236}">
                <a16:creationId xmlns:a16="http://schemas.microsoft.com/office/drawing/2014/main" xmlns="" id="{59DEF0FE-BBCE-4568-9BCD-214F15593D40}"/>
              </a:ext>
            </a:extLst>
          </p:cNvPr>
          <p:cNvSpPr/>
          <p:nvPr/>
        </p:nvSpPr>
        <p:spPr>
          <a:xfrm>
            <a:off x="527649" y="6287572"/>
            <a:ext cx="4582280" cy="307777"/>
          </a:xfrm>
          <a:prstGeom prst="rect">
            <a:avLst/>
          </a:prstGeom>
        </p:spPr>
        <p:txBody>
          <a:bodyPr wrap="none">
            <a:spAutoFit/>
          </a:bodyPr>
          <a:lstStyle/>
          <a:p>
            <a:r>
              <a:rPr lang="en-IN" sz="1400" dirty="0"/>
              <a:t>https://web.stanford.edu/class/cs231a/section/section1.pdf</a:t>
            </a:r>
          </a:p>
        </p:txBody>
      </p:sp>
      <p:sp>
        <p:nvSpPr>
          <p:cNvPr id="8" name="Rectangle: Rounded Corners 7">
            <a:extLst>
              <a:ext uri="{FF2B5EF4-FFF2-40B4-BE49-F238E27FC236}">
                <a16:creationId xmlns:a16="http://schemas.microsoft.com/office/drawing/2014/main" xmlns="" id="{2CEF7FFA-E997-47AC-A41D-F71A82B68D23}"/>
              </a:ext>
            </a:extLst>
          </p:cNvPr>
          <p:cNvSpPr/>
          <p:nvPr/>
        </p:nvSpPr>
        <p:spPr>
          <a:xfrm>
            <a:off x="6255026" y="4863548"/>
            <a:ext cx="3140765" cy="65349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xmlns="" id="{C6B08342-D258-4923-91E8-DA1EEF24003D}"/>
              </a:ext>
            </a:extLst>
          </p:cNvPr>
          <p:cNvPicPr>
            <a:picLocks noChangeAspect="1"/>
          </p:cNvPicPr>
          <p:nvPr/>
        </p:nvPicPr>
        <p:blipFill>
          <a:blip r:embed="rId2"/>
          <a:stretch>
            <a:fillRect/>
          </a:stretch>
        </p:blipFill>
        <p:spPr>
          <a:xfrm>
            <a:off x="129623" y="980867"/>
            <a:ext cx="6494540" cy="4000707"/>
          </a:xfrm>
          <a:prstGeom prst="rect">
            <a:avLst/>
          </a:prstGeom>
        </p:spPr>
      </p:pic>
      <p:pic>
        <p:nvPicPr>
          <p:cNvPr id="7" name="Picture 6">
            <a:extLst>
              <a:ext uri="{FF2B5EF4-FFF2-40B4-BE49-F238E27FC236}">
                <a16:creationId xmlns:a16="http://schemas.microsoft.com/office/drawing/2014/main" xmlns="" id="{409AAA65-FA8B-465C-A2E3-0052F2198F72}"/>
              </a:ext>
            </a:extLst>
          </p:cNvPr>
          <p:cNvPicPr>
            <a:picLocks noChangeAspect="1"/>
          </p:cNvPicPr>
          <p:nvPr/>
        </p:nvPicPr>
        <p:blipFill>
          <a:blip r:embed="rId3"/>
          <a:stretch>
            <a:fillRect/>
          </a:stretch>
        </p:blipFill>
        <p:spPr>
          <a:xfrm>
            <a:off x="6624163" y="1340954"/>
            <a:ext cx="5003476" cy="4000707"/>
          </a:xfrm>
          <a:prstGeom prst="rect">
            <a:avLst/>
          </a:prstGeom>
        </p:spPr>
      </p:pic>
    </p:spTree>
    <p:extLst>
      <p:ext uri="{BB962C8B-B14F-4D97-AF65-F5344CB8AC3E}">
        <p14:creationId xmlns:p14="http://schemas.microsoft.com/office/powerpoint/2010/main" val="1312542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49" y="86264"/>
            <a:ext cx="10515600" cy="454384"/>
          </a:xfrm>
        </p:spPr>
        <p:txBody>
          <a:bodyPr>
            <a:normAutofit/>
          </a:bodyPr>
          <a:lstStyle/>
          <a:p>
            <a:r>
              <a:rPr lang="en-IN" sz="1600" b="1" dirty="0"/>
              <a:t>Class 4: Linear Algebra - Matrix</a:t>
            </a:r>
          </a:p>
        </p:txBody>
      </p:sp>
      <p:sp>
        <p:nvSpPr>
          <p:cNvPr id="6" name="Rectangle 5">
            <a:extLst>
              <a:ext uri="{FF2B5EF4-FFF2-40B4-BE49-F238E27FC236}">
                <a16:creationId xmlns:a16="http://schemas.microsoft.com/office/drawing/2014/main" xmlns="" id="{59DEF0FE-BBCE-4568-9BCD-214F15593D40}"/>
              </a:ext>
            </a:extLst>
          </p:cNvPr>
          <p:cNvSpPr/>
          <p:nvPr/>
        </p:nvSpPr>
        <p:spPr>
          <a:xfrm>
            <a:off x="527649" y="6287572"/>
            <a:ext cx="4582280" cy="307777"/>
          </a:xfrm>
          <a:prstGeom prst="rect">
            <a:avLst/>
          </a:prstGeom>
        </p:spPr>
        <p:txBody>
          <a:bodyPr wrap="none">
            <a:spAutoFit/>
          </a:bodyPr>
          <a:lstStyle/>
          <a:p>
            <a:r>
              <a:rPr lang="en-IN" sz="1400" dirty="0"/>
              <a:t>https://web.stanford.edu/class/cs231a/section/section1.pdf</a:t>
            </a:r>
          </a:p>
        </p:txBody>
      </p:sp>
      <p:sp>
        <p:nvSpPr>
          <p:cNvPr id="8" name="Rectangle: Rounded Corners 7">
            <a:extLst>
              <a:ext uri="{FF2B5EF4-FFF2-40B4-BE49-F238E27FC236}">
                <a16:creationId xmlns:a16="http://schemas.microsoft.com/office/drawing/2014/main" xmlns="" id="{2CEF7FFA-E997-47AC-A41D-F71A82B68D23}"/>
              </a:ext>
            </a:extLst>
          </p:cNvPr>
          <p:cNvSpPr/>
          <p:nvPr/>
        </p:nvSpPr>
        <p:spPr>
          <a:xfrm>
            <a:off x="6255026" y="4863548"/>
            <a:ext cx="3140765" cy="65349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xmlns="" id="{305C0C0B-D022-4DD7-B66F-77FE6458D9B9}"/>
              </a:ext>
            </a:extLst>
          </p:cNvPr>
          <p:cNvPicPr>
            <a:picLocks noChangeAspect="1"/>
          </p:cNvPicPr>
          <p:nvPr/>
        </p:nvPicPr>
        <p:blipFill>
          <a:blip r:embed="rId2"/>
          <a:stretch>
            <a:fillRect/>
          </a:stretch>
        </p:blipFill>
        <p:spPr>
          <a:xfrm>
            <a:off x="527649" y="722657"/>
            <a:ext cx="7667625" cy="4591050"/>
          </a:xfrm>
          <a:prstGeom prst="rect">
            <a:avLst/>
          </a:prstGeom>
        </p:spPr>
      </p:pic>
      <p:sp>
        <p:nvSpPr>
          <p:cNvPr id="7" name="Rectangle 6">
            <a:extLst>
              <a:ext uri="{FF2B5EF4-FFF2-40B4-BE49-F238E27FC236}">
                <a16:creationId xmlns:a16="http://schemas.microsoft.com/office/drawing/2014/main" xmlns="" id="{CE340AF2-A02E-4BD0-AA93-CBA2D70795FF}"/>
              </a:ext>
            </a:extLst>
          </p:cNvPr>
          <p:cNvSpPr/>
          <p:nvPr/>
        </p:nvSpPr>
        <p:spPr>
          <a:xfrm>
            <a:off x="795130" y="4863548"/>
            <a:ext cx="2411896" cy="307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23357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49" y="86264"/>
            <a:ext cx="10515600" cy="454384"/>
          </a:xfrm>
        </p:spPr>
        <p:txBody>
          <a:bodyPr>
            <a:normAutofit/>
          </a:bodyPr>
          <a:lstStyle/>
          <a:p>
            <a:r>
              <a:rPr lang="en-IN" sz="1600" b="1" dirty="0"/>
              <a:t>Class 4: Linear Algebra - Matrix</a:t>
            </a:r>
          </a:p>
        </p:txBody>
      </p:sp>
      <p:sp>
        <p:nvSpPr>
          <p:cNvPr id="6" name="Rectangle 5">
            <a:extLst>
              <a:ext uri="{FF2B5EF4-FFF2-40B4-BE49-F238E27FC236}">
                <a16:creationId xmlns:a16="http://schemas.microsoft.com/office/drawing/2014/main" xmlns="" id="{59DEF0FE-BBCE-4568-9BCD-214F15593D40}"/>
              </a:ext>
            </a:extLst>
          </p:cNvPr>
          <p:cNvSpPr/>
          <p:nvPr/>
        </p:nvSpPr>
        <p:spPr>
          <a:xfrm>
            <a:off x="527649" y="6287572"/>
            <a:ext cx="4582280" cy="307777"/>
          </a:xfrm>
          <a:prstGeom prst="rect">
            <a:avLst/>
          </a:prstGeom>
        </p:spPr>
        <p:txBody>
          <a:bodyPr wrap="none">
            <a:spAutoFit/>
          </a:bodyPr>
          <a:lstStyle/>
          <a:p>
            <a:r>
              <a:rPr lang="en-IN" sz="1400" dirty="0"/>
              <a:t>https://web.stanford.edu/class/cs231a/section/section1.pdf</a:t>
            </a:r>
          </a:p>
        </p:txBody>
      </p:sp>
      <p:sp>
        <p:nvSpPr>
          <p:cNvPr id="8" name="Rectangle: Rounded Corners 7">
            <a:extLst>
              <a:ext uri="{FF2B5EF4-FFF2-40B4-BE49-F238E27FC236}">
                <a16:creationId xmlns:a16="http://schemas.microsoft.com/office/drawing/2014/main" xmlns="" id="{2CEF7FFA-E997-47AC-A41D-F71A82B68D23}"/>
              </a:ext>
            </a:extLst>
          </p:cNvPr>
          <p:cNvSpPr/>
          <p:nvPr/>
        </p:nvSpPr>
        <p:spPr>
          <a:xfrm>
            <a:off x="6255026" y="4863548"/>
            <a:ext cx="3140765" cy="65349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xmlns="" id="{336C50C8-43E3-498A-949B-17C02C743971}"/>
              </a:ext>
            </a:extLst>
          </p:cNvPr>
          <p:cNvPicPr>
            <a:picLocks noChangeAspect="1"/>
          </p:cNvPicPr>
          <p:nvPr/>
        </p:nvPicPr>
        <p:blipFill>
          <a:blip r:embed="rId2"/>
          <a:stretch>
            <a:fillRect/>
          </a:stretch>
        </p:blipFill>
        <p:spPr>
          <a:xfrm>
            <a:off x="527649" y="843998"/>
            <a:ext cx="8191500" cy="4019550"/>
          </a:xfrm>
          <a:prstGeom prst="rect">
            <a:avLst/>
          </a:prstGeom>
        </p:spPr>
      </p:pic>
    </p:spTree>
    <p:extLst>
      <p:ext uri="{BB962C8B-B14F-4D97-AF65-F5344CB8AC3E}">
        <p14:creationId xmlns:p14="http://schemas.microsoft.com/office/powerpoint/2010/main" val="2956524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49" y="86264"/>
            <a:ext cx="10515600" cy="454384"/>
          </a:xfrm>
        </p:spPr>
        <p:txBody>
          <a:bodyPr>
            <a:normAutofit/>
          </a:bodyPr>
          <a:lstStyle/>
          <a:p>
            <a:r>
              <a:rPr lang="en-IN" sz="1600" b="1" dirty="0"/>
              <a:t>Class 4: Linear Algebra - Matrix</a:t>
            </a:r>
          </a:p>
        </p:txBody>
      </p:sp>
      <p:sp>
        <p:nvSpPr>
          <p:cNvPr id="6" name="Rectangle 5">
            <a:extLst>
              <a:ext uri="{FF2B5EF4-FFF2-40B4-BE49-F238E27FC236}">
                <a16:creationId xmlns:a16="http://schemas.microsoft.com/office/drawing/2014/main" xmlns="" id="{59DEF0FE-BBCE-4568-9BCD-214F15593D40}"/>
              </a:ext>
            </a:extLst>
          </p:cNvPr>
          <p:cNvSpPr/>
          <p:nvPr/>
        </p:nvSpPr>
        <p:spPr>
          <a:xfrm>
            <a:off x="527649" y="6287572"/>
            <a:ext cx="4582280" cy="307777"/>
          </a:xfrm>
          <a:prstGeom prst="rect">
            <a:avLst/>
          </a:prstGeom>
        </p:spPr>
        <p:txBody>
          <a:bodyPr wrap="none">
            <a:spAutoFit/>
          </a:bodyPr>
          <a:lstStyle/>
          <a:p>
            <a:r>
              <a:rPr lang="en-IN" sz="1400" dirty="0"/>
              <a:t>https://web.stanford.edu/class/cs231a/section/section1.pdf</a:t>
            </a:r>
          </a:p>
        </p:txBody>
      </p:sp>
      <p:sp>
        <p:nvSpPr>
          <p:cNvPr id="8" name="Rectangle: Rounded Corners 7">
            <a:extLst>
              <a:ext uri="{FF2B5EF4-FFF2-40B4-BE49-F238E27FC236}">
                <a16:creationId xmlns:a16="http://schemas.microsoft.com/office/drawing/2014/main" xmlns="" id="{2CEF7FFA-E997-47AC-A41D-F71A82B68D23}"/>
              </a:ext>
            </a:extLst>
          </p:cNvPr>
          <p:cNvSpPr/>
          <p:nvPr/>
        </p:nvSpPr>
        <p:spPr>
          <a:xfrm>
            <a:off x="6255026" y="4863548"/>
            <a:ext cx="3140765" cy="65349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xmlns="" id="{EFEFFC35-2495-4472-9A7D-1CEDF1263221}"/>
              </a:ext>
            </a:extLst>
          </p:cNvPr>
          <p:cNvPicPr>
            <a:picLocks noChangeAspect="1"/>
          </p:cNvPicPr>
          <p:nvPr/>
        </p:nvPicPr>
        <p:blipFill>
          <a:blip r:embed="rId2"/>
          <a:stretch>
            <a:fillRect/>
          </a:stretch>
        </p:blipFill>
        <p:spPr>
          <a:xfrm>
            <a:off x="567358" y="732597"/>
            <a:ext cx="7258050" cy="4457700"/>
          </a:xfrm>
          <a:prstGeom prst="rect">
            <a:avLst/>
          </a:prstGeom>
        </p:spPr>
      </p:pic>
    </p:spTree>
    <p:extLst>
      <p:ext uri="{BB962C8B-B14F-4D97-AF65-F5344CB8AC3E}">
        <p14:creationId xmlns:p14="http://schemas.microsoft.com/office/powerpoint/2010/main" val="2038361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49" y="86264"/>
            <a:ext cx="10515600" cy="454384"/>
          </a:xfrm>
        </p:spPr>
        <p:txBody>
          <a:bodyPr>
            <a:normAutofit/>
          </a:bodyPr>
          <a:lstStyle/>
          <a:p>
            <a:r>
              <a:rPr lang="en-IN" sz="1600" b="1" dirty="0"/>
              <a:t>Class 4: Typical Data Science project flow</a:t>
            </a:r>
          </a:p>
        </p:txBody>
      </p:sp>
      <p:sp>
        <p:nvSpPr>
          <p:cNvPr id="6" name="Rectangle: Rounded Corners 5">
            <a:extLst>
              <a:ext uri="{FF2B5EF4-FFF2-40B4-BE49-F238E27FC236}">
                <a16:creationId xmlns:a16="http://schemas.microsoft.com/office/drawing/2014/main" xmlns="" id="{654ADF38-2F11-4A23-9EDC-46F01E2FB1B9}"/>
              </a:ext>
            </a:extLst>
          </p:cNvPr>
          <p:cNvSpPr/>
          <p:nvPr/>
        </p:nvSpPr>
        <p:spPr>
          <a:xfrm>
            <a:off x="1564417" y="781940"/>
            <a:ext cx="2609353" cy="90114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Business Problem </a:t>
            </a:r>
          </a:p>
          <a:p>
            <a:pPr algn="ctr"/>
            <a:r>
              <a:rPr lang="en-IN" sz="1600" dirty="0"/>
              <a:t>(</a:t>
            </a:r>
            <a:r>
              <a:rPr lang="en-IN" sz="1600" dirty="0" err="1"/>
              <a:t>eg</a:t>
            </a:r>
            <a:r>
              <a:rPr lang="en-IN" sz="1600" dirty="0"/>
              <a:t>: decrease in footfall)</a:t>
            </a:r>
          </a:p>
        </p:txBody>
      </p:sp>
      <p:sp>
        <p:nvSpPr>
          <p:cNvPr id="7" name="Rectangle: Rounded Corners 6">
            <a:extLst>
              <a:ext uri="{FF2B5EF4-FFF2-40B4-BE49-F238E27FC236}">
                <a16:creationId xmlns:a16="http://schemas.microsoft.com/office/drawing/2014/main" xmlns="" id="{B6D28376-2809-4E3F-8677-C2D1A1EB0DE2}"/>
              </a:ext>
            </a:extLst>
          </p:cNvPr>
          <p:cNvSpPr/>
          <p:nvPr/>
        </p:nvSpPr>
        <p:spPr>
          <a:xfrm>
            <a:off x="1564416" y="2243480"/>
            <a:ext cx="2609353" cy="90114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b="1" dirty="0"/>
              <a:t>1. Data availability </a:t>
            </a:r>
          </a:p>
          <a:p>
            <a:r>
              <a:rPr lang="en-IN" sz="1400" b="1" dirty="0"/>
              <a:t>2. Define success criteria (most imp)</a:t>
            </a:r>
            <a:endParaRPr lang="en-IN" sz="1400" dirty="0"/>
          </a:p>
        </p:txBody>
      </p:sp>
      <p:sp>
        <p:nvSpPr>
          <p:cNvPr id="8" name="Arrow: Down 7">
            <a:extLst>
              <a:ext uri="{FF2B5EF4-FFF2-40B4-BE49-F238E27FC236}">
                <a16:creationId xmlns:a16="http://schemas.microsoft.com/office/drawing/2014/main" xmlns="" id="{635B8CCB-6250-48F1-A532-6BC839496089}"/>
              </a:ext>
            </a:extLst>
          </p:cNvPr>
          <p:cNvSpPr/>
          <p:nvPr/>
        </p:nvSpPr>
        <p:spPr>
          <a:xfrm>
            <a:off x="2734494" y="1840178"/>
            <a:ext cx="295709" cy="299220"/>
          </a:xfrm>
          <a:prstGeom prst="downArrow">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xmlns="" id="{21C687D6-1FE7-4FAA-9E26-16F608821948}"/>
              </a:ext>
            </a:extLst>
          </p:cNvPr>
          <p:cNvSpPr/>
          <p:nvPr/>
        </p:nvSpPr>
        <p:spPr>
          <a:xfrm>
            <a:off x="1564416" y="3705020"/>
            <a:ext cx="2609353" cy="901148"/>
          </a:xfrm>
          <a:prstGeom prst="round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b="1" dirty="0"/>
              <a:t>1. Data collection</a:t>
            </a:r>
          </a:p>
          <a:p>
            <a:r>
              <a:rPr lang="en-IN" sz="1400" b="1" dirty="0"/>
              <a:t>2. Data assimilation</a:t>
            </a:r>
          </a:p>
        </p:txBody>
      </p:sp>
      <p:sp>
        <p:nvSpPr>
          <p:cNvPr id="10" name="Arrow: Down 9">
            <a:extLst>
              <a:ext uri="{FF2B5EF4-FFF2-40B4-BE49-F238E27FC236}">
                <a16:creationId xmlns:a16="http://schemas.microsoft.com/office/drawing/2014/main" xmlns="" id="{B6E27E99-E517-4E07-B6E1-A54922948FFD}"/>
              </a:ext>
            </a:extLst>
          </p:cNvPr>
          <p:cNvSpPr/>
          <p:nvPr/>
        </p:nvSpPr>
        <p:spPr>
          <a:xfrm>
            <a:off x="2734494" y="3298152"/>
            <a:ext cx="295709" cy="299220"/>
          </a:xfrm>
          <a:prstGeom prst="downArrow">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xmlns="" id="{DE8E3398-84C9-4D21-933A-F4148A3D8A70}"/>
              </a:ext>
            </a:extLst>
          </p:cNvPr>
          <p:cNvSpPr/>
          <p:nvPr/>
        </p:nvSpPr>
        <p:spPr>
          <a:xfrm>
            <a:off x="1564416" y="5189924"/>
            <a:ext cx="2609353" cy="901148"/>
          </a:xfrm>
          <a:prstGeom prst="round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Hypothesis generation and testing</a:t>
            </a:r>
          </a:p>
        </p:txBody>
      </p:sp>
      <p:sp>
        <p:nvSpPr>
          <p:cNvPr id="12" name="Arrow: Down 11">
            <a:extLst>
              <a:ext uri="{FF2B5EF4-FFF2-40B4-BE49-F238E27FC236}">
                <a16:creationId xmlns:a16="http://schemas.microsoft.com/office/drawing/2014/main" xmlns="" id="{3F290668-3E75-439A-90A3-621DCD446D24}"/>
              </a:ext>
            </a:extLst>
          </p:cNvPr>
          <p:cNvSpPr/>
          <p:nvPr/>
        </p:nvSpPr>
        <p:spPr>
          <a:xfrm>
            <a:off x="2734494" y="4756126"/>
            <a:ext cx="295709" cy="336851"/>
          </a:xfrm>
          <a:prstGeom prst="downArrow">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xmlns="" id="{A3908335-AA0A-4458-A660-2D04733229E4}"/>
              </a:ext>
            </a:extLst>
          </p:cNvPr>
          <p:cNvSpPr/>
          <p:nvPr/>
        </p:nvSpPr>
        <p:spPr>
          <a:xfrm>
            <a:off x="5202139" y="781940"/>
            <a:ext cx="2609353" cy="901148"/>
          </a:xfrm>
          <a:prstGeom prst="round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b="1" dirty="0"/>
              <a:t>Feature </a:t>
            </a:r>
            <a:r>
              <a:rPr lang="en-IN" sz="1400" b="1" dirty="0" err="1"/>
              <a:t>engg</a:t>
            </a:r>
            <a:r>
              <a:rPr lang="en-IN" sz="1400" b="1" dirty="0"/>
              <a:t>.</a:t>
            </a:r>
          </a:p>
          <a:p>
            <a:pPr marL="342900" indent="-342900">
              <a:buAutoNum type="arabicPeriod"/>
            </a:pPr>
            <a:r>
              <a:rPr lang="en-IN" sz="1400" b="1" dirty="0"/>
              <a:t>Column wise</a:t>
            </a:r>
          </a:p>
          <a:p>
            <a:pPr marL="342900" indent="-342900">
              <a:buAutoNum type="arabicPeriod"/>
            </a:pPr>
            <a:r>
              <a:rPr lang="en-IN" sz="1400" b="1" dirty="0"/>
              <a:t>Row Wise</a:t>
            </a:r>
          </a:p>
        </p:txBody>
      </p:sp>
      <p:sp>
        <p:nvSpPr>
          <p:cNvPr id="14" name="Rectangle: Rounded Corners 13">
            <a:extLst>
              <a:ext uri="{FF2B5EF4-FFF2-40B4-BE49-F238E27FC236}">
                <a16:creationId xmlns:a16="http://schemas.microsoft.com/office/drawing/2014/main" xmlns="" id="{02D8F28E-1E6B-4889-B68E-79EDAD0F2E95}"/>
              </a:ext>
            </a:extLst>
          </p:cNvPr>
          <p:cNvSpPr/>
          <p:nvPr/>
        </p:nvSpPr>
        <p:spPr>
          <a:xfrm>
            <a:off x="5202138" y="2243480"/>
            <a:ext cx="2609353" cy="90114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b="1" dirty="0"/>
              <a:t>1. Outlier identification &amp; treatment</a:t>
            </a:r>
          </a:p>
          <a:p>
            <a:r>
              <a:rPr lang="en-IN" sz="1400" b="1" dirty="0"/>
              <a:t>2. Missing value treatment </a:t>
            </a:r>
          </a:p>
        </p:txBody>
      </p:sp>
      <p:sp>
        <p:nvSpPr>
          <p:cNvPr id="15" name="Rectangle: Rounded Corners 14">
            <a:extLst>
              <a:ext uri="{FF2B5EF4-FFF2-40B4-BE49-F238E27FC236}">
                <a16:creationId xmlns:a16="http://schemas.microsoft.com/office/drawing/2014/main" xmlns="" id="{00541122-E9AC-4B87-8589-CE1DFA756DAD}"/>
              </a:ext>
            </a:extLst>
          </p:cNvPr>
          <p:cNvSpPr/>
          <p:nvPr/>
        </p:nvSpPr>
        <p:spPr>
          <a:xfrm>
            <a:off x="5202138" y="3705020"/>
            <a:ext cx="2609353" cy="901148"/>
          </a:xfrm>
          <a:prstGeom prst="round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Data quality report</a:t>
            </a:r>
          </a:p>
          <a:p>
            <a:pPr algn="ctr"/>
            <a:r>
              <a:rPr lang="en-IN" sz="1600" dirty="0"/>
              <a:t>(distribution, variable types, summary stats)</a:t>
            </a:r>
          </a:p>
        </p:txBody>
      </p:sp>
      <p:sp>
        <p:nvSpPr>
          <p:cNvPr id="16" name="Rectangle: Rounded Corners 15">
            <a:extLst>
              <a:ext uri="{FF2B5EF4-FFF2-40B4-BE49-F238E27FC236}">
                <a16:creationId xmlns:a16="http://schemas.microsoft.com/office/drawing/2014/main" xmlns="" id="{B73A0113-BE91-4356-8AF0-D051B7AFE1E2}"/>
              </a:ext>
            </a:extLst>
          </p:cNvPr>
          <p:cNvSpPr/>
          <p:nvPr/>
        </p:nvSpPr>
        <p:spPr>
          <a:xfrm>
            <a:off x="5202138" y="5189924"/>
            <a:ext cx="2609353" cy="901148"/>
          </a:xfrm>
          <a:prstGeom prst="round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Visual Data Exploration</a:t>
            </a:r>
          </a:p>
        </p:txBody>
      </p:sp>
      <p:sp>
        <p:nvSpPr>
          <p:cNvPr id="17" name="Arrow: Down 16">
            <a:extLst>
              <a:ext uri="{FF2B5EF4-FFF2-40B4-BE49-F238E27FC236}">
                <a16:creationId xmlns:a16="http://schemas.microsoft.com/office/drawing/2014/main" xmlns="" id="{C19DD8B4-142E-40C1-82F9-515BF6E13BC3}"/>
              </a:ext>
            </a:extLst>
          </p:cNvPr>
          <p:cNvSpPr/>
          <p:nvPr/>
        </p:nvSpPr>
        <p:spPr>
          <a:xfrm rot="16200000">
            <a:off x="4522302" y="5602801"/>
            <a:ext cx="295709" cy="306228"/>
          </a:xfrm>
          <a:prstGeom prst="downArrow">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xmlns="" id="{76F92806-32F5-475A-A32E-FA6E8FA3FD15}"/>
              </a:ext>
            </a:extLst>
          </p:cNvPr>
          <p:cNvSpPr/>
          <p:nvPr/>
        </p:nvSpPr>
        <p:spPr>
          <a:xfrm>
            <a:off x="8839861" y="781940"/>
            <a:ext cx="2609353" cy="90114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b="1" dirty="0"/>
              <a:t>1. Define metrics (</a:t>
            </a:r>
            <a:r>
              <a:rPr lang="en-IN" sz="1400" b="1" dirty="0" err="1"/>
              <a:t>AUC,r-sq</a:t>
            </a:r>
            <a:r>
              <a:rPr lang="en-IN" sz="1400" b="1" dirty="0"/>
              <a:t> etc)</a:t>
            </a:r>
          </a:p>
          <a:p>
            <a:r>
              <a:rPr lang="en-IN" sz="1400" b="1" dirty="0"/>
              <a:t>2. Validation strategy</a:t>
            </a:r>
          </a:p>
        </p:txBody>
      </p:sp>
      <p:sp>
        <p:nvSpPr>
          <p:cNvPr id="19" name="Rectangle: Rounded Corners 18">
            <a:extLst>
              <a:ext uri="{FF2B5EF4-FFF2-40B4-BE49-F238E27FC236}">
                <a16:creationId xmlns:a16="http://schemas.microsoft.com/office/drawing/2014/main" xmlns="" id="{EEF7655B-835B-497A-BBAF-ADD738F0E7DD}"/>
              </a:ext>
            </a:extLst>
          </p:cNvPr>
          <p:cNvSpPr/>
          <p:nvPr/>
        </p:nvSpPr>
        <p:spPr>
          <a:xfrm>
            <a:off x="8839860" y="2243480"/>
            <a:ext cx="2609353" cy="90114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IN" sz="1400" b="1" dirty="0"/>
              <a:t>Model creation &amp; run</a:t>
            </a:r>
          </a:p>
          <a:p>
            <a:pPr marL="342900" indent="-342900">
              <a:buAutoNum type="arabicPeriod"/>
            </a:pPr>
            <a:r>
              <a:rPr lang="en-IN" sz="1400" b="1" dirty="0"/>
              <a:t>Evaluation </a:t>
            </a:r>
          </a:p>
          <a:p>
            <a:pPr marL="342900" indent="-342900">
              <a:buAutoNum type="arabicPeriod"/>
            </a:pPr>
            <a:r>
              <a:rPr lang="en-IN" sz="1400" b="1" dirty="0"/>
              <a:t>Improvement iteration</a:t>
            </a:r>
          </a:p>
          <a:p>
            <a:pPr marL="342900" indent="-342900">
              <a:buAutoNum type="arabicPeriod"/>
            </a:pPr>
            <a:r>
              <a:rPr lang="en-IN" sz="1400" b="1" dirty="0"/>
              <a:t>Unit testing + QC</a:t>
            </a:r>
          </a:p>
        </p:txBody>
      </p:sp>
      <p:sp>
        <p:nvSpPr>
          <p:cNvPr id="20" name="Rectangle: Rounded Corners 19">
            <a:extLst>
              <a:ext uri="{FF2B5EF4-FFF2-40B4-BE49-F238E27FC236}">
                <a16:creationId xmlns:a16="http://schemas.microsoft.com/office/drawing/2014/main" xmlns="" id="{734AB6F8-9974-4535-8295-B7F71EDBF9FD}"/>
              </a:ext>
            </a:extLst>
          </p:cNvPr>
          <p:cNvSpPr/>
          <p:nvPr/>
        </p:nvSpPr>
        <p:spPr>
          <a:xfrm>
            <a:off x="8839860" y="3705020"/>
            <a:ext cx="2609353" cy="901148"/>
          </a:xfrm>
          <a:prstGeom prst="round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IN" sz="1400" b="1" dirty="0"/>
              <a:t>Client buy in via presentation ($ value)</a:t>
            </a:r>
          </a:p>
          <a:p>
            <a:pPr marL="342900" indent="-342900">
              <a:buAutoNum type="arabicPeriod"/>
            </a:pPr>
            <a:r>
              <a:rPr lang="en-IN" sz="1400" b="1" dirty="0"/>
              <a:t>Deployment on cloud</a:t>
            </a:r>
          </a:p>
          <a:p>
            <a:pPr marL="342900" indent="-342900">
              <a:buAutoNum type="arabicPeriod"/>
            </a:pPr>
            <a:r>
              <a:rPr lang="en-IN" sz="1400" b="1" dirty="0"/>
              <a:t>SIT and UAT</a:t>
            </a:r>
          </a:p>
        </p:txBody>
      </p:sp>
      <p:sp>
        <p:nvSpPr>
          <p:cNvPr id="21" name="Rectangle: Rounded Corners 20">
            <a:extLst>
              <a:ext uri="{FF2B5EF4-FFF2-40B4-BE49-F238E27FC236}">
                <a16:creationId xmlns:a16="http://schemas.microsoft.com/office/drawing/2014/main" xmlns="" id="{7D9C3077-2B2B-4DCC-AC02-B3FED7831812}"/>
              </a:ext>
            </a:extLst>
          </p:cNvPr>
          <p:cNvSpPr/>
          <p:nvPr/>
        </p:nvSpPr>
        <p:spPr>
          <a:xfrm>
            <a:off x="8839860" y="5189924"/>
            <a:ext cx="2609353" cy="901148"/>
          </a:xfrm>
          <a:prstGeom prst="round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Model Maintenance &amp; Improvement feedback</a:t>
            </a:r>
          </a:p>
        </p:txBody>
      </p:sp>
      <p:sp>
        <p:nvSpPr>
          <p:cNvPr id="22" name="Arrow: Down 21">
            <a:extLst>
              <a:ext uri="{FF2B5EF4-FFF2-40B4-BE49-F238E27FC236}">
                <a16:creationId xmlns:a16="http://schemas.microsoft.com/office/drawing/2014/main" xmlns="" id="{007F9E51-1577-461F-83C2-29412785E3F0}"/>
              </a:ext>
            </a:extLst>
          </p:cNvPr>
          <p:cNvSpPr/>
          <p:nvPr/>
        </p:nvSpPr>
        <p:spPr>
          <a:xfrm rot="16200000">
            <a:off x="8177301" y="1079399"/>
            <a:ext cx="295709" cy="306228"/>
          </a:xfrm>
          <a:prstGeom prst="downArrow">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Down 22">
            <a:extLst>
              <a:ext uri="{FF2B5EF4-FFF2-40B4-BE49-F238E27FC236}">
                <a16:creationId xmlns:a16="http://schemas.microsoft.com/office/drawing/2014/main" xmlns="" id="{1EF05180-2D68-4D79-849F-E61AB583FB20}"/>
              </a:ext>
            </a:extLst>
          </p:cNvPr>
          <p:cNvSpPr/>
          <p:nvPr/>
        </p:nvSpPr>
        <p:spPr>
          <a:xfrm rot="10800000">
            <a:off x="6371689" y="4771436"/>
            <a:ext cx="295709" cy="306228"/>
          </a:xfrm>
          <a:prstGeom prst="downArrow">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Down 23">
            <a:extLst>
              <a:ext uri="{FF2B5EF4-FFF2-40B4-BE49-F238E27FC236}">
                <a16:creationId xmlns:a16="http://schemas.microsoft.com/office/drawing/2014/main" xmlns="" id="{3595114F-3BFD-48B8-9994-52E11E05EF66}"/>
              </a:ext>
            </a:extLst>
          </p:cNvPr>
          <p:cNvSpPr/>
          <p:nvPr/>
        </p:nvSpPr>
        <p:spPr>
          <a:xfrm rot="10800000">
            <a:off x="6371689" y="3305807"/>
            <a:ext cx="295709" cy="306228"/>
          </a:xfrm>
          <a:prstGeom prst="downArrow">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Down 24">
            <a:extLst>
              <a:ext uri="{FF2B5EF4-FFF2-40B4-BE49-F238E27FC236}">
                <a16:creationId xmlns:a16="http://schemas.microsoft.com/office/drawing/2014/main" xmlns="" id="{1DAF43F3-00EC-47C9-B69E-0BE4E83E68E7}"/>
              </a:ext>
            </a:extLst>
          </p:cNvPr>
          <p:cNvSpPr/>
          <p:nvPr/>
        </p:nvSpPr>
        <p:spPr>
          <a:xfrm rot="10800000">
            <a:off x="6371689" y="1840178"/>
            <a:ext cx="295709" cy="306228"/>
          </a:xfrm>
          <a:prstGeom prst="downArrow">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Down 25">
            <a:extLst>
              <a:ext uri="{FF2B5EF4-FFF2-40B4-BE49-F238E27FC236}">
                <a16:creationId xmlns:a16="http://schemas.microsoft.com/office/drawing/2014/main" xmlns="" id="{965E23F3-ACE5-47AF-B91A-AE7362200A87}"/>
              </a:ext>
            </a:extLst>
          </p:cNvPr>
          <p:cNvSpPr/>
          <p:nvPr/>
        </p:nvSpPr>
        <p:spPr>
          <a:xfrm>
            <a:off x="9990067" y="1846806"/>
            <a:ext cx="295709" cy="299220"/>
          </a:xfrm>
          <a:prstGeom prst="downArrow">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Down 26">
            <a:extLst>
              <a:ext uri="{FF2B5EF4-FFF2-40B4-BE49-F238E27FC236}">
                <a16:creationId xmlns:a16="http://schemas.microsoft.com/office/drawing/2014/main" xmlns="" id="{57C3546F-456A-40D6-A0E1-5654B0446AB5}"/>
              </a:ext>
            </a:extLst>
          </p:cNvPr>
          <p:cNvSpPr/>
          <p:nvPr/>
        </p:nvSpPr>
        <p:spPr>
          <a:xfrm>
            <a:off x="9990067" y="3304780"/>
            <a:ext cx="295709" cy="299220"/>
          </a:xfrm>
          <a:prstGeom prst="downArrow">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Down 27">
            <a:extLst>
              <a:ext uri="{FF2B5EF4-FFF2-40B4-BE49-F238E27FC236}">
                <a16:creationId xmlns:a16="http://schemas.microsoft.com/office/drawing/2014/main" xmlns="" id="{327B15F2-9D92-4C36-9BA1-E2E49EC4607A}"/>
              </a:ext>
            </a:extLst>
          </p:cNvPr>
          <p:cNvSpPr/>
          <p:nvPr/>
        </p:nvSpPr>
        <p:spPr>
          <a:xfrm>
            <a:off x="9990067" y="4762754"/>
            <a:ext cx="295709" cy="336851"/>
          </a:xfrm>
          <a:prstGeom prst="downArrow">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63534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49" y="86264"/>
            <a:ext cx="10515600" cy="454384"/>
          </a:xfrm>
        </p:spPr>
        <p:txBody>
          <a:bodyPr>
            <a:normAutofit/>
          </a:bodyPr>
          <a:lstStyle/>
          <a:p>
            <a:r>
              <a:rPr lang="en-IN" sz="1600" b="1" dirty="0"/>
              <a:t>Class 4: Types of variables</a:t>
            </a:r>
          </a:p>
        </p:txBody>
      </p:sp>
      <p:graphicFrame>
        <p:nvGraphicFramePr>
          <p:cNvPr id="3" name="Diagram 2"/>
          <p:cNvGraphicFramePr/>
          <p:nvPr>
            <p:extLst>
              <p:ext uri="{D42A27DB-BD31-4B8C-83A1-F6EECF244321}">
                <p14:modId xmlns:p14="http://schemas.microsoft.com/office/powerpoint/2010/main" val="88931027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8721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49" y="86264"/>
            <a:ext cx="10515600" cy="454384"/>
          </a:xfrm>
        </p:spPr>
        <p:txBody>
          <a:bodyPr>
            <a:normAutofit/>
          </a:bodyPr>
          <a:lstStyle/>
          <a:p>
            <a:r>
              <a:rPr lang="en-IN" sz="1600" b="1" dirty="0"/>
              <a:t>Class 4: </a:t>
            </a:r>
            <a:r>
              <a:rPr lang="en-IN" sz="1600" b="1" dirty="0" smtClean="0"/>
              <a:t>Variable properties</a:t>
            </a:r>
            <a:endParaRPr lang="en-IN" sz="1600" b="1" dirty="0"/>
          </a:p>
        </p:txBody>
      </p:sp>
      <p:sp>
        <p:nvSpPr>
          <p:cNvPr id="4" name="TextBox 3"/>
          <p:cNvSpPr txBox="1"/>
          <p:nvPr/>
        </p:nvSpPr>
        <p:spPr>
          <a:xfrm>
            <a:off x="601362" y="749643"/>
            <a:ext cx="11154033" cy="3970318"/>
          </a:xfrm>
          <a:prstGeom prst="rect">
            <a:avLst/>
          </a:prstGeom>
          <a:noFill/>
        </p:spPr>
        <p:txBody>
          <a:bodyPr wrap="square" rtlCol="0">
            <a:spAutoFit/>
          </a:bodyPr>
          <a:lstStyle/>
          <a:p>
            <a:pPr marL="285750" indent="-285750">
              <a:buFont typeface="Wingdings" panose="05000000000000000000" pitchFamily="2" charset="2"/>
              <a:buChar char="q"/>
            </a:pPr>
            <a:r>
              <a:rPr lang="en-IN" b="1" dirty="0" smtClean="0"/>
              <a:t>Numeric Variables</a:t>
            </a:r>
            <a:r>
              <a:rPr lang="en-IN" dirty="0" smtClean="0"/>
              <a:t>: Real Numbers</a:t>
            </a:r>
          </a:p>
          <a:p>
            <a:pPr marL="742950" lvl="1" indent="-285750">
              <a:buFont typeface="Wingdings" panose="05000000000000000000" pitchFamily="2" charset="2"/>
              <a:buChar char="q"/>
            </a:pPr>
            <a:r>
              <a:rPr lang="en-IN" dirty="0" smtClean="0"/>
              <a:t>Continuous: Can </a:t>
            </a:r>
            <a:r>
              <a:rPr lang="en-IN" dirty="0"/>
              <a:t>take </a:t>
            </a:r>
            <a:r>
              <a:rPr lang="en-IN" dirty="0" smtClean="0"/>
              <a:t>many values </a:t>
            </a:r>
            <a:r>
              <a:rPr lang="en-IN" dirty="0"/>
              <a:t>in between two ranges. </a:t>
            </a:r>
            <a:r>
              <a:rPr lang="en-IN" dirty="0" err="1"/>
              <a:t>Eg</a:t>
            </a:r>
            <a:r>
              <a:rPr lang="en-IN" dirty="0"/>
              <a:t>: Salary, </a:t>
            </a:r>
            <a:r>
              <a:rPr lang="en-IN" dirty="0" smtClean="0"/>
              <a:t>Age</a:t>
            </a:r>
          </a:p>
          <a:p>
            <a:pPr marL="742950" lvl="1" indent="-285750">
              <a:buFont typeface="Wingdings" panose="05000000000000000000" pitchFamily="2" charset="2"/>
              <a:buChar char="q"/>
            </a:pPr>
            <a:r>
              <a:rPr lang="en-IN" dirty="0" smtClean="0"/>
              <a:t>Discrete: Can only take discrete value (numeric though). </a:t>
            </a:r>
            <a:r>
              <a:rPr lang="en-IN" dirty="0" err="1" smtClean="0"/>
              <a:t>Eg</a:t>
            </a:r>
            <a:r>
              <a:rPr lang="en-IN" dirty="0" smtClean="0"/>
              <a:t>: count features.</a:t>
            </a:r>
          </a:p>
          <a:p>
            <a:pPr marL="742950" lvl="1" indent="-285750">
              <a:buFont typeface="Wingdings" panose="05000000000000000000" pitchFamily="2" charset="2"/>
              <a:buChar char="q"/>
            </a:pPr>
            <a:r>
              <a:rPr lang="en-IN" dirty="0" smtClean="0"/>
              <a:t>Some literature also mentions, Ratio and Interval scale variables, but we will not look into those as they create more confusion and does not add value</a:t>
            </a:r>
          </a:p>
          <a:p>
            <a:pPr marL="742950" lvl="1" indent="-285750">
              <a:buFont typeface="Wingdings" panose="05000000000000000000" pitchFamily="2" charset="2"/>
              <a:buChar char="q"/>
            </a:pPr>
            <a:r>
              <a:rPr lang="en-IN" dirty="0" smtClean="0"/>
              <a:t>Summary stats: Mean, median, mode, min, max, differences, spread, variance/</a:t>
            </a:r>
            <a:r>
              <a:rPr lang="en-IN" dirty="0" err="1" smtClean="0"/>
              <a:t>std-dev</a:t>
            </a:r>
            <a:endParaRPr lang="en-IN" dirty="0" smtClean="0"/>
          </a:p>
          <a:p>
            <a:pPr marL="742950" lvl="1"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b="1" dirty="0" smtClean="0"/>
              <a:t>Categorical Variable</a:t>
            </a:r>
            <a:r>
              <a:rPr lang="en-IN" dirty="0" smtClean="0"/>
              <a:t>: As name implies, has categories.</a:t>
            </a:r>
          </a:p>
          <a:p>
            <a:pPr marL="742950" lvl="1" indent="-285750">
              <a:buFont typeface="Wingdings" panose="05000000000000000000" pitchFamily="2" charset="2"/>
              <a:buChar char="q"/>
            </a:pPr>
            <a:r>
              <a:rPr lang="en-IN" dirty="0" smtClean="0"/>
              <a:t>Ordinal: Categories are ordered and the order has meaning. </a:t>
            </a:r>
            <a:r>
              <a:rPr lang="en-IN" dirty="0" err="1" smtClean="0"/>
              <a:t>Eg</a:t>
            </a:r>
            <a:r>
              <a:rPr lang="en-IN" dirty="0" smtClean="0"/>
              <a:t>: Income high, medium, low; ranks</a:t>
            </a:r>
          </a:p>
          <a:p>
            <a:pPr marL="742950" lvl="1" indent="-285750">
              <a:buFont typeface="Wingdings" panose="05000000000000000000" pitchFamily="2" charset="2"/>
              <a:buChar char="q"/>
            </a:pPr>
            <a:r>
              <a:rPr lang="en-IN" dirty="0" smtClean="0"/>
              <a:t>Nominal: Order less; </a:t>
            </a:r>
            <a:r>
              <a:rPr lang="en-IN" dirty="0" err="1" smtClean="0"/>
              <a:t>Eg</a:t>
            </a:r>
            <a:r>
              <a:rPr lang="en-IN" dirty="0" smtClean="0"/>
              <a:t>: </a:t>
            </a:r>
            <a:r>
              <a:rPr lang="en-IN" dirty="0" err="1" smtClean="0"/>
              <a:t>colors</a:t>
            </a:r>
            <a:r>
              <a:rPr lang="en-IN" dirty="0" smtClean="0"/>
              <a:t> Red, Blue, Green</a:t>
            </a:r>
          </a:p>
          <a:p>
            <a:pPr marL="742950" lvl="1" indent="-285750">
              <a:buFont typeface="Wingdings" panose="05000000000000000000" pitchFamily="2" charset="2"/>
              <a:buChar char="q"/>
            </a:pPr>
            <a:r>
              <a:rPr lang="en-IN" dirty="0" smtClean="0"/>
              <a:t>Summary stats: Mode, median, Frequency distribution, cross tabs	</a:t>
            </a:r>
          </a:p>
          <a:p>
            <a:pPr lvl="1"/>
            <a:endParaRPr lang="en-IN" dirty="0"/>
          </a:p>
          <a:p>
            <a:pPr marL="742950" lvl="1" indent="-285750">
              <a:buFont typeface="Wingdings" panose="05000000000000000000" pitchFamily="2" charset="2"/>
              <a:buChar char="q"/>
            </a:pPr>
            <a:endParaRPr lang="en-IN" dirty="0" smtClean="0"/>
          </a:p>
          <a:p>
            <a:pPr marL="742950" lvl="1" indent="-285750">
              <a:buFont typeface="Wingdings" panose="05000000000000000000" pitchFamily="2" charset="2"/>
              <a:buChar char="q"/>
            </a:pPr>
            <a:endParaRPr lang="en-IN" dirty="0" smtClean="0"/>
          </a:p>
        </p:txBody>
      </p:sp>
    </p:spTree>
    <p:extLst>
      <p:ext uri="{BB962C8B-B14F-4D97-AF65-F5344CB8AC3E}">
        <p14:creationId xmlns:p14="http://schemas.microsoft.com/office/powerpoint/2010/main" val="2428257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49" y="86264"/>
            <a:ext cx="10515600" cy="454384"/>
          </a:xfrm>
        </p:spPr>
        <p:txBody>
          <a:bodyPr>
            <a:normAutofit/>
          </a:bodyPr>
          <a:lstStyle/>
          <a:p>
            <a:r>
              <a:rPr lang="en-IN" sz="1600" b="1" dirty="0"/>
              <a:t>Class 4: Hypothesis testing &amp; CLT</a:t>
            </a:r>
          </a:p>
        </p:txBody>
      </p:sp>
      <p:sp>
        <p:nvSpPr>
          <p:cNvPr id="3" name="TextBox 2">
            <a:extLst>
              <a:ext uri="{FF2B5EF4-FFF2-40B4-BE49-F238E27FC236}">
                <a16:creationId xmlns:a16="http://schemas.microsoft.com/office/drawing/2014/main" xmlns="" id="{427F0795-75F5-44A7-B02C-7FD939D85596}"/>
              </a:ext>
            </a:extLst>
          </p:cNvPr>
          <p:cNvSpPr txBox="1"/>
          <p:nvPr/>
        </p:nvSpPr>
        <p:spPr>
          <a:xfrm>
            <a:off x="527649" y="768626"/>
            <a:ext cx="11319794" cy="4801314"/>
          </a:xfrm>
          <a:prstGeom prst="rect">
            <a:avLst/>
          </a:prstGeom>
          <a:noFill/>
        </p:spPr>
        <p:txBody>
          <a:bodyPr wrap="square" rtlCol="0">
            <a:spAutoFit/>
          </a:bodyPr>
          <a:lstStyle/>
          <a:p>
            <a:r>
              <a:rPr lang="en-IN" b="1" dirty="0"/>
              <a:t>What is hypothesis testing in inferential statistics –</a:t>
            </a:r>
          </a:p>
          <a:p>
            <a:pPr marL="285750" indent="-285750">
              <a:buFont typeface="Courier New" panose="02070309020205020404" pitchFamily="49" charset="0"/>
              <a:buChar char="o"/>
            </a:pPr>
            <a:r>
              <a:rPr lang="en-IN" dirty="0"/>
              <a:t>Hypothesis testing is a method for us to understand which one out of null or alternate hypothesis stands a better change of being accurate given the data</a:t>
            </a:r>
          </a:p>
          <a:p>
            <a:pPr marL="285750" indent="-285750">
              <a:buFont typeface="Courier New" panose="02070309020205020404" pitchFamily="49" charset="0"/>
              <a:buChar char="o"/>
            </a:pPr>
            <a:r>
              <a:rPr lang="en-IN" dirty="0"/>
              <a:t>More formally, hypothesis testing or significance testing is a method for testing a claim or hypothesis about a parameter in a population, using data measured in a sample. In this method, we test some hypothesis by determining the likelihood that a sample statistic could have been selected, if the hypothesis regarding the population parameter were true *</a:t>
            </a:r>
          </a:p>
          <a:p>
            <a:pPr marL="285750" indent="-285750">
              <a:buFont typeface="Courier New" panose="02070309020205020404" pitchFamily="49" charset="0"/>
              <a:buChar char="o"/>
            </a:pPr>
            <a:endParaRPr lang="en-IN" dirty="0"/>
          </a:p>
          <a:p>
            <a:r>
              <a:rPr lang="en-IN" b="1" dirty="0"/>
              <a:t>Why it is needed – </a:t>
            </a:r>
          </a:p>
          <a:p>
            <a:pPr marL="285750" indent="-285750">
              <a:buFont typeface="Courier New" panose="02070309020205020404" pitchFamily="49" charset="0"/>
              <a:buChar char="o"/>
            </a:pPr>
            <a:r>
              <a:rPr lang="en-IN" dirty="0"/>
              <a:t>Hypothesis testing is the basis of data science and is very important to understand other concepts such as significance, variable selection, etc</a:t>
            </a:r>
          </a:p>
          <a:p>
            <a:endParaRPr lang="en-IN" dirty="0"/>
          </a:p>
          <a:p>
            <a:r>
              <a:rPr lang="en-IN" b="1" dirty="0"/>
              <a:t>Central limit Theorem: </a:t>
            </a:r>
            <a:endParaRPr lang="en-IN" dirty="0"/>
          </a:p>
          <a:p>
            <a:r>
              <a:rPr lang="en-IN" dirty="0"/>
              <a:t>The central limit theorem (CLT) is a statistical theory that states that given a sufficiently large sample size from a population with a finite level of variance, the mean of all samples from the same population will be approximately equal to the mean of the population. Furthermore, all of the samples will follow an approximate normal distribution pattern, with all variances being approximately equal to the variance of the population divided by each sample's size.</a:t>
            </a:r>
          </a:p>
        </p:txBody>
      </p:sp>
      <p:sp>
        <p:nvSpPr>
          <p:cNvPr id="4" name="Rectangle 3">
            <a:extLst>
              <a:ext uri="{FF2B5EF4-FFF2-40B4-BE49-F238E27FC236}">
                <a16:creationId xmlns:a16="http://schemas.microsoft.com/office/drawing/2014/main" xmlns="" id="{C71B25CF-62E5-4D7B-9DCD-14F6E33A92BC}"/>
              </a:ext>
            </a:extLst>
          </p:cNvPr>
          <p:cNvSpPr/>
          <p:nvPr/>
        </p:nvSpPr>
        <p:spPr>
          <a:xfrm>
            <a:off x="527649" y="6251425"/>
            <a:ext cx="7132108" cy="276999"/>
          </a:xfrm>
          <a:prstGeom prst="rect">
            <a:avLst/>
          </a:prstGeom>
        </p:spPr>
        <p:txBody>
          <a:bodyPr wrap="square">
            <a:spAutoFit/>
          </a:bodyPr>
          <a:lstStyle/>
          <a:p>
            <a:r>
              <a:rPr lang="en-IN" sz="1200" dirty="0"/>
              <a:t>* https://www.sagepub.com/sites/default/files/upm-binaries/40007_Chapter8.pdf</a:t>
            </a:r>
          </a:p>
        </p:txBody>
      </p:sp>
    </p:spTree>
    <p:extLst>
      <p:ext uri="{BB962C8B-B14F-4D97-AF65-F5344CB8AC3E}">
        <p14:creationId xmlns:p14="http://schemas.microsoft.com/office/powerpoint/2010/main" val="3142016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49" y="86264"/>
            <a:ext cx="10515600" cy="454384"/>
          </a:xfrm>
        </p:spPr>
        <p:txBody>
          <a:bodyPr>
            <a:normAutofit/>
          </a:bodyPr>
          <a:lstStyle/>
          <a:p>
            <a:r>
              <a:rPr lang="en-IN" sz="1600" b="1" dirty="0"/>
              <a:t>Class 4: Hypothesis testing in Inference statistics</a:t>
            </a:r>
          </a:p>
        </p:txBody>
      </p:sp>
      <p:sp>
        <p:nvSpPr>
          <p:cNvPr id="3" name="TextBox 2">
            <a:extLst>
              <a:ext uri="{FF2B5EF4-FFF2-40B4-BE49-F238E27FC236}">
                <a16:creationId xmlns:a16="http://schemas.microsoft.com/office/drawing/2014/main" xmlns="" id="{427F0795-75F5-44A7-B02C-7FD939D85596}"/>
              </a:ext>
            </a:extLst>
          </p:cNvPr>
          <p:cNvSpPr txBox="1"/>
          <p:nvPr/>
        </p:nvSpPr>
        <p:spPr>
          <a:xfrm>
            <a:off x="527649" y="768626"/>
            <a:ext cx="11319794" cy="5078313"/>
          </a:xfrm>
          <a:prstGeom prst="rect">
            <a:avLst/>
          </a:prstGeom>
          <a:noFill/>
        </p:spPr>
        <p:txBody>
          <a:bodyPr wrap="square" rtlCol="0">
            <a:spAutoFit/>
          </a:bodyPr>
          <a:lstStyle/>
          <a:p>
            <a:r>
              <a:rPr lang="en-IN" dirty="0"/>
              <a:t>Why inferential statistics &amp; key concepts:</a:t>
            </a:r>
          </a:p>
          <a:p>
            <a:endParaRPr lang="en-IN" dirty="0"/>
          </a:p>
          <a:p>
            <a:pPr marL="342900" indent="-342900">
              <a:buAutoNum type="arabicPeriod"/>
            </a:pPr>
            <a:r>
              <a:rPr lang="en-IN" dirty="0"/>
              <a:t>We want to estimate ‘things’ about population. </a:t>
            </a:r>
            <a:r>
              <a:rPr lang="en-IN" dirty="0" err="1"/>
              <a:t>Eg</a:t>
            </a:r>
            <a:r>
              <a:rPr lang="en-IN" dirty="0"/>
              <a:t>: </a:t>
            </a:r>
            <a:r>
              <a:rPr lang="en-IN" dirty="0" err="1"/>
              <a:t>Avg</a:t>
            </a:r>
            <a:r>
              <a:rPr lang="en-IN" dirty="0"/>
              <a:t> math marks in CBSE exam for class X. </a:t>
            </a:r>
          </a:p>
          <a:p>
            <a:pPr marL="342900" indent="-342900">
              <a:buAutoNum type="arabicPeriod"/>
            </a:pPr>
            <a:endParaRPr lang="en-IN" dirty="0"/>
          </a:p>
          <a:p>
            <a:pPr marL="342900" indent="-342900">
              <a:buAutoNum type="arabicPeriod"/>
            </a:pPr>
            <a:r>
              <a:rPr lang="en-IN" dirty="0"/>
              <a:t>Population data is very costly to collect. So we collect random samples adhering to sampling best practices of:</a:t>
            </a:r>
          </a:p>
          <a:p>
            <a:pPr marL="800100" lvl="1" indent="-342900">
              <a:buAutoNum type="arabicPeriod"/>
            </a:pPr>
            <a:r>
              <a:rPr lang="en-IN" dirty="0"/>
              <a:t>Random samples</a:t>
            </a:r>
          </a:p>
          <a:p>
            <a:pPr marL="800100" lvl="1" indent="-342900">
              <a:buAutoNum type="arabicPeriod"/>
            </a:pPr>
            <a:r>
              <a:rPr lang="en-IN" dirty="0"/>
              <a:t>Representative of population</a:t>
            </a:r>
          </a:p>
          <a:p>
            <a:pPr marL="800100" lvl="1" indent="-342900">
              <a:buAutoNum type="arabicPeriod"/>
            </a:pPr>
            <a:r>
              <a:rPr lang="en-IN" dirty="0"/>
              <a:t>Stratified in relevant parameters</a:t>
            </a:r>
          </a:p>
          <a:p>
            <a:pPr marL="800100" lvl="1" indent="-342900">
              <a:buAutoNum type="arabicPeriod"/>
            </a:pPr>
            <a:r>
              <a:rPr lang="en-IN" dirty="0"/>
              <a:t>Selected without any inherent bias in selection procedure</a:t>
            </a:r>
          </a:p>
          <a:p>
            <a:pPr marL="800100" lvl="1" indent="-342900">
              <a:buAutoNum type="arabicPeriod"/>
            </a:pPr>
            <a:r>
              <a:rPr lang="en-IN" dirty="0"/>
              <a:t>Maintain minimum sample size for statistically valid inferences</a:t>
            </a:r>
          </a:p>
          <a:p>
            <a:pPr marL="342900" indent="-342900">
              <a:buAutoNum type="arabicPeriod"/>
            </a:pPr>
            <a:endParaRPr lang="en-IN" dirty="0"/>
          </a:p>
          <a:p>
            <a:pPr marL="342900" indent="-342900">
              <a:buAutoNum type="arabicPeriod"/>
            </a:pPr>
            <a:r>
              <a:rPr lang="en-IN" dirty="0"/>
              <a:t>Conduct experiments on sample to assert ‘things’ about population statistics</a:t>
            </a:r>
          </a:p>
          <a:p>
            <a:pPr marL="342900" indent="-342900">
              <a:buAutoNum type="arabicPeriod"/>
            </a:pPr>
            <a:endParaRPr lang="en-IN" dirty="0"/>
          </a:p>
          <a:p>
            <a:pPr marL="342900" indent="-342900">
              <a:buAutoNum type="arabicPeriod"/>
            </a:pPr>
            <a:r>
              <a:rPr lang="en-IN" b="1" dirty="0"/>
              <a:t>Null hypothesis</a:t>
            </a:r>
            <a:r>
              <a:rPr lang="en-IN" dirty="0"/>
              <a:t>: Status quo or lazy assumption</a:t>
            </a:r>
          </a:p>
          <a:p>
            <a:pPr marL="342900" indent="-342900">
              <a:buAutoNum type="arabicPeriod"/>
            </a:pPr>
            <a:endParaRPr lang="en-IN" dirty="0"/>
          </a:p>
          <a:p>
            <a:pPr marL="342900" indent="-342900">
              <a:buAutoNum type="arabicPeriod"/>
            </a:pPr>
            <a:r>
              <a:rPr lang="en-IN" b="1" dirty="0"/>
              <a:t>p-value</a:t>
            </a:r>
            <a:r>
              <a:rPr lang="en-IN" dirty="0"/>
              <a:t>: probability of null hypothesis being true and yet we obtain similar to more extreme evidence. Lower p-value implied reject Null hypothesis</a:t>
            </a:r>
          </a:p>
          <a:p>
            <a:pPr marL="800100" lvl="1" indent="-342900">
              <a:buAutoNum type="arabicPeriod"/>
            </a:pPr>
            <a:r>
              <a:rPr lang="en-IN" dirty="0" err="1"/>
              <a:t>Eg</a:t>
            </a:r>
            <a:r>
              <a:rPr lang="en-IN" dirty="0"/>
              <a:t>: Courtroom example</a:t>
            </a:r>
          </a:p>
        </p:txBody>
      </p:sp>
    </p:spTree>
    <p:extLst>
      <p:ext uri="{BB962C8B-B14F-4D97-AF65-F5344CB8AC3E}">
        <p14:creationId xmlns:p14="http://schemas.microsoft.com/office/powerpoint/2010/main" val="967463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49" y="86264"/>
            <a:ext cx="10515600" cy="454384"/>
          </a:xfrm>
        </p:spPr>
        <p:txBody>
          <a:bodyPr>
            <a:normAutofit/>
          </a:bodyPr>
          <a:lstStyle/>
          <a:p>
            <a:r>
              <a:rPr lang="en-IN" sz="1600" b="1" dirty="0"/>
              <a:t>Class 4: Key steps for hypothesis testing</a:t>
            </a:r>
          </a:p>
        </p:txBody>
      </p:sp>
      <p:sp>
        <p:nvSpPr>
          <p:cNvPr id="3" name="TextBox 2">
            <a:extLst>
              <a:ext uri="{FF2B5EF4-FFF2-40B4-BE49-F238E27FC236}">
                <a16:creationId xmlns:a16="http://schemas.microsoft.com/office/drawing/2014/main" xmlns="" id="{427F0795-75F5-44A7-B02C-7FD939D85596}"/>
              </a:ext>
            </a:extLst>
          </p:cNvPr>
          <p:cNvSpPr txBox="1"/>
          <p:nvPr/>
        </p:nvSpPr>
        <p:spPr>
          <a:xfrm>
            <a:off x="527649" y="768626"/>
            <a:ext cx="11319794" cy="3693319"/>
          </a:xfrm>
          <a:prstGeom prst="rect">
            <a:avLst/>
          </a:prstGeom>
          <a:noFill/>
        </p:spPr>
        <p:txBody>
          <a:bodyPr wrap="square" rtlCol="0">
            <a:spAutoFit/>
          </a:bodyPr>
          <a:lstStyle/>
          <a:p>
            <a:r>
              <a:rPr lang="en-IN" b="1" dirty="0"/>
              <a:t>Steps:</a:t>
            </a:r>
          </a:p>
          <a:p>
            <a:endParaRPr lang="en-IN" dirty="0"/>
          </a:p>
          <a:p>
            <a:pPr marL="342900" indent="-342900">
              <a:buAutoNum type="arabicPeriod"/>
            </a:pPr>
            <a:r>
              <a:rPr lang="en-IN" dirty="0"/>
              <a:t>State Null (H</a:t>
            </a:r>
            <a:r>
              <a:rPr lang="en-IN" baseline="-25000" dirty="0"/>
              <a:t>0</a:t>
            </a:r>
            <a:r>
              <a:rPr lang="en-IN" dirty="0"/>
              <a:t>) and Alternate (H</a:t>
            </a:r>
            <a:r>
              <a:rPr lang="en-IN" baseline="-25000" dirty="0"/>
              <a:t>A</a:t>
            </a:r>
            <a:r>
              <a:rPr lang="en-IN" dirty="0"/>
              <a:t>) </a:t>
            </a:r>
            <a:r>
              <a:rPr lang="en-IN" dirty="0" smtClean="0"/>
              <a:t>hypothesis</a:t>
            </a:r>
          </a:p>
          <a:p>
            <a:pPr marL="342900" indent="-342900">
              <a:buAutoNum type="arabicPeriod"/>
            </a:pPr>
            <a:r>
              <a:rPr lang="en-IN" dirty="0" smtClean="0"/>
              <a:t>State type of test – One tail, two tail</a:t>
            </a:r>
            <a:endParaRPr lang="en-IN" dirty="0"/>
          </a:p>
          <a:p>
            <a:pPr marL="342900" indent="-342900">
              <a:buAutoNum type="arabicPeriod"/>
            </a:pPr>
            <a:r>
              <a:rPr lang="en-IN" dirty="0"/>
              <a:t>Decision criteria/level of significance of test – This defines the critical region</a:t>
            </a:r>
          </a:p>
          <a:p>
            <a:pPr marL="342900" indent="-342900">
              <a:buAutoNum type="arabicPeriod"/>
            </a:pPr>
            <a:r>
              <a:rPr lang="en-IN" dirty="0"/>
              <a:t>Test statistic </a:t>
            </a:r>
            <a:r>
              <a:rPr lang="en-IN" dirty="0" smtClean="0"/>
              <a:t>computation </a:t>
            </a:r>
          </a:p>
          <a:p>
            <a:pPr marL="800100" lvl="1" indent="-342900">
              <a:buAutoNum type="arabicPeriod"/>
            </a:pPr>
            <a:r>
              <a:rPr lang="en-IN" dirty="0" smtClean="0"/>
              <a:t>(X – mu)*</a:t>
            </a:r>
            <a:r>
              <a:rPr lang="en-IN" dirty="0" err="1" smtClean="0"/>
              <a:t>sqrt</a:t>
            </a:r>
            <a:r>
              <a:rPr lang="en-IN" dirty="0" smtClean="0"/>
              <a:t>(N)/</a:t>
            </a:r>
            <a:r>
              <a:rPr lang="en-IN" dirty="0" err="1" smtClean="0"/>
              <a:t>std</a:t>
            </a:r>
            <a:r>
              <a:rPr lang="en-IN" dirty="0" smtClean="0"/>
              <a:t> </a:t>
            </a:r>
            <a:r>
              <a:rPr lang="en-IN" dirty="0" err="1" smtClean="0"/>
              <a:t>dev</a:t>
            </a:r>
            <a:endParaRPr lang="en-IN" dirty="0" smtClean="0"/>
          </a:p>
          <a:p>
            <a:pPr marL="800100" lvl="1" indent="-342900">
              <a:buAutoNum type="arabicPeriod"/>
            </a:pPr>
            <a:r>
              <a:rPr lang="en-IN" dirty="0" smtClean="0"/>
              <a:t>X is sample statistic value, mu is pop mean, N is sample size, </a:t>
            </a:r>
            <a:r>
              <a:rPr lang="en-IN" dirty="0" err="1" smtClean="0"/>
              <a:t>std-dev</a:t>
            </a:r>
            <a:r>
              <a:rPr lang="en-IN" dirty="0" smtClean="0"/>
              <a:t> is sample </a:t>
            </a:r>
            <a:r>
              <a:rPr lang="en-IN" dirty="0" err="1" smtClean="0"/>
              <a:t>std</a:t>
            </a:r>
            <a:r>
              <a:rPr lang="en-IN" dirty="0" smtClean="0"/>
              <a:t> </a:t>
            </a:r>
            <a:r>
              <a:rPr lang="en-IN" dirty="0" err="1" smtClean="0"/>
              <a:t>dev</a:t>
            </a:r>
            <a:endParaRPr lang="en-IN" dirty="0"/>
          </a:p>
          <a:p>
            <a:pPr marL="342900" indent="-342900">
              <a:buAutoNum type="arabicPeriod"/>
            </a:pPr>
            <a:r>
              <a:rPr lang="en-IN" dirty="0"/>
              <a:t>Communicate decision</a:t>
            </a:r>
          </a:p>
          <a:p>
            <a:pPr marL="800100" lvl="1" indent="-342900">
              <a:buAutoNum type="arabicPeriod"/>
            </a:pPr>
            <a:r>
              <a:rPr lang="en-IN" dirty="0"/>
              <a:t>The decision to retain the null hypothesis could be correct.</a:t>
            </a:r>
          </a:p>
          <a:p>
            <a:pPr marL="800100" lvl="1" indent="-342900">
              <a:buAutoNum type="arabicPeriod"/>
            </a:pPr>
            <a:r>
              <a:rPr lang="en-IN" dirty="0"/>
              <a:t>The decision to retain the null hypothesis could be incorrect, it is know as </a:t>
            </a:r>
            <a:r>
              <a:rPr lang="en-IN" b="1" dirty="0"/>
              <a:t>Type II </a:t>
            </a:r>
            <a:r>
              <a:rPr lang="en-IN" dirty="0"/>
              <a:t>error.</a:t>
            </a:r>
          </a:p>
          <a:p>
            <a:pPr marL="800100" lvl="1" indent="-342900">
              <a:buAutoNum type="arabicPeriod"/>
            </a:pPr>
            <a:r>
              <a:rPr lang="en-IN" dirty="0"/>
              <a:t>The decision to reject the null hypothesis could be correct.</a:t>
            </a:r>
          </a:p>
          <a:p>
            <a:pPr marL="800100" lvl="1" indent="-342900">
              <a:buAutoNum type="arabicPeriod"/>
            </a:pPr>
            <a:r>
              <a:rPr lang="en-IN" dirty="0"/>
              <a:t>The decision to reject the null hypothesis could be incorrect, it is known as </a:t>
            </a:r>
            <a:r>
              <a:rPr lang="en-IN" b="1" dirty="0"/>
              <a:t>Type I</a:t>
            </a:r>
            <a:r>
              <a:rPr lang="en-IN" dirty="0"/>
              <a:t> error. </a:t>
            </a:r>
          </a:p>
        </p:txBody>
      </p:sp>
      <p:pic>
        <p:nvPicPr>
          <p:cNvPr id="2050" name="Picture 2" descr="Illustration of the z-score and the p-value.">
            <a:extLst>
              <a:ext uri="{FF2B5EF4-FFF2-40B4-BE49-F238E27FC236}">
                <a16:creationId xmlns:a16="http://schemas.microsoft.com/office/drawing/2014/main" xmlns="" id="{B69F33D0-1B3F-4F49-9492-7AFDCDEF2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2259" y="3529825"/>
            <a:ext cx="5303562" cy="2678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590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49" y="86264"/>
            <a:ext cx="10515600" cy="454384"/>
          </a:xfrm>
        </p:spPr>
        <p:txBody>
          <a:bodyPr>
            <a:normAutofit/>
          </a:bodyPr>
          <a:lstStyle/>
          <a:p>
            <a:r>
              <a:rPr lang="en-IN" sz="1600" b="1" dirty="0"/>
              <a:t>Class 4: Types of hypothesis, Critical region, One tail vs two tail and choice of statistic</a:t>
            </a:r>
          </a:p>
        </p:txBody>
      </p:sp>
      <p:pic>
        <p:nvPicPr>
          <p:cNvPr id="4" name="Picture 3">
            <a:extLst>
              <a:ext uri="{FF2B5EF4-FFF2-40B4-BE49-F238E27FC236}">
                <a16:creationId xmlns:a16="http://schemas.microsoft.com/office/drawing/2014/main" xmlns="" id="{A7DB6EA1-F9A8-45F0-9EF6-FF457D495785}"/>
              </a:ext>
            </a:extLst>
          </p:cNvPr>
          <p:cNvPicPr>
            <a:picLocks noChangeAspect="1"/>
          </p:cNvPicPr>
          <p:nvPr/>
        </p:nvPicPr>
        <p:blipFill>
          <a:blip r:embed="rId2"/>
          <a:stretch>
            <a:fillRect/>
          </a:stretch>
        </p:blipFill>
        <p:spPr>
          <a:xfrm>
            <a:off x="527649" y="733710"/>
            <a:ext cx="4811755" cy="3612588"/>
          </a:xfrm>
          <a:prstGeom prst="rect">
            <a:avLst/>
          </a:prstGeom>
        </p:spPr>
      </p:pic>
      <p:pic>
        <p:nvPicPr>
          <p:cNvPr id="5" name="Picture 4">
            <a:extLst>
              <a:ext uri="{FF2B5EF4-FFF2-40B4-BE49-F238E27FC236}">
                <a16:creationId xmlns:a16="http://schemas.microsoft.com/office/drawing/2014/main" xmlns="" id="{A1BA8055-65B9-4DCB-A8C9-8CD5FB512B54}"/>
              </a:ext>
            </a:extLst>
          </p:cNvPr>
          <p:cNvPicPr>
            <a:picLocks noChangeAspect="1"/>
          </p:cNvPicPr>
          <p:nvPr/>
        </p:nvPicPr>
        <p:blipFill>
          <a:blip r:embed="rId3"/>
          <a:stretch>
            <a:fillRect/>
          </a:stretch>
        </p:blipFill>
        <p:spPr>
          <a:xfrm>
            <a:off x="6096000" y="733710"/>
            <a:ext cx="4811755" cy="3612588"/>
          </a:xfrm>
          <a:prstGeom prst="rect">
            <a:avLst/>
          </a:prstGeom>
        </p:spPr>
      </p:pic>
      <p:sp>
        <p:nvSpPr>
          <p:cNvPr id="6" name="Rectangle 5">
            <a:extLst>
              <a:ext uri="{FF2B5EF4-FFF2-40B4-BE49-F238E27FC236}">
                <a16:creationId xmlns:a16="http://schemas.microsoft.com/office/drawing/2014/main" xmlns="" id="{9F4FA5FA-48DC-4550-B5DB-79503275E608}"/>
              </a:ext>
            </a:extLst>
          </p:cNvPr>
          <p:cNvSpPr/>
          <p:nvPr/>
        </p:nvSpPr>
        <p:spPr>
          <a:xfrm>
            <a:off x="527649" y="6211669"/>
            <a:ext cx="6096000" cy="276999"/>
          </a:xfrm>
          <a:prstGeom prst="rect">
            <a:avLst/>
          </a:prstGeom>
        </p:spPr>
        <p:txBody>
          <a:bodyPr>
            <a:spAutoFit/>
          </a:bodyPr>
          <a:lstStyle/>
          <a:p>
            <a:r>
              <a:rPr lang="en-IN" sz="1200" dirty="0"/>
              <a:t>https://www.slideshare.net/piyushdhaker/hypothesis-testing-ppt-final</a:t>
            </a:r>
          </a:p>
        </p:txBody>
      </p:sp>
      <p:sp>
        <p:nvSpPr>
          <p:cNvPr id="7" name="Rectangle 6">
            <a:extLst>
              <a:ext uri="{FF2B5EF4-FFF2-40B4-BE49-F238E27FC236}">
                <a16:creationId xmlns:a16="http://schemas.microsoft.com/office/drawing/2014/main" xmlns="" id="{00657BC3-6277-4280-80FD-4A422890144F}"/>
              </a:ext>
            </a:extLst>
          </p:cNvPr>
          <p:cNvSpPr/>
          <p:nvPr/>
        </p:nvSpPr>
        <p:spPr>
          <a:xfrm>
            <a:off x="527649" y="4532243"/>
            <a:ext cx="10515600" cy="1493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If the null hypothesis is of the form </a:t>
            </a:r>
            <a:r>
              <a:rPr lang="en-IN" b="1" dirty="0" smtClean="0">
                <a:solidFill>
                  <a:schemeClr val="tx1"/>
                </a:solidFill>
              </a:rPr>
              <a:t>x </a:t>
            </a:r>
            <a:r>
              <a:rPr lang="en-IN" b="1" dirty="0">
                <a:solidFill>
                  <a:schemeClr val="tx1"/>
                </a:solidFill>
              </a:rPr>
              <a:t>!= </a:t>
            </a:r>
            <a:r>
              <a:rPr lang="en-IN" b="1" dirty="0" smtClean="0">
                <a:solidFill>
                  <a:schemeClr val="tx1"/>
                </a:solidFill>
              </a:rPr>
              <a:t>y; </a:t>
            </a:r>
            <a:r>
              <a:rPr lang="en-IN" b="1" dirty="0">
                <a:solidFill>
                  <a:schemeClr val="tx1"/>
                </a:solidFill>
              </a:rPr>
              <a:t>without any sense of direction (greater or lesser) then we are dealing with two tailed tests; else one tail depending on what is being asserted</a:t>
            </a:r>
          </a:p>
        </p:txBody>
      </p:sp>
    </p:spTree>
    <p:extLst>
      <p:ext uri="{BB962C8B-B14F-4D97-AF65-F5344CB8AC3E}">
        <p14:creationId xmlns:p14="http://schemas.microsoft.com/office/powerpoint/2010/main" val="4228184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2927</TotalTime>
  <Words>2059</Words>
  <Application>Microsoft Office PowerPoint</Application>
  <PresentationFormat>Widescreen</PresentationFormat>
  <Paragraphs>242</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Calibri Light</vt:lpstr>
      <vt:lpstr>Cambria Math</vt:lpstr>
      <vt:lpstr>Courier New</vt:lpstr>
      <vt:lpstr>inherit</vt:lpstr>
      <vt:lpstr>Linux Libertine</vt:lpstr>
      <vt:lpstr>Wingdings</vt:lpstr>
      <vt:lpstr>Office Theme</vt:lpstr>
      <vt:lpstr>Data Mind – {Logo+Punchline TM}</vt:lpstr>
      <vt:lpstr>Class 4: Table of Contents</vt:lpstr>
      <vt:lpstr>Class 4: Typical Data Science project flow</vt:lpstr>
      <vt:lpstr>Class 4: Types of variables</vt:lpstr>
      <vt:lpstr>Class 4: Variable properties</vt:lpstr>
      <vt:lpstr>Class 4: Hypothesis testing &amp; CLT</vt:lpstr>
      <vt:lpstr>Class 4: Hypothesis testing in Inference statistics</vt:lpstr>
      <vt:lpstr>Class 4: Key steps for hypothesis testing</vt:lpstr>
      <vt:lpstr>Class 4: Types of hypothesis, Critical region, One tail vs two tail and choice of statistic</vt:lpstr>
      <vt:lpstr>Class 4: Types of hypothesis, Critical region, One tail vs two tail and choice of statistic</vt:lpstr>
      <vt:lpstr>Class 4: 68–95–99.7 rule for Normal distribution</vt:lpstr>
      <vt:lpstr>Class 4: Supervised vs. Un-supervised learning</vt:lpstr>
      <vt:lpstr>Class 4: Supervised vs. Un-supervised learning</vt:lpstr>
      <vt:lpstr>Class 4: Loss functions are the functions that help us understand the ‘error’ associated with predictions and tune our models. When summed over the entire training set we call it Cost function</vt:lpstr>
      <vt:lpstr>Class 4: Bias &amp; Variance</vt:lpstr>
      <vt:lpstr>Class 4: Missing data analysis</vt:lpstr>
      <vt:lpstr>Class 4: Linear Algebra - Vectors</vt:lpstr>
      <vt:lpstr>Class 4: Linear Algebra - Vectors</vt:lpstr>
      <vt:lpstr>Class 4: Linear Algebra - Vectors</vt:lpstr>
      <vt:lpstr>Class 4: Linear Algebra - Matrix</vt:lpstr>
      <vt:lpstr>Class 4: Linear Algebra - Matrix</vt:lpstr>
      <vt:lpstr>Class 4: Linear Algebra - Matrix</vt:lpstr>
      <vt:lpstr>Class 4: Linear Algebra - Matrix</vt:lpstr>
      <vt:lpstr>Class 4: Linear Algebra - Matrix</vt:lpstr>
      <vt:lpstr>Class 4: Linear Algebra - Matrix</vt:lpstr>
      <vt:lpstr>Class 4: Linear Algebra - Matrix</vt:lpstr>
      <vt:lpstr>Class 4: Linear Algebra - Matrix</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663</cp:revision>
  <dcterms:created xsi:type="dcterms:W3CDTF">2018-04-14T07:47:20Z</dcterms:created>
  <dcterms:modified xsi:type="dcterms:W3CDTF">2018-06-06T17:55:18Z</dcterms:modified>
</cp:coreProperties>
</file>