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4"/>
    <p:restoredTop sz="96327"/>
  </p:normalViewPr>
  <p:slideViewPr>
    <p:cSldViewPr snapToGrid="0">
      <p:cViewPr varScale="1">
        <p:scale>
          <a:sx n="128" d="100"/>
          <a:sy n="128" d="100"/>
        </p:scale>
        <p:origin x="6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7A3BD-3025-8479-D031-FEC0752FBD5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E7BAB7D-766E-3575-9501-06E6C83AAD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50A589D-BD7F-D907-EAB7-3C0AA1D52AE6}"/>
              </a:ext>
            </a:extLst>
          </p:cNvPr>
          <p:cNvSpPr>
            <a:spLocks noGrp="1"/>
          </p:cNvSpPr>
          <p:nvPr>
            <p:ph type="dt" sz="half" idx="10"/>
          </p:nvPr>
        </p:nvSpPr>
        <p:spPr/>
        <p:txBody>
          <a:bodyPr/>
          <a:lstStyle/>
          <a:p>
            <a:fld id="{0742D0C1-476C-544F-8A4F-A74D069912F4}" type="datetimeFigureOut">
              <a:rPr lang="en-US" smtClean="0"/>
              <a:t>2/5/23</a:t>
            </a:fld>
            <a:endParaRPr lang="en-US"/>
          </a:p>
        </p:txBody>
      </p:sp>
      <p:sp>
        <p:nvSpPr>
          <p:cNvPr id="5" name="Footer Placeholder 4">
            <a:extLst>
              <a:ext uri="{FF2B5EF4-FFF2-40B4-BE49-F238E27FC236}">
                <a16:creationId xmlns:a16="http://schemas.microsoft.com/office/drawing/2014/main" id="{E2A4AF42-5EBE-68C6-4D1F-DFFB7A80E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EC62E-D9B5-A96B-2D5C-E8B533F38A24}"/>
              </a:ext>
            </a:extLst>
          </p:cNvPr>
          <p:cNvSpPr>
            <a:spLocks noGrp="1"/>
          </p:cNvSpPr>
          <p:nvPr>
            <p:ph type="sldNum" sz="quarter" idx="12"/>
          </p:nvPr>
        </p:nvSpPr>
        <p:spPr/>
        <p:txBody>
          <a:bodyPr/>
          <a:lstStyle/>
          <a:p>
            <a:fld id="{AEFB6D02-FEA7-634B-8860-1431342D9536}" type="slidenum">
              <a:rPr lang="en-US" smtClean="0"/>
              <a:t>‹#›</a:t>
            </a:fld>
            <a:endParaRPr lang="en-US"/>
          </a:p>
        </p:txBody>
      </p:sp>
    </p:spTree>
    <p:extLst>
      <p:ext uri="{BB962C8B-B14F-4D97-AF65-F5344CB8AC3E}">
        <p14:creationId xmlns:p14="http://schemas.microsoft.com/office/powerpoint/2010/main" val="837548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4D4D-E133-9199-78BE-99D923DA4D9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5AD6FF-45E9-CEBA-7643-1D2DDF70C3E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7EBB4C-7E0F-BE81-245B-3857F2E0FA4A}"/>
              </a:ext>
            </a:extLst>
          </p:cNvPr>
          <p:cNvSpPr>
            <a:spLocks noGrp="1"/>
          </p:cNvSpPr>
          <p:nvPr>
            <p:ph type="dt" sz="half" idx="10"/>
          </p:nvPr>
        </p:nvSpPr>
        <p:spPr/>
        <p:txBody>
          <a:bodyPr/>
          <a:lstStyle/>
          <a:p>
            <a:fld id="{0742D0C1-476C-544F-8A4F-A74D069912F4}" type="datetimeFigureOut">
              <a:rPr lang="en-US" smtClean="0"/>
              <a:t>2/5/23</a:t>
            </a:fld>
            <a:endParaRPr lang="en-US"/>
          </a:p>
        </p:txBody>
      </p:sp>
      <p:sp>
        <p:nvSpPr>
          <p:cNvPr id="5" name="Footer Placeholder 4">
            <a:extLst>
              <a:ext uri="{FF2B5EF4-FFF2-40B4-BE49-F238E27FC236}">
                <a16:creationId xmlns:a16="http://schemas.microsoft.com/office/drawing/2014/main" id="{C68A436F-36BE-1618-3A20-304AA5A20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D84AF-ECEA-D38F-AC4F-A6E2CB1C1B90}"/>
              </a:ext>
            </a:extLst>
          </p:cNvPr>
          <p:cNvSpPr>
            <a:spLocks noGrp="1"/>
          </p:cNvSpPr>
          <p:nvPr>
            <p:ph type="sldNum" sz="quarter" idx="12"/>
          </p:nvPr>
        </p:nvSpPr>
        <p:spPr/>
        <p:txBody>
          <a:bodyPr/>
          <a:lstStyle/>
          <a:p>
            <a:fld id="{AEFB6D02-FEA7-634B-8860-1431342D9536}" type="slidenum">
              <a:rPr lang="en-US" smtClean="0"/>
              <a:t>‹#›</a:t>
            </a:fld>
            <a:endParaRPr lang="en-US"/>
          </a:p>
        </p:txBody>
      </p:sp>
    </p:spTree>
    <p:extLst>
      <p:ext uri="{BB962C8B-B14F-4D97-AF65-F5344CB8AC3E}">
        <p14:creationId xmlns:p14="http://schemas.microsoft.com/office/powerpoint/2010/main" val="127688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A6E9DE-D010-3C31-53DF-30247FE31B3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CBF8600-5609-28C9-6B4D-3C7F2363D26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FB8313-6637-4C21-288C-5570701721F5}"/>
              </a:ext>
            </a:extLst>
          </p:cNvPr>
          <p:cNvSpPr>
            <a:spLocks noGrp="1"/>
          </p:cNvSpPr>
          <p:nvPr>
            <p:ph type="dt" sz="half" idx="10"/>
          </p:nvPr>
        </p:nvSpPr>
        <p:spPr/>
        <p:txBody>
          <a:bodyPr/>
          <a:lstStyle/>
          <a:p>
            <a:fld id="{0742D0C1-476C-544F-8A4F-A74D069912F4}" type="datetimeFigureOut">
              <a:rPr lang="en-US" smtClean="0"/>
              <a:t>2/5/23</a:t>
            </a:fld>
            <a:endParaRPr lang="en-US"/>
          </a:p>
        </p:txBody>
      </p:sp>
      <p:sp>
        <p:nvSpPr>
          <p:cNvPr id="5" name="Footer Placeholder 4">
            <a:extLst>
              <a:ext uri="{FF2B5EF4-FFF2-40B4-BE49-F238E27FC236}">
                <a16:creationId xmlns:a16="http://schemas.microsoft.com/office/drawing/2014/main" id="{A8BA4082-5CBF-14D0-7DAF-B362F91E4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FD601-9AB8-1D93-DEB4-A85885CBE8D8}"/>
              </a:ext>
            </a:extLst>
          </p:cNvPr>
          <p:cNvSpPr>
            <a:spLocks noGrp="1"/>
          </p:cNvSpPr>
          <p:nvPr>
            <p:ph type="sldNum" sz="quarter" idx="12"/>
          </p:nvPr>
        </p:nvSpPr>
        <p:spPr/>
        <p:txBody>
          <a:bodyPr/>
          <a:lstStyle/>
          <a:p>
            <a:fld id="{AEFB6D02-FEA7-634B-8860-1431342D9536}" type="slidenum">
              <a:rPr lang="en-US" smtClean="0"/>
              <a:t>‹#›</a:t>
            </a:fld>
            <a:endParaRPr lang="en-US"/>
          </a:p>
        </p:txBody>
      </p:sp>
    </p:spTree>
    <p:extLst>
      <p:ext uri="{BB962C8B-B14F-4D97-AF65-F5344CB8AC3E}">
        <p14:creationId xmlns:p14="http://schemas.microsoft.com/office/powerpoint/2010/main" val="355413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20A8-F639-9ED1-687D-EC0B4CF5AC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5A44A24-14FA-4BB5-E77A-4336BED5386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AC9E4F-0561-88CC-0523-703B73FCD2A3}"/>
              </a:ext>
            </a:extLst>
          </p:cNvPr>
          <p:cNvSpPr>
            <a:spLocks noGrp="1"/>
          </p:cNvSpPr>
          <p:nvPr>
            <p:ph type="dt" sz="half" idx="10"/>
          </p:nvPr>
        </p:nvSpPr>
        <p:spPr/>
        <p:txBody>
          <a:bodyPr/>
          <a:lstStyle/>
          <a:p>
            <a:fld id="{0742D0C1-476C-544F-8A4F-A74D069912F4}" type="datetimeFigureOut">
              <a:rPr lang="en-US" smtClean="0"/>
              <a:t>2/5/23</a:t>
            </a:fld>
            <a:endParaRPr lang="en-US"/>
          </a:p>
        </p:txBody>
      </p:sp>
      <p:sp>
        <p:nvSpPr>
          <p:cNvPr id="5" name="Footer Placeholder 4">
            <a:extLst>
              <a:ext uri="{FF2B5EF4-FFF2-40B4-BE49-F238E27FC236}">
                <a16:creationId xmlns:a16="http://schemas.microsoft.com/office/drawing/2014/main" id="{52AB1499-097C-F73C-6515-4DCE34386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7532D-8A57-95D1-EBF2-263464F5AEBD}"/>
              </a:ext>
            </a:extLst>
          </p:cNvPr>
          <p:cNvSpPr>
            <a:spLocks noGrp="1"/>
          </p:cNvSpPr>
          <p:nvPr>
            <p:ph type="sldNum" sz="quarter" idx="12"/>
          </p:nvPr>
        </p:nvSpPr>
        <p:spPr/>
        <p:txBody>
          <a:bodyPr/>
          <a:lstStyle/>
          <a:p>
            <a:fld id="{AEFB6D02-FEA7-634B-8860-1431342D9536}" type="slidenum">
              <a:rPr lang="en-US" smtClean="0"/>
              <a:t>‹#›</a:t>
            </a:fld>
            <a:endParaRPr lang="en-US"/>
          </a:p>
        </p:txBody>
      </p:sp>
    </p:spTree>
    <p:extLst>
      <p:ext uri="{BB962C8B-B14F-4D97-AF65-F5344CB8AC3E}">
        <p14:creationId xmlns:p14="http://schemas.microsoft.com/office/powerpoint/2010/main" val="364333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6021-094D-1979-DBAE-3545E8A2F32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0A2371F-CADE-B8AD-0122-E20EF7ED78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1A1192-7645-5586-247F-8C955885401D}"/>
              </a:ext>
            </a:extLst>
          </p:cNvPr>
          <p:cNvSpPr>
            <a:spLocks noGrp="1"/>
          </p:cNvSpPr>
          <p:nvPr>
            <p:ph type="dt" sz="half" idx="10"/>
          </p:nvPr>
        </p:nvSpPr>
        <p:spPr/>
        <p:txBody>
          <a:bodyPr/>
          <a:lstStyle/>
          <a:p>
            <a:fld id="{0742D0C1-476C-544F-8A4F-A74D069912F4}" type="datetimeFigureOut">
              <a:rPr lang="en-US" smtClean="0"/>
              <a:t>2/5/23</a:t>
            </a:fld>
            <a:endParaRPr lang="en-US"/>
          </a:p>
        </p:txBody>
      </p:sp>
      <p:sp>
        <p:nvSpPr>
          <p:cNvPr id="5" name="Footer Placeholder 4">
            <a:extLst>
              <a:ext uri="{FF2B5EF4-FFF2-40B4-BE49-F238E27FC236}">
                <a16:creationId xmlns:a16="http://schemas.microsoft.com/office/drawing/2014/main" id="{B2ABEF4D-FF9F-A6F4-F3F8-1D8891703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58102-0627-B995-CD9B-AF974DE2909E}"/>
              </a:ext>
            </a:extLst>
          </p:cNvPr>
          <p:cNvSpPr>
            <a:spLocks noGrp="1"/>
          </p:cNvSpPr>
          <p:nvPr>
            <p:ph type="sldNum" sz="quarter" idx="12"/>
          </p:nvPr>
        </p:nvSpPr>
        <p:spPr/>
        <p:txBody>
          <a:bodyPr/>
          <a:lstStyle/>
          <a:p>
            <a:fld id="{AEFB6D02-FEA7-634B-8860-1431342D9536}" type="slidenum">
              <a:rPr lang="en-US" smtClean="0"/>
              <a:t>‹#›</a:t>
            </a:fld>
            <a:endParaRPr lang="en-US"/>
          </a:p>
        </p:txBody>
      </p:sp>
    </p:spTree>
    <p:extLst>
      <p:ext uri="{BB962C8B-B14F-4D97-AF65-F5344CB8AC3E}">
        <p14:creationId xmlns:p14="http://schemas.microsoft.com/office/powerpoint/2010/main" val="189486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BCE2-8782-08B1-6622-20F0F4E9E10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386DFE-33E6-9595-F021-4F8FB4B5650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01AFCEB-7DEC-04B3-4DD1-E5BBAC7C3F7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2378CBD-3EA7-2B3A-6240-F62BD73FA73A}"/>
              </a:ext>
            </a:extLst>
          </p:cNvPr>
          <p:cNvSpPr>
            <a:spLocks noGrp="1"/>
          </p:cNvSpPr>
          <p:nvPr>
            <p:ph type="dt" sz="half" idx="10"/>
          </p:nvPr>
        </p:nvSpPr>
        <p:spPr/>
        <p:txBody>
          <a:bodyPr/>
          <a:lstStyle/>
          <a:p>
            <a:fld id="{0742D0C1-476C-544F-8A4F-A74D069912F4}" type="datetimeFigureOut">
              <a:rPr lang="en-US" smtClean="0"/>
              <a:t>2/5/23</a:t>
            </a:fld>
            <a:endParaRPr lang="en-US"/>
          </a:p>
        </p:txBody>
      </p:sp>
      <p:sp>
        <p:nvSpPr>
          <p:cNvPr id="6" name="Footer Placeholder 5">
            <a:extLst>
              <a:ext uri="{FF2B5EF4-FFF2-40B4-BE49-F238E27FC236}">
                <a16:creationId xmlns:a16="http://schemas.microsoft.com/office/drawing/2014/main" id="{E1EF4038-753D-1D1E-153D-C943CB83D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B9D6AC-3DB5-F613-F38F-895E04B13A35}"/>
              </a:ext>
            </a:extLst>
          </p:cNvPr>
          <p:cNvSpPr>
            <a:spLocks noGrp="1"/>
          </p:cNvSpPr>
          <p:nvPr>
            <p:ph type="sldNum" sz="quarter" idx="12"/>
          </p:nvPr>
        </p:nvSpPr>
        <p:spPr/>
        <p:txBody>
          <a:bodyPr/>
          <a:lstStyle/>
          <a:p>
            <a:fld id="{AEFB6D02-FEA7-634B-8860-1431342D9536}" type="slidenum">
              <a:rPr lang="en-US" smtClean="0"/>
              <a:t>‹#›</a:t>
            </a:fld>
            <a:endParaRPr lang="en-US"/>
          </a:p>
        </p:txBody>
      </p:sp>
    </p:spTree>
    <p:extLst>
      <p:ext uri="{BB962C8B-B14F-4D97-AF65-F5344CB8AC3E}">
        <p14:creationId xmlns:p14="http://schemas.microsoft.com/office/powerpoint/2010/main" val="315874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19C5-BFB6-C6A5-2115-0A551D1FAC9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5A4A6B-0E01-05F5-B1AE-F36D6C46F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BF5B314-DFF6-85BD-A688-5C248C4C143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D361175-EBD3-4E58-7185-F25362B11C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7B3B363-C7F5-9493-9235-BC44A0AD512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59E0D1B-74F4-7150-0768-D72DE7C9F363}"/>
              </a:ext>
            </a:extLst>
          </p:cNvPr>
          <p:cNvSpPr>
            <a:spLocks noGrp="1"/>
          </p:cNvSpPr>
          <p:nvPr>
            <p:ph type="dt" sz="half" idx="10"/>
          </p:nvPr>
        </p:nvSpPr>
        <p:spPr/>
        <p:txBody>
          <a:bodyPr/>
          <a:lstStyle/>
          <a:p>
            <a:fld id="{0742D0C1-476C-544F-8A4F-A74D069912F4}" type="datetimeFigureOut">
              <a:rPr lang="en-US" smtClean="0"/>
              <a:t>2/5/23</a:t>
            </a:fld>
            <a:endParaRPr lang="en-US"/>
          </a:p>
        </p:txBody>
      </p:sp>
      <p:sp>
        <p:nvSpPr>
          <p:cNvPr id="8" name="Footer Placeholder 7">
            <a:extLst>
              <a:ext uri="{FF2B5EF4-FFF2-40B4-BE49-F238E27FC236}">
                <a16:creationId xmlns:a16="http://schemas.microsoft.com/office/drawing/2014/main" id="{0560BB00-6E8D-EF5B-EF93-D5EC42FC0D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2AADD6-6E4C-865D-5804-28B199BEB9FE}"/>
              </a:ext>
            </a:extLst>
          </p:cNvPr>
          <p:cNvSpPr>
            <a:spLocks noGrp="1"/>
          </p:cNvSpPr>
          <p:nvPr>
            <p:ph type="sldNum" sz="quarter" idx="12"/>
          </p:nvPr>
        </p:nvSpPr>
        <p:spPr/>
        <p:txBody>
          <a:bodyPr/>
          <a:lstStyle/>
          <a:p>
            <a:fld id="{AEFB6D02-FEA7-634B-8860-1431342D9536}" type="slidenum">
              <a:rPr lang="en-US" smtClean="0"/>
              <a:t>‹#›</a:t>
            </a:fld>
            <a:endParaRPr lang="en-US"/>
          </a:p>
        </p:txBody>
      </p:sp>
    </p:spTree>
    <p:extLst>
      <p:ext uri="{BB962C8B-B14F-4D97-AF65-F5344CB8AC3E}">
        <p14:creationId xmlns:p14="http://schemas.microsoft.com/office/powerpoint/2010/main" val="370034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7B1B-37DB-C60D-72C3-EB457973B79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E6DB5EE-2EF5-C241-E430-1B4F1A38077F}"/>
              </a:ext>
            </a:extLst>
          </p:cNvPr>
          <p:cNvSpPr>
            <a:spLocks noGrp="1"/>
          </p:cNvSpPr>
          <p:nvPr>
            <p:ph type="dt" sz="half" idx="10"/>
          </p:nvPr>
        </p:nvSpPr>
        <p:spPr/>
        <p:txBody>
          <a:bodyPr/>
          <a:lstStyle/>
          <a:p>
            <a:fld id="{0742D0C1-476C-544F-8A4F-A74D069912F4}" type="datetimeFigureOut">
              <a:rPr lang="en-US" smtClean="0"/>
              <a:t>2/5/23</a:t>
            </a:fld>
            <a:endParaRPr lang="en-US"/>
          </a:p>
        </p:txBody>
      </p:sp>
      <p:sp>
        <p:nvSpPr>
          <p:cNvPr id="4" name="Footer Placeholder 3">
            <a:extLst>
              <a:ext uri="{FF2B5EF4-FFF2-40B4-BE49-F238E27FC236}">
                <a16:creationId xmlns:a16="http://schemas.microsoft.com/office/drawing/2014/main" id="{821100B9-34FD-704A-883A-4F0BDED69C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0FA64D-C2BF-172E-3B00-F40DA5D0F242}"/>
              </a:ext>
            </a:extLst>
          </p:cNvPr>
          <p:cNvSpPr>
            <a:spLocks noGrp="1"/>
          </p:cNvSpPr>
          <p:nvPr>
            <p:ph type="sldNum" sz="quarter" idx="12"/>
          </p:nvPr>
        </p:nvSpPr>
        <p:spPr/>
        <p:txBody>
          <a:bodyPr/>
          <a:lstStyle/>
          <a:p>
            <a:fld id="{AEFB6D02-FEA7-634B-8860-1431342D9536}" type="slidenum">
              <a:rPr lang="en-US" smtClean="0"/>
              <a:t>‹#›</a:t>
            </a:fld>
            <a:endParaRPr lang="en-US"/>
          </a:p>
        </p:txBody>
      </p:sp>
    </p:spTree>
    <p:extLst>
      <p:ext uri="{BB962C8B-B14F-4D97-AF65-F5344CB8AC3E}">
        <p14:creationId xmlns:p14="http://schemas.microsoft.com/office/powerpoint/2010/main" val="329383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F5CB9-C789-4252-E391-A0BAA419DBEB}"/>
              </a:ext>
            </a:extLst>
          </p:cNvPr>
          <p:cNvSpPr>
            <a:spLocks noGrp="1"/>
          </p:cNvSpPr>
          <p:nvPr>
            <p:ph type="dt" sz="half" idx="10"/>
          </p:nvPr>
        </p:nvSpPr>
        <p:spPr/>
        <p:txBody>
          <a:bodyPr/>
          <a:lstStyle/>
          <a:p>
            <a:fld id="{0742D0C1-476C-544F-8A4F-A74D069912F4}" type="datetimeFigureOut">
              <a:rPr lang="en-US" smtClean="0"/>
              <a:t>2/5/23</a:t>
            </a:fld>
            <a:endParaRPr lang="en-US"/>
          </a:p>
        </p:txBody>
      </p:sp>
      <p:sp>
        <p:nvSpPr>
          <p:cNvPr id="3" name="Footer Placeholder 2">
            <a:extLst>
              <a:ext uri="{FF2B5EF4-FFF2-40B4-BE49-F238E27FC236}">
                <a16:creationId xmlns:a16="http://schemas.microsoft.com/office/drawing/2014/main" id="{4C3773A6-FDCE-77DB-FD4E-22843F9FDF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BB7B5-02D3-BE03-E120-AC6A6BB111DC}"/>
              </a:ext>
            </a:extLst>
          </p:cNvPr>
          <p:cNvSpPr>
            <a:spLocks noGrp="1"/>
          </p:cNvSpPr>
          <p:nvPr>
            <p:ph type="sldNum" sz="quarter" idx="12"/>
          </p:nvPr>
        </p:nvSpPr>
        <p:spPr/>
        <p:txBody>
          <a:bodyPr/>
          <a:lstStyle/>
          <a:p>
            <a:fld id="{AEFB6D02-FEA7-634B-8860-1431342D9536}" type="slidenum">
              <a:rPr lang="en-US" smtClean="0"/>
              <a:t>‹#›</a:t>
            </a:fld>
            <a:endParaRPr lang="en-US"/>
          </a:p>
        </p:txBody>
      </p:sp>
    </p:spTree>
    <p:extLst>
      <p:ext uri="{BB962C8B-B14F-4D97-AF65-F5344CB8AC3E}">
        <p14:creationId xmlns:p14="http://schemas.microsoft.com/office/powerpoint/2010/main" val="65929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1E87-0638-82D9-75C9-52A56EC64E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AFFE959-EFF3-6CAF-03AB-FD214789B4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C26389B-9B9C-C2FE-D904-B461BBCDD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AC3388-EF6B-A532-0FD4-C8412E9822FB}"/>
              </a:ext>
            </a:extLst>
          </p:cNvPr>
          <p:cNvSpPr>
            <a:spLocks noGrp="1"/>
          </p:cNvSpPr>
          <p:nvPr>
            <p:ph type="dt" sz="half" idx="10"/>
          </p:nvPr>
        </p:nvSpPr>
        <p:spPr/>
        <p:txBody>
          <a:bodyPr/>
          <a:lstStyle/>
          <a:p>
            <a:fld id="{0742D0C1-476C-544F-8A4F-A74D069912F4}" type="datetimeFigureOut">
              <a:rPr lang="en-US" smtClean="0"/>
              <a:t>2/5/23</a:t>
            </a:fld>
            <a:endParaRPr lang="en-US"/>
          </a:p>
        </p:txBody>
      </p:sp>
      <p:sp>
        <p:nvSpPr>
          <p:cNvPr id="6" name="Footer Placeholder 5">
            <a:extLst>
              <a:ext uri="{FF2B5EF4-FFF2-40B4-BE49-F238E27FC236}">
                <a16:creationId xmlns:a16="http://schemas.microsoft.com/office/drawing/2014/main" id="{F003FB03-00DF-DAE6-2DB3-3CC2500554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5E2E3-2552-24DA-4720-C2998A874F53}"/>
              </a:ext>
            </a:extLst>
          </p:cNvPr>
          <p:cNvSpPr>
            <a:spLocks noGrp="1"/>
          </p:cNvSpPr>
          <p:nvPr>
            <p:ph type="sldNum" sz="quarter" idx="12"/>
          </p:nvPr>
        </p:nvSpPr>
        <p:spPr/>
        <p:txBody>
          <a:bodyPr/>
          <a:lstStyle/>
          <a:p>
            <a:fld id="{AEFB6D02-FEA7-634B-8860-1431342D9536}" type="slidenum">
              <a:rPr lang="en-US" smtClean="0"/>
              <a:t>‹#›</a:t>
            </a:fld>
            <a:endParaRPr lang="en-US"/>
          </a:p>
        </p:txBody>
      </p:sp>
    </p:spTree>
    <p:extLst>
      <p:ext uri="{BB962C8B-B14F-4D97-AF65-F5344CB8AC3E}">
        <p14:creationId xmlns:p14="http://schemas.microsoft.com/office/powerpoint/2010/main" val="201038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F5F1-4573-692C-53A1-DBAA7775C4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7DFEF2E-AAC8-406C-F9D1-BBEE08846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0E8B51-F34D-C3D5-B08D-FC7D8E035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33745A8-CA9E-C273-117E-A3E809D6F722}"/>
              </a:ext>
            </a:extLst>
          </p:cNvPr>
          <p:cNvSpPr>
            <a:spLocks noGrp="1"/>
          </p:cNvSpPr>
          <p:nvPr>
            <p:ph type="dt" sz="half" idx="10"/>
          </p:nvPr>
        </p:nvSpPr>
        <p:spPr/>
        <p:txBody>
          <a:bodyPr/>
          <a:lstStyle/>
          <a:p>
            <a:fld id="{0742D0C1-476C-544F-8A4F-A74D069912F4}" type="datetimeFigureOut">
              <a:rPr lang="en-US" smtClean="0"/>
              <a:t>2/5/23</a:t>
            </a:fld>
            <a:endParaRPr lang="en-US"/>
          </a:p>
        </p:txBody>
      </p:sp>
      <p:sp>
        <p:nvSpPr>
          <p:cNvPr id="6" name="Footer Placeholder 5">
            <a:extLst>
              <a:ext uri="{FF2B5EF4-FFF2-40B4-BE49-F238E27FC236}">
                <a16:creationId xmlns:a16="http://schemas.microsoft.com/office/drawing/2014/main" id="{9740B6A4-10AF-D315-ED4D-43935386A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A5267-3D8C-67B3-F71A-9E3726E2B19E}"/>
              </a:ext>
            </a:extLst>
          </p:cNvPr>
          <p:cNvSpPr>
            <a:spLocks noGrp="1"/>
          </p:cNvSpPr>
          <p:nvPr>
            <p:ph type="sldNum" sz="quarter" idx="12"/>
          </p:nvPr>
        </p:nvSpPr>
        <p:spPr/>
        <p:txBody>
          <a:bodyPr/>
          <a:lstStyle/>
          <a:p>
            <a:fld id="{AEFB6D02-FEA7-634B-8860-1431342D9536}" type="slidenum">
              <a:rPr lang="en-US" smtClean="0"/>
              <a:t>‹#›</a:t>
            </a:fld>
            <a:endParaRPr lang="en-US"/>
          </a:p>
        </p:txBody>
      </p:sp>
    </p:spTree>
    <p:extLst>
      <p:ext uri="{BB962C8B-B14F-4D97-AF65-F5344CB8AC3E}">
        <p14:creationId xmlns:p14="http://schemas.microsoft.com/office/powerpoint/2010/main" val="382008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D9140B-7075-75C0-44FE-8B1CB17526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7832DD-72F1-78CD-46D4-E034CEA95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14D71A-4A25-265E-EE64-E5199FBFC1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D0C1-476C-544F-8A4F-A74D069912F4}" type="datetimeFigureOut">
              <a:rPr lang="en-US" smtClean="0"/>
              <a:t>2/5/23</a:t>
            </a:fld>
            <a:endParaRPr lang="en-US"/>
          </a:p>
        </p:txBody>
      </p:sp>
      <p:sp>
        <p:nvSpPr>
          <p:cNvPr id="5" name="Footer Placeholder 4">
            <a:extLst>
              <a:ext uri="{FF2B5EF4-FFF2-40B4-BE49-F238E27FC236}">
                <a16:creationId xmlns:a16="http://schemas.microsoft.com/office/drawing/2014/main" id="{3A950A62-4307-FC75-5968-D6B6B9C39A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AC290D-F5C1-FB50-6E9B-57EDA466C9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FB6D02-FEA7-634B-8860-1431342D9536}" type="slidenum">
              <a:rPr lang="en-US" smtClean="0"/>
              <a:t>‹#›</a:t>
            </a:fld>
            <a:endParaRPr lang="en-US"/>
          </a:p>
        </p:txBody>
      </p:sp>
    </p:spTree>
    <p:extLst>
      <p:ext uri="{BB962C8B-B14F-4D97-AF65-F5344CB8AC3E}">
        <p14:creationId xmlns:p14="http://schemas.microsoft.com/office/powerpoint/2010/main" val="2300018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889/notebooks/Downloads/Group_Facilitator_Name.ipynb#Impact-of-loan-gradings-on-loan_statu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59B7-EFE2-83DE-2B82-AD4C7C278AEF}"/>
              </a:ext>
            </a:extLst>
          </p:cNvPr>
          <p:cNvSpPr>
            <a:spLocks noGrp="1"/>
          </p:cNvSpPr>
          <p:nvPr>
            <p:ph type="ctrTitle"/>
          </p:nvPr>
        </p:nvSpPr>
        <p:spPr/>
        <p:txBody>
          <a:bodyPr/>
          <a:lstStyle/>
          <a:p>
            <a:r>
              <a:rPr lang="en-US" dirty="0"/>
              <a:t>Lending Club Assignment </a:t>
            </a:r>
          </a:p>
        </p:txBody>
      </p:sp>
      <p:sp>
        <p:nvSpPr>
          <p:cNvPr id="3" name="Subtitle 2">
            <a:extLst>
              <a:ext uri="{FF2B5EF4-FFF2-40B4-BE49-F238E27FC236}">
                <a16:creationId xmlns:a16="http://schemas.microsoft.com/office/drawing/2014/main" id="{E9D12ED4-4A55-3FCD-8F37-F6AC93D8E5D8}"/>
              </a:ext>
            </a:extLst>
          </p:cNvPr>
          <p:cNvSpPr>
            <a:spLocks noGrp="1"/>
          </p:cNvSpPr>
          <p:nvPr>
            <p:ph type="subTitle" idx="1"/>
          </p:nvPr>
        </p:nvSpPr>
        <p:spPr/>
        <p:txBody>
          <a:bodyPr/>
          <a:lstStyle/>
          <a:p>
            <a:r>
              <a:rPr lang="en-US" dirty="0"/>
              <a:t>A Case Study on Exploratory Data Analysis</a:t>
            </a:r>
          </a:p>
        </p:txBody>
      </p:sp>
    </p:spTree>
    <p:extLst>
      <p:ext uri="{BB962C8B-B14F-4D97-AF65-F5344CB8AC3E}">
        <p14:creationId xmlns:p14="http://schemas.microsoft.com/office/powerpoint/2010/main" val="54668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998E-60A1-AC34-B015-8F4195C83DE2}"/>
              </a:ext>
            </a:extLst>
          </p:cNvPr>
          <p:cNvSpPr>
            <a:spLocks noGrp="1"/>
          </p:cNvSpPr>
          <p:nvPr>
            <p:ph type="title"/>
          </p:nvPr>
        </p:nvSpPr>
        <p:spPr>
          <a:xfrm>
            <a:off x="209405" y="365125"/>
            <a:ext cx="11866259" cy="1325563"/>
          </a:xfrm>
        </p:spPr>
        <p:txBody>
          <a:bodyPr>
            <a:normAutofit fontScale="90000"/>
          </a:bodyPr>
          <a:lstStyle/>
          <a:p>
            <a:r>
              <a:rPr lang="en-IN" b="1" i="0" dirty="0">
                <a:solidFill>
                  <a:srgbClr val="000000"/>
                </a:solidFill>
                <a:effectLst/>
                <a:latin typeface="Helvetica Neue" panose="02000503000000020004" pitchFamily="2" charset="0"/>
              </a:rPr>
              <a:t>Impact of DTI (debt-to-income) ration on </a:t>
            </a:r>
            <a:r>
              <a:rPr lang="en-IN" b="1" i="0" dirty="0" err="1">
                <a:solidFill>
                  <a:srgbClr val="000000"/>
                </a:solidFill>
                <a:effectLst/>
                <a:latin typeface="Helvetica Neue" panose="02000503000000020004" pitchFamily="2" charset="0"/>
              </a:rPr>
              <a:t>loan_status</a:t>
            </a:r>
            <a:br>
              <a:rPr lang="en-IN" b="1" i="0" dirty="0">
                <a:solidFill>
                  <a:srgbClr val="000000"/>
                </a:solidFill>
                <a:effectLst/>
                <a:latin typeface="Helvetica Neue" panose="02000503000000020004" pitchFamily="2" charset="0"/>
              </a:rPr>
            </a:br>
            <a:endParaRPr lang="en-US" dirty="0"/>
          </a:p>
        </p:txBody>
      </p:sp>
      <p:pic>
        <p:nvPicPr>
          <p:cNvPr id="7170" name="Picture 2">
            <a:extLst>
              <a:ext uri="{FF2B5EF4-FFF2-40B4-BE49-F238E27FC236}">
                <a16:creationId xmlns:a16="http://schemas.microsoft.com/office/drawing/2014/main" id="{6E517AA6-9572-3534-6920-9C2712397E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0526" y="1628236"/>
            <a:ext cx="6756400" cy="309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FBCC9E3-C712-9135-88C2-752C750C7198}"/>
              </a:ext>
            </a:extLst>
          </p:cNvPr>
          <p:cNvSpPr txBox="1"/>
          <p:nvPr/>
        </p:nvSpPr>
        <p:spPr>
          <a:xfrm>
            <a:off x="446730" y="5290956"/>
            <a:ext cx="9583329" cy="923330"/>
          </a:xfrm>
          <a:prstGeom prst="rect">
            <a:avLst/>
          </a:prstGeom>
          <a:noFill/>
        </p:spPr>
        <p:txBody>
          <a:bodyPr wrap="none" rtlCol="0">
            <a:spAutoFit/>
          </a:bodyPr>
          <a:lstStyle/>
          <a:p>
            <a:r>
              <a:rPr lang="en-US" dirty="0"/>
              <a:t>Conclusion : </a:t>
            </a:r>
            <a:r>
              <a:rPr lang="en-IN" b="0" i="0" dirty="0">
                <a:solidFill>
                  <a:srgbClr val="000000"/>
                </a:solidFill>
                <a:effectLst/>
                <a:latin typeface="Helvetica Neue" panose="02000503000000020004" pitchFamily="2" charset="0"/>
              </a:rPr>
              <a:t>We observe that the applicants whose loan status is Charged Off i.e. Defaulters </a:t>
            </a:r>
          </a:p>
          <a:p>
            <a:r>
              <a:rPr lang="en-IN" b="0" i="0" dirty="0">
                <a:solidFill>
                  <a:srgbClr val="000000"/>
                </a:solidFill>
                <a:effectLst/>
                <a:latin typeface="Helvetica Neue" panose="02000503000000020004" pitchFamily="2" charset="0"/>
              </a:rPr>
              <a:t>have slightly higher debt-to-income ratio. </a:t>
            </a:r>
          </a:p>
          <a:p>
            <a:r>
              <a:rPr lang="en-IN" b="0" i="0" dirty="0">
                <a:solidFill>
                  <a:srgbClr val="000000"/>
                </a:solidFill>
                <a:effectLst/>
                <a:latin typeface="Helvetica Neue" panose="02000503000000020004" pitchFamily="2" charset="0"/>
              </a:rPr>
              <a:t>It makes sense as more the debt, the difficult it becomes to handle it.</a:t>
            </a:r>
            <a:endParaRPr lang="en-US" dirty="0"/>
          </a:p>
        </p:txBody>
      </p:sp>
    </p:spTree>
    <p:extLst>
      <p:ext uri="{BB962C8B-B14F-4D97-AF65-F5344CB8AC3E}">
        <p14:creationId xmlns:p14="http://schemas.microsoft.com/office/powerpoint/2010/main" val="117957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6A91-3D35-BDEE-BC4E-4F4C70842A08}"/>
              </a:ext>
            </a:extLst>
          </p:cNvPr>
          <p:cNvSpPr>
            <a:spLocks noGrp="1"/>
          </p:cNvSpPr>
          <p:nvPr>
            <p:ph type="title"/>
          </p:nvPr>
        </p:nvSpPr>
        <p:spPr/>
        <p:txBody>
          <a:bodyPr/>
          <a:lstStyle/>
          <a:p>
            <a:r>
              <a:rPr lang="en-IN" b="1" i="0" dirty="0">
                <a:solidFill>
                  <a:srgbClr val="000000"/>
                </a:solidFill>
                <a:effectLst/>
                <a:latin typeface="Helvetica Neue" panose="02000503000000020004" pitchFamily="2" charset="0"/>
              </a:rPr>
              <a:t>Impact of Loan Term on </a:t>
            </a:r>
            <a:r>
              <a:rPr lang="en-IN" b="1" i="0" dirty="0" err="1">
                <a:solidFill>
                  <a:srgbClr val="000000"/>
                </a:solidFill>
                <a:effectLst/>
                <a:latin typeface="Helvetica Neue" panose="02000503000000020004" pitchFamily="2" charset="0"/>
              </a:rPr>
              <a:t>loan_status</a:t>
            </a:r>
            <a:endParaRPr lang="en-US" dirty="0"/>
          </a:p>
        </p:txBody>
      </p:sp>
      <p:pic>
        <p:nvPicPr>
          <p:cNvPr id="8194" name="Picture 2">
            <a:extLst>
              <a:ext uri="{FF2B5EF4-FFF2-40B4-BE49-F238E27FC236}">
                <a16:creationId xmlns:a16="http://schemas.microsoft.com/office/drawing/2014/main" id="{9A6E648E-4D6F-0C07-9D72-F58526BDE1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7800" y="2451894"/>
            <a:ext cx="6756400" cy="309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D23DA36-3965-2C90-7C33-3DCE50610506}"/>
              </a:ext>
            </a:extLst>
          </p:cNvPr>
          <p:cNvSpPr txBox="1"/>
          <p:nvPr/>
        </p:nvSpPr>
        <p:spPr>
          <a:xfrm>
            <a:off x="1054003" y="5919169"/>
            <a:ext cx="8114401" cy="646331"/>
          </a:xfrm>
          <a:prstGeom prst="rect">
            <a:avLst/>
          </a:prstGeom>
          <a:noFill/>
        </p:spPr>
        <p:txBody>
          <a:bodyPr wrap="none" rtlCol="0">
            <a:spAutoFit/>
          </a:bodyPr>
          <a:lstStyle/>
          <a:p>
            <a:r>
              <a:rPr lang="en-US" dirty="0"/>
              <a:t>Conclusion : </a:t>
            </a:r>
            <a:r>
              <a:rPr lang="en-IN" b="0" i="0" dirty="0">
                <a:solidFill>
                  <a:srgbClr val="000000"/>
                </a:solidFill>
                <a:effectLst/>
                <a:latin typeface="Helvetica Neue" panose="02000503000000020004" pitchFamily="2" charset="0"/>
              </a:rPr>
              <a:t>We observe that the applicants who have loan term as 36 months</a:t>
            </a:r>
          </a:p>
          <a:p>
            <a:r>
              <a:rPr lang="en-IN" b="0" i="0" dirty="0">
                <a:solidFill>
                  <a:srgbClr val="000000"/>
                </a:solidFill>
                <a:effectLst/>
                <a:latin typeface="Helvetica Neue" panose="02000503000000020004" pitchFamily="2" charset="0"/>
              </a:rPr>
              <a:t> instead of 60 months. are more likely to Paid off the loan.</a:t>
            </a:r>
            <a:endParaRPr lang="en-US" dirty="0"/>
          </a:p>
        </p:txBody>
      </p:sp>
    </p:spTree>
    <p:extLst>
      <p:ext uri="{BB962C8B-B14F-4D97-AF65-F5344CB8AC3E}">
        <p14:creationId xmlns:p14="http://schemas.microsoft.com/office/powerpoint/2010/main" val="204299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2BC2-2C02-109D-9200-E2E408F105A7}"/>
              </a:ext>
            </a:extLst>
          </p:cNvPr>
          <p:cNvSpPr>
            <a:spLocks noGrp="1"/>
          </p:cNvSpPr>
          <p:nvPr>
            <p:ph type="title"/>
          </p:nvPr>
        </p:nvSpPr>
        <p:spPr/>
        <p:txBody>
          <a:bodyPr>
            <a:normAutofit fontScale="90000"/>
          </a:bodyPr>
          <a:lstStyle/>
          <a:p>
            <a:r>
              <a:rPr lang="en-IN" b="1" i="0" dirty="0">
                <a:solidFill>
                  <a:srgbClr val="000000"/>
                </a:solidFill>
                <a:effectLst/>
                <a:latin typeface="Helvetica Neue" panose="02000503000000020004" pitchFamily="2" charset="0"/>
              </a:rPr>
              <a:t>Impact of having </a:t>
            </a:r>
            <a:r>
              <a:rPr lang="en-IN" b="1" i="0" dirty="0" err="1">
                <a:solidFill>
                  <a:srgbClr val="000000"/>
                </a:solidFill>
                <a:effectLst/>
                <a:latin typeface="Helvetica Neue" panose="02000503000000020004" pitchFamily="2" charset="0"/>
              </a:rPr>
              <a:t>fund_less_than_approved</a:t>
            </a:r>
            <a:r>
              <a:rPr lang="en-IN" b="1" i="0" dirty="0">
                <a:solidFill>
                  <a:srgbClr val="000000"/>
                </a:solidFill>
                <a:effectLst/>
                <a:latin typeface="Helvetica Neue" panose="02000503000000020004" pitchFamily="2" charset="0"/>
              </a:rPr>
              <a:t> on </a:t>
            </a:r>
            <a:r>
              <a:rPr lang="en-IN" b="1" i="0" dirty="0" err="1">
                <a:solidFill>
                  <a:srgbClr val="000000"/>
                </a:solidFill>
                <a:effectLst/>
                <a:latin typeface="Helvetica Neue" panose="02000503000000020004" pitchFamily="2" charset="0"/>
              </a:rPr>
              <a:t>loan_status</a:t>
            </a:r>
            <a:br>
              <a:rPr lang="en-IN" b="1" i="0" dirty="0">
                <a:solidFill>
                  <a:srgbClr val="000000"/>
                </a:solidFill>
                <a:effectLst/>
                <a:latin typeface="Helvetica Neue" panose="02000503000000020004" pitchFamily="2" charset="0"/>
              </a:rPr>
            </a:br>
            <a:endParaRPr lang="en-US" dirty="0"/>
          </a:p>
        </p:txBody>
      </p:sp>
      <p:pic>
        <p:nvPicPr>
          <p:cNvPr id="9218" name="Picture 2">
            <a:extLst>
              <a:ext uri="{FF2B5EF4-FFF2-40B4-BE49-F238E27FC236}">
                <a16:creationId xmlns:a16="http://schemas.microsoft.com/office/drawing/2014/main" id="{EFB1F1BF-9800-0E72-ECBD-F6510553AC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6514" y="1816700"/>
            <a:ext cx="6756400" cy="309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935E78-5B7F-7F3B-1DB8-B31AF834A5E1}"/>
              </a:ext>
            </a:extLst>
          </p:cNvPr>
          <p:cNvSpPr txBox="1"/>
          <p:nvPr/>
        </p:nvSpPr>
        <p:spPr>
          <a:xfrm>
            <a:off x="628214" y="5465460"/>
            <a:ext cx="10809690" cy="923330"/>
          </a:xfrm>
          <a:prstGeom prst="rect">
            <a:avLst/>
          </a:prstGeom>
          <a:noFill/>
        </p:spPr>
        <p:txBody>
          <a:bodyPr wrap="none" rtlCol="0">
            <a:spAutoFit/>
          </a:bodyPr>
          <a:lstStyle/>
          <a:p>
            <a:r>
              <a:rPr lang="en-US" dirty="0"/>
              <a:t>Conclusion : </a:t>
            </a:r>
            <a:r>
              <a:rPr lang="en-IN" b="0" i="0" dirty="0">
                <a:solidFill>
                  <a:srgbClr val="000000"/>
                </a:solidFill>
                <a:effectLst/>
                <a:latin typeface="Helvetica Neue" panose="02000503000000020004" pitchFamily="2" charset="0"/>
              </a:rPr>
              <a:t>We observe that the applicants whose investors have been careful while </a:t>
            </a:r>
            <a:r>
              <a:rPr lang="en-IN" b="0" i="0" dirty="0" err="1">
                <a:solidFill>
                  <a:srgbClr val="000000"/>
                </a:solidFill>
                <a:effectLst/>
                <a:latin typeface="Helvetica Neue" panose="02000503000000020004" pitchFamily="2" charset="0"/>
              </a:rPr>
              <a:t>alocating</a:t>
            </a:r>
            <a:r>
              <a:rPr lang="en-IN" b="0" i="0" dirty="0">
                <a:solidFill>
                  <a:srgbClr val="000000"/>
                </a:solidFill>
                <a:effectLst/>
                <a:latin typeface="Helvetica Neue" panose="02000503000000020004" pitchFamily="2" charset="0"/>
              </a:rPr>
              <a:t> the funds</a:t>
            </a:r>
          </a:p>
          <a:p>
            <a:r>
              <a:rPr lang="en-IN" b="0" i="0" dirty="0">
                <a:solidFill>
                  <a:srgbClr val="000000"/>
                </a:solidFill>
                <a:effectLst/>
                <a:latin typeface="Helvetica Neue" panose="02000503000000020004" pitchFamily="2" charset="0"/>
              </a:rPr>
              <a:t> and have allocated the appropriate funds (upon analysis) </a:t>
            </a:r>
          </a:p>
          <a:p>
            <a:r>
              <a:rPr lang="en-IN" b="0" i="0" dirty="0">
                <a:solidFill>
                  <a:srgbClr val="000000"/>
                </a:solidFill>
                <a:effectLst/>
                <a:latin typeface="Helvetica Neue" panose="02000503000000020004" pitchFamily="2" charset="0"/>
              </a:rPr>
              <a:t>instead of approved amount. Such applications have seen significantly lesser default rates.</a:t>
            </a:r>
            <a:endParaRPr lang="en-US" dirty="0"/>
          </a:p>
        </p:txBody>
      </p:sp>
    </p:spTree>
    <p:extLst>
      <p:ext uri="{BB962C8B-B14F-4D97-AF65-F5344CB8AC3E}">
        <p14:creationId xmlns:p14="http://schemas.microsoft.com/office/powerpoint/2010/main" val="388384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133E-46D2-3F4A-2B97-ABA99A9A84E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F85A905-DC26-B740-0F5C-53357D43EC15}"/>
              </a:ext>
            </a:extLst>
          </p:cNvPr>
          <p:cNvSpPr>
            <a:spLocks noGrp="1"/>
          </p:cNvSpPr>
          <p:nvPr>
            <p:ph idx="1"/>
          </p:nvPr>
        </p:nvSpPr>
        <p:spPr>
          <a:xfrm>
            <a:off x="838200" y="1528654"/>
            <a:ext cx="10515600" cy="4648310"/>
          </a:xfrm>
        </p:spPr>
        <p:txBody>
          <a:bodyPr>
            <a:normAutofit fontScale="92500" lnSpcReduction="20000"/>
          </a:bodyPr>
          <a:lstStyle/>
          <a:p>
            <a:r>
              <a:rPr lang="en-IN" b="0" i="0" dirty="0">
                <a:solidFill>
                  <a:srgbClr val="57606A"/>
                </a:solidFill>
                <a:effectLst/>
                <a:latin typeface="-apple-system"/>
              </a:rPr>
              <a:t>Exploratory Data Analysis on the historical data of Lending Club. The Lending Club is a marketplace for personal loans that matches borrowers who are seeking a loan with investors looking to lend money and make a return.</a:t>
            </a:r>
          </a:p>
          <a:p>
            <a:pPr algn="l">
              <a:buFont typeface="Arial" panose="020B0604020202020204" pitchFamily="34" charset="0"/>
              <a:buChar char="•"/>
            </a:pPr>
            <a:r>
              <a:rPr lang="en-IN" b="0" i="0" dirty="0">
                <a:solidFill>
                  <a:srgbClr val="24292F"/>
                </a:solidFill>
                <a:effectLst/>
                <a:latin typeface="-apple-system"/>
              </a:rPr>
              <a:t>The data given contains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a:r>
              <a:rPr lang="en-IN" b="0" i="0" dirty="0">
                <a:solidFill>
                  <a:srgbClr val="24292F"/>
                </a:solidFill>
                <a:effectLst/>
                <a:latin typeface="-apple-system"/>
              </a:rPr>
              <a:t>We have the historical data of the applicants with their loan data. With </a:t>
            </a:r>
            <a:r>
              <a:rPr lang="en-IN" b="0" i="0" dirty="0" err="1">
                <a:solidFill>
                  <a:srgbClr val="24292F"/>
                </a:solidFill>
                <a:effectLst/>
                <a:latin typeface="-apple-system"/>
              </a:rPr>
              <a:t>this,the</a:t>
            </a:r>
            <a:r>
              <a:rPr lang="en-IN" b="0" i="0" dirty="0">
                <a:solidFill>
                  <a:srgbClr val="24292F"/>
                </a:solidFill>
                <a:effectLst/>
                <a:latin typeface="-apple-system"/>
              </a:rPr>
              <a:t> company wants to understand the driving factors (or driver variables) behind loan default, i.e. the variables which are strong indicators of default. The company can utilize this knowledge for its portfolio and risk assessment.</a:t>
            </a:r>
          </a:p>
          <a:p>
            <a:pPr algn="l">
              <a:buFont typeface="Arial" panose="020B0604020202020204" pitchFamily="34" charset="0"/>
              <a:buChar char="•"/>
            </a:pPr>
            <a:endParaRPr lang="en-IN" b="0" i="0" dirty="0">
              <a:solidFill>
                <a:srgbClr val="24292F"/>
              </a:solidFill>
              <a:effectLst/>
              <a:latin typeface="-apple-system"/>
            </a:endParaRPr>
          </a:p>
          <a:p>
            <a:endParaRPr lang="en-US" dirty="0"/>
          </a:p>
        </p:txBody>
      </p:sp>
    </p:spTree>
    <p:extLst>
      <p:ext uri="{BB962C8B-B14F-4D97-AF65-F5344CB8AC3E}">
        <p14:creationId xmlns:p14="http://schemas.microsoft.com/office/powerpoint/2010/main" val="319918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2733-AF39-403A-09F1-4CCAE6C96940}"/>
              </a:ext>
            </a:extLst>
          </p:cNvPr>
          <p:cNvSpPr>
            <a:spLocks noGrp="1"/>
          </p:cNvSpPr>
          <p:nvPr>
            <p:ph type="title"/>
          </p:nvPr>
        </p:nvSpPr>
        <p:spPr/>
        <p:txBody>
          <a:bodyPr/>
          <a:lstStyle/>
          <a:p>
            <a:r>
              <a:rPr lang="en-US" dirty="0"/>
              <a:t>Data Analysis – Attributes Used </a:t>
            </a:r>
          </a:p>
        </p:txBody>
      </p:sp>
      <p:sp>
        <p:nvSpPr>
          <p:cNvPr id="3" name="Content Placeholder 2">
            <a:extLst>
              <a:ext uri="{FF2B5EF4-FFF2-40B4-BE49-F238E27FC236}">
                <a16:creationId xmlns:a16="http://schemas.microsoft.com/office/drawing/2014/main" id="{545D2867-0CD5-5EAB-B964-0524CC8B6231}"/>
              </a:ext>
            </a:extLst>
          </p:cNvPr>
          <p:cNvSpPr>
            <a:spLocks noGrp="1"/>
          </p:cNvSpPr>
          <p:nvPr>
            <p:ph idx="1"/>
          </p:nvPr>
        </p:nvSpPr>
        <p:spPr/>
        <p:txBody>
          <a:bodyPr>
            <a:normAutofit fontScale="47500" lnSpcReduction="20000"/>
          </a:bodyPr>
          <a:lstStyle/>
          <a:p>
            <a:pPr algn="l">
              <a:buFont typeface="+mj-lt"/>
              <a:buAutoNum type="arabicPeriod"/>
            </a:pPr>
            <a:r>
              <a:rPr lang="en-IN" b="1" i="0" dirty="0" err="1">
                <a:solidFill>
                  <a:srgbClr val="000000"/>
                </a:solidFill>
                <a:effectLst/>
                <a:latin typeface="Helvetica Neue" panose="02000503000000020004" pitchFamily="2" charset="0"/>
              </a:rPr>
              <a:t>loan_status</a:t>
            </a:r>
            <a:r>
              <a:rPr lang="en-IN" b="1" i="0" dirty="0">
                <a:solidFill>
                  <a:srgbClr val="000000"/>
                </a:solidFill>
                <a:effectLst/>
                <a:latin typeface="Helvetica Neue" panose="02000503000000020004" pitchFamily="2" charset="0"/>
              </a:rPr>
              <a:t> </a:t>
            </a:r>
            <a:r>
              <a:rPr lang="en-IN" b="0" i="0" dirty="0">
                <a:solidFill>
                  <a:srgbClr val="000000"/>
                </a:solidFill>
                <a:effectLst/>
                <a:latin typeface="Helvetica Neue" panose="02000503000000020004" pitchFamily="2" charset="0"/>
              </a:rPr>
              <a:t>: status of the loan i.e. 'Fully Paid' or 'Charged Off'</a:t>
            </a:r>
          </a:p>
          <a:p>
            <a:pPr algn="l">
              <a:buFont typeface="+mj-lt"/>
              <a:buAutoNum type="arabicPeriod"/>
            </a:pPr>
            <a:r>
              <a:rPr lang="en-IN" b="1" i="0" dirty="0" err="1">
                <a:solidFill>
                  <a:srgbClr val="000000"/>
                </a:solidFill>
                <a:effectLst/>
                <a:latin typeface="Helvetica Neue" panose="02000503000000020004" pitchFamily="2" charset="0"/>
              </a:rPr>
              <a:t>loan_status_ind</a:t>
            </a:r>
            <a:r>
              <a:rPr lang="en-IN" b="1" i="0" dirty="0">
                <a:solidFill>
                  <a:srgbClr val="000000"/>
                </a:solidFill>
                <a:effectLst/>
                <a:latin typeface="Helvetica Neue" panose="02000503000000020004" pitchFamily="2" charset="0"/>
              </a:rPr>
              <a:t> </a:t>
            </a:r>
            <a:r>
              <a:rPr lang="en-IN" b="0" i="0" dirty="0">
                <a:solidFill>
                  <a:srgbClr val="000000"/>
                </a:solidFill>
                <a:effectLst/>
                <a:latin typeface="Helvetica Neue" panose="02000503000000020004" pitchFamily="2" charset="0"/>
              </a:rPr>
              <a:t>: status of the loan in </a:t>
            </a:r>
            <a:r>
              <a:rPr lang="en-IN" b="0" i="0" dirty="0" err="1">
                <a:solidFill>
                  <a:srgbClr val="000000"/>
                </a:solidFill>
                <a:effectLst/>
                <a:latin typeface="Helvetica Neue" panose="02000503000000020004" pitchFamily="2" charset="0"/>
              </a:rPr>
              <a:t>boolean</a:t>
            </a:r>
            <a:r>
              <a:rPr lang="en-IN" b="0" i="0" dirty="0">
                <a:solidFill>
                  <a:srgbClr val="000000"/>
                </a:solidFill>
                <a:effectLst/>
                <a:latin typeface="Helvetica Neue" panose="02000503000000020004" pitchFamily="2" charset="0"/>
              </a:rPr>
              <a:t> i.e. 1 for 'Fully Paid' or 0 for 'Charged Off'</a:t>
            </a:r>
          </a:p>
          <a:p>
            <a:pPr algn="l">
              <a:buFont typeface="+mj-lt"/>
              <a:buAutoNum type="arabicPeriod"/>
            </a:pPr>
            <a:r>
              <a:rPr lang="en-IN" b="1" i="0" dirty="0" err="1">
                <a:solidFill>
                  <a:srgbClr val="000000"/>
                </a:solidFill>
                <a:effectLst/>
                <a:latin typeface="Helvetica Neue" panose="02000503000000020004" pitchFamily="2" charset="0"/>
              </a:rPr>
              <a:t>int_rate_num</a:t>
            </a:r>
            <a:r>
              <a:rPr lang="en-IN" b="1" i="0" dirty="0">
                <a:solidFill>
                  <a:srgbClr val="000000"/>
                </a:solidFill>
                <a:effectLst/>
                <a:latin typeface="Helvetica Neue" panose="02000503000000020004" pitchFamily="2" charset="0"/>
              </a:rPr>
              <a:t> </a:t>
            </a:r>
            <a:r>
              <a:rPr lang="en-IN" b="0" i="0" dirty="0">
                <a:solidFill>
                  <a:srgbClr val="000000"/>
                </a:solidFill>
                <a:effectLst/>
                <a:latin typeface="Helvetica Neue" panose="02000503000000020004" pitchFamily="2" charset="0"/>
              </a:rPr>
              <a:t>: interest rate at which the loan is granted. Removed trailing % from </a:t>
            </a:r>
            <a:r>
              <a:rPr lang="en-IN" b="0" i="0" dirty="0" err="1">
                <a:solidFill>
                  <a:srgbClr val="000000"/>
                </a:solidFill>
                <a:effectLst/>
                <a:latin typeface="Helvetica Neue" panose="02000503000000020004" pitchFamily="2" charset="0"/>
              </a:rPr>
              <a:t>int_rate</a:t>
            </a:r>
            <a:r>
              <a:rPr lang="en-IN" b="0" i="0" dirty="0">
                <a:solidFill>
                  <a:srgbClr val="000000"/>
                </a:solidFill>
                <a:effectLst/>
                <a:latin typeface="Helvetica Neue" panose="02000503000000020004" pitchFamily="2" charset="0"/>
              </a:rPr>
              <a:t> column and created this new column.</a:t>
            </a:r>
          </a:p>
          <a:p>
            <a:pPr algn="l">
              <a:buFont typeface="+mj-lt"/>
              <a:buAutoNum type="arabicPeriod"/>
            </a:pPr>
            <a:r>
              <a:rPr lang="en-IN" b="1" i="0" dirty="0" err="1">
                <a:solidFill>
                  <a:srgbClr val="000000"/>
                </a:solidFill>
                <a:effectLst/>
                <a:latin typeface="Helvetica Neue" panose="02000503000000020004" pitchFamily="2" charset="0"/>
              </a:rPr>
              <a:t>annual_inc</a:t>
            </a:r>
            <a:r>
              <a:rPr lang="en-IN" b="1" i="0" dirty="0">
                <a:solidFill>
                  <a:srgbClr val="000000"/>
                </a:solidFill>
                <a:effectLst/>
                <a:latin typeface="Helvetica Neue" panose="02000503000000020004" pitchFamily="2" charset="0"/>
              </a:rPr>
              <a:t> </a:t>
            </a:r>
            <a:r>
              <a:rPr lang="en-IN" b="0" i="0" dirty="0">
                <a:solidFill>
                  <a:srgbClr val="000000"/>
                </a:solidFill>
                <a:effectLst/>
                <a:latin typeface="Helvetica Neue" panose="02000503000000020004" pitchFamily="2" charset="0"/>
              </a:rPr>
              <a:t>: Annual income of the applicant</a:t>
            </a:r>
          </a:p>
          <a:p>
            <a:pPr algn="l">
              <a:buFont typeface="+mj-lt"/>
              <a:buAutoNum type="arabicPeriod"/>
            </a:pPr>
            <a:r>
              <a:rPr lang="en-IN" b="1" i="0" dirty="0" err="1">
                <a:solidFill>
                  <a:srgbClr val="000000"/>
                </a:solidFill>
                <a:effectLst/>
                <a:latin typeface="Helvetica Neue" panose="02000503000000020004" pitchFamily="2" charset="0"/>
              </a:rPr>
              <a:t>loan_amnt</a:t>
            </a:r>
            <a:r>
              <a:rPr lang="en-IN" b="1" i="0" dirty="0">
                <a:solidFill>
                  <a:srgbClr val="000000"/>
                </a:solidFill>
                <a:effectLst/>
                <a:latin typeface="Helvetica Neue" panose="02000503000000020004" pitchFamily="2" charset="0"/>
              </a:rPr>
              <a:t> </a:t>
            </a:r>
            <a:r>
              <a:rPr lang="en-IN" b="0" i="0" dirty="0">
                <a:solidFill>
                  <a:srgbClr val="000000"/>
                </a:solidFill>
                <a:effectLst/>
                <a:latin typeface="Helvetica Neue" panose="02000503000000020004" pitchFamily="2" charset="0"/>
              </a:rPr>
              <a:t>: the loan amount the is applied for approval.</a:t>
            </a:r>
          </a:p>
          <a:p>
            <a:pPr algn="l">
              <a:buFont typeface="+mj-lt"/>
              <a:buAutoNum type="arabicPeriod"/>
            </a:pPr>
            <a:r>
              <a:rPr lang="en-IN" b="1" i="0" dirty="0">
                <a:solidFill>
                  <a:srgbClr val="000000"/>
                </a:solidFill>
                <a:effectLst/>
                <a:latin typeface="Helvetica Neue" panose="02000503000000020004" pitchFamily="2" charset="0"/>
              </a:rPr>
              <a:t>purpose</a:t>
            </a:r>
            <a:r>
              <a:rPr lang="en-IN" b="0" i="0" dirty="0">
                <a:solidFill>
                  <a:srgbClr val="000000"/>
                </a:solidFill>
                <a:effectLst/>
                <a:latin typeface="Helvetica Neue" panose="02000503000000020004" pitchFamily="2" charset="0"/>
              </a:rPr>
              <a:t> : Purpose for which the loan is applied. e.g. small business, debt consolidation, credit card etc.</a:t>
            </a:r>
          </a:p>
          <a:p>
            <a:pPr algn="l">
              <a:buFont typeface="+mj-lt"/>
              <a:buAutoNum type="arabicPeriod"/>
            </a:pPr>
            <a:r>
              <a:rPr lang="en-IN" b="1" i="0" dirty="0" err="1">
                <a:solidFill>
                  <a:srgbClr val="000000"/>
                </a:solidFill>
                <a:effectLst/>
                <a:latin typeface="Helvetica Neue" panose="02000503000000020004" pitchFamily="2" charset="0"/>
              </a:rPr>
              <a:t>home_ownership</a:t>
            </a:r>
            <a:r>
              <a:rPr lang="en-IN" b="1" i="0" dirty="0">
                <a:solidFill>
                  <a:srgbClr val="000000"/>
                </a:solidFill>
                <a:effectLst/>
                <a:latin typeface="Helvetica Neue" panose="02000503000000020004" pitchFamily="2" charset="0"/>
              </a:rPr>
              <a:t> </a:t>
            </a:r>
            <a:r>
              <a:rPr lang="en-IN" b="0" i="0" dirty="0">
                <a:solidFill>
                  <a:srgbClr val="000000"/>
                </a:solidFill>
                <a:effectLst/>
                <a:latin typeface="Helvetica Neue" panose="02000503000000020004" pitchFamily="2" charset="0"/>
              </a:rPr>
              <a:t>: Defines the status of home ownership of applicant e.g. RENT, OWN, MORTGAGE etc.</a:t>
            </a:r>
          </a:p>
          <a:p>
            <a:pPr algn="l">
              <a:buFont typeface="+mj-lt"/>
              <a:buAutoNum type="arabicPeriod"/>
            </a:pPr>
            <a:r>
              <a:rPr lang="en-IN" b="1" i="0" dirty="0">
                <a:solidFill>
                  <a:srgbClr val="000000"/>
                </a:solidFill>
                <a:effectLst/>
                <a:latin typeface="Helvetica Neue" panose="02000503000000020004" pitchFamily="2" charset="0"/>
              </a:rPr>
              <a:t>grade</a:t>
            </a:r>
            <a:r>
              <a:rPr lang="en-IN" b="0" i="0" dirty="0">
                <a:solidFill>
                  <a:srgbClr val="000000"/>
                </a:solidFill>
                <a:effectLst/>
                <a:latin typeface="Helvetica Neue" panose="02000503000000020004" pitchFamily="2" charset="0"/>
              </a:rPr>
              <a:t> : this is the grading assigned to the loan based on various parameters.</a:t>
            </a:r>
          </a:p>
          <a:p>
            <a:pPr algn="l">
              <a:buFont typeface="+mj-lt"/>
              <a:buAutoNum type="arabicPeriod"/>
            </a:pPr>
            <a:r>
              <a:rPr lang="en-IN" b="1" i="0" dirty="0">
                <a:solidFill>
                  <a:srgbClr val="000000"/>
                </a:solidFill>
                <a:effectLst/>
                <a:latin typeface="Helvetica Neue" panose="02000503000000020004" pitchFamily="2" charset="0"/>
              </a:rPr>
              <a:t>sub-grade</a:t>
            </a:r>
            <a:r>
              <a:rPr lang="en-IN" b="0" i="0" dirty="0">
                <a:solidFill>
                  <a:srgbClr val="000000"/>
                </a:solidFill>
                <a:effectLst/>
                <a:latin typeface="Helvetica Neue" panose="02000503000000020004" pitchFamily="2" charset="0"/>
              </a:rPr>
              <a:t> : sub group of grade attribute which is used categorize the quality of loan.</a:t>
            </a:r>
          </a:p>
          <a:p>
            <a:pPr algn="l">
              <a:buFont typeface="+mj-lt"/>
              <a:buAutoNum type="arabicPeriod"/>
            </a:pPr>
            <a:r>
              <a:rPr lang="en-IN" b="1" i="0" dirty="0">
                <a:solidFill>
                  <a:srgbClr val="000000"/>
                </a:solidFill>
                <a:effectLst/>
                <a:latin typeface="Helvetica Neue" panose="02000503000000020004" pitchFamily="2" charset="0"/>
              </a:rPr>
              <a:t>debt-to-income</a:t>
            </a:r>
            <a:r>
              <a:rPr lang="en-IN" b="0" i="0" dirty="0">
                <a:solidFill>
                  <a:srgbClr val="000000"/>
                </a:solidFill>
                <a:effectLst/>
                <a:latin typeface="Helvetica Neue" panose="02000503000000020004" pitchFamily="2" charset="0"/>
              </a:rPr>
              <a:t> : This is a ratio of the debt an applicant </a:t>
            </a:r>
            <a:r>
              <a:rPr lang="en-IN" b="0" i="0" dirty="0" err="1">
                <a:solidFill>
                  <a:srgbClr val="000000"/>
                </a:solidFill>
                <a:effectLst/>
                <a:latin typeface="Helvetica Neue" panose="02000503000000020004" pitchFamily="2" charset="0"/>
              </a:rPr>
              <a:t>posseses</a:t>
            </a:r>
            <a:r>
              <a:rPr lang="en-IN" b="0" i="0" dirty="0">
                <a:solidFill>
                  <a:srgbClr val="000000"/>
                </a:solidFill>
                <a:effectLst/>
                <a:latin typeface="Helvetica Neue" panose="02000503000000020004" pitchFamily="2" charset="0"/>
              </a:rPr>
              <a:t> to the income of the applicant.</a:t>
            </a:r>
          </a:p>
          <a:p>
            <a:pPr algn="l">
              <a:buFont typeface="+mj-lt"/>
              <a:buAutoNum type="arabicPeriod"/>
            </a:pPr>
            <a:r>
              <a:rPr lang="en-IN" b="1" i="0" dirty="0" err="1">
                <a:solidFill>
                  <a:srgbClr val="000000"/>
                </a:solidFill>
                <a:effectLst/>
                <a:latin typeface="Helvetica Neue" panose="02000503000000020004" pitchFamily="2" charset="0"/>
              </a:rPr>
              <a:t>term_in_month</a:t>
            </a:r>
            <a:r>
              <a:rPr lang="en-IN" b="1" i="0" dirty="0">
                <a:solidFill>
                  <a:srgbClr val="000000"/>
                </a:solidFill>
                <a:effectLst/>
                <a:latin typeface="Helvetica Neue" panose="02000503000000020004" pitchFamily="2" charset="0"/>
              </a:rPr>
              <a:t> </a:t>
            </a:r>
            <a:r>
              <a:rPr lang="en-IN" b="0" i="0" dirty="0">
                <a:solidFill>
                  <a:srgbClr val="000000"/>
                </a:solidFill>
                <a:effectLst/>
                <a:latin typeface="Helvetica Neue" panose="02000503000000020004" pitchFamily="2" charset="0"/>
              </a:rPr>
              <a:t>: The column derived by trimming 'months' from term column. Defines the term for which the loan is taken. e.g. 36 months, 60 months.</a:t>
            </a:r>
          </a:p>
          <a:p>
            <a:pPr algn="l">
              <a:buFont typeface="+mj-lt"/>
              <a:buAutoNum type="arabicPeriod"/>
            </a:pPr>
            <a:r>
              <a:rPr lang="en-IN" b="1" i="0" dirty="0" err="1">
                <a:solidFill>
                  <a:srgbClr val="000000"/>
                </a:solidFill>
                <a:effectLst/>
                <a:latin typeface="Helvetica Neue" panose="02000503000000020004" pitchFamily="2" charset="0"/>
              </a:rPr>
              <a:t>funded_amnt</a:t>
            </a:r>
            <a:r>
              <a:rPr lang="en-IN" b="1" i="0" dirty="0">
                <a:solidFill>
                  <a:srgbClr val="000000"/>
                </a:solidFill>
                <a:effectLst/>
                <a:latin typeface="Helvetica Neue" panose="02000503000000020004" pitchFamily="2" charset="0"/>
              </a:rPr>
              <a:t> </a:t>
            </a:r>
            <a:r>
              <a:rPr lang="en-IN" b="0" i="0" dirty="0">
                <a:solidFill>
                  <a:srgbClr val="000000"/>
                </a:solidFill>
                <a:effectLst/>
                <a:latin typeface="Helvetica Neue" panose="02000503000000020004" pitchFamily="2" charset="0"/>
              </a:rPr>
              <a:t>: </a:t>
            </a:r>
            <a:r>
              <a:rPr lang="en-IN" b="0" i="0" dirty="0" err="1">
                <a:solidFill>
                  <a:srgbClr val="000000"/>
                </a:solidFill>
                <a:effectLst/>
                <a:latin typeface="Helvetica Neue" panose="02000503000000020004" pitchFamily="2" charset="0"/>
              </a:rPr>
              <a:t>funded_amnt</a:t>
            </a:r>
            <a:r>
              <a:rPr lang="en-IN" b="0" i="0" dirty="0">
                <a:solidFill>
                  <a:srgbClr val="000000"/>
                </a:solidFill>
                <a:effectLst/>
                <a:latin typeface="Helvetica Neue" panose="02000503000000020004" pitchFamily="2" charset="0"/>
              </a:rPr>
              <a:t> is the amount recommended/approved by Lending Club</a:t>
            </a:r>
          </a:p>
          <a:p>
            <a:pPr algn="l">
              <a:buFont typeface="+mj-lt"/>
              <a:buAutoNum type="arabicPeriod"/>
            </a:pPr>
            <a:r>
              <a:rPr lang="en-IN" b="1" i="0" dirty="0" err="1">
                <a:solidFill>
                  <a:srgbClr val="000000"/>
                </a:solidFill>
                <a:effectLst/>
                <a:latin typeface="Helvetica Neue" panose="02000503000000020004" pitchFamily="2" charset="0"/>
              </a:rPr>
              <a:t>funded_amnt_inv</a:t>
            </a:r>
            <a:r>
              <a:rPr lang="en-IN" b="1" i="0" dirty="0">
                <a:solidFill>
                  <a:srgbClr val="000000"/>
                </a:solidFill>
                <a:effectLst/>
                <a:latin typeface="Helvetica Neue" panose="02000503000000020004" pitchFamily="2" charset="0"/>
              </a:rPr>
              <a:t> </a:t>
            </a:r>
            <a:r>
              <a:rPr lang="en-IN" b="0" i="0" dirty="0">
                <a:solidFill>
                  <a:srgbClr val="000000"/>
                </a:solidFill>
                <a:effectLst/>
                <a:latin typeface="Helvetica Neue" panose="02000503000000020004" pitchFamily="2" charset="0"/>
              </a:rPr>
              <a:t>: It is the amount funded by investors.</a:t>
            </a:r>
          </a:p>
          <a:p>
            <a:pPr algn="l">
              <a:buFont typeface="+mj-lt"/>
              <a:buAutoNum type="arabicPeriod"/>
            </a:pPr>
            <a:r>
              <a:rPr lang="en-IN" b="1" i="0" dirty="0" err="1">
                <a:solidFill>
                  <a:srgbClr val="000000"/>
                </a:solidFill>
                <a:effectLst/>
                <a:latin typeface="Helvetica Neue" panose="02000503000000020004" pitchFamily="2" charset="0"/>
              </a:rPr>
              <a:t>fund_less_than_approved</a:t>
            </a:r>
            <a:r>
              <a:rPr lang="en-IN" b="1" i="0" dirty="0">
                <a:solidFill>
                  <a:srgbClr val="000000"/>
                </a:solidFill>
                <a:effectLst/>
                <a:latin typeface="Helvetica Neue" panose="02000503000000020004" pitchFamily="2" charset="0"/>
              </a:rPr>
              <a:t> </a:t>
            </a:r>
            <a:r>
              <a:rPr lang="en-IN" b="0" i="0" dirty="0">
                <a:solidFill>
                  <a:srgbClr val="000000"/>
                </a:solidFill>
                <a:effectLst/>
                <a:latin typeface="Helvetica Neue" panose="02000503000000020004" pitchFamily="2" charset="0"/>
              </a:rPr>
              <a:t>: Newly introduced. This is the difference between the amount approved by Lending Club and the amount funded by </a:t>
            </a:r>
            <a:r>
              <a:rPr lang="en-IN" b="0" i="0" dirty="0" err="1">
                <a:solidFill>
                  <a:srgbClr val="000000"/>
                </a:solidFill>
                <a:effectLst/>
                <a:latin typeface="Helvetica Neue" panose="02000503000000020004" pitchFamily="2" charset="0"/>
              </a:rPr>
              <a:t>investors.This</a:t>
            </a:r>
            <a:r>
              <a:rPr lang="en-IN" b="0" i="0" dirty="0">
                <a:solidFill>
                  <a:srgbClr val="000000"/>
                </a:solidFill>
                <a:effectLst/>
                <a:latin typeface="Helvetica Neue" panose="02000503000000020004" pitchFamily="2" charset="0"/>
              </a:rPr>
              <a:t> can hold significant meaning to analyse the impact on the credit risk.</a:t>
            </a:r>
          </a:p>
          <a:p>
            <a:endParaRPr lang="en-US" dirty="0"/>
          </a:p>
        </p:txBody>
      </p:sp>
    </p:spTree>
    <p:extLst>
      <p:ext uri="{BB962C8B-B14F-4D97-AF65-F5344CB8AC3E}">
        <p14:creationId xmlns:p14="http://schemas.microsoft.com/office/powerpoint/2010/main" val="370928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FCE9-0CDB-9566-68CB-D91498CEC6EE}"/>
              </a:ext>
            </a:extLst>
          </p:cNvPr>
          <p:cNvSpPr>
            <a:spLocks noGrp="1"/>
          </p:cNvSpPr>
          <p:nvPr>
            <p:ph type="title"/>
          </p:nvPr>
        </p:nvSpPr>
        <p:spPr>
          <a:xfrm>
            <a:off x="307127" y="365125"/>
            <a:ext cx="11884873" cy="1325563"/>
          </a:xfrm>
        </p:spPr>
        <p:txBody>
          <a:bodyPr>
            <a:normAutofit fontScale="90000"/>
          </a:bodyPr>
          <a:lstStyle/>
          <a:p>
            <a:r>
              <a:rPr lang="en-US" b="1" dirty="0"/>
              <a:t>Analysis 1 - </a:t>
            </a:r>
            <a:r>
              <a:rPr lang="en-IN" b="1" i="0" dirty="0">
                <a:solidFill>
                  <a:srgbClr val="000000"/>
                </a:solidFill>
                <a:effectLst/>
                <a:latin typeface="Helvetica Neue" panose="02000503000000020004" pitchFamily="2" charset="0"/>
              </a:rPr>
              <a:t>Impact of Interest Rate on </a:t>
            </a:r>
            <a:r>
              <a:rPr lang="en-IN" b="1" i="0" dirty="0" err="1">
                <a:solidFill>
                  <a:srgbClr val="000000"/>
                </a:solidFill>
                <a:effectLst/>
                <a:latin typeface="Helvetica Neue" panose="02000503000000020004" pitchFamily="2" charset="0"/>
              </a:rPr>
              <a:t>loan_status</a:t>
            </a:r>
            <a:br>
              <a:rPr lang="en-IN" b="1" i="0" dirty="0">
                <a:solidFill>
                  <a:srgbClr val="000000"/>
                </a:solidFill>
                <a:effectLst/>
                <a:latin typeface="Helvetica Neue" panose="02000503000000020004" pitchFamily="2" charset="0"/>
              </a:rPr>
            </a:br>
            <a:endParaRPr lang="en-US" dirty="0"/>
          </a:p>
        </p:txBody>
      </p:sp>
      <p:pic>
        <p:nvPicPr>
          <p:cNvPr id="1026" name="Picture 2">
            <a:extLst>
              <a:ext uri="{FF2B5EF4-FFF2-40B4-BE49-F238E27FC236}">
                <a16:creationId xmlns:a16="http://schemas.microsoft.com/office/drawing/2014/main" id="{249AD36C-7B9C-A705-EE96-0089204C1C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5913" y="2021694"/>
            <a:ext cx="6108700" cy="3009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BED3C0-862D-B885-2B17-E9EEE41980A7}"/>
              </a:ext>
            </a:extLst>
          </p:cNvPr>
          <p:cNvSpPr txBox="1"/>
          <p:nvPr/>
        </p:nvSpPr>
        <p:spPr>
          <a:xfrm>
            <a:off x="516532" y="5507340"/>
            <a:ext cx="10807702" cy="646331"/>
          </a:xfrm>
          <a:prstGeom prst="rect">
            <a:avLst/>
          </a:prstGeom>
          <a:noFill/>
        </p:spPr>
        <p:txBody>
          <a:bodyPr wrap="none" rtlCol="0">
            <a:spAutoFit/>
          </a:bodyPr>
          <a:lstStyle/>
          <a:p>
            <a:r>
              <a:rPr lang="en-US" b="1" dirty="0"/>
              <a:t>Conclusion</a:t>
            </a:r>
            <a:r>
              <a:rPr lang="en-US" dirty="0"/>
              <a:t> : </a:t>
            </a:r>
            <a:r>
              <a:rPr lang="en-IN" b="0" i="0" dirty="0">
                <a:solidFill>
                  <a:schemeClr val="accent1">
                    <a:lumMod val="75000"/>
                  </a:schemeClr>
                </a:solidFill>
                <a:effectLst/>
                <a:latin typeface="Helvetica Neue" panose="02000503000000020004" pitchFamily="2" charset="0"/>
              </a:rPr>
              <a:t>We observe that the applicants whose loan status is Charged Off </a:t>
            </a:r>
            <a:r>
              <a:rPr lang="en-IN" b="0" i="0" dirty="0" err="1">
                <a:solidFill>
                  <a:schemeClr val="accent1">
                    <a:lumMod val="75000"/>
                  </a:schemeClr>
                </a:solidFill>
                <a:effectLst/>
                <a:latin typeface="Helvetica Neue" panose="02000503000000020004" pitchFamily="2" charset="0"/>
              </a:rPr>
              <a:t>i.e.Defaulters</a:t>
            </a:r>
            <a:r>
              <a:rPr lang="en-IN" b="0" i="0" dirty="0">
                <a:solidFill>
                  <a:schemeClr val="accent1">
                    <a:lumMod val="75000"/>
                  </a:schemeClr>
                </a:solidFill>
                <a:effectLst/>
                <a:latin typeface="Helvetica Neue" panose="02000503000000020004" pitchFamily="2" charset="0"/>
              </a:rPr>
              <a:t> have slightly</a:t>
            </a:r>
          </a:p>
          <a:p>
            <a:r>
              <a:rPr lang="en-IN" b="0" i="0" dirty="0">
                <a:solidFill>
                  <a:schemeClr val="accent1">
                    <a:lumMod val="75000"/>
                  </a:schemeClr>
                </a:solidFill>
                <a:effectLst/>
                <a:latin typeface="Helvetica Neue" panose="02000503000000020004" pitchFamily="2" charset="0"/>
              </a:rPr>
              <a:t> higher interest rate in the distribution. We can infer that the lower the interest </a:t>
            </a:r>
            <a:r>
              <a:rPr lang="en-IN" b="0" i="0" dirty="0" err="1">
                <a:solidFill>
                  <a:schemeClr val="accent1">
                    <a:lumMod val="75000"/>
                  </a:schemeClr>
                </a:solidFill>
                <a:effectLst/>
                <a:latin typeface="Helvetica Neue" panose="02000503000000020004" pitchFamily="2" charset="0"/>
              </a:rPr>
              <a:t>rate,the</a:t>
            </a:r>
            <a:r>
              <a:rPr lang="en-IN" b="0" i="0" dirty="0">
                <a:solidFill>
                  <a:schemeClr val="accent1">
                    <a:lumMod val="75000"/>
                  </a:schemeClr>
                </a:solidFill>
                <a:effectLst/>
                <a:latin typeface="Helvetica Neue" panose="02000503000000020004" pitchFamily="2" charset="0"/>
              </a:rPr>
              <a:t> easier it is to pay.</a:t>
            </a:r>
            <a:endParaRPr lang="en-US" dirty="0">
              <a:solidFill>
                <a:schemeClr val="accent1">
                  <a:lumMod val="75000"/>
                </a:schemeClr>
              </a:solidFill>
            </a:endParaRPr>
          </a:p>
        </p:txBody>
      </p:sp>
    </p:spTree>
    <p:extLst>
      <p:ext uri="{BB962C8B-B14F-4D97-AF65-F5344CB8AC3E}">
        <p14:creationId xmlns:p14="http://schemas.microsoft.com/office/powerpoint/2010/main" val="389592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4EE1-5303-14CA-9332-5E00FAEC94DF}"/>
              </a:ext>
            </a:extLst>
          </p:cNvPr>
          <p:cNvSpPr>
            <a:spLocks noGrp="1"/>
          </p:cNvSpPr>
          <p:nvPr>
            <p:ph type="title"/>
          </p:nvPr>
        </p:nvSpPr>
        <p:spPr>
          <a:xfrm>
            <a:off x="146583" y="365125"/>
            <a:ext cx="11207217" cy="1325563"/>
          </a:xfrm>
        </p:spPr>
        <p:txBody>
          <a:bodyPr>
            <a:normAutofit/>
          </a:bodyPr>
          <a:lstStyle/>
          <a:p>
            <a:pPr algn="l"/>
            <a:r>
              <a:rPr lang="en-IN" b="1" i="0" dirty="0">
                <a:solidFill>
                  <a:srgbClr val="000000"/>
                </a:solidFill>
                <a:effectLst/>
                <a:latin typeface="Helvetica Neue" panose="02000503000000020004" pitchFamily="2" charset="0"/>
              </a:rPr>
              <a:t>Impact of Annual Income on </a:t>
            </a:r>
            <a:r>
              <a:rPr lang="en-IN" b="1" i="0" dirty="0" err="1">
                <a:solidFill>
                  <a:srgbClr val="000000"/>
                </a:solidFill>
                <a:effectLst/>
                <a:latin typeface="Helvetica Neue" panose="02000503000000020004" pitchFamily="2" charset="0"/>
              </a:rPr>
              <a:t>loan_status</a:t>
            </a:r>
            <a:endParaRPr lang="en-IN" b="1" i="0" dirty="0">
              <a:solidFill>
                <a:srgbClr val="000000"/>
              </a:solidFill>
              <a:effectLst/>
              <a:latin typeface="Helvetica Neue" panose="02000503000000020004" pitchFamily="2" charset="0"/>
            </a:endParaRPr>
          </a:p>
        </p:txBody>
      </p:sp>
      <p:pic>
        <p:nvPicPr>
          <p:cNvPr id="2050" name="Picture 2">
            <a:extLst>
              <a:ext uri="{FF2B5EF4-FFF2-40B4-BE49-F238E27FC236}">
                <a16:creationId xmlns:a16="http://schemas.microsoft.com/office/drawing/2014/main" id="{A75C2A99-B5B3-C839-35B8-6258FF129D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0932" y="1805309"/>
            <a:ext cx="5994400" cy="3009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BD7050-DFB5-8450-137E-53376CA7CEC5}"/>
              </a:ext>
            </a:extLst>
          </p:cNvPr>
          <p:cNvSpPr txBox="1"/>
          <p:nvPr/>
        </p:nvSpPr>
        <p:spPr>
          <a:xfrm>
            <a:off x="711976" y="5388678"/>
            <a:ext cx="9854236" cy="646331"/>
          </a:xfrm>
          <a:prstGeom prst="rect">
            <a:avLst/>
          </a:prstGeom>
          <a:noFill/>
        </p:spPr>
        <p:txBody>
          <a:bodyPr wrap="none" rtlCol="0">
            <a:spAutoFit/>
          </a:bodyPr>
          <a:lstStyle/>
          <a:p>
            <a:r>
              <a:rPr lang="en-US" dirty="0"/>
              <a:t>Conclusion : </a:t>
            </a:r>
            <a:r>
              <a:rPr lang="en-IN" b="0" i="0" dirty="0">
                <a:solidFill>
                  <a:schemeClr val="accent1">
                    <a:lumMod val="75000"/>
                  </a:schemeClr>
                </a:solidFill>
                <a:effectLst/>
                <a:latin typeface="Helvetica Neue" panose="02000503000000020004" pitchFamily="2" charset="0"/>
              </a:rPr>
              <a:t>We observe that annual income of the applicants </a:t>
            </a:r>
            <a:r>
              <a:rPr lang="en-IN" b="0" i="0" dirty="0" err="1">
                <a:solidFill>
                  <a:schemeClr val="accent1">
                    <a:lumMod val="75000"/>
                  </a:schemeClr>
                </a:solidFill>
                <a:effectLst/>
                <a:latin typeface="Helvetica Neue" panose="02000503000000020004" pitchFamily="2" charset="0"/>
              </a:rPr>
              <a:t>doesnt</a:t>
            </a:r>
            <a:r>
              <a:rPr lang="en-IN" b="0" i="0" dirty="0">
                <a:solidFill>
                  <a:schemeClr val="accent1">
                    <a:lumMod val="75000"/>
                  </a:schemeClr>
                </a:solidFill>
                <a:effectLst/>
                <a:latin typeface="Helvetica Neue" panose="02000503000000020004" pitchFamily="2" charset="0"/>
              </a:rPr>
              <a:t> have any visible impact </a:t>
            </a:r>
          </a:p>
          <a:p>
            <a:r>
              <a:rPr lang="en-IN" b="0" i="0" dirty="0">
                <a:solidFill>
                  <a:schemeClr val="accent1">
                    <a:lumMod val="75000"/>
                  </a:schemeClr>
                </a:solidFill>
                <a:effectLst/>
                <a:latin typeface="Helvetica Neue" panose="02000503000000020004" pitchFamily="2" charset="0"/>
              </a:rPr>
              <a:t>on the </a:t>
            </a:r>
            <a:r>
              <a:rPr lang="en-IN" b="0" i="0" dirty="0" err="1">
                <a:solidFill>
                  <a:schemeClr val="accent1">
                    <a:lumMod val="75000"/>
                  </a:schemeClr>
                </a:solidFill>
                <a:effectLst/>
                <a:latin typeface="Helvetica Neue" panose="02000503000000020004" pitchFamily="2" charset="0"/>
              </a:rPr>
              <a:t>loan_status</a:t>
            </a:r>
            <a:r>
              <a:rPr lang="en-IN" b="0" i="0" dirty="0">
                <a:solidFill>
                  <a:schemeClr val="accent1">
                    <a:lumMod val="75000"/>
                  </a:schemeClr>
                </a:solidFill>
                <a:effectLst/>
                <a:latin typeface="Helvetica Neue" panose="02000503000000020004" pitchFamily="2" charset="0"/>
              </a:rPr>
              <a:t>. Hence it hasn't been a major decisive factor, from the historical evidences.</a:t>
            </a:r>
            <a:endParaRPr lang="en-US" dirty="0">
              <a:solidFill>
                <a:schemeClr val="accent1">
                  <a:lumMod val="75000"/>
                </a:schemeClr>
              </a:solidFill>
            </a:endParaRPr>
          </a:p>
        </p:txBody>
      </p:sp>
    </p:spTree>
    <p:extLst>
      <p:ext uri="{BB962C8B-B14F-4D97-AF65-F5344CB8AC3E}">
        <p14:creationId xmlns:p14="http://schemas.microsoft.com/office/powerpoint/2010/main" val="123507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569F-255C-823B-9815-57C775F0B63B}"/>
              </a:ext>
            </a:extLst>
          </p:cNvPr>
          <p:cNvSpPr>
            <a:spLocks noGrp="1"/>
          </p:cNvSpPr>
          <p:nvPr>
            <p:ph type="title"/>
          </p:nvPr>
        </p:nvSpPr>
        <p:spPr/>
        <p:txBody>
          <a:bodyPr/>
          <a:lstStyle/>
          <a:p>
            <a:r>
              <a:rPr lang="en-IN" b="1" i="0" dirty="0">
                <a:solidFill>
                  <a:srgbClr val="000000"/>
                </a:solidFill>
                <a:effectLst/>
                <a:latin typeface="Helvetica Neue" panose="02000503000000020004" pitchFamily="2" charset="0"/>
              </a:rPr>
              <a:t>Impact of </a:t>
            </a:r>
            <a:r>
              <a:rPr lang="en-IN" b="1" i="0" dirty="0" err="1">
                <a:solidFill>
                  <a:srgbClr val="000000"/>
                </a:solidFill>
                <a:effectLst/>
                <a:latin typeface="Helvetica Neue" panose="02000503000000020004" pitchFamily="2" charset="0"/>
              </a:rPr>
              <a:t>loan_amnt</a:t>
            </a:r>
            <a:r>
              <a:rPr lang="en-IN" b="1" i="0" dirty="0">
                <a:solidFill>
                  <a:srgbClr val="000000"/>
                </a:solidFill>
                <a:effectLst/>
                <a:latin typeface="Helvetica Neue" panose="02000503000000020004" pitchFamily="2" charset="0"/>
              </a:rPr>
              <a:t> on </a:t>
            </a:r>
            <a:r>
              <a:rPr lang="en-IN" b="1" i="0" dirty="0" err="1">
                <a:solidFill>
                  <a:srgbClr val="000000"/>
                </a:solidFill>
                <a:effectLst/>
                <a:latin typeface="Helvetica Neue" panose="02000503000000020004" pitchFamily="2" charset="0"/>
              </a:rPr>
              <a:t>loan_status</a:t>
            </a:r>
            <a:endParaRPr lang="en-US" dirty="0"/>
          </a:p>
        </p:txBody>
      </p:sp>
      <p:pic>
        <p:nvPicPr>
          <p:cNvPr id="3074" name="Picture 2">
            <a:extLst>
              <a:ext uri="{FF2B5EF4-FFF2-40B4-BE49-F238E27FC236}">
                <a16:creationId xmlns:a16="http://schemas.microsoft.com/office/drawing/2014/main" id="{C97C1B72-D8EC-B68F-03BF-6C4529AC46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4213" y="2070554"/>
            <a:ext cx="6121400" cy="3009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4F62E1-08A6-474C-5EFA-A042B0026960}"/>
              </a:ext>
            </a:extLst>
          </p:cNvPr>
          <p:cNvSpPr txBox="1"/>
          <p:nvPr/>
        </p:nvSpPr>
        <p:spPr>
          <a:xfrm>
            <a:off x="893459" y="5549221"/>
            <a:ext cx="10411183" cy="646331"/>
          </a:xfrm>
          <a:prstGeom prst="rect">
            <a:avLst/>
          </a:prstGeom>
          <a:noFill/>
        </p:spPr>
        <p:txBody>
          <a:bodyPr wrap="none" rtlCol="0">
            <a:spAutoFit/>
          </a:bodyPr>
          <a:lstStyle/>
          <a:p>
            <a:r>
              <a:rPr lang="en-US" b="1" dirty="0"/>
              <a:t>Conclusion</a:t>
            </a:r>
            <a:r>
              <a:rPr lang="en-US" dirty="0"/>
              <a:t> : </a:t>
            </a:r>
            <a:r>
              <a:rPr lang="en-IN" b="0" i="0" dirty="0">
                <a:solidFill>
                  <a:schemeClr val="accent1">
                    <a:lumMod val="75000"/>
                  </a:schemeClr>
                </a:solidFill>
                <a:effectLst/>
                <a:latin typeface="Helvetica Neue" panose="02000503000000020004" pitchFamily="2" charset="0"/>
              </a:rPr>
              <a:t>We observe that </a:t>
            </a:r>
            <a:r>
              <a:rPr lang="en-IN" b="0" i="0" dirty="0" err="1">
                <a:solidFill>
                  <a:schemeClr val="accent1">
                    <a:lumMod val="75000"/>
                  </a:schemeClr>
                </a:solidFill>
                <a:effectLst/>
                <a:latin typeface="Helvetica Neue" panose="02000503000000020004" pitchFamily="2" charset="0"/>
              </a:rPr>
              <a:t>loan_amnt</a:t>
            </a:r>
            <a:r>
              <a:rPr lang="en-IN" b="0" i="0" dirty="0">
                <a:solidFill>
                  <a:schemeClr val="accent1">
                    <a:lumMod val="75000"/>
                  </a:schemeClr>
                </a:solidFill>
                <a:effectLst/>
                <a:latin typeface="Helvetica Neue" panose="02000503000000020004" pitchFamily="2" charset="0"/>
              </a:rPr>
              <a:t> of the applications </a:t>
            </a:r>
            <a:r>
              <a:rPr lang="en-IN" b="0" i="0" dirty="0" err="1">
                <a:solidFill>
                  <a:schemeClr val="accent1">
                    <a:lumMod val="75000"/>
                  </a:schemeClr>
                </a:solidFill>
                <a:effectLst/>
                <a:latin typeface="Helvetica Neue" panose="02000503000000020004" pitchFamily="2" charset="0"/>
              </a:rPr>
              <a:t>doesnt</a:t>
            </a:r>
            <a:r>
              <a:rPr lang="en-IN" b="0" i="0" dirty="0">
                <a:solidFill>
                  <a:schemeClr val="accent1">
                    <a:lumMod val="75000"/>
                  </a:schemeClr>
                </a:solidFill>
                <a:effectLst/>
                <a:latin typeface="Helvetica Neue" panose="02000503000000020004" pitchFamily="2" charset="0"/>
              </a:rPr>
              <a:t> have any visible difference on the</a:t>
            </a:r>
          </a:p>
          <a:p>
            <a:r>
              <a:rPr lang="en-IN" b="0" i="0" dirty="0">
                <a:solidFill>
                  <a:schemeClr val="accent1">
                    <a:lumMod val="75000"/>
                  </a:schemeClr>
                </a:solidFill>
                <a:effectLst/>
                <a:latin typeface="Helvetica Neue" panose="02000503000000020004" pitchFamily="2" charset="0"/>
              </a:rPr>
              <a:t> </a:t>
            </a:r>
            <a:r>
              <a:rPr lang="en-IN" b="0" i="0" dirty="0" err="1">
                <a:solidFill>
                  <a:schemeClr val="accent1">
                    <a:lumMod val="75000"/>
                  </a:schemeClr>
                </a:solidFill>
                <a:effectLst/>
                <a:latin typeface="Helvetica Neue" panose="02000503000000020004" pitchFamily="2" charset="0"/>
              </a:rPr>
              <a:t>loan_status</a:t>
            </a:r>
            <a:r>
              <a:rPr lang="en-IN" b="0" i="0" dirty="0">
                <a:solidFill>
                  <a:schemeClr val="accent1">
                    <a:lumMod val="75000"/>
                  </a:schemeClr>
                </a:solidFill>
                <a:effectLst/>
                <a:latin typeface="Helvetica Neue" panose="02000503000000020004" pitchFamily="2" charset="0"/>
              </a:rPr>
              <a:t>. Hence it can't be considered as a major decisive factor, from the historical evidences</a:t>
            </a:r>
            <a:r>
              <a:rPr lang="en-IN" b="0" i="0" dirty="0">
                <a:solidFill>
                  <a:srgbClr val="000000"/>
                </a:solidFill>
                <a:effectLst/>
                <a:latin typeface="Helvetica Neue" panose="02000503000000020004" pitchFamily="2" charset="0"/>
              </a:rPr>
              <a:t>.</a:t>
            </a:r>
            <a:endParaRPr lang="en-US" dirty="0"/>
          </a:p>
        </p:txBody>
      </p:sp>
    </p:spTree>
    <p:extLst>
      <p:ext uri="{BB962C8B-B14F-4D97-AF65-F5344CB8AC3E}">
        <p14:creationId xmlns:p14="http://schemas.microsoft.com/office/powerpoint/2010/main" val="141299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4AB8F-0EB7-AF9E-6871-95202B4123B2}"/>
              </a:ext>
            </a:extLst>
          </p:cNvPr>
          <p:cNvSpPr>
            <a:spLocks noGrp="1"/>
          </p:cNvSpPr>
          <p:nvPr>
            <p:ph type="title"/>
          </p:nvPr>
        </p:nvSpPr>
        <p:spPr/>
        <p:txBody>
          <a:bodyPr/>
          <a:lstStyle/>
          <a:p>
            <a:r>
              <a:rPr lang="en-IN" b="1" i="0" dirty="0">
                <a:solidFill>
                  <a:srgbClr val="000000"/>
                </a:solidFill>
                <a:effectLst/>
                <a:latin typeface="Helvetica Neue" panose="02000503000000020004" pitchFamily="2" charset="0"/>
              </a:rPr>
              <a:t>Impact of purpose on </a:t>
            </a:r>
            <a:r>
              <a:rPr lang="en-IN" b="1" i="0" dirty="0" err="1">
                <a:solidFill>
                  <a:srgbClr val="000000"/>
                </a:solidFill>
                <a:effectLst/>
                <a:latin typeface="Helvetica Neue" panose="02000503000000020004" pitchFamily="2" charset="0"/>
              </a:rPr>
              <a:t>loan_status</a:t>
            </a:r>
            <a:br>
              <a:rPr lang="en-IN" b="1" i="0" dirty="0">
                <a:solidFill>
                  <a:srgbClr val="000000"/>
                </a:solidFill>
                <a:effectLst/>
                <a:latin typeface="Helvetica Neue" panose="02000503000000020004" pitchFamily="2" charset="0"/>
              </a:rPr>
            </a:br>
            <a:endParaRPr lang="en-US" dirty="0"/>
          </a:p>
        </p:txBody>
      </p:sp>
      <p:pic>
        <p:nvPicPr>
          <p:cNvPr id="4098" name="Picture 2">
            <a:extLst>
              <a:ext uri="{FF2B5EF4-FFF2-40B4-BE49-F238E27FC236}">
                <a16:creationId xmlns:a16="http://schemas.microsoft.com/office/drawing/2014/main" id="{4475E6BA-38BA-5E67-98EA-4D4BB3030F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2117" y="1330034"/>
            <a:ext cx="435133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88FABF-9C26-B3F0-530D-470511B55B72}"/>
              </a:ext>
            </a:extLst>
          </p:cNvPr>
          <p:cNvSpPr txBox="1"/>
          <p:nvPr/>
        </p:nvSpPr>
        <p:spPr>
          <a:xfrm>
            <a:off x="628213" y="6123543"/>
            <a:ext cx="9989914" cy="369332"/>
          </a:xfrm>
          <a:prstGeom prst="rect">
            <a:avLst/>
          </a:prstGeom>
          <a:noFill/>
        </p:spPr>
        <p:txBody>
          <a:bodyPr wrap="none" rtlCol="0">
            <a:spAutoFit/>
          </a:bodyPr>
          <a:lstStyle/>
          <a:p>
            <a:r>
              <a:rPr lang="en-US" dirty="0"/>
              <a:t>Conclusion : </a:t>
            </a:r>
            <a:r>
              <a:rPr lang="en-IN" b="0" i="0" dirty="0">
                <a:solidFill>
                  <a:srgbClr val="000000"/>
                </a:solidFill>
                <a:effectLst/>
                <a:latin typeface="Helvetica Neue" panose="02000503000000020004" pitchFamily="2" charset="0"/>
              </a:rPr>
              <a:t>We don't see any significant impact of the loan purpose in deciding the </a:t>
            </a:r>
            <a:r>
              <a:rPr lang="en-IN" b="0" i="0" dirty="0" err="1">
                <a:solidFill>
                  <a:srgbClr val="000000"/>
                </a:solidFill>
                <a:effectLst/>
                <a:latin typeface="Helvetica Neue" panose="02000503000000020004" pitchFamily="2" charset="0"/>
              </a:rPr>
              <a:t>loan_status</a:t>
            </a:r>
            <a:r>
              <a:rPr lang="en-IN" b="0" i="0" dirty="0">
                <a:solidFill>
                  <a:srgbClr val="000000"/>
                </a:solidFill>
                <a:effectLst/>
                <a:latin typeface="Helvetica Neue" panose="02000503000000020004" pitchFamily="2" charset="0"/>
              </a:rPr>
              <a:t>.</a:t>
            </a:r>
            <a:endParaRPr lang="en-US" dirty="0"/>
          </a:p>
        </p:txBody>
      </p:sp>
    </p:spTree>
    <p:extLst>
      <p:ext uri="{BB962C8B-B14F-4D97-AF65-F5344CB8AC3E}">
        <p14:creationId xmlns:p14="http://schemas.microsoft.com/office/powerpoint/2010/main" val="273691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94381-B885-01F8-66A5-4FDAA8FD2C6C}"/>
              </a:ext>
            </a:extLst>
          </p:cNvPr>
          <p:cNvSpPr>
            <a:spLocks noGrp="1"/>
          </p:cNvSpPr>
          <p:nvPr>
            <p:ph type="title"/>
          </p:nvPr>
        </p:nvSpPr>
        <p:spPr/>
        <p:txBody>
          <a:bodyPr>
            <a:normAutofit fontScale="90000"/>
          </a:bodyPr>
          <a:lstStyle/>
          <a:p>
            <a:r>
              <a:rPr lang="en-IN" b="1" i="0" dirty="0">
                <a:solidFill>
                  <a:srgbClr val="000000"/>
                </a:solidFill>
                <a:effectLst/>
                <a:latin typeface="Helvetica Neue" panose="02000503000000020004" pitchFamily="2" charset="0"/>
              </a:rPr>
              <a:t>Impact of </a:t>
            </a:r>
            <a:r>
              <a:rPr lang="en-IN" b="1" i="0" dirty="0" err="1">
                <a:solidFill>
                  <a:srgbClr val="000000"/>
                </a:solidFill>
                <a:effectLst/>
                <a:latin typeface="Helvetica Neue" panose="02000503000000020004" pitchFamily="2" charset="0"/>
              </a:rPr>
              <a:t>home_ownership</a:t>
            </a:r>
            <a:r>
              <a:rPr lang="en-IN" b="1" i="0" dirty="0">
                <a:solidFill>
                  <a:srgbClr val="000000"/>
                </a:solidFill>
                <a:effectLst/>
                <a:latin typeface="Helvetica Neue" panose="02000503000000020004" pitchFamily="2" charset="0"/>
              </a:rPr>
              <a:t> on </a:t>
            </a:r>
            <a:r>
              <a:rPr lang="en-IN" b="1" i="0" dirty="0" err="1">
                <a:solidFill>
                  <a:srgbClr val="000000"/>
                </a:solidFill>
                <a:effectLst/>
                <a:latin typeface="Helvetica Neue" panose="02000503000000020004" pitchFamily="2" charset="0"/>
              </a:rPr>
              <a:t>loan_status</a:t>
            </a:r>
            <a:br>
              <a:rPr lang="en-IN" b="1" i="0" dirty="0">
                <a:solidFill>
                  <a:srgbClr val="000000"/>
                </a:solidFill>
                <a:effectLst/>
                <a:latin typeface="Helvetica Neue" panose="02000503000000020004" pitchFamily="2" charset="0"/>
              </a:rPr>
            </a:br>
            <a:endParaRPr lang="en-US" dirty="0"/>
          </a:p>
        </p:txBody>
      </p:sp>
      <p:pic>
        <p:nvPicPr>
          <p:cNvPr id="5122" name="Picture 2">
            <a:extLst>
              <a:ext uri="{FF2B5EF4-FFF2-40B4-BE49-F238E27FC236}">
                <a16:creationId xmlns:a16="http://schemas.microsoft.com/office/drawing/2014/main" id="{6D3FF5C3-E7D5-7A09-5DA5-5AB0A4EBBB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1269" y="1551454"/>
            <a:ext cx="6756400" cy="309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1715E9-E712-E98C-4661-7FC3D242D806}"/>
              </a:ext>
            </a:extLst>
          </p:cNvPr>
          <p:cNvSpPr txBox="1"/>
          <p:nvPr/>
        </p:nvSpPr>
        <p:spPr>
          <a:xfrm>
            <a:off x="739895" y="5249075"/>
            <a:ext cx="8773556" cy="646331"/>
          </a:xfrm>
          <a:prstGeom prst="rect">
            <a:avLst/>
          </a:prstGeom>
          <a:noFill/>
        </p:spPr>
        <p:txBody>
          <a:bodyPr wrap="none" rtlCol="0">
            <a:spAutoFit/>
          </a:bodyPr>
          <a:lstStyle/>
          <a:p>
            <a:r>
              <a:rPr lang="en-US" dirty="0"/>
              <a:t>Conclusion : </a:t>
            </a:r>
            <a:r>
              <a:rPr lang="en-IN" b="0" i="0" dirty="0">
                <a:solidFill>
                  <a:srgbClr val="000000"/>
                </a:solidFill>
                <a:effectLst/>
                <a:latin typeface="Helvetica Neue" panose="02000503000000020004" pitchFamily="2" charset="0"/>
              </a:rPr>
              <a:t>We see that home ownership is kind of proportionate in both</a:t>
            </a:r>
          </a:p>
          <a:p>
            <a:r>
              <a:rPr lang="en-IN" b="0" i="0" dirty="0">
                <a:solidFill>
                  <a:srgbClr val="000000"/>
                </a:solidFill>
                <a:effectLst/>
                <a:latin typeface="Helvetica Neue" panose="02000503000000020004" pitchFamily="2" charset="0"/>
              </a:rPr>
              <a:t> the loan statuses. Hence, it doesn't make much impact on the ultimate loan status.</a:t>
            </a:r>
            <a:endParaRPr lang="en-US" dirty="0"/>
          </a:p>
        </p:txBody>
      </p:sp>
    </p:spTree>
    <p:extLst>
      <p:ext uri="{BB962C8B-B14F-4D97-AF65-F5344CB8AC3E}">
        <p14:creationId xmlns:p14="http://schemas.microsoft.com/office/powerpoint/2010/main" val="1920379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C864-7B8E-2C5F-9B13-9C971644EBD3}"/>
              </a:ext>
            </a:extLst>
          </p:cNvPr>
          <p:cNvSpPr>
            <a:spLocks noGrp="1"/>
          </p:cNvSpPr>
          <p:nvPr>
            <p:ph type="title"/>
          </p:nvPr>
        </p:nvSpPr>
        <p:spPr/>
        <p:txBody>
          <a:bodyPr>
            <a:normAutofit fontScale="90000"/>
          </a:bodyPr>
          <a:lstStyle/>
          <a:p>
            <a:r>
              <a:rPr lang="en-IN" b="1" i="0" dirty="0">
                <a:solidFill>
                  <a:srgbClr val="000000"/>
                </a:solidFill>
                <a:effectLst/>
                <a:latin typeface="Helvetica Neue" panose="02000503000000020004" pitchFamily="2" charset="0"/>
              </a:rPr>
              <a:t>Impact of loan gradings on </a:t>
            </a:r>
            <a:r>
              <a:rPr lang="en-IN" b="1" i="0" dirty="0" err="1">
                <a:solidFill>
                  <a:srgbClr val="000000"/>
                </a:solidFill>
                <a:effectLst/>
                <a:latin typeface="Helvetica Neue" panose="02000503000000020004" pitchFamily="2" charset="0"/>
              </a:rPr>
              <a:t>loan_status</a:t>
            </a:r>
            <a:r>
              <a:rPr lang="en-IN" b="1" i="0" u="none" strike="noStrike" dirty="0">
                <a:solidFill>
                  <a:srgbClr val="1A466C"/>
                </a:solidFill>
                <a:effectLst/>
                <a:latin typeface="Helvetica Neue" panose="02000503000000020004" pitchFamily="2" charset="0"/>
                <a:hlinkClick r:id="rId2"/>
              </a:rPr>
              <a:t>¶</a:t>
            </a:r>
            <a:br>
              <a:rPr lang="en-IN" b="1" i="0" dirty="0">
                <a:solidFill>
                  <a:srgbClr val="000000"/>
                </a:solidFill>
                <a:effectLst/>
                <a:latin typeface="Helvetica Neue" panose="02000503000000020004" pitchFamily="2" charset="0"/>
              </a:rPr>
            </a:br>
            <a:endParaRPr lang="en-US" dirty="0"/>
          </a:p>
        </p:txBody>
      </p:sp>
      <p:pic>
        <p:nvPicPr>
          <p:cNvPr id="6146" name="Picture 2">
            <a:extLst>
              <a:ext uri="{FF2B5EF4-FFF2-40B4-BE49-F238E27FC236}">
                <a16:creationId xmlns:a16="http://schemas.microsoft.com/office/drawing/2014/main" id="{2DD2FF0D-9DAA-E9ED-73AB-FDD2973351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365" y="1486772"/>
            <a:ext cx="5801924" cy="401358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1003C7E-4665-435B-8E2B-24CCC037EA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2749" y="1486772"/>
            <a:ext cx="5801924" cy="40135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FA2A9F-8779-91CE-4179-56785E4E89FD}"/>
              </a:ext>
            </a:extLst>
          </p:cNvPr>
          <p:cNvSpPr txBox="1"/>
          <p:nvPr/>
        </p:nvSpPr>
        <p:spPr>
          <a:xfrm>
            <a:off x="3476117" y="1800879"/>
            <a:ext cx="1368110" cy="369332"/>
          </a:xfrm>
          <a:prstGeom prst="rect">
            <a:avLst/>
          </a:prstGeom>
          <a:noFill/>
        </p:spPr>
        <p:txBody>
          <a:bodyPr wrap="square" rtlCol="0">
            <a:spAutoFit/>
          </a:bodyPr>
          <a:lstStyle/>
          <a:p>
            <a:r>
              <a:rPr lang="en-US" dirty="0"/>
              <a:t>Fully Paid</a:t>
            </a:r>
          </a:p>
        </p:txBody>
      </p:sp>
      <p:sp>
        <p:nvSpPr>
          <p:cNvPr id="5" name="TextBox 4">
            <a:extLst>
              <a:ext uri="{FF2B5EF4-FFF2-40B4-BE49-F238E27FC236}">
                <a16:creationId xmlns:a16="http://schemas.microsoft.com/office/drawing/2014/main" id="{5666A212-52A5-9359-F75C-E23D20F07E8D}"/>
              </a:ext>
            </a:extLst>
          </p:cNvPr>
          <p:cNvSpPr txBox="1"/>
          <p:nvPr/>
        </p:nvSpPr>
        <p:spPr>
          <a:xfrm>
            <a:off x="9785012" y="1800879"/>
            <a:ext cx="1368110" cy="369332"/>
          </a:xfrm>
          <a:prstGeom prst="rect">
            <a:avLst/>
          </a:prstGeom>
          <a:noFill/>
        </p:spPr>
        <p:txBody>
          <a:bodyPr wrap="square" rtlCol="0">
            <a:spAutoFit/>
          </a:bodyPr>
          <a:lstStyle/>
          <a:p>
            <a:r>
              <a:rPr lang="en-US" dirty="0"/>
              <a:t>Charged Off</a:t>
            </a:r>
          </a:p>
        </p:txBody>
      </p:sp>
      <p:sp>
        <p:nvSpPr>
          <p:cNvPr id="6" name="TextBox 5">
            <a:extLst>
              <a:ext uri="{FF2B5EF4-FFF2-40B4-BE49-F238E27FC236}">
                <a16:creationId xmlns:a16="http://schemas.microsoft.com/office/drawing/2014/main" id="{0FEC686E-94A8-A19E-8A6E-B907C89AB276}"/>
              </a:ext>
            </a:extLst>
          </p:cNvPr>
          <p:cNvSpPr txBox="1"/>
          <p:nvPr/>
        </p:nvSpPr>
        <p:spPr>
          <a:xfrm>
            <a:off x="349007" y="5758625"/>
            <a:ext cx="9100505" cy="923330"/>
          </a:xfrm>
          <a:prstGeom prst="rect">
            <a:avLst/>
          </a:prstGeom>
          <a:noFill/>
        </p:spPr>
        <p:txBody>
          <a:bodyPr wrap="none" rtlCol="0">
            <a:spAutoFit/>
          </a:bodyPr>
          <a:lstStyle/>
          <a:p>
            <a:r>
              <a:rPr lang="en-US" dirty="0"/>
              <a:t>Conclusion : </a:t>
            </a:r>
            <a:r>
              <a:rPr lang="en-IN" b="0" i="0" dirty="0">
                <a:solidFill>
                  <a:schemeClr val="accent1">
                    <a:lumMod val="75000"/>
                  </a:schemeClr>
                </a:solidFill>
                <a:effectLst/>
                <a:latin typeface="Helvetica Neue" panose="02000503000000020004" pitchFamily="2" charset="0"/>
              </a:rPr>
              <a:t>We see that in case of Fully Paid loan status, Grade A has more frequency. </a:t>
            </a:r>
          </a:p>
          <a:p>
            <a:r>
              <a:rPr lang="en-IN" b="0" i="0" dirty="0">
                <a:solidFill>
                  <a:schemeClr val="accent1">
                    <a:lumMod val="75000"/>
                  </a:schemeClr>
                </a:solidFill>
                <a:effectLst/>
                <a:latin typeface="Helvetica Neue" panose="02000503000000020004" pitchFamily="2" charset="0"/>
              </a:rPr>
              <a:t>Whereas, In case of Charged-of, Grade A is significantly lesser. Hence, it can be </a:t>
            </a:r>
          </a:p>
          <a:p>
            <a:r>
              <a:rPr lang="en-IN" b="0" i="0" dirty="0">
                <a:solidFill>
                  <a:schemeClr val="accent1">
                    <a:lumMod val="75000"/>
                  </a:schemeClr>
                </a:solidFill>
                <a:effectLst/>
                <a:latin typeface="Helvetica Neue" panose="02000503000000020004" pitchFamily="2" charset="0"/>
              </a:rPr>
              <a:t>observed that Higher Grades have very less chance of Defaulting or Charging off.</a:t>
            </a:r>
            <a:endParaRPr lang="en-US" dirty="0">
              <a:solidFill>
                <a:schemeClr val="accent1">
                  <a:lumMod val="75000"/>
                </a:schemeClr>
              </a:solidFill>
            </a:endParaRPr>
          </a:p>
        </p:txBody>
      </p:sp>
    </p:spTree>
    <p:extLst>
      <p:ext uri="{BB962C8B-B14F-4D97-AF65-F5344CB8AC3E}">
        <p14:creationId xmlns:p14="http://schemas.microsoft.com/office/powerpoint/2010/main" val="1066545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912</Words>
  <Application>Microsoft Macintosh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Helvetica Neue</vt:lpstr>
      <vt:lpstr>Office Theme</vt:lpstr>
      <vt:lpstr>Lending Club Assignment </vt:lpstr>
      <vt:lpstr>Problem Statement</vt:lpstr>
      <vt:lpstr>Data Analysis – Attributes Used </vt:lpstr>
      <vt:lpstr>Analysis 1 - Impact of Interest Rate on loan_status </vt:lpstr>
      <vt:lpstr>Impact of Annual Income on loan_status</vt:lpstr>
      <vt:lpstr>Impact of loan_amnt on loan_status</vt:lpstr>
      <vt:lpstr>Impact of purpose on loan_status </vt:lpstr>
      <vt:lpstr>Impact of home_ownership on loan_status </vt:lpstr>
      <vt:lpstr>Impact of loan gradings on loan_status¶ </vt:lpstr>
      <vt:lpstr>Impact of DTI (debt-to-income) ration on loan_status </vt:lpstr>
      <vt:lpstr>Impact of Loan Term on loan_status</vt:lpstr>
      <vt:lpstr>Impact of having fund_less_than_approved on loan_status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Assignment </dc:title>
  <dc:creator>Rajneesh Kumar Dubey</dc:creator>
  <cp:lastModifiedBy>Rajneesh Kumar Dubey</cp:lastModifiedBy>
  <cp:revision>1</cp:revision>
  <dcterms:created xsi:type="dcterms:W3CDTF">2023-02-05T14:55:44Z</dcterms:created>
  <dcterms:modified xsi:type="dcterms:W3CDTF">2023-02-05T15:24:54Z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4820e8-223f-4ed2-bd95-81c83f641284_Enabled">
    <vt:lpwstr>true</vt:lpwstr>
  </property>
  <property fmtid="{D5CDD505-2E9C-101B-9397-08002B2CF9AE}" pid="3" name="MSIP_Label_b24820e8-223f-4ed2-bd95-81c83f641284_SetDate">
    <vt:lpwstr>2023-02-05T14:55:45Z</vt:lpwstr>
  </property>
  <property fmtid="{D5CDD505-2E9C-101B-9397-08002B2CF9AE}" pid="4" name="MSIP_Label_b24820e8-223f-4ed2-bd95-81c83f641284_Method">
    <vt:lpwstr>Standard</vt:lpwstr>
  </property>
  <property fmtid="{D5CDD505-2E9C-101B-9397-08002B2CF9AE}" pid="5" name="MSIP_Label_b24820e8-223f-4ed2-bd95-81c83f641284_Name">
    <vt:lpwstr>b24820e8-223f-4ed2-bd95-81c83f641284</vt:lpwstr>
  </property>
  <property fmtid="{D5CDD505-2E9C-101B-9397-08002B2CF9AE}" pid="6" name="MSIP_Label_b24820e8-223f-4ed2-bd95-81c83f641284_SiteId">
    <vt:lpwstr>3cbcc3d3-094d-4006-9849-0d11d61f484d</vt:lpwstr>
  </property>
  <property fmtid="{D5CDD505-2E9C-101B-9397-08002B2CF9AE}" pid="7" name="MSIP_Label_b24820e8-223f-4ed2-bd95-81c83f641284_ActionId">
    <vt:lpwstr>a691bc7c-5427-4e18-aad8-f70937bfeaac</vt:lpwstr>
  </property>
  <property fmtid="{D5CDD505-2E9C-101B-9397-08002B2CF9AE}" pid="8" name="MSIP_Label_b24820e8-223f-4ed2-bd95-81c83f641284_ContentBits">
    <vt:lpwstr>0</vt:lpwstr>
  </property>
</Properties>
</file>