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112" r:id="rId2"/>
    <p:sldId id="2128" r:id="rId3"/>
    <p:sldId id="2136" r:id="rId4"/>
    <p:sldId id="2194" r:id="rId5"/>
    <p:sldId id="2138" r:id="rId6"/>
    <p:sldId id="2195" r:id="rId7"/>
    <p:sldId id="2139" r:id="rId8"/>
    <p:sldId id="2140" r:id="rId9"/>
    <p:sldId id="2145" r:id="rId10"/>
    <p:sldId id="2142" r:id="rId11"/>
    <p:sldId id="212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1C5A8-0AA8-42CB-BC28-0B5D19283314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F465-71C2-4822-8C4E-79C997070086}">
      <dgm:prSet phldrT="[Text]" custT="1"/>
      <dgm:spPr>
        <a:xfrm>
          <a:off x="1686470" y="15"/>
          <a:ext cx="866868" cy="349867"/>
        </a:xfrm>
        <a:prstGeom prst="roundRect">
          <a:avLst/>
        </a:prstGeom>
        <a:solidFill>
          <a:srgbClr val="3871FF">
            <a:lumMod val="5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80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Business Innovation</a:t>
          </a:r>
        </a:p>
      </dgm:t>
    </dgm:pt>
    <dgm:pt modelId="{C0291AE9-C8EC-4B72-9FCE-8A6AF6D5EBCB}" type="parTrans" cxnId="{A772CB20-0111-4CD9-A3D9-0583169D419B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FE82170-730D-4CD6-B2A4-02D211C69A6C}" type="sibTrans" cxnId="{A772CB20-0111-4CD9-A3D9-0583169D419B}">
      <dgm:prSet/>
      <dgm:spPr>
        <a:xfrm>
          <a:off x="903437" y="174948"/>
          <a:ext cx="2432934" cy="2432934"/>
        </a:xfrm>
        <a:custGeom>
          <a:avLst/>
          <a:gdLst/>
          <a:ahLst/>
          <a:cxnLst/>
          <a:rect l="0" t="0" r="0" b="0"/>
          <a:pathLst>
            <a:path>
              <a:moveTo>
                <a:pt x="1652043" y="80656"/>
              </a:moveTo>
              <a:arcTo wR="1216467" hR="1216467" stAng="17458889" swAng="635976"/>
            </a:path>
          </a:pathLst>
        </a:custGeom>
        <a:noFill/>
        <a:ln w="6350" cap="flat" cmpd="sng" algn="ctr">
          <a:solidFill>
            <a:srgbClr val="0033B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6C7612C-5FCE-46A5-8E2A-88DA730ED370}">
      <dgm:prSet phldrT="[Text]" custT="1"/>
      <dgm:spPr>
        <a:xfrm>
          <a:off x="2546642" y="356310"/>
          <a:ext cx="866868" cy="349867"/>
        </a:xfrm>
        <a:prstGeom prst="roundRect">
          <a:avLst/>
        </a:prstGeom>
        <a:solidFill>
          <a:srgbClr val="0033B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80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Ease of Governance</a:t>
          </a:r>
        </a:p>
      </dgm:t>
    </dgm:pt>
    <dgm:pt modelId="{43FEE06A-9B91-469B-A0BF-051694C3F0FB}" type="parTrans" cxnId="{B67940C8-337D-42ED-B05D-C3E20E634E7F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4EBF61-235F-4C74-ABD2-ED63F2885948}" type="sibTrans" cxnId="{B67940C8-337D-42ED-B05D-C3E20E634E7F}">
      <dgm:prSet/>
      <dgm:spPr>
        <a:xfrm>
          <a:off x="903437" y="174948"/>
          <a:ext cx="2432934" cy="2432934"/>
        </a:xfrm>
        <a:custGeom>
          <a:avLst/>
          <a:gdLst/>
          <a:ahLst/>
          <a:cxnLst/>
          <a:rect l="0" t="0" r="0" b="0"/>
          <a:pathLst>
            <a:path>
              <a:moveTo>
                <a:pt x="2224649" y="535760"/>
              </a:moveTo>
              <a:arcTo wR="1216467" hR="1216467" stAng="19558407" swAng="1530033"/>
            </a:path>
          </a:pathLst>
        </a:custGeom>
        <a:noFill/>
        <a:ln w="6350" cap="flat" cmpd="sng" algn="ctr">
          <a:solidFill>
            <a:srgbClr val="0033B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B6E090F-4B25-4879-9893-4530E8E35892}">
      <dgm:prSet phldrT="[Text]" custT="1"/>
      <dgm:spPr>
        <a:xfrm>
          <a:off x="2902937" y="1216482"/>
          <a:ext cx="866868" cy="349867"/>
        </a:xfrm>
        <a:prstGeom prst="roundRect">
          <a:avLst/>
        </a:prstGeom>
        <a:solidFill>
          <a:srgbClr val="2C67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80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Value of Operation</a:t>
          </a:r>
        </a:p>
      </dgm:t>
    </dgm:pt>
    <dgm:pt modelId="{95F58C30-925B-4130-9369-617C21B9E1CB}" type="parTrans" cxnId="{7D518DE1-F023-4311-A81E-BC3266A6E40B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DF6822-47FB-4FC7-9BCC-C8807E78FDA9}" type="sibTrans" cxnId="{7D518DE1-F023-4311-A81E-BC3266A6E40B}">
      <dgm:prSet/>
      <dgm:spPr>
        <a:xfrm>
          <a:off x="903437" y="174948"/>
          <a:ext cx="2432934" cy="2432934"/>
        </a:xfrm>
        <a:custGeom>
          <a:avLst/>
          <a:gdLst/>
          <a:ahLst/>
          <a:cxnLst/>
          <a:rect l="0" t="0" r="0" b="0"/>
          <a:pathLst>
            <a:path>
              <a:moveTo>
                <a:pt x="2419490" y="1396818"/>
              </a:moveTo>
              <a:arcTo wR="1216467" hR="1216467" stAng="511560" swAng="1530033"/>
            </a:path>
          </a:pathLst>
        </a:custGeom>
        <a:noFill/>
        <a:ln w="6350" cap="flat" cmpd="sng" algn="ctr">
          <a:solidFill>
            <a:srgbClr val="0033B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49B226-025F-4C8D-AED3-4B496B48A0F3}">
      <dgm:prSet phldrT="[Text]" custT="1"/>
      <dgm:spPr>
        <a:xfrm>
          <a:off x="2546642" y="2076654"/>
          <a:ext cx="866868" cy="349867"/>
        </a:xfrm>
        <a:prstGeom prst="roundRect">
          <a:avLst/>
        </a:prstGeom>
        <a:solidFill>
          <a:srgbClr val="328D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80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Cost of Quality</a:t>
          </a:r>
        </a:p>
      </dgm:t>
    </dgm:pt>
    <dgm:pt modelId="{9C8C0C0A-3FAA-4CC1-AC1E-69782E1D82DA}" type="parTrans" cxnId="{DCE21E27-5B93-4B8D-8C04-AD91D8B3F65F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6FB693-487B-4CF5-8607-739BB3BDEC0B}" type="sibTrans" cxnId="{DCE21E27-5B93-4B8D-8C04-AD91D8B3F65F}">
      <dgm:prSet/>
      <dgm:spPr>
        <a:xfrm>
          <a:off x="903437" y="174948"/>
          <a:ext cx="2432934" cy="2432934"/>
        </a:xfrm>
        <a:custGeom>
          <a:avLst/>
          <a:gdLst/>
          <a:ahLst/>
          <a:cxnLst/>
          <a:rect l="0" t="0" r="0" b="0"/>
          <a:pathLst>
            <a:path>
              <a:moveTo>
                <a:pt x="1853536" y="2252775"/>
              </a:moveTo>
              <a:arcTo wR="1216467" hR="1216467" stAng="3505136" swAng="635976"/>
            </a:path>
          </a:pathLst>
        </a:custGeom>
        <a:noFill/>
        <a:ln w="6350" cap="flat" cmpd="sng" algn="ctr">
          <a:solidFill>
            <a:srgbClr val="0033B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6746A4A-D87D-48B2-9FFA-3B4E1B8FCFF8}">
      <dgm:prSet phldrT="[Text]" custT="1"/>
      <dgm:spPr>
        <a:xfrm>
          <a:off x="1686470" y="2432949"/>
          <a:ext cx="866868" cy="349867"/>
        </a:xfrm>
        <a:prstGeom prst="roundRect">
          <a:avLst/>
        </a:prstGeom>
        <a:solidFill>
          <a:srgbClr val="ADD1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80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Process Improvement</a:t>
          </a:r>
        </a:p>
      </dgm:t>
    </dgm:pt>
    <dgm:pt modelId="{87934215-0F4A-4F75-9F33-B352BCB296D2}" type="parTrans" cxnId="{C45A5F1F-30E6-43C6-A46C-FB39BC6491FF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FD0D18-5191-4B29-ACDB-99980BEF0208}" type="sibTrans" cxnId="{C45A5F1F-30E6-43C6-A46C-FB39BC6491FF}">
      <dgm:prSet/>
      <dgm:spPr>
        <a:xfrm>
          <a:off x="903437" y="174948"/>
          <a:ext cx="2432934" cy="2432934"/>
        </a:xfrm>
        <a:custGeom>
          <a:avLst/>
          <a:gdLst/>
          <a:ahLst/>
          <a:cxnLst/>
          <a:rect l="0" t="0" r="0" b="0"/>
          <a:pathLst>
            <a:path>
              <a:moveTo>
                <a:pt x="780891" y="2352278"/>
              </a:moveTo>
              <a:arcTo wR="1216467" hR="1216467" stAng="6658889" swAng="635976"/>
            </a:path>
          </a:pathLst>
        </a:custGeom>
        <a:noFill/>
        <a:ln w="6350" cap="flat" cmpd="sng" algn="ctr">
          <a:solidFill>
            <a:srgbClr val="0033B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5FEDF9E-1129-4FA7-84A1-2503164A76FB}">
      <dgm:prSet phldrT="[Text]" custT="1"/>
      <dgm:spPr>
        <a:xfrm>
          <a:off x="826298" y="2076654"/>
          <a:ext cx="866868" cy="349867"/>
        </a:xfrm>
        <a:prstGeom prst="roundRect">
          <a:avLst/>
        </a:prstGeom>
        <a:solidFill>
          <a:srgbClr val="40404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80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IT Efficiency</a:t>
          </a:r>
        </a:p>
      </dgm:t>
    </dgm:pt>
    <dgm:pt modelId="{C1104955-21E2-487F-96FD-34B862770BBD}" type="parTrans" cxnId="{E4B68D9E-475E-4D75-8602-C985A518E983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E31811-A617-4AB9-8E69-04ECDF4E84FC}" type="sibTrans" cxnId="{E4B68D9E-475E-4D75-8602-C985A518E983}">
      <dgm:prSet/>
      <dgm:spPr>
        <a:xfrm>
          <a:off x="903437" y="174948"/>
          <a:ext cx="2432934" cy="2432934"/>
        </a:xfrm>
        <a:custGeom>
          <a:avLst/>
          <a:gdLst/>
          <a:ahLst/>
          <a:cxnLst/>
          <a:rect l="0" t="0" r="0" b="0"/>
          <a:pathLst>
            <a:path>
              <a:moveTo>
                <a:pt x="208285" y="1897174"/>
              </a:moveTo>
              <a:arcTo wR="1216467" hR="1216467" stAng="8758407" swAng="1530033"/>
            </a:path>
          </a:pathLst>
        </a:custGeom>
        <a:noFill/>
        <a:ln w="6350" cap="flat" cmpd="sng" algn="ctr">
          <a:solidFill>
            <a:srgbClr val="0033B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D55D930-316C-4945-A1B8-A79EF9261E5F}">
      <dgm:prSet phldrT="[Text]" custT="1"/>
      <dgm:spPr>
        <a:xfrm>
          <a:off x="470003" y="1216482"/>
          <a:ext cx="866868" cy="349867"/>
        </a:xfrm>
        <a:prstGeom prst="roundRect">
          <a:avLst/>
        </a:prstGeom>
        <a:solidFill>
          <a:srgbClr val="FFFFFF">
            <a:lumMod val="5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80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Digital Transformation</a:t>
          </a:r>
        </a:p>
      </dgm:t>
    </dgm:pt>
    <dgm:pt modelId="{6FD10275-B39A-405F-8BE8-0E578226CF0A}" type="parTrans" cxnId="{B9B62EC3-8286-4FD5-9D95-144E48ACF438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EDEF493-FE91-404A-B60F-04CBD1BD3801}" type="sibTrans" cxnId="{B9B62EC3-8286-4FD5-9D95-144E48ACF438}">
      <dgm:prSet/>
      <dgm:spPr>
        <a:xfrm>
          <a:off x="903437" y="174948"/>
          <a:ext cx="2432934" cy="2432934"/>
        </a:xfrm>
        <a:custGeom>
          <a:avLst/>
          <a:gdLst/>
          <a:ahLst/>
          <a:cxnLst/>
          <a:rect l="0" t="0" r="0" b="0"/>
          <a:pathLst>
            <a:path>
              <a:moveTo>
                <a:pt x="13443" y="1036116"/>
              </a:moveTo>
              <a:arcTo wR="1216467" hR="1216467" stAng="11311560" swAng="1530033"/>
            </a:path>
          </a:pathLst>
        </a:custGeom>
        <a:noFill/>
        <a:ln w="6350" cap="flat" cmpd="sng" algn="ctr">
          <a:solidFill>
            <a:srgbClr val="0033B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00A3E75-E911-4293-9768-ACF6B2E7F486}">
      <dgm:prSet phldrT="[Text]" custT="1"/>
      <dgm:spPr>
        <a:xfrm>
          <a:off x="826298" y="356310"/>
          <a:ext cx="866868" cy="349867"/>
        </a:xfrm>
        <a:prstGeom prst="roundRect">
          <a:avLst/>
        </a:prstGeom>
        <a:solidFill>
          <a:srgbClr val="FFFFFF">
            <a:lumMod val="7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80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Cloud Readiness</a:t>
          </a:r>
        </a:p>
      </dgm:t>
    </dgm:pt>
    <dgm:pt modelId="{22DCA12A-3AAD-483B-BFCB-3CDCDA04820E}" type="parTrans" cxnId="{6FEE95A7-8332-44F3-BB40-491DCFBD93B0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577021-E456-4A6F-A7D5-8B2F79F3A5FA}" type="sibTrans" cxnId="{6FEE95A7-8332-44F3-BB40-491DCFBD93B0}">
      <dgm:prSet/>
      <dgm:spPr>
        <a:xfrm>
          <a:off x="903437" y="174948"/>
          <a:ext cx="2432934" cy="2432934"/>
        </a:xfrm>
        <a:custGeom>
          <a:avLst/>
          <a:gdLst/>
          <a:ahLst/>
          <a:cxnLst/>
          <a:rect l="0" t="0" r="0" b="0"/>
          <a:pathLst>
            <a:path>
              <a:moveTo>
                <a:pt x="579397" y="180158"/>
              </a:moveTo>
              <a:arcTo wR="1216467" hR="1216467" stAng="14305136" swAng="635976"/>
            </a:path>
          </a:pathLst>
        </a:custGeom>
        <a:noFill/>
        <a:ln w="6350" cap="flat" cmpd="sng" algn="ctr">
          <a:solidFill>
            <a:srgbClr val="0033B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2C81DCE-C65D-4BEB-BC91-52F89B65D914}" type="pres">
      <dgm:prSet presAssocID="{7511C5A8-0AA8-42CB-BC28-0B5D19283314}" presName="cycle" presStyleCnt="0">
        <dgm:presLayoutVars>
          <dgm:dir/>
          <dgm:resizeHandles val="exact"/>
        </dgm:presLayoutVars>
      </dgm:prSet>
      <dgm:spPr/>
    </dgm:pt>
    <dgm:pt modelId="{8DAF6C54-1304-45C7-B89F-40252EB906E4}" type="pres">
      <dgm:prSet presAssocID="{2507F465-71C2-4822-8C4E-79C997070086}" presName="node" presStyleLbl="node1" presStyleIdx="0" presStyleCnt="8" custScaleX="161051">
        <dgm:presLayoutVars>
          <dgm:bulletEnabled val="1"/>
        </dgm:presLayoutVars>
      </dgm:prSet>
      <dgm:spPr/>
    </dgm:pt>
    <dgm:pt modelId="{EC9B653D-0694-407D-9B7F-18DD9924AA7C}" type="pres">
      <dgm:prSet presAssocID="{2507F465-71C2-4822-8C4E-79C997070086}" presName="spNode" presStyleCnt="0"/>
      <dgm:spPr/>
    </dgm:pt>
    <dgm:pt modelId="{47D8947D-2BAA-4915-9EE9-1638FF2982FB}" type="pres">
      <dgm:prSet presAssocID="{5FE82170-730D-4CD6-B2A4-02D211C69A6C}" presName="sibTrans" presStyleLbl="sibTrans1D1" presStyleIdx="0" presStyleCnt="8"/>
      <dgm:spPr/>
    </dgm:pt>
    <dgm:pt modelId="{FF7E32BD-ABB7-4B55-AE72-F8458380BE15}" type="pres">
      <dgm:prSet presAssocID="{36C7612C-5FCE-46A5-8E2A-88DA730ED370}" presName="node" presStyleLbl="node1" presStyleIdx="1" presStyleCnt="8" custScaleX="161051">
        <dgm:presLayoutVars>
          <dgm:bulletEnabled val="1"/>
        </dgm:presLayoutVars>
      </dgm:prSet>
      <dgm:spPr/>
    </dgm:pt>
    <dgm:pt modelId="{828BD38E-9272-4ED3-A212-1B8C622E2279}" type="pres">
      <dgm:prSet presAssocID="{36C7612C-5FCE-46A5-8E2A-88DA730ED370}" presName="spNode" presStyleCnt="0"/>
      <dgm:spPr/>
    </dgm:pt>
    <dgm:pt modelId="{8708FB89-B503-4A87-9D31-2F2818C26460}" type="pres">
      <dgm:prSet presAssocID="{B74EBF61-235F-4C74-ABD2-ED63F2885948}" presName="sibTrans" presStyleLbl="sibTrans1D1" presStyleIdx="1" presStyleCnt="8"/>
      <dgm:spPr/>
    </dgm:pt>
    <dgm:pt modelId="{85AE4ABC-6DC2-4EC1-8582-BBD1905255A2}" type="pres">
      <dgm:prSet presAssocID="{DB6E090F-4B25-4879-9893-4530E8E35892}" presName="node" presStyleLbl="node1" presStyleIdx="2" presStyleCnt="8" custScaleX="161051">
        <dgm:presLayoutVars>
          <dgm:bulletEnabled val="1"/>
        </dgm:presLayoutVars>
      </dgm:prSet>
      <dgm:spPr/>
    </dgm:pt>
    <dgm:pt modelId="{E8193FFD-E923-40CC-9DC9-CD3B06332619}" type="pres">
      <dgm:prSet presAssocID="{DB6E090F-4B25-4879-9893-4530E8E35892}" presName="spNode" presStyleCnt="0"/>
      <dgm:spPr/>
    </dgm:pt>
    <dgm:pt modelId="{3361A27F-64C4-428F-A6E4-9AF664F5155C}" type="pres">
      <dgm:prSet presAssocID="{4EDF6822-47FB-4FC7-9BCC-C8807E78FDA9}" presName="sibTrans" presStyleLbl="sibTrans1D1" presStyleIdx="2" presStyleCnt="8"/>
      <dgm:spPr/>
    </dgm:pt>
    <dgm:pt modelId="{E09A0B3D-C890-4F73-9F15-CA13BF38B35A}" type="pres">
      <dgm:prSet presAssocID="{C349B226-025F-4C8D-AED3-4B496B48A0F3}" presName="node" presStyleLbl="node1" presStyleIdx="3" presStyleCnt="8" custScaleX="161051">
        <dgm:presLayoutVars>
          <dgm:bulletEnabled val="1"/>
        </dgm:presLayoutVars>
      </dgm:prSet>
      <dgm:spPr/>
    </dgm:pt>
    <dgm:pt modelId="{B3292423-E3F6-4CD5-8E96-215A86584BBA}" type="pres">
      <dgm:prSet presAssocID="{C349B226-025F-4C8D-AED3-4B496B48A0F3}" presName="spNode" presStyleCnt="0"/>
      <dgm:spPr/>
    </dgm:pt>
    <dgm:pt modelId="{F5AE380B-43F9-4345-8352-673BDCF2FB62}" type="pres">
      <dgm:prSet presAssocID="{ED6FB693-487B-4CF5-8607-739BB3BDEC0B}" presName="sibTrans" presStyleLbl="sibTrans1D1" presStyleIdx="3" presStyleCnt="8"/>
      <dgm:spPr/>
    </dgm:pt>
    <dgm:pt modelId="{6510BE01-4649-4407-A3F9-56CDC7F0B555}" type="pres">
      <dgm:prSet presAssocID="{A6746A4A-D87D-48B2-9FFA-3B4E1B8FCFF8}" presName="node" presStyleLbl="node1" presStyleIdx="4" presStyleCnt="8" custScaleX="161051">
        <dgm:presLayoutVars>
          <dgm:bulletEnabled val="1"/>
        </dgm:presLayoutVars>
      </dgm:prSet>
      <dgm:spPr/>
    </dgm:pt>
    <dgm:pt modelId="{098FC867-A4B5-4DA2-9B87-2DEFCE016585}" type="pres">
      <dgm:prSet presAssocID="{A6746A4A-D87D-48B2-9FFA-3B4E1B8FCFF8}" presName="spNode" presStyleCnt="0"/>
      <dgm:spPr/>
    </dgm:pt>
    <dgm:pt modelId="{40083CED-A1AC-4C9B-AA91-E6D0967A87CD}" type="pres">
      <dgm:prSet presAssocID="{93FD0D18-5191-4B29-ACDB-99980BEF0208}" presName="sibTrans" presStyleLbl="sibTrans1D1" presStyleIdx="4" presStyleCnt="8"/>
      <dgm:spPr/>
    </dgm:pt>
    <dgm:pt modelId="{DBF018DD-ACC8-4BF9-BACC-B2C5B8BCDB0F}" type="pres">
      <dgm:prSet presAssocID="{05FEDF9E-1129-4FA7-84A1-2503164A76FB}" presName="node" presStyleLbl="node1" presStyleIdx="5" presStyleCnt="8" custScaleX="161051">
        <dgm:presLayoutVars>
          <dgm:bulletEnabled val="1"/>
        </dgm:presLayoutVars>
      </dgm:prSet>
      <dgm:spPr/>
    </dgm:pt>
    <dgm:pt modelId="{6FB57557-A991-46D7-B6AF-703B5C2EC1E6}" type="pres">
      <dgm:prSet presAssocID="{05FEDF9E-1129-4FA7-84A1-2503164A76FB}" presName="spNode" presStyleCnt="0"/>
      <dgm:spPr/>
    </dgm:pt>
    <dgm:pt modelId="{F802421A-E048-48A1-BB04-A8460F585217}" type="pres">
      <dgm:prSet presAssocID="{CAE31811-A617-4AB9-8E69-04ECDF4E84FC}" presName="sibTrans" presStyleLbl="sibTrans1D1" presStyleIdx="5" presStyleCnt="8"/>
      <dgm:spPr/>
    </dgm:pt>
    <dgm:pt modelId="{95048561-051A-4EC3-8DD9-5D2FE90D6A3A}" type="pres">
      <dgm:prSet presAssocID="{BD55D930-316C-4945-A1B8-A79EF9261E5F}" presName="node" presStyleLbl="node1" presStyleIdx="6" presStyleCnt="8" custScaleX="161051">
        <dgm:presLayoutVars>
          <dgm:bulletEnabled val="1"/>
        </dgm:presLayoutVars>
      </dgm:prSet>
      <dgm:spPr/>
    </dgm:pt>
    <dgm:pt modelId="{7670F87C-25B8-43D3-A964-2584848EFE72}" type="pres">
      <dgm:prSet presAssocID="{BD55D930-316C-4945-A1B8-A79EF9261E5F}" presName="spNode" presStyleCnt="0"/>
      <dgm:spPr/>
    </dgm:pt>
    <dgm:pt modelId="{5FF53672-FABA-447D-BD03-FD48DC5D6854}" type="pres">
      <dgm:prSet presAssocID="{FEDEF493-FE91-404A-B60F-04CBD1BD3801}" presName="sibTrans" presStyleLbl="sibTrans1D1" presStyleIdx="6" presStyleCnt="8"/>
      <dgm:spPr/>
    </dgm:pt>
    <dgm:pt modelId="{DE02A120-139E-4614-B0EC-2F490DD57B6A}" type="pres">
      <dgm:prSet presAssocID="{000A3E75-E911-4293-9768-ACF6B2E7F486}" presName="node" presStyleLbl="node1" presStyleIdx="7" presStyleCnt="8" custScaleX="161051">
        <dgm:presLayoutVars>
          <dgm:bulletEnabled val="1"/>
        </dgm:presLayoutVars>
      </dgm:prSet>
      <dgm:spPr/>
    </dgm:pt>
    <dgm:pt modelId="{C935BD8D-157F-41A7-BF80-549413C7FCD9}" type="pres">
      <dgm:prSet presAssocID="{000A3E75-E911-4293-9768-ACF6B2E7F486}" presName="spNode" presStyleCnt="0"/>
      <dgm:spPr/>
    </dgm:pt>
    <dgm:pt modelId="{E067D084-E28E-4AC3-BD0E-30B6776D26B4}" type="pres">
      <dgm:prSet presAssocID="{E7577021-E456-4A6F-A7D5-8B2F79F3A5FA}" presName="sibTrans" presStyleLbl="sibTrans1D1" presStyleIdx="7" presStyleCnt="8"/>
      <dgm:spPr/>
    </dgm:pt>
  </dgm:ptLst>
  <dgm:cxnLst>
    <dgm:cxn modelId="{E5305500-873A-4BE9-89BB-20CEB9D772B7}" type="presOf" srcId="{4EDF6822-47FB-4FC7-9BCC-C8807E78FDA9}" destId="{3361A27F-64C4-428F-A6E4-9AF664F5155C}" srcOrd="0" destOrd="0" presId="urn:microsoft.com/office/officeart/2005/8/layout/cycle6"/>
    <dgm:cxn modelId="{79A70A06-C781-4288-A2E2-5A3AE2042C2C}" type="presOf" srcId="{36C7612C-5FCE-46A5-8E2A-88DA730ED370}" destId="{FF7E32BD-ABB7-4B55-AE72-F8458380BE15}" srcOrd="0" destOrd="0" presId="urn:microsoft.com/office/officeart/2005/8/layout/cycle6"/>
    <dgm:cxn modelId="{C45A5F1F-30E6-43C6-A46C-FB39BC6491FF}" srcId="{7511C5A8-0AA8-42CB-BC28-0B5D19283314}" destId="{A6746A4A-D87D-48B2-9FFA-3B4E1B8FCFF8}" srcOrd="4" destOrd="0" parTransId="{87934215-0F4A-4F75-9F33-B352BCB296D2}" sibTransId="{93FD0D18-5191-4B29-ACDB-99980BEF0208}"/>
    <dgm:cxn modelId="{A772CB20-0111-4CD9-A3D9-0583169D419B}" srcId="{7511C5A8-0AA8-42CB-BC28-0B5D19283314}" destId="{2507F465-71C2-4822-8C4E-79C997070086}" srcOrd="0" destOrd="0" parTransId="{C0291AE9-C8EC-4B72-9FCE-8A6AF6D5EBCB}" sibTransId="{5FE82170-730D-4CD6-B2A4-02D211C69A6C}"/>
    <dgm:cxn modelId="{DCE21E27-5B93-4B8D-8C04-AD91D8B3F65F}" srcId="{7511C5A8-0AA8-42CB-BC28-0B5D19283314}" destId="{C349B226-025F-4C8D-AED3-4B496B48A0F3}" srcOrd="3" destOrd="0" parTransId="{9C8C0C0A-3FAA-4CC1-AC1E-69782E1D82DA}" sibTransId="{ED6FB693-487B-4CF5-8607-739BB3BDEC0B}"/>
    <dgm:cxn modelId="{DE63C13B-DA04-4DE3-8B50-1DA389760B88}" type="presOf" srcId="{DB6E090F-4B25-4879-9893-4530E8E35892}" destId="{85AE4ABC-6DC2-4EC1-8582-BBD1905255A2}" srcOrd="0" destOrd="0" presId="urn:microsoft.com/office/officeart/2005/8/layout/cycle6"/>
    <dgm:cxn modelId="{F043B840-C4FA-4A10-A2EE-B9A5CA2BF1F0}" type="presOf" srcId="{B74EBF61-235F-4C74-ABD2-ED63F2885948}" destId="{8708FB89-B503-4A87-9D31-2F2818C26460}" srcOrd="0" destOrd="0" presId="urn:microsoft.com/office/officeart/2005/8/layout/cycle6"/>
    <dgm:cxn modelId="{81DFF24A-61AE-4C37-89F0-48C1D169510B}" type="presOf" srcId="{05FEDF9E-1129-4FA7-84A1-2503164A76FB}" destId="{DBF018DD-ACC8-4BF9-BACC-B2C5B8BCDB0F}" srcOrd="0" destOrd="0" presId="urn:microsoft.com/office/officeart/2005/8/layout/cycle6"/>
    <dgm:cxn modelId="{7F10EB54-BF65-4713-92AC-138D28402BA7}" type="presOf" srcId="{A6746A4A-D87D-48B2-9FFA-3B4E1B8FCFF8}" destId="{6510BE01-4649-4407-A3F9-56CDC7F0B555}" srcOrd="0" destOrd="0" presId="urn:microsoft.com/office/officeart/2005/8/layout/cycle6"/>
    <dgm:cxn modelId="{D7EF5E59-F214-4855-9270-CDE9CE296E6E}" type="presOf" srcId="{FEDEF493-FE91-404A-B60F-04CBD1BD3801}" destId="{5FF53672-FABA-447D-BD03-FD48DC5D6854}" srcOrd="0" destOrd="0" presId="urn:microsoft.com/office/officeart/2005/8/layout/cycle6"/>
    <dgm:cxn modelId="{BF40927A-E72C-47D9-B46A-861DB827DFFB}" type="presOf" srcId="{CAE31811-A617-4AB9-8E69-04ECDF4E84FC}" destId="{F802421A-E048-48A1-BB04-A8460F585217}" srcOrd="0" destOrd="0" presId="urn:microsoft.com/office/officeart/2005/8/layout/cycle6"/>
    <dgm:cxn modelId="{2A335696-B3BC-46B1-8015-C3B4F011CEAA}" type="presOf" srcId="{BD55D930-316C-4945-A1B8-A79EF9261E5F}" destId="{95048561-051A-4EC3-8DD9-5D2FE90D6A3A}" srcOrd="0" destOrd="0" presId="urn:microsoft.com/office/officeart/2005/8/layout/cycle6"/>
    <dgm:cxn modelId="{016F5A9D-18AA-42C9-BED5-2CDC8B05CC77}" type="presOf" srcId="{000A3E75-E911-4293-9768-ACF6B2E7F486}" destId="{DE02A120-139E-4614-B0EC-2F490DD57B6A}" srcOrd="0" destOrd="0" presId="urn:microsoft.com/office/officeart/2005/8/layout/cycle6"/>
    <dgm:cxn modelId="{E4B68D9E-475E-4D75-8602-C985A518E983}" srcId="{7511C5A8-0AA8-42CB-BC28-0B5D19283314}" destId="{05FEDF9E-1129-4FA7-84A1-2503164A76FB}" srcOrd="5" destOrd="0" parTransId="{C1104955-21E2-487F-96FD-34B862770BBD}" sibTransId="{CAE31811-A617-4AB9-8E69-04ECDF4E84FC}"/>
    <dgm:cxn modelId="{6FEE95A7-8332-44F3-BB40-491DCFBD93B0}" srcId="{7511C5A8-0AA8-42CB-BC28-0B5D19283314}" destId="{000A3E75-E911-4293-9768-ACF6B2E7F486}" srcOrd="7" destOrd="0" parTransId="{22DCA12A-3AAD-483B-BFCB-3CDCDA04820E}" sibTransId="{E7577021-E456-4A6F-A7D5-8B2F79F3A5FA}"/>
    <dgm:cxn modelId="{A4A33AA8-E888-4B2D-BADF-F2C48728D366}" type="presOf" srcId="{C349B226-025F-4C8D-AED3-4B496B48A0F3}" destId="{E09A0B3D-C890-4F73-9F15-CA13BF38B35A}" srcOrd="0" destOrd="0" presId="urn:microsoft.com/office/officeart/2005/8/layout/cycle6"/>
    <dgm:cxn modelId="{90D842BE-E7EC-4DD6-9DAA-2E915AE795E1}" type="presOf" srcId="{5FE82170-730D-4CD6-B2A4-02D211C69A6C}" destId="{47D8947D-2BAA-4915-9EE9-1638FF2982FB}" srcOrd="0" destOrd="0" presId="urn:microsoft.com/office/officeart/2005/8/layout/cycle6"/>
    <dgm:cxn modelId="{B9B62EC3-8286-4FD5-9D95-144E48ACF438}" srcId="{7511C5A8-0AA8-42CB-BC28-0B5D19283314}" destId="{BD55D930-316C-4945-A1B8-A79EF9261E5F}" srcOrd="6" destOrd="0" parTransId="{6FD10275-B39A-405F-8BE8-0E578226CF0A}" sibTransId="{FEDEF493-FE91-404A-B60F-04CBD1BD3801}"/>
    <dgm:cxn modelId="{B67940C8-337D-42ED-B05D-C3E20E634E7F}" srcId="{7511C5A8-0AA8-42CB-BC28-0B5D19283314}" destId="{36C7612C-5FCE-46A5-8E2A-88DA730ED370}" srcOrd="1" destOrd="0" parTransId="{43FEE06A-9B91-469B-A0BF-051694C3F0FB}" sibTransId="{B74EBF61-235F-4C74-ABD2-ED63F2885948}"/>
    <dgm:cxn modelId="{AA132DCE-5F0D-4560-9021-C46A096FC975}" type="presOf" srcId="{ED6FB693-487B-4CF5-8607-739BB3BDEC0B}" destId="{F5AE380B-43F9-4345-8352-673BDCF2FB62}" srcOrd="0" destOrd="0" presId="urn:microsoft.com/office/officeart/2005/8/layout/cycle6"/>
    <dgm:cxn modelId="{8B9782CE-C9A3-4D1F-A0D0-09DEAA4746A7}" type="presOf" srcId="{2507F465-71C2-4822-8C4E-79C997070086}" destId="{8DAF6C54-1304-45C7-B89F-40252EB906E4}" srcOrd="0" destOrd="0" presId="urn:microsoft.com/office/officeart/2005/8/layout/cycle6"/>
    <dgm:cxn modelId="{FD371BD7-02E1-4E88-AE8B-E2C555D3BEA7}" type="presOf" srcId="{7511C5A8-0AA8-42CB-BC28-0B5D19283314}" destId="{82C81DCE-C65D-4BEB-BC91-52F89B65D914}" srcOrd="0" destOrd="0" presId="urn:microsoft.com/office/officeart/2005/8/layout/cycle6"/>
    <dgm:cxn modelId="{7D518DE1-F023-4311-A81E-BC3266A6E40B}" srcId="{7511C5A8-0AA8-42CB-BC28-0B5D19283314}" destId="{DB6E090F-4B25-4879-9893-4530E8E35892}" srcOrd="2" destOrd="0" parTransId="{95F58C30-925B-4130-9369-617C21B9E1CB}" sibTransId="{4EDF6822-47FB-4FC7-9BCC-C8807E78FDA9}"/>
    <dgm:cxn modelId="{5B3C80EF-B2BE-4712-AF37-A0ED91316C5D}" type="presOf" srcId="{E7577021-E456-4A6F-A7D5-8B2F79F3A5FA}" destId="{E067D084-E28E-4AC3-BD0E-30B6776D26B4}" srcOrd="0" destOrd="0" presId="urn:microsoft.com/office/officeart/2005/8/layout/cycle6"/>
    <dgm:cxn modelId="{F2760CFF-AEE9-45DA-975B-6CAB41596F76}" type="presOf" srcId="{93FD0D18-5191-4B29-ACDB-99980BEF0208}" destId="{40083CED-A1AC-4C9B-AA91-E6D0967A87CD}" srcOrd="0" destOrd="0" presId="urn:microsoft.com/office/officeart/2005/8/layout/cycle6"/>
    <dgm:cxn modelId="{86A1E904-02A0-48EE-880F-405968CC96EF}" type="presParOf" srcId="{82C81DCE-C65D-4BEB-BC91-52F89B65D914}" destId="{8DAF6C54-1304-45C7-B89F-40252EB906E4}" srcOrd="0" destOrd="0" presId="urn:microsoft.com/office/officeart/2005/8/layout/cycle6"/>
    <dgm:cxn modelId="{632859DB-8455-4708-8B85-A9F177DD8BAF}" type="presParOf" srcId="{82C81DCE-C65D-4BEB-BC91-52F89B65D914}" destId="{EC9B653D-0694-407D-9B7F-18DD9924AA7C}" srcOrd="1" destOrd="0" presId="urn:microsoft.com/office/officeart/2005/8/layout/cycle6"/>
    <dgm:cxn modelId="{3B2BB477-BCE3-4D1D-808D-26A345E33DB0}" type="presParOf" srcId="{82C81DCE-C65D-4BEB-BC91-52F89B65D914}" destId="{47D8947D-2BAA-4915-9EE9-1638FF2982FB}" srcOrd="2" destOrd="0" presId="urn:microsoft.com/office/officeart/2005/8/layout/cycle6"/>
    <dgm:cxn modelId="{BD2EC8FE-956F-415C-9909-29D92DDB03FA}" type="presParOf" srcId="{82C81DCE-C65D-4BEB-BC91-52F89B65D914}" destId="{FF7E32BD-ABB7-4B55-AE72-F8458380BE15}" srcOrd="3" destOrd="0" presId="urn:microsoft.com/office/officeart/2005/8/layout/cycle6"/>
    <dgm:cxn modelId="{02F2C43B-EA61-4F1B-BFDD-2A2408D5C612}" type="presParOf" srcId="{82C81DCE-C65D-4BEB-BC91-52F89B65D914}" destId="{828BD38E-9272-4ED3-A212-1B8C622E2279}" srcOrd="4" destOrd="0" presId="urn:microsoft.com/office/officeart/2005/8/layout/cycle6"/>
    <dgm:cxn modelId="{2208F9F0-1CEF-441C-8BFF-92774AC6DAEC}" type="presParOf" srcId="{82C81DCE-C65D-4BEB-BC91-52F89B65D914}" destId="{8708FB89-B503-4A87-9D31-2F2818C26460}" srcOrd="5" destOrd="0" presId="urn:microsoft.com/office/officeart/2005/8/layout/cycle6"/>
    <dgm:cxn modelId="{35828DDD-83D6-4ECF-B059-8DDCCC8E4C97}" type="presParOf" srcId="{82C81DCE-C65D-4BEB-BC91-52F89B65D914}" destId="{85AE4ABC-6DC2-4EC1-8582-BBD1905255A2}" srcOrd="6" destOrd="0" presId="urn:microsoft.com/office/officeart/2005/8/layout/cycle6"/>
    <dgm:cxn modelId="{3D673E42-8EB5-4105-8D1E-C2D3E3BAA03B}" type="presParOf" srcId="{82C81DCE-C65D-4BEB-BC91-52F89B65D914}" destId="{E8193FFD-E923-40CC-9DC9-CD3B06332619}" srcOrd="7" destOrd="0" presId="urn:microsoft.com/office/officeart/2005/8/layout/cycle6"/>
    <dgm:cxn modelId="{5B79BA54-FE2F-4003-BDA3-FD56C2D9928F}" type="presParOf" srcId="{82C81DCE-C65D-4BEB-BC91-52F89B65D914}" destId="{3361A27F-64C4-428F-A6E4-9AF664F5155C}" srcOrd="8" destOrd="0" presId="urn:microsoft.com/office/officeart/2005/8/layout/cycle6"/>
    <dgm:cxn modelId="{406C8716-9C84-4517-BC00-9F9F9D5B4E83}" type="presParOf" srcId="{82C81DCE-C65D-4BEB-BC91-52F89B65D914}" destId="{E09A0B3D-C890-4F73-9F15-CA13BF38B35A}" srcOrd="9" destOrd="0" presId="urn:microsoft.com/office/officeart/2005/8/layout/cycle6"/>
    <dgm:cxn modelId="{08AFAAC5-1950-4443-9CDD-F719D2C9C014}" type="presParOf" srcId="{82C81DCE-C65D-4BEB-BC91-52F89B65D914}" destId="{B3292423-E3F6-4CD5-8E96-215A86584BBA}" srcOrd="10" destOrd="0" presId="urn:microsoft.com/office/officeart/2005/8/layout/cycle6"/>
    <dgm:cxn modelId="{40001DB0-9DB4-4F46-94B6-35EDA25E8021}" type="presParOf" srcId="{82C81DCE-C65D-4BEB-BC91-52F89B65D914}" destId="{F5AE380B-43F9-4345-8352-673BDCF2FB62}" srcOrd="11" destOrd="0" presId="urn:microsoft.com/office/officeart/2005/8/layout/cycle6"/>
    <dgm:cxn modelId="{F088E3B6-0E46-403F-AC24-653F83B84C14}" type="presParOf" srcId="{82C81DCE-C65D-4BEB-BC91-52F89B65D914}" destId="{6510BE01-4649-4407-A3F9-56CDC7F0B555}" srcOrd="12" destOrd="0" presId="urn:microsoft.com/office/officeart/2005/8/layout/cycle6"/>
    <dgm:cxn modelId="{26319527-8E8D-47CF-8252-0F1FA3205D06}" type="presParOf" srcId="{82C81DCE-C65D-4BEB-BC91-52F89B65D914}" destId="{098FC867-A4B5-4DA2-9B87-2DEFCE016585}" srcOrd="13" destOrd="0" presId="urn:microsoft.com/office/officeart/2005/8/layout/cycle6"/>
    <dgm:cxn modelId="{9B25EB9E-DCF8-43CF-A10E-A61D2F779799}" type="presParOf" srcId="{82C81DCE-C65D-4BEB-BC91-52F89B65D914}" destId="{40083CED-A1AC-4C9B-AA91-E6D0967A87CD}" srcOrd="14" destOrd="0" presId="urn:microsoft.com/office/officeart/2005/8/layout/cycle6"/>
    <dgm:cxn modelId="{A592ABD2-627B-49D2-A103-79947BCD458E}" type="presParOf" srcId="{82C81DCE-C65D-4BEB-BC91-52F89B65D914}" destId="{DBF018DD-ACC8-4BF9-BACC-B2C5B8BCDB0F}" srcOrd="15" destOrd="0" presId="urn:microsoft.com/office/officeart/2005/8/layout/cycle6"/>
    <dgm:cxn modelId="{E99090B9-8329-47C8-93A2-7031C251C2F8}" type="presParOf" srcId="{82C81DCE-C65D-4BEB-BC91-52F89B65D914}" destId="{6FB57557-A991-46D7-B6AF-703B5C2EC1E6}" srcOrd="16" destOrd="0" presId="urn:microsoft.com/office/officeart/2005/8/layout/cycle6"/>
    <dgm:cxn modelId="{3F440A08-0DDB-423B-A493-6542AFE0A111}" type="presParOf" srcId="{82C81DCE-C65D-4BEB-BC91-52F89B65D914}" destId="{F802421A-E048-48A1-BB04-A8460F585217}" srcOrd="17" destOrd="0" presId="urn:microsoft.com/office/officeart/2005/8/layout/cycle6"/>
    <dgm:cxn modelId="{B92F46F9-F7F6-47FA-9C1A-E71585FFA947}" type="presParOf" srcId="{82C81DCE-C65D-4BEB-BC91-52F89B65D914}" destId="{95048561-051A-4EC3-8DD9-5D2FE90D6A3A}" srcOrd="18" destOrd="0" presId="urn:microsoft.com/office/officeart/2005/8/layout/cycle6"/>
    <dgm:cxn modelId="{A46F86DB-9471-4803-9CC5-6366751CB58C}" type="presParOf" srcId="{82C81DCE-C65D-4BEB-BC91-52F89B65D914}" destId="{7670F87C-25B8-43D3-A964-2584848EFE72}" srcOrd="19" destOrd="0" presId="urn:microsoft.com/office/officeart/2005/8/layout/cycle6"/>
    <dgm:cxn modelId="{E6C704DA-5E73-46F3-B219-AFB2EEAABC13}" type="presParOf" srcId="{82C81DCE-C65D-4BEB-BC91-52F89B65D914}" destId="{5FF53672-FABA-447D-BD03-FD48DC5D6854}" srcOrd="20" destOrd="0" presId="urn:microsoft.com/office/officeart/2005/8/layout/cycle6"/>
    <dgm:cxn modelId="{5264CBED-3B7F-48B7-97AE-7510A3E835F4}" type="presParOf" srcId="{82C81DCE-C65D-4BEB-BC91-52F89B65D914}" destId="{DE02A120-139E-4614-B0EC-2F490DD57B6A}" srcOrd="21" destOrd="0" presId="urn:microsoft.com/office/officeart/2005/8/layout/cycle6"/>
    <dgm:cxn modelId="{736E38DA-A369-421F-B3FC-5C70DE68DBFA}" type="presParOf" srcId="{82C81DCE-C65D-4BEB-BC91-52F89B65D914}" destId="{C935BD8D-157F-41A7-BF80-549413C7FCD9}" srcOrd="22" destOrd="0" presId="urn:microsoft.com/office/officeart/2005/8/layout/cycle6"/>
    <dgm:cxn modelId="{F1D62773-790F-46DD-A780-AE1D37556B3A}" type="presParOf" srcId="{82C81DCE-C65D-4BEB-BC91-52F89B65D914}" destId="{E067D084-E28E-4AC3-BD0E-30B6776D26B4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5E2271-F314-46B0-83FA-51C0883256BB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87AA63-1C6E-497C-827C-751F1AC4FDB6}">
      <dgm:prSet phldrT="[Text]" custT="1"/>
      <dgm:spPr>
        <a:xfrm rot="10800000">
          <a:off x="0" y="669"/>
          <a:ext cx="3431248" cy="543491"/>
        </a:xfrm>
        <a:prstGeom prst="upArrowCallout">
          <a:avLst/>
        </a:prstGeom>
      </dgm:spPr>
      <dgm:t>
        <a:bodyPr lIns="0" rIns="0"/>
        <a:lstStyle/>
        <a:p>
          <a:r>
            <a:rPr lang="en-US" sz="1200" b="0">
              <a:latin typeface="Calibri" panose="020F0502020204030204" pitchFamily="34" charset="0"/>
              <a:ea typeface="+mn-ea"/>
              <a:cs typeface="+mn-cs"/>
            </a:rPr>
            <a:t>Data Collection</a:t>
          </a:r>
        </a:p>
      </dgm:t>
    </dgm:pt>
    <dgm:pt modelId="{59A3CC74-4B1C-42BE-8364-A7D28450EADF}" type="parTrans" cxnId="{5BA75774-2584-4174-B77A-9CF66A2A705E}">
      <dgm:prSet/>
      <dgm:spPr/>
      <dgm:t>
        <a:bodyPr/>
        <a:lstStyle/>
        <a:p>
          <a:endParaRPr lang="en-US" sz="1200" b="0">
            <a:solidFill>
              <a:schemeClr val="tx2"/>
            </a:solidFill>
          </a:endParaRPr>
        </a:p>
      </dgm:t>
    </dgm:pt>
    <dgm:pt modelId="{7214B395-31C0-4163-AC6C-671E8EF21F02}" type="sibTrans" cxnId="{5BA75774-2584-4174-B77A-9CF66A2A705E}">
      <dgm:prSet custT="1"/>
      <dgm:spPr/>
      <dgm:t>
        <a:bodyPr/>
        <a:lstStyle/>
        <a:p>
          <a:endParaRPr lang="en-US" sz="1200" b="0">
            <a:solidFill>
              <a:schemeClr val="tx2"/>
            </a:solidFill>
          </a:endParaRPr>
        </a:p>
      </dgm:t>
    </dgm:pt>
    <dgm:pt modelId="{45301EAB-3EEA-41F9-9256-6C0B75ADBE88}">
      <dgm:prSet phldrT="[Text]" custT="1"/>
      <dgm:spPr>
        <a:xfrm>
          <a:off x="1675" y="1267816"/>
          <a:ext cx="1142632" cy="162503"/>
        </a:xfrm>
        <a:prstGeom prst="rect">
          <a:avLst/>
        </a:prstGeom>
      </dgm:spPr>
      <dgm:t>
        <a:bodyPr lIns="0" rIns="0"/>
        <a:lstStyle/>
        <a:p>
          <a:r>
            <a:rPr lang="en-US" sz="1000" b="0">
              <a:latin typeface="Calibri" panose="020F0502020204030204" pitchFamily="34" charset="0"/>
              <a:ea typeface="+mn-ea"/>
              <a:cs typeface="+mn-cs"/>
            </a:rPr>
            <a:t>Target State</a:t>
          </a:r>
        </a:p>
      </dgm:t>
    </dgm:pt>
    <dgm:pt modelId="{F76DD794-D874-452B-B157-5938C410339E}" type="parTrans" cxnId="{8645D2D3-41DE-43B8-A576-FB0E0E3D73A9}">
      <dgm:prSet/>
      <dgm:spPr/>
      <dgm:t>
        <a:bodyPr/>
        <a:lstStyle/>
        <a:p>
          <a:endParaRPr lang="en-US" sz="1200" b="0">
            <a:solidFill>
              <a:schemeClr val="tx2"/>
            </a:solidFill>
          </a:endParaRPr>
        </a:p>
      </dgm:t>
    </dgm:pt>
    <dgm:pt modelId="{8929B4F9-E0FB-4D21-A184-D86C682E4395}" type="sibTrans" cxnId="{8645D2D3-41DE-43B8-A576-FB0E0E3D73A9}">
      <dgm:prSet custT="1"/>
      <dgm:spPr/>
      <dgm:t>
        <a:bodyPr/>
        <a:lstStyle/>
        <a:p>
          <a:endParaRPr lang="en-US" sz="1200" b="0">
            <a:solidFill>
              <a:schemeClr val="tx2"/>
            </a:solidFill>
          </a:endParaRPr>
        </a:p>
      </dgm:t>
    </dgm:pt>
    <dgm:pt modelId="{96B381ED-A328-44AE-B044-1A73973703D3}">
      <dgm:prSet phldrT="[Text]" custT="1"/>
      <dgm:spPr>
        <a:xfrm>
          <a:off x="0" y="1615241"/>
          <a:ext cx="3431248" cy="353375"/>
        </a:xfrm>
        <a:prstGeom prst="rect">
          <a:avLst/>
        </a:prstGeom>
      </dgm:spPr>
      <dgm:t>
        <a:bodyPr lIns="0" rIns="0"/>
        <a:lstStyle/>
        <a:p>
          <a:r>
            <a:rPr lang="en-US" sz="1200" b="0">
              <a:latin typeface="Calibri" panose="020F0502020204030204" pitchFamily="34" charset="0"/>
              <a:ea typeface="+mn-ea"/>
              <a:cs typeface="+mn-cs"/>
            </a:rPr>
            <a:t>Playback</a:t>
          </a:r>
        </a:p>
      </dgm:t>
    </dgm:pt>
    <dgm:pt modelId="{8DC992CD-5F2D-4F6B-ABA6-69DF64855B84}" type="parTrans" cxnId="{538E9A32-976D-45C1-87B5-867ED408F81B}">
      <dgm:prSet/>
      <dgm:spPr/>
      <dgm:t>
        <a:bodyPr/>
        <a:lstStyle/>
        <a:p>
          <a:endParaRPr lang="en-US" sz="1200" b="0">
            <a:solidFill>
              <a:schemeClr val="tx2"/>
            </a:solidFill>
          </a:endParaRPr>
        </a:p>
      </dgm:t>
    </dgm:pt>
    <dgm:pt modelId="{BF03941D-B235-47D1-9A44-9DB9E13BFAEB}" type="sibTrans" cxnId="{538E9A32-976D-45C1-87B5-867ED408F81B}">
      <dgm:prSet/>
      <dgm:spPr/>
      <dgm:t>
        <a:bodyPr/>
        <a:lstStyle/>
        <a:p>
          <a:endParaRPr lang="en-US" sz="1200" b="0">
            <a:solidFill>
              <a:schemeClr val="tx2"/>
            </a:solidFill>
          </a:endParaRPr>
        </a:p>
      </dgm:t>
    </dgm:pt>
    <dgm:pt modelId="{ABB0CFF1-EE1D-4BDC-86F9-0CB2582CAF10}">
      <dgm:prSet phldrT="[Text]" custT="1"/>
      <dgm:spPr>
        <a:xfrm rot="10800000">
          <a:off x="0" y="538860"/>
          <a:ext cx="3431248" cy="543491"/>
        </a:xfrm>
        <a:prstGeom prst="upArrowCallout">
          <a:avLst/>
        </a:prstGeom>
      </dgm:spPr>
      <dgm:t>
        <a:bodyPr lIns="0" rIns="0"/>
        <a:lstStyle/>
        <a:p>
          <a:r>
            <a:rPr lang="en-US" sz="1200" b="0">
              <a:latin typeface="Calibri" panose="020F0502020204030204" pitchFamily="34" charset="0"/>
              <a:ea typeface="+mn-ea"/>
              <a:cs typeface="+mn-cs"/>
            </a:rPr>
            <a:t>Data Analysis</a:t>
          </a:r>
        </a:p>
      </dgm:t>
    </dgm:pt>
    <dgm:pt modelId="{038C33DC-4DED-4EAE-A56B-89C6342972F5}" type="parTrans" cxnId="{2F58CF65-1041-4E8A-A19E-93FB98F9F464}">
      <dgm:prSet/>
      <dgm:spPr/>
      <dgm:t>
        <a:bodyPr/>
        <a:lstStyle/>
        <a:p>
          <a:endParaRPr lang="en-US"/>
        </a:p>
      </dgm:t>
    </dgm:pt>
    <dgm:pt modelId="{D08FF9A7-142E-42D6-B872-A23CC485423A}" type="sibTrans" cxnId="{2F58CF65-1041-4E8A-A19E-93FB98F9F464}">
      <dgm:prSet/>
      <dgm:spPr/>
      <dgm:t>
        <a:bodyPr/>
        <a:lstStyle/>
        <a:p>
          <a:endParaRPr lang="en-US"/>
        </a:p>
      </dgm:t>
    </dgm:pt>
    <dgm:pt modelId="{DF8225FE-AF3F-45AC-BE72-5FBE6102056E}">
      <dgm:prSet phldrT="[Text]" custT="1"/>
      <dgm:spPr>
        <a:xfrm>
          <a:off x="0" y="191434"/>
          <a:ext cx="1715623" cy="162503"/>
        </a:xfrm>
        <a:prstGeom prst="rect">
          <a:avLst/>
        </a:prstGeom>
      </dgm:spPr>
      <dgm:t>
        <a:bodyPr lIns="0" rIns="0"/>
        <a:lstStyle/>
        <a:p>
          <a:r>
            <a:rPr lang="en-US" sz="1000" b="0" dirty="0">
              <a:latin typeface="Calibri" panose="020F0502020204030204" pitchFamily="34" charset="0"/>
              <a:ea typeface="+mn-ea"/>
              <a:cs typeface="+mn-cs"/>
            </a:rPr>
            <a:t>Assessment Questionnaire</a:t>
          </a:r>
        </a:p>
      </dgm:t>
    </dgm:pt>
    <dgm:pt modelId="{45AD5968-5986-4BEF-A704-6366580D29CF}" type="parTrans" cxnId="{81F51C65-5AC5-4E44-B4B5-70DD3528347F}">
      <dgm:prSet/>
      <dgm:spPr/>
      <dgm:t>
        <a:bodyPr/>
        <a:lstStyle/>
        <a:p>
          <a:endParaRPr lang="en-US"/>
        </a:p>
      </dgm:t>
    </dgm:pt>
    <dgm:pt modelId="{D24764B3-57DA-4A1A-8043-110F82F7B625}" type="sibTrans" cxnId="{81F51C65-5AC5-4E44-B4B5-70DD3528347F}">
      <dgm:prSet/>
      <dgm:spPr/>
      <dgm:t>
        <a:bodyPr/>
        <a:lstStyle/>
        <a:p>
          <a:endParaRPr lang="en-US"/>
        </a:p>
      </dgm:t>
    </dgm:pt>
    <dgm:pt modelId="{94B63334-1C17-48AE-9888-959A4D23C027}">
      <dgm:prSet phldrT="[Text]" custT="1"/>
      <dgm:spPr>
        <a:xfrm>
          <a:off x="0" y="729625"/>
          <a:ext cx="1715623" cy="162503"/>
        </a:xfrm>
        <a:prstGeom prst="rect">
          <a:avLst/>
        </a:prstGeom>
      </dgm:spPr>
      <dgm:t>
        <a:bodyPr lIns="0" rIns="0"/>
        <a:lstStyle/>
        <a:p>
          <a:r>
            <a:rPr lang="en-US" sz="1000" b="0">
              <a:latin typeface="Calibri" panose="020F0502020204030204" pitchFamily="34" charset="0"/>
              <a:ea typeface="+mn-ea"/>
              <a:cs typeface="+mn-cs"/>
            </a:rPr>
            <a:t>Initial Disposition</a:t>
          </a:r>
        </a:p>
      </dgm:t>
    </dgm:pt>
    <dgm:pt modelId="{79CFFE5F-7B0F-448D-B189-D0CBFEC21DC3}" type="parTrans" cxnId="{E6C13B4D-0729-4E3B-89B3-9EC71FB02A57}">
      <dgm:prSet/>
      <dgm:spPr/>
      <dgm:t>
        <a:bodyPr/>
        <a:lstStyle/>
        <a:p>
          <a:endParaRPr lang="en-US"/>
        </a:p>
      </dgm:t>
    </dgm:pt>
    <dgm:pt modelId="{23735371-58A4-4B18-9271-634F667CAC96}" type="sibTrans" cxnId="{E6C13B4D-0729-4E3B-89B3-9EC71FB02A57}">
      <dgm:prSet/>
      <dgm:spPr/>
      <dgm:t>
        <a:bodyPr/>
        <a:lstStyle/>
        <a:p>
          <a:endParaRPr lang="en-US"/>
        </a:p>
      </dgm:t>
    </dgm:pt>
    <dgm:pt modelId="{D875FA65-206F-40C4-A47C-B02327BFAC8B}">
      <dgm:prSet phldrT="[Text]" custT="1"/>
      <dgm:spPr>
        <a:xfrm rot="10800000">
          <a:off x="0" y="1077050"/>
          <a:ext cx="3431248" cy="543491"/>
        </a:xfrm>
        <a:prstGeom prst="upArrowCallout">
          <a:avLst/>
        </a:prstGeom>
      </dgm:spPr>
      <dgm:t>
        <a:bodyPr lIns="0" rIns="0"/>
        <a:lstStyle/>
        <a:p>
          <a:r>
            <a:rPr lang="en-US" sz="1200" b="0">
              <a:latin typeface="Calibri" panose="020F0502020204030204" pitchFamily="34" charset="0"/>
              <a:ea typeface="+mn-ea"/>
              <a:cs typeface="+mn-cs"/>
            </a:rPr>
            <a:t>Recommendations </a:t>
          </a:r>
        </a:p>
      </dgm:t>
    </dgm:pt>
    <dgm:pt modelId="{2D104F24-F9F3-426E-B86F-FFB67BFED6B1}" type="parTrans" cxnId="{B6377740-0965-4814-8517-47103EB1D8D9}">
      <dgm:prSet/>
      <dgm:spPr/>
      <dgm:t>
        <a:bodyPr/>
        <a:lstStyle/>
        <a:p>
          <a:endParaRPr lang="en-US"/>
        </a:p>
      </dgm:t>
    </dgm:pt>
    <dgm:pt modelId="{FFBDE88C-CAAF-4462-8493-36001894C66B}" type="sibTrans" cxnId="{B6377740-0965-4814-8517-47103EB1D8D9}">
      <dgm:prSet/>
      <dgm:spPr/>
      <dgm:t>
        <a:bodyPr/>
        <a:lstStyle/>
        <a:p>
          <a:endParaRPr lang="en-US"/>
        </a:p>
      </dgm:t>
    </dgm:pt>
    <dgm:pt modelId="{D4D3BE80-147E-402E-B781-129A3A015C65}">
      <dgm:prSet phldrT="[Text]" custT="1"/>
      <dgm:spPr>
        <a:xfrm>
          <a:off x="1715624" y="191434"/>
          <a:ext cx="1715623" cy="162503"/>
        </a:xfrm>
        <a:prstGeom prst="rect">
          <a:avLst/>
        </a:prstGeom>
      </dgm:spPr>
      <dgm:t>
        <a:bodyPr lIns="0" rIns="0"/>
        <a:lstStyle/>
        <a:p>
          <a:r>
            <a:rPr lang="en-US" sz="1000" b="0">
              <a:latin typeface="Calibri" panose="020F0502020204030204" pitchFamily="34" charset="0"/>
              <a:ea typeface="+mn-ea"/>
              <a:cs typeface="+mn-cs"/>
            </a:rPr>
            <a:t>Stakeholder Interviews</a:t>
          </a:r>
        </a:p>
      </dgm:t>
    </dgm:pt>
    <dgm:pt modelId="{E1C5A798-C728-446D-9FC7-F3CEFCA6A635}" type="parTrans" cxnId="{6104C461-D957-4EA9-A940-3A8FBB814ED6}">
      <dgm:prSet/>
      <dgm:spPr/>
      <dgm:t>
        <a:bodyPr/>
        <a:lstStyle/>
        <a:p>
          <a:endParaRPr lang="en-US"/>
        </a:p>
      </dgm:t>
    </dgm:pt>
    <dgm:pt modelId="{C847BC38-2B80-4522-BBDE-406093074735}" type="sibTrans" cxnId="{6104C461-D957-4EA9-A940-3A8FBB814ED6}">
      <dgm:prSet/>
      <dgm:spPr/>
      <dgm:t>
        <a:bodyPr/>
        <a:lstStyle/>
        <a:p>
          <a:endParaRPr lang="en-US"/>
        </a:p>
      </dgm:t>
    </dgm:pt>
    <dgm:pt modelId="{5147CC04-6D61-4723-9029-BA1A198AE18B}">
      <dgm:prSet phldrT="[Text]" custT="1"/>
      <dgm:spPr>
        <a:xfrm>
          <a:off x="1715624" y="729625"/>
          <a:ext cx="1715623" cy="162503"/>
        </a:xfrm>
        <a:prstGeom prst="rect">
          <a:avLst/>
        </a:prstGeom>
      </dgm:spPr>
      <dgm:t>
        <a:bodyPr lIns="0" rIns="0"/>
        <a:lstStyle/>
        <a:p>
          <a:r>
            <a:rPr lang="en-US" sz="1000" b="0">
              <a:latin typeface="Calibri" panose="020F0502020204030204" pitchFamily="34" charset="0"/>
              <a:ea typeface="+mn-ea"/>
              <a:cs typeface="+mn-cs"/>
            </a:rPr>
            <a:t>Opportunities</a:t>
          </a:r>
        </a:p>
      </dgm:t>
    </dgm:pt>
    <dgm:pt modelId="{CD394E51-7F2B-459E-9C35-B3CB7B25845D}" type="parTrans" cxnId="{C53A0BD8-F157-4F29-8B21-50446A116D71}">
      <dgm:prSet/>
      <dgm:spPr/>
      <dgm:t>
        <a:bodyPr/>
        <a:lstStyle/>
        <a:p>
          <a:endParaRPr lang="en-US"/>
        </a:p>
      </dgm:t>
    </dgm:pt>
    <dgm:pt modelId="{76294132-2FE3-4905-B836-A3A5FDBA9924}" type="sibTrans" cxnId="{C53A0BD8-F157-4F29-8B21-50446A116D71}">
      <dgm:prSet/>
      <dgm:spPr/>
      <dgm:t>
        <a:bodyPr/>
        <a:lstStyle/>
        <a:p>
          <a:endParaRPr lang="en-US"/>
        </a:p>
      </dgm:t>
    </dgm:pt>
    <dgm:pt modelId="{A28422EA-1D4F-4FC9-8ED0-86ADED19FED5}">
      <dgm:prSet phldrT="[Text]" custT="1"/>
      <dgm:spPr>
        <a:xfrm>
          <a:off x="1144307" y="1267816"/>
          <a:ext cx="1142632" cy="162503"/>
        </a:xfrm>
        <a:prstGeom prst="rect">
          <a:avLst/>
        </a:prstGeom>
      </dgm:spPr>
      <dgm:t>
        <a:bodyPr lIns="0" rIns="0"/>
        <a:lstStyle/>
        <a:p>
          <a:r>
            <a:rPr lang="en-US" sz="1000" b="0">
              <a:latin typeface="Calibri" panose="020F0502020204030204" pitchFamily="34" charset="0"/>
              <a:ea typeface="+mn-ea"/>
              <a:cs typeface="+mn-cs"/>
            </a:rPr>
            <a:t>Final Disposition</a:t>
          </a:r>
        </a:p>
      </dgm:t>
    </dgm:pt>
    <dgm:pt modelId="{FDA08C4C-F9FF-4141-ACA8-7F745FE3AFEA}" type="parTrans" cxnId="{06744698-E2E3-4A1E-A97C-78325D9BAC61}">
      <dgm:prSet/>
      <dgm:spPr/>
      <dgm:t>
        <a:bodyPr/>
        <a:lstStyle/>
        <a:p>
          <a:endParaRPr lang="en-US"/>
        </a:p>
      </dgm:t>
    </dgm:pt>
    <dgm:pt modelId="{6F2D484E-E7E8-4899-A971-85361CEDFEEF}" type="sibTrans" cxnId="{06744698-E2E3-4A1E-A97C-78325D9BAC61}">
      <dgm:prSet/>
      <dgm:spPr/>
      <dgm:t>
        <a:bodyPr/>
        <a:lstStyle/>
        <a:p>
          <a:endParaRPr lang="en-US"/>
        </a:p>
      </dgm:t>
    </dgm:pt>
    <dgm:pt modelId="{2642CC39-AAE2-463C-9D4C-8B0ECE8F632F}">
      <dgm:prSet phldrT="[Text]" custT="1"/>
      <dgm:spPr>
        <a:xfrm>
          <a:off x="2286940" y="1267816"/>
          <a:ext cx="1142632" cy="162503"/>
        </a:xfrm>
        <a:prstGeom prst="rect">
          <a:avLst/>
        </a:prstGeom>
      </dgm:spPr>
      <dgm:t>
        <a:bodyPr lIns="0" rIns="0"/>
        <a:lstStyle/>
        <a:p>
          <a:r>
            <a:rPr lang="en-US" sz="1000" b="0">
              <a:latin typeface="Calibri" panose="020F0502020204030204" pitchFamily="34" charset="0"/>
              <a:ea typeface="+mn-ea"/>
              <a:cs typeface="+mn-cs"/>
            </a:rPr>
            <a:t>Qualified </a:t>
          </a:r>
          <a:r>
            <a:rPr lang="en-US" sz="1000" b="0" err="1">
              <a:latin typeface="Calibri" panose="020F0502020204030204" pitchFamily="34" charset="0"/>
              <a:ea typeface="+mn-ea"/>
              <a:cs typeface="+mn-cs"/>
            </a:rPr>
            <a:t>Opps</a:t>
          </a:r>
          <a:r>
            <a:rPr lang="en-US" sz="1000" b="0">
              <a:latin typeface="Calibri" panose="020F0502020204030204" pitchFamily="34" charset="0"/>
              <a:ea typeface="+mn-ea"/>
              <a:cs typeface="+mn-cs"/>
            </a:rPr>
            <a:t>.</a:t>
          </a:r>
        </a:p>
      </dgm:t>
    </dgm:pt>
    <dgm:pt modelId="{4567B8E7-17CC-42CE-A07A-03514A2886E4}" type="parTrans" cxnId="{B19BA732-F3DA-4B2E-83FE-640824F0A000}">
      <dgm:prSet/>
      <dgm:spPr/>
      <dgm:t>
        <a:bodyPr/>
        <a:lstStyle/>
        <a:p>
          <a:endParaRPr lang="en-US"/>
        </a:p>
      </dgm:t>
    </dgm:pt>
    <dgm:pt modelId="{73EE3AF7-727A-4734-9793-B997EF79C7D6}" type="sibTrans" cxnId="{B19BA732-F3DA-4B2E-83FE-640824F0A000}">
      <dgm:prSet/>
      <dgm:spPr/>
      <dgm:t>
        <a:bodyPr/>
        <a:lstStyle/>
        <a:p>
          <a:endParaRPr lang="en-US"/>
        </a:p>
      </dgm:t>
    </dgm:pt>
    <dgm:pt modelId="{CC5D2197-7008-4DBB-833A-D35B0B001EE2}">
      <dgm:prSet phldrT="[Text]" custT="1"/>
      <dgm:spPr>
        <a:xfrm>
          <a:off x="0" y="1798996"/>
          <a:ext cx="3431248" cy="162552"/>
        </a:xfrm>
        <a:prstGeom prst="rect">
          <a:avLst/>
        </a:prstGeom>
      </dgm:spPr>
      <dgm:t>
        <a:bodyPr lIns="0" rIns="0"/>
        <a:lstStyle/>
        <a:p>
          <a:r>
            <a:rPr lang="en-US" sz="1000" b="0">
              <a:latin typeface="Calibri" panose="020F0502020204030204" pitchFamily="34" charset="0"/>
              <a:ea typeface="+mn-ea"/>
              <a:cs typeface="+mn-cs"/>
            </a:rPr>
            <a:t>Playback Opportunities &amp; Agree</a:t>
          </a:r>
        </a:p>
      </dgm:t>
    </dgm:pt>
    <dgm:pt modelId="{E2725470-243E-4572-B8ED-D9F05B00F226}" type="parTrans" cxnId="{80E1D155-0410-4316-AB59-D7A69AE071AD}">
      <dgm:prSet/>
      <dgm:spPr/>
      <dgm:t>
        <a:bodyPr/>
        <a:lstStyle/>
        <a:p>
          <a:endParaRPr lang="en-US"/>
        </a:p>
      </dgm:t>
    </dgm:pt>
    <dgm:pt modelId="{B536C085-1A96-4962-8D60-305EC43E5200}" type="sibTrans" cxnId="{80E1D155-0410-4316-AB59-D7A69AE071AD}">
      <dgm:prSet/>
      <dgm:spPr/>
      <dgm:t>
        <a:bodyPr/>
        <a:lstStyle/>
        <a:p>
          <a:endParaRPr lang="en-US"/>
        </a:p>
      </dgm:t>
    </dgm:pt>
    <dgm:pt modelId="{C48A3B6E-D628-4279-97F0-299D8E5F000D}" type="pres">
      <dgm:prSet presAssocID="{B85E2271-F314-46B0-83FA-51C0883256BB}" presName="Name0" presStyleCnt="0">
        <dgm:presLayoutVars>
          <dgm:dir/>
          <dgm:animLvl val="lvl"/>
          <dgm:resizeHandles val="exact"/>
        </dgm:presLayoutVars>
      </dgm:prSet>
      <dgm:spPr/>
    </dgm:pt>
    <dgm:pt modelId="{9641D212-8FE7-42D1-AECB-F453B2237965}" type="pres">
      <dgm:prSet presAssocID="{96B381ED-A328-44AE-B044-1A73973703D3}" presName="boxAndChildren" presStyleCnt="0"/>
      <dgm:spPr/>
    </dgm:pt>
    <dgm:pt modelId="{12099E4B-F851-4462-AF0F-2E5D6277D418}" type="pres">
      <dgm:prSet presAssocID="{96B381ED-A328-44AE-B044-1A73973703D3}" presName="parentTextBox" presStyleLbl="node1" presStyleIdx="0" presStyleCnt="4"/>
      <dgm:spPr/>
    </dgm:pt>
    <dgm:pt modelId="{9DA99649-9B0C-46DA-B944-B8A1ABDF0CF0}" type="pres">
      <dgm:prSet presAssocID="{96B381ED-A328-44AE-B044-1A73973703D3}" presName="entireBox" presStyleLbl="node1" presStyleIdx="0" presStyleCnt="4"/>
      <dgm:spPr/>
    </dgm:pt>
    <dgm:pt modelId="{64D18ABF-DA16-421C-B4AE-46C5B2D1E340}" type="pres">
      <dgm:prSet presAssocID="{96B381ED-A328-44AE-B044-1A73973703D3}" presName="descendantBox" presStyleCnt="0"/>
      <dgm:spPr/>
    </dgm:pt>
    <dgm:pt modelId="{247545AC-120D-4317-81E5-11F2FE3389DB}" type="pres">
      <dgm:prSet presAssocID="{CC5D2197-7008-4DBB-833A-D35B0B001EE2}" presName="childTextBox" presStyleLbl="fgAccFollowNode1" presStyleIdx="0" presStyleCnt="8">
        <dgm:presLayoutVars>
          <dgm:bulletEnabled val="1"/>
        </dgm:presLayoutVars>
      </dgm:prSet>
      <dgm:spPr/>
    </dgm:pt>
    <dgm:pt modelId="{6AA8D829-0A8B-47D3-B37D-4B41F35A9DA7}" type="pres">
      <dgm:prSet presAssocID="{FFBDE88C-CAAF-4462-8493-36001894C66B}" presName="sp" presStyleCnt="0"/>
      <dgm:spPr/>
    </dgm:pt>
    <dgm:pt modelId="{B47DBCAB-4054-4D03-92A9-7C791A58343D}" type="pres">
      <dgm:prSet presAssocID="{D875FA65-206F-40C4-A47C-B02327BFAC8B}" presName="arrowAndChildren" presStyleCnt="0"/>
      <dgm:spPr/>
    </dgm:pt>
    <dgm:pt modelId="{703DB84B-A555-45FC-BABF-694BF757B02C}" type="pres">
      <dgm:prSet presAssocID="{D875FA65-206F-40C4-A47C-B02327BFAC8B}" presName="parentTextArrow" presStyleLbl="node1" presStyleIdx="0" presStyleCnt="4"/>
      <dgm:spPr/>
    </dgm:pt>
    <dgm:pt modelId="{DBB0739D-25CA-4D86-B83C-8268CA9C03C4}" type="pres">
      <dgm:prSet presAssocID="{D875FA65-206F-40C4-A47C-B02327BFAC8B}" presName="arrow" presStyleLbl="node1" presStyleIdx="1" presStyleCnt="4"/>
      <dgm:spPr/>
    </dgm:pt>
    <dgm:pt modelId="{332B7F7C-63CB-4EA7-8B1D-9E94C3F09B29}" type="pres">
      <dgm:prSet presAssocID="{D875FA65-206F-40C4-A47C-B02327BFAC8B}" presName="descendantArrow" presStyleCnt="0"/>
      <dgm:spPr/>
    </dgm:pt>
    <dgm:pt modelId="{631F9B1F-43AC-4036-BB6D-AA5D6AAD7FA9}" type="pres">
      <dgm:prSet presAssocID="{45301EAB-3EEA-41F9-9256-6C0B75ADBE88}" presName="childTextArrow" presStyleLbl="fgAccFollowNode1" presStyleIdx="1" presStyleCnt="8">
        <dgm:presLayoutVars>
          <dgm:bulletEnabled val="1"/>
        </dgm:presLayoutVars>
      </dgm:prSet>
      <dgm:spPr/>
    </dgm:pt>
    <dgm:pt modelId="{231C8FE2-EF49-41F6-AEFD-56F1B4836F56}" type="pres">
      <dgm:prSet presAssocID="{A28422EA-1D4F-4FC9-8ED0-86ADED19FED5}" presName="childTextArrow" presStyleLbl="fgAccFollowNode1" presStyleIdx="2" presStyleCnt="8">
        <dgm:presLayoutVars>
          <dgm:bulletEnabled val="1"/>
        </dgm:presLayoutVars>
      </dgm:prSet>
      <dgm:spPr/>
    </dgm:pt>
    <dgm:pt modelId="{E20D0A5F-A70E-40EF-B988-7D79B0848DED}" type="pres">
      <dgm:prSet presAssocID="{2642CC39-AAE2-463C-9D4C-8B0ECE8F632F}" presName="childTextArrow" presStyleLbl="fgAccFollowNode1" presStyleIdx="3" presStyleCnt="8">
        <dgm:presLayoutVars>
          <dgm:bulletEnabled val="1"/>
        </dgm:presLayoutVars>
      </dgm:prSet>
      <dgm:spPr/>
    </dgm:pt>
    <dgm:pt modelId="{CE9C35B2-7AA2-4251-82BF-260A10069A4D}" type="pres">
      <dgm:prSet presAssocID="{D08FF9A7-142E-42D6-B872-A23CC485423A}" presName="sp" presStyleCnt="0"/>
      <dgm:spPr/>
    </dgm:pt>
    <dgm:pt modelId="{4670C499-E7D8-48BC-8267-80B416BD82F4}" type="pres">
      <dgm:prSet presAssocID="{ABB0CFF1-EE1D-4BDC-86F9-0CB2582CAF10}" presName="arrowAndChildren" presStyleCnt="0"/>
      <dgm:spPr/>
    </dgm:pt>
    <dgm:pt modelId="{484871F2-B648-46CE-96D8-303BABD1E4A1}" type="pres">
      <dgm:prSet presAssocID="{ABB0CFF1-EE1D-4BDC-86F9-0CB2582CAF10}" presName="parentTextArrow" presStyleLbl="node1" presStyleIdx="1" presStyleCnt="4"/>
      <dgm:spPr/>
    </dgm:pt>
    <dgm:pt modelId="{DFFFCA12-6B11-4FBA-855F-C66AF54E6BBC}" type="pres">
      <dgm:prSet presAssocID="{ABB0CFF1-EE1D-4BDC-86F9-0CB2582CAF10}" presName="arrow" presStyleLbl="node1" presStyleIdx="2" presStyleCnt="4"/>
      <dgm:spPr/>
    </dgm:pt>
    <dgm:pt modelId="{2D04D41B-808E-4B39-8444-4FA607D937E1}" type="pres">
      <dgm:prSet presAssocID="{ABB0CFF1-EE1D-4BDC-86F9-0CB2582CAF10}" presName="descendantArrow" presStyleCnt="0"/>
      <dgm:spPr/>
    </dgm:pt>
    <dgm:pt modelId="{D355A977-A049-42EE-B66C-DCCC1D45D341}" type="pres">
      <dgm:prSet presAssocID="{94B63334-1C17-48AE-9888-959A4D23C027}" presName="childTextArrow" presStyleLbl="fgAccFollowNode1" presStyleIdx="4" presStyleCnt="8">
        <dgm:presLayoutVars>
          <dgm:bulletEnabled val="1"/>
        </dgm:presLayoutVars>
      </dgm:prSet>
      <dgm:spPr/>
    </dgm:pt>
    <dgm:pt modelId="{5DCB5E98-96E2-4E25-B77A-2561D53DF14F}" type="pres">
      <dgm:prSet presAssocID="{5147CC04-6D61-4723-9029-BA1A198AE18B}" presName="childTextArrow" presStyleLbl="fgAccFollowNode1" presStyleIdx="5" presStyleCnt="8">
        <dgm:presLayoutVars>
          <dgm:bulletEnabled val="1"/>
        </dgm:presLayoutVars>
      </dgm:prSet>
      <dgm:spPr/>
    </dgm:pt>
    <dgm:pt modelId="{4BEE3EB4-B550-47E9-A73D-FC2AE3ED0F0A}" type="pres">
      <dgm:prSet presAssocID="{7214B395-31C0-4163-AC6C-671E8EF21F02}" presName="sp" presStyleCnt="0"/>
      <dgm:spPr/>
    </dgm:pt>
    <dgm:pt modelId="{36AF45C6-1E4D-458F-AAAD-5338ABBBD670}" type="pres">
      <dgm:prSet presAssocID="{2087AA63-1C6E-497C-827C-751F1AC4FDB6}" presName="arrowAndChildren" presStyleCnt="0"/>
      <dgm:spPr/>
    </dgm:pt>
    <dgm:pt modelId="{6A4A007D-7F01-4865-AB69-68A491AF3C8A}" type="pres">
      <dgm:prSet presAssocID="{2087AA63-1C6E-497C-827C-751F1AC4FDB6}" presName="parentTextArrow" presStyleLbl="node1" presStyleIdx="2" presStyleCnt="4"/>
      <dgm:spPr/>
    </dgm:pt>
    <dgm:pt modelId="{D0F56C52-AC41-4286-9B29-18802BAE9D9C}" type="pres">
      <dgm:prSet presAssocID="{2087AA63-1C6E-497C-827C-751F1AC4FDB6}" presName="arrow" presStyleLbl="node1" presStyleIdx="3" presStyleCnt="4"/>
      <dgm:spPr/>
    </dgm:pt>
    <dgm:pt modelId="{EED973D2-B4D3-41BA-84E5-9C26B39D5782}" type="pres">
      <dgm:prSet presAssocID="{2087AA63-1C6E-497C-827C-751F1AC4FDB6}" presName="descendantArrow" presStyleCnt="0"/>
      <dgm:spPr/>
    </dgm:pt>
    <dgm:pt modelId="{19E04AAA-95DE-4809-B764-DB3E0A6D063B}" type="pres">
      <dgm:prSet presAssocID="{DF8225FE-AF3F-45AC-BE72-5FBE6102056E}" presName="childTextArrow" presStyleLbl="fgAccFollowNode1" presStyleIdx="6" presStyleCnt="8">
        <dgm:presLayoutVars>
          <dgm:bulletEnabled val="1"/>
        </dgm:presLayoutVars>
      </dgm:prSet>
      <dgm:spPr/>
    </dgm:pt>
    <dgm:pt modelId="{E467C221-1EE5-4E46-BA04-409EEB8DCDA9}" type="pres">
      <dgm:prSet presAssocID="{D4D3BE80-147E-402E-B781-129A3A015C65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3B9A1408-2E41-4476-8D25-882735E761CE}" type="presOf" srcId="{A28422EA-1D4F-4FC9-8ED0-86ADED19FED5}" destId="{231C8FE2-EF49-41F6-AEFD-56F1B4836F56}" srcOrd="0" destOrd="0" presId="urn:microsoft.com/office/officeart/2005/8/layout/process4"/>
    <dgm:cxn modelId="{207B040F-EA94-4A23-BC1B-5F4169CACFEB}" type="presOf" srcId="{2642CC39-AAE2-463C-9D4C-8B0ECE8F632F}" destId="{E20D0A5F-A70E-40EF-B988-7D79B0848DED}" srcOrd="0" destOrd="0" presId="urn:microsoft.com/office/officeart/2005/8/layout/process4"/>
    <dgm:cxn modelId="{E9B36B2B-AEE0-472A-840E-82738821826C}" type="presOf" srcId="{D875FA65-206F-40C4-A47C-B02327BFAC8B}" destId="{703DB84B-A555-45FC-BABF-694BF757B02C}" srcOrd="0" destOrd="0" presId="urn:microsoft.com/office/officeart/2005/8/layout/process4"/>
    <dgm:cxn modelId="{538E9A32-976D-45C1-87B5-867ED408F81B}" srcId="{B85E2271-F314-46B0-83FA-51C0883256BB}" destId="{96B381ED-A328-44AE-B044-1A73973703D3}" srcOrd="3" destOrd="0" parTransId="{8DC992CD-5F2D-4F6B-ABA6-69DF64855B84}" sibTransId="{BF03941D-B235-47D1-9A44-9DB9E13BFAEB}"/>
    <dgm:cxn modelId="{B19BA732-F3DA-4B2E-83FE-640824F0A000}" srcId="{D875FA65-206F-40C4-A47C-B02327BFAC8B}" destId="{2642CC39-AAE2-463C-9D4C-8B0ECE8F632F}" srcOrd="2" destOrd="0" parTransId="{4567B8E7-17CC-42CE-A07A-03514A2886E4}" sibTransId="{73EE3AF7-727A-4734-9793-B997EF79C7D6}"/>
    <dgm:cxn modelId="{B6377740-0965-4814-8517-47103EB1D8D9}" srcId="{B85E2271-F314-46B0-83FA-51C0883256BB}" destId="{D875FA65-206F-40C4-A47C-B02327BFAC8B}" srcOrd="2" destOrd="0" parTransId="{2D104F24-F9F3-426E-B86F-FFB67BFED6B1}" sibTransId="{FFBDE88C-CAAF-4462-8493-36001894C66B}"/>
    <dgm:cxn modelId="{C5B0E460-F9EC-4FDB-9784-5C9858A7D534}" type="presOf" srcId="{5147CC04-6D61-4723-9029-BA1A198AE18B}" destId="{5DCB5E98-96E2-4E25-B77A-2561D53DF14F}" srcOrd="0" destOrd="0" presId="urn:microsoft.com/office/officeart/2005/8/layout/process4"/>
    <dgm:cxn modelId="{6104C461-D957-4EA9-A940-3A8FBB814ED6}" srcId="{2087AA63-1C6E-497C-827C-751F1AC4FDB6}" destId="{D4D3BE80-147E-402E-B781-129A3A015C65}" srcOrd="1" destOrd="0" parTransId="{E1C5A798-C728-446D-9FC7-F3CEFCA6A635}" sibTransId="{C847BC38-2B80-4522-BBDE-406093074735}"/>
    <dgm:cxn modelId="{81F51C65-5AC5-4E44-B4B5-70DD3528347F}" srcId="{2087AA63-1C6E-497C-827C-751F1AC4FDB6}" destId="{DF8225FE-AF3F-45AC-BE72-5FBE6102056E}" srcOrd="0" destOrd="0" parTransId="{45AD5968-5986-4BEF-A704-6366580D29CF}" sibTransId="{D24764B3-57DA-4A1A-8043-110F82F7B625}"/>
    <dgm:cxn modelId="{8E2AA845-1D23-4A94-835A-A79DE0D9CF69}" type="presOf" srcId="{96B381ED-A328-44AE-B044-1A73973703D3}" destId="{12099E4B-F851-4462-AF0F-2E5D6277D418}" srcOrd="0" destOrd="0" presId="urn:microsoft.com/office/officeart/2005/8/layout/process4"/>
    <dgm:cxn modelId="{2F58CF65-1041-4E8A-A19E-93FB98F9F464}" srcId="{B85E2271-F314-46B0-83FA-51C0883256BB}" destId="{ABB0CFF1-EE1D-4BDC-86F9-0CB2582CAF10}" srcOrd="1" destOrd="0" parTransId="{038C33DC-4DED-4EAE-A56B-89C6342972F5}" sibTransId="{D08FF9A7-142E-42D6-B872-A23CC485423A}"/>
    <dgm:cxn modelId="{F4FAD16B-B366-4728-AEB2-A2721B99E3A3}" type="presOf" srcId="{96B381ED-A328-44AE-B044-1A73973703D3}" destId="{9DA99649-9B0C-46DA-B944-B8A1ABDF0CF0}" srcOrd="1" destOrd="0" presId="urn:microsoft.com/office/officeart/2005/8/layout/process4"/>
    <dgm:cxn modelId="{DBD71E6C-6270-4711-A9CF-8EB033A6CEF1}" type="presOf" srcId="{B85E2271-F314-46B0-83FA-51C0883256BB}" destId="{C48A3B6E-D628-4279-97F0-299D8E5F000D}" srcOrd="0" destOrd="0" presId="urn:microsoft.com/office/officeart/2005/8/layout/process4"/>
    <dgm:cxn modelId="{E6C13B4D-0729-4E3B-89B3-9EC71FB02A57}" srcId="{ABB0CFF1-EE1D-4BDC-86F9-0CB2582CAF10}" destId="{94B63334-1C17-48AE-9888-959A4D23C027}" srcOrd="0" destOrd="0" parTransId="{79CFFE5F-7B0F-448D-B189-D0CBFEC21DC3}" sibTransId="{23735371-58A4-4B18-9271-634F667CAC96}"/>
    <dgm:cxn modelId="{5BA75774-2584-4174-B77A-9CF66A2A705E}" srcId="{B85E2271-F314-46B0-83FA-51C0883256BB}" destId="{2087AA63-1C6E-497C-827C-751F1AC4FDB6}" srcOrd="0" destOrd="0" parTransId="{59A3CC74-4B1C-42BE-8364-A7D28450EADF}" sibTransId="{7214B395-31C0-4163-AC6C-671E8EF21F02}"/>
    <dgm:cxn modelId="{80E1D155-0410-4316-AB59-D7A69AE071AD}" srcId="{96B381ED-A328-44AE-B044-1A73973703D3}" destId="{CC5D2197-7008-4DBB-833A-D35B0B001EE2}" srcOrd="0" destOrd="0" parTransId="{E2725470-243E-4572-B8ED-D9F05B00F226}" sibTransId="{B536C085-1A96-4962-8D60-305EC43E5200}"/>
    <dgm:cxn modelId="{0A4C9177-8C06-456C-AD7F-744F2255F532}" type="presOf" srcId="{2087AA63-1C6E-497C-827C-751F1AC4FDB6}" destId="{D0F56C52-AC41-4286-9B29-18802BAE9D9C}" srcOrd="1" destOrd="0" presId="urn:microsoft.com/office/officeart/2005/8/layout/process4"/>
    <dgm:cxn modelId="{E168E685-D60E-4B61-AF93-B29F04425D0B}" type="presOf" srcId="{2087AA63-1C6E-497C-827C-751F1AC4FDB6}" destId="{6A4A007D-7F01-4865-AB69-68A491AF3C8A}" srcOrd="0" destOrd="0" presId="urn:microsoft.com/office/officeart/2005/8/layout/process4"/>
    <dgm:cxn modelId="{352E0186-9468-4A37-805B-BFAA49A09233}" type="presOf" srcId="{94B63334-1C17-48AE-9888-959A4D23C027}" destId="{D355A977-A049-42EE-B66C-DCCC1D45D341}" srcOrd="0" destOrd="0" presId="urn:microsoft.com/office/officeart/2005/8/layout/process4"/>
    <dgm:cxn modelId="{06744698-E2E3-4A1E-A97C-78325D9BAC61}" srcId="{D875FA65-206F-40C4-A47C-B02327BFAC8B}" destId="{A28422EA-1D4F-4FC9-8ED0-86ADED19FED5}" srcOrd="1" destOrd="0" parTransId="{FDA08C4C-F9FF-4141-ACA8-7F745FE3AFEA}" sibTransId="{6F2D484E-E7E8-4899-A971-85361CEDFEEF}"/>
    <dgm:cxn modelId="{077C099E-A49E-48D5-A644-20FE06B30747}" type="presOf" srcId="{CC5D2197-7008-4DBB-833A-D35B0B001EE2}" destId="{247545AC-120D-4317-81E5-11F2FE3389DB}" srcOrd="0" destOrd="0" presId="urn:microsoft.com/office/officeart/2005/8/layout/process4"/>
    <dgm:cxn modelId="{2AFB49B0-8F7C-436A-954F-1D44A28D06C3}" type="presOf" srcId="{D4D3BE80-147E-402E-B781-129A3A015C65}" destId="{E467C221-1EE5-4E46-BA04-409EEB8DCDA9}" srcOrd="0" destOrd="0" presId="urn:microsoft.com/office/officeart/2005/8/layout/process4"/>
    <dgm:cxn modelId="{26EDC5B8-00F8-477B-9CEE-697E87A81D22}" type="presOf" srcId="{ABB0CFF1-EE1D-4BDC-86F9-0CB2582CAF10}" destId="{484871F2-B648-46CE-96D8-303BABD1E4A1}" srcOrd="0" destOrd="0" presId="urn:microsoft.com/office/officeart/2005/8/layout/process4"/>
    <dgm:cxn modelId="{F4582FC1-BB39-4ED4-83B8-0DEB538C9DBF}" type="presOf" srcId="{ABB0CFF1-EE1D-4BDC-86F9-0CB2582CAF10}" destId="{DFFFCA12-6B11-4FBA-855F-C66AF54E6BBC}" srcOrd="1" destOrd="0" presId="urn:microsoft.com/office/officeart/2005/8/layout/process4"/>
    <dgm:cxn modelId="{6215DCC2-7BC0-4C9F-AFE5-1D3EFB3CC585}" type="presOf" srcId="{45301EAB-3EEA-41F9-9256-6C0B75ADBE88}" destId="{631F9B1F-43AC-4036-BB6D-AA5D6AAD7FA9}" srcOrd="0" destOrd="0" presId="urn:microsoft.com/office/officeart/2005/8/layout/process4"/>
    <dgm:cxn modelId="{8645D2D3-41DE-43B8-A576-FB0E0E3D73A9}" srcId="{D875FA65-206F-40C4-A47C-B02327BFAC8B}" destId="{45301EAB-3EEA-41F9-9256-6C0B75ADBE88}" srcOrd="0" destOrd="0" parTransId="{F76DD794-D874-452B-B157-5938C410339E}" sibTransId="{8929B4F9-E0FB-4D21-A184-D86C682E4395}"/>
    <dgm:cxn modelId="{C53A0BD8-F157-4F29-8B21-50446A116D71}" srcId="{ABB0CFF1-EE1D-4BDC-86F9-0CB2582CAF10}" destId="{5147CC04-6D61-4723-9029-BA1A198AE18B}" srcOrd="1" destOrd="0" parTransId="{CD394E51-7F2B-459E-9C35-B3CB7B25845D}" sibTransId="{76294132-2FE3-4905-B836-A3A5FDBA9924}"/>
    <dgm:cxn modelId="{89647CEF-1750-4D73-9DDD-530EEB4B9B29}" type="presOf" srcId="{D875FA65-206F-40C4-A47C-B02327BFAC8B}" destId="{DBB0739D-25CA-4D86-B83C-8268CA9C03C4}" srcOrd="1" destOrd="0" presId="urn:microsoft.com/office/officeart/2005/8/layout/process4"/>
    <dgm:cxn modelId="{426503FA-3F12-407F-8ABB-1404824BEDCC}" type="presOf" srcId="{DF8225FE-AF3F-45AC-BE72-5FBE6102056E}" destId="{19E04AAA-95DE-4809-B764-DB3E0A6D063B}" srcOrd="0" destOrd="0" presId="urn:microsoft.com/office/officeart/2005/8/layout/process4"/>
    <dgm:cxn modelId="{25D1A259-A81B-49CF-9160-E7A27C66F186}" type="presParOf" srcId="{C48A3B6E-D628-4279-97F0-299D8E5F000D}" destId="{9641D212-8FE7-42D1-AECB-F453B2237965}" srcOrd="0" destOrd="0" presId="urn:microsoft.com/office/officeart/2005/8/layout/process4"/>
    <dgm:cxn modelId="{C8C128BB-4596-44AE-93A0-0E13C3DB4F56}" type="presParOf" srcId="{9641D212-8FE7-42D1-AECB-F453B2237965}" destId="{12099E4B-F851-4462-AF0F-2E5D6277D418}" srcOrd="0" destOrd="0" presId="urn:microsoft.com/office/officeart/2005/8/layout/process4"/>
    <dgm:cxn modelId="{5B0A7FF7-716D-4FC5-AC15-0EA988838C5B}" type="presParOf" srcId="{9641D212-8FE7-42D1-AECB-F453B2237965}" destId="{9DA99649-9B0C-46DA-B944-B8A1ABDF0CF0}" srcOrd="1" destOrd="0" presId="urn:microsoft.com/office/officeart/2005/8/layout/process4"/>
    <dgm:cxn modelId="{D1344EDA-210E-4DC2-979F-917C18098C3B}" type="presParOf" srcId="{9641D212-8FE7-42D1-AECB-F453B2237965}" destId="{64D18ABF-DA16-421C-B4AE-46C5B2D1E340}" srcOrd="2" destOrd="0" presId="urn:microsoft.com/office/officeart/2005/8/layout/process4"/>
    <dgm:cxn modelId="{A91ACC7A-FD2C-4F40-BD04-BA2B8EEE757D}" type="presParOf" srcId="{64D18ABF-DA16-421C-B4AE-46C5B2D1E340}" destId="{247545AC-120D-4317-81E5-11F2FE3389DB}" srcOrd="0" destOrd="0" presId="urn:microsoft.com/office/officeart/2005/8/layout/process4"/>
    <dgm:cxn modelId="{EB86E5DD-AF86-43B2-8B58-D8007FD128AF}" type="presParOf" srcId="{C48A3B6E-D628-4279-97F0-299D8E5F000D}" destId="{6AA8D829-0A8B-47D3-B37D-4B41F35A9DA7}" srcOrd="1" destOrd="0" presId="urn:microsoft.com/office/officeart/2005/8/layout/process4"/>
    <dgm:cxn modelId="{E4E6CDF1-BA5A-463D-A784-9094F4E1656F}" type="presParOf" srcId="{C48A3B6E-D628-4279-97F0-299D8E5F000D}" destId="{B47DBCAB-4054-4D03-92A9-7C791A58343D}" srcOrd="2" destOrd="0" presId="urn:microsoft.com/office/officeart/2005/8/layout/process4"/>
    <dgm:cxn modelId="{BD221A79-E0C2-49EA-8431-67026D597630}" type="presParOf" srcId="{B47DBCAB-4054-4D03-92A9-7C791A58343D}" destId="{703DB84B-A555-45FC-BABF-694BF757B02C}" srcOrd="0" destOrd="0" presId="urn:microsoft.com/office/officeart/2005/8/layout/process4"/>
    <dgm:cxn modelId="{3B48ACC4-581F-465C-B6C2-1FBC94B5984E}" type="presParOf" srcId="{B47DBCAB-4054-4D03-92A9-7C791A58343D}" destId="{DBB0739D-25CA-4D86-B83C-8268CA9C03C4}" srcOrd="1" destOrd="0" presId="urn:microsoft.com/office/officeart/2005/8/layout/process4"/>
    <dgm:cxn modelId="{2CF1B776-4C03-4B6A-95DA-47933C0D5A7D}" type="presParOf" srcId="{B47DBCAB-4054-4D03-92A9-7C791A58343D}" destId="{332B7F7C-63CB-4EA7-8B1D-9E94C3F09B29}" srcOrd="2" destOrd="0" presId="urn:microsoft.com/office/officeart/2005/8/layout/process4"/>
    <dgm:cxn modelId="{8709FB19-6992-4C9B-8530-3DC6E884CF46}" type="presParOf" srcId="{332B7F7C-63CB-4EA7-8B1D-9E94C3F09B29}" destId="{631F9B1F-43AC-4036-BB6D-AA5D6AAD7FA9}" srcOrd="0" destOrd="0" presId="urn:microsoft.com/office/officeart/2005/8/layout/process4"/>
    <dgm:cxn modelId="{57B0854A-8CEE-40BD-A9A7-802D5AFD087A}" type="presParOf" srcId="{332B7F7C-63CB-4EA7-8B1D-9E94C3F09B29}" destId="{231C8FE2-EF49-41F6-AEFD-56F1B4836F56}" srcOrd="1" destOrd="0" presId="urn:microsoft.com/office/officeart/2005/8/layout/process4"/>
    <dgm:cxn modelId="{CCF2286D-2CAD-4891-8A94-A245FC0140B8}" type="presParOf" srcId="{332B7F7C-63CB-4EA7-8B1D-9E94C3F09B29}" destId="{E20D0A5F-A70E-40EF-B988-7D79B0848DED}" srcOrd="2" destOrd="0" presId="urn:microsoft.com/office/officeart/2005/8/layout/process4"/>
    <dgm:cxn modelId="{47DF4917-AF43-4C9F-9DB3-C11695BB40D2}" type="presParOf" srcId="{C48A3B6E-D628-4279-97F0-299D8E5F000D}" destId="{CE9C35B2-7AA2-4251-82BF-260A10069A4D}" srcOrd="3" destOrd="0" presId="urn:microsoft.com/office/officeart/2005/8/layout/process4"/>
    <dgm:cxn modelId="{16E7F9E5-724A-4DD6-88D3-AAC2396FDB00}" type="presParOf" srcId="{C48A3B6E-D628-4279-97F0-299D8E5F000D}" destId="{4670C499-E7D8-48BC-8267-80B416BD82F4}" srcOrd="4" destOrd="0" presId="urn:microsoft.com/office/officeart/2005/8/layout/process4"/>
    <dgm:cxn modelId="{59EB39C4-82AE-4BF7-BE61-0B9DCC6F8E5B}" type="presParOf" srcId="{4670C499-E7D8-48BC-8267-80B416BD82F4}" destId="{484871F2-B648-46CE-96D8-303BABD1E4A1}" srcOrd="0" destOrd="0" presId="urn:microsoft.com/office/officeart/2005/8/layout/process4"/>
    <dgm:cxn modelId="{C5BA685E-5839-4D75-9FEC-8AEAAB6E8760}" type="presParOf" srcId="{4670C499-E7D8-48BC-8267-80B416BD82F4}" destId="{DFFFCA12-6B11-4FBA-855F-C66AF54E6BBC}" srcOrd="1" destOrd="0" presId="urn:microsoft.com/office/officeart/2005/8/layout/process4"/>
    <dgm:cxn modelId="{49DB8F7A-6C63-41BA-887B-F96E4632944C}" type="presParOf" srcId="{4670C499-E7D8-48BC-8267-80B416BD82F4}" destId="{2D04D41B-808E-4B39-8444-4FA607D937E1}" srcOrd="2" destOrd="0" presId="urn:microsoft.com/office/officeart/2005/8/layout/process4"/>
    <dgm:cxn modelId="{6B30176F-2A4F-4FAB-B03E-4E93A5C4B0EC}" type="presParOf" srcId="{2D04D41B-808E-4B39-8444-4FA607D937E1}" destId="{D355A977-A049-42EE-B66C-DCCC1D45D341}" srcOrd="0" destOrd="0" presId="urn:microsoft.com/office/officeart/2005/8/layout/process4"/>
    <dgm:cxn modelId="{75981877-8899-480E-BA89-F7BA61A144F2}" type="presParOf" srcId="{2D04D41B-808E-4B39-8444-4FA607D937E1}" destId="{5DCB5E98-96E2-4E25-B77A-2561D53DF14F}" srcOrd="1" destOrd="0" presId="urn:microsoft.com/office/officeart/2005/8/layout/process4"/>
    <dgm:cxn modelId="{497E1E77-A18A-4AD4-BF7D-993FB5006773}" type="presParOf" srcId="{C48A3B6E-D628-4279-97F0-299D8E5F000D}" destId="{4BEE3EB4-B550-47E9-A73D-FC2AE3ED0F0A}" srcOrd="5" destOrd="0" presId="urn:microsoft.com/office/officeart/2005/8/layout/process4"/>
    <dgm:cxn modelId="{4C7846CA-48C8-4D3B-9768-DF8BB6551199}" type="presParOf" srcId="{C48A3B6E-D628-4279-97F0-299D8E5F000D}" destId="{36AF45C6-1E4D-458F-AAAD-5338ABBBD670}" srcOrd="6" destOrd="0" presId="urn:microsoft.com/office/officeart/2005/8/layout/process4"/>
    <dgm:cxn modelId="{19D8B722-6962-46B0-902B-B7CEE944350B}" type="presParOf" srcId="{36AF45C6-1E4D-458F-AAAD-5338ABBBD670}" destId="{6A4A007D-7F01-4865-AB69-68A491AF3C8A}" srcOrd="0" destOrd="0" presId="urn:microsoft.com/office/officeart/2005/8/layout/process4"/>
    <dgm:cxn modelId="{A64E4CC5-3B14-4C56-85E0-4A0A19198D71}" type="presParOf" srcId="{36AF45C6-1E4D-458F-AAAD-5338ABBBD670}" destId="{D0F56C52-AC41-4286-9B29-18802BAE9D9C}" srcOrd="1" destOrd="0" presId="urn:microsoft.com/office/officeart/2005/8/layout/process4"/>
    <dgm:cxn modelId="{B9695D54-6EB3-46D5-BF15-26C8D6F33C5F}" type="presParOf" srcId="{36AF45C6-1E4D-458F-AAAD-5338ABBBD670}" destId="{EED973D2-B4D3-41BA-84E5-9C26B39D5782}" srcOrd="2" destOrd="0" presId="urn:microsoft.com/office/officeart/2005/8/layout/process4"/>
    <dgm:cxn modelId="{3E0487AD-EFFC-45D7-87D6-268FFE0537DC}" type="presParOf" srcId="{EED973D2-B4D3-41BA-84E5-9C26B39D5782}" destId="{19E04AAA-95DE-4809-B764-DB3E0A6D063B}" srcOrd="0" destOrd="0" presId="urn:microsoft.com/office/officeart/2005/8/layout/process4"/>
    <dgm:cxn modelId="{C3E206A8-2541-4B2C-87BD-B4381E5E746D}" type="presParOf" srcId="{EED973D2-B4D3-41BA-84E5-9C26B39D5782}" destId="{E467C221-1EE5-4E46-BA04-409EEB8DCDA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F6C54-1304-45C7-B89F-40252EB906E4}">
      <dsp:nvSpPr>
        <dsp:cNvPr id="0" name=""/>
        <dsp:cNvSpPr/>
      </dsp:nvSpPr>
      <dsp:spPr>
        <a:xfrm>
          <a:off x="2119602" y="19"/>
          <a:ext cx="1089503" cy="439722"/>
        </a:xfrm>
        <a:prstGeom prst="roundRect">
          <a:avLst/>
        </a:prstGeom>
        <a:solidFill>
          <a:srgbClr val="3871FF">
            <a:lumMod val="5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Business Innovation</a:t>
          </a:r>
        </a:p>
      </dsp:txBody>
      <dsp:txXfrm>
        <a:off x="2141067" y="21484"/>
        <a:ext cx="1046573" cy="396792"/>
      </dsp:txXfrm>
    </dsp:sp>
    <dsp:sp modelId="{47D8947D-2BAA-4915-9EE9-1638FF2982FB}">
      <dsp:nvSpPr>
        <dsp:cNvPr id="0" name=""/>
        <dsp:cNvSpPr/>
      </dsp:nvSpPr>
      <dsp:spPr>
        <a:xfrm>
          <a:off x="1135464" y="219880"/>
          <a:ext cx="3057780" cy="3057780"/>
        </a:xfrm>
        <a:custGeom>
          <a:avLst/>
          <a:gdLst/>
          <a:ahLst/>
          <a:cxnLst/>
          <a:rect l="0" t="0" r="0" b="0"/>
          <a:pathLst>
            <a:path>
              <a:moveTo>
                <a:pt x="1652043" y="80656"/>
              </a:moveTo>
              <a:arcTo wR="1216467" hR="1216467" stAng="17458889" swAng="635976"/>
            </a:path>
          </a:pathLst>
        </a:custGeom>
        <a:noFill/>
        <a:ln w="6350" cap="flat" cmpd="sng" algn="ctr">
          <a:solidFill>
            <a:srgbClr val="0033B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E32BD-ABB7-4B55-AE72-F8458380BE15}">
      <dsp:nvSpPr>
        <dsp:cNvPr id="0" name=""/>
        <dsp:cNvSpPr/>
      </dsp:nvSpPr>
      <dsp:spPr>
        <a:xfrm>
          <a:off x="3200691" y="447820"/>
          <a:ext cx="1089503" cy="439722"/>
        </a:xfrm>
        <a:prstGeom prst="roundRect">
          <a:avLst/>
        </a:prstGeom>
        <a:solidFill>
          <a:srgbClr val="0033B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Ease of Governance</a:t>
          </a:r>
        </a:p>
      </dsp:txBody>
      <dsp:txXfrm>
        <a:off x="3222156" y="469285"/>
        <a:ext cx="1046573" cy="396792"/>
      </dsp:txXfrm>
    </dsp:sp>
    <dsp:sp modelId="{8708FB89-B503-4A87-9D31-2F2818C26460}">
      <dsp:nvSpPr>
        <dsp:cNvPr id="0" name=""/>
        <dsp:cNvSpPr/>
      </dsp:nvSpPr>
      <dsp:spPr>
        <a:xfrm>
          <a:off x="1135464" y="219880"/>
          <a:ext cx="3057780" cy="3057780"/>
        </a:xfrm>
        <a:custGeom>
          <a:avLst/>
          <a:gdLst/>
          <a:ahLst/>
          <a:cxnLst/>
          <a:rect l="0" t="0" r="0" b="0"/>
          <a:pathLst>
            <a:path>
              <a:moveTo>
                <a:pt x="2224649" y="535760"/>
              </a:moveTo>
              <a:arcTo wR="1216467" hR="1216467" stAng="19558407" swAng="1530033"/>
            </a:path>
          </a:pathLst>
        </a:custGeom>
        <a:noFill/>
        <a:ln w="6350" cap="flat" cmpd="sng" algn="ctr">
          <a:solidFill>
            <a:srgbClr val="0033B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E4ABC-6DC2-4EC1-8582-BBD1905255A2}">
      <dsp:nvSpPr>
        <dsp:cNvPr id="0" name=""/>
        <dsp:cNvSpPr/>
      </dsp:nvSpPr>
      <dsp:spPr>
        <a:xfrm>
          <a:off x="3648492" y="1528909"/>
          <a:ext cx="1089503" cy="439722"/>
        </a:xfrm>
        <a:prstGeom prst="roundRect">
          <a:avLst/>
        </a:prstGeom>
        <a:solidFill>
          <a:srgbClr val="2C67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Value of Operation</a:t>
          </a:r>
        </a:p>
      </dsp:txBody>
      <dsp:txXfrm>
        <a:off x="3669957" y="1550374"/>
        <a:ext cx="1046573" cy="396792"/>
      </dsp:txXfrm>
    </dsp:sp>
    <dsp:sp modelId="{3361A27F-64C4-428F-A6E4-9AF664F5155C}">
      <dsp:nvSpPr>
        <dsp:cNvPr id="0" name=""/>
        <dsp:cNvSpPr/>
      </dsp:nvSpPr>
      <dsp:spPr>
        <a:xfrm>
          <a:off x="1135464" y="219880"/>
          <a:ext cx="3057780" cy="3057780"/>
        </a:xfrm>
        <a:custGeom>
          <a:avLst/>
          <a:gdLst/>
          <a:ahLst/>
          <a:cxnLst/>
          <a:rect l="0" t="0" r="0" b="0"/>
          <a:pathLst>
            <a:path>
              <a:moveTo>
                <a:pt x="2419490" y="1396818"/>
              </a:moveTo>
              <a:arcTo wR="1216467" hR="1216467" stAng="511560" swAng="1530033"/>
            </a:path>
          </a:pathLst>
        </a:custGeom>
        <a:noFill/>
        <a:ln w="6350" cap="flat" cmpd="sng" algn="ctr">
          <a:solidFill>
            <a:srgbClr val="0033B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A0B3D-C890-4F73-9F15-CA13BF38B35A}">
      <dsp:nvSpPr>
        <dsp:cNvPr id="0" name=""/>
        <dsp:cNvSpPr/>
      </dsp:nvSpPr>
      <dsp:spPr>
        <a:xfrm>
          <a:off x="3200691" y="2609997"/>
          <a:ext cx="1089503" cy="439722"/>
        </a:xfrm>
        <a:prstGeom prst="roundRect">
          <a:avLst/>
        </a:prstGeom>
        <a:solidFill>
          <a:srgbClr val="328D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Cost of Quality</a:t>
          </a:r>
        </a:p>
      </dsp:txBody>
      <dsp:txXfrm>
        <a:off x="3222156" y="2631462"/>
        <a:ext cx="1046573" cy="396792"/>
      </dsp:txXfrm>
    </dsp:sp>
    <dsp:sp modelId="{F5AE380B-43F9-4345-8352-673BDCF2FB62}">
      <dsp:nvSpPr>
        <dsp:cNvPr id="0" name=""/>
        <dsp:cNvSpPr/>
      </dsp:nvSpPr>
      <dsp:spPr>
        <a:xfrm>
          <a:off x="1135464" y="219880"/>
          <a:ext cx="3057780" cy="3057780"/>
        </a:xfrm>
        <a:custGeom>
          <a:avLst/>
          <a:gdLst/>
          <a:ahLst/>
          <a:cxnLst/>
          <a:rect l="0" t="0" r="0" b="0"/>
          <a:pathLst>
            <a:path>
              <a:moveTo>
                <a:pt x="1853536" y="2252775"/>
              </a:moveTo>
              <a:arcTo wR="1216467" hR="1216467" stAng="3505136" swAng="635976"/>
            </a:path>
          </a:pathLst>
        </a:custGeom>
        <a:noFill/>
        <a:ln w="6350" cap="flat" cmpd="sng" algn="ctr">
          <a:solidFill>
            <a:srgbClr val="0033B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0BE01-4649-4407-A3F9-56CDC7F0B555}">
      <dsp:nvSpPr>
        <dsp:cNvPr id="0" name=""/>
        <dsp:cNvSpPr/>
      </dsp:nvSpPr>
      <dsp:spPr>
        <a:xfrm>
          <a:off x="2119602" y="3057799"/>
          <a:ext cx="1089503" cy="439722"/>
        </a:xfrm>
        <a:prstGeom prst="roundRect">
          <a:avLst/>
        </a:prstGeom>
        <a:solidFill>
          <a:srgbClr val="ADD1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Process Improvement</a:t>
          </a:r>
        </a:p>
      </dsp:txBody>
      <dsp:txXfrm>
        <a:off x="2141067" y="3079264"/>
        <a:ext cx="1046573" cy="396792"/>
      </dsp:txXfrm>
    </dsp:sp>
    <dsp:sp modelId="{40083CED-A1AC-4C9B-AA91-E6D0967A87CD}">
      <dsp:nvSpPr>
        <dsp:cNvPr id="0" name=""/>
        <dsp:cNvSpPr/>
      </dsp:nvSpPr>
      <dsp:spPr>
        <a:xfrm>
          <a:off x="1135464" y="219880"/>
          <a:ext cx="3057780" cy="3057780"/>
        </a:xfrm>
        <a:custGeom>
          <a:avLst/>
          <a:gdLst/>
          <a:ahLst/>
          <a:cxnLst/>
          <a:rect l="0" t="0" r="0" b="0"/>
          <a:pathLst>
            <a:path>
              <a:moveTo>
                <a:pt x="780891" y="2352278"/>
              </a:moveTo>
              <a:arcTo wR="1216467" hR="1216467" stAng="6658889" swAng="635976"/>
            </a:path>
          </a:pathLst>
        </a:custGeom>
        <a:noFill/>
        <a:ln w="6350" cap="flat" cmpd="sng" algn="ctr">
          <a:solidFill>
            <a:srgbClr val="0033B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018DD-ACC8-4BF9-BACC-B2C5B8BCDB0F}">
      <dsp:nvSpPr>
        <dsp:cNvPr id="0" name=""/>
        <dsp:cNvSpPr/>
      </dsp:nvSpPr>
      <dsp:spPr>
        <a:xfrm>
          <a:off x="1038514" y="2609997"/>
          <a:ext cx="1089503" cy="439722"/>
        </a:xfrm>
        <a:prstGeom prst="roundRect">
          <a:avLst/>
        </a:prstGeom>
        <a:solidFill>
          <a:srgbClr val="40404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IT Efficiency</a:t>
          </a:r>
        </a:p>
      </dsp:txBody>
      <dsp:txXfrm>
        <a:off x="1059979" y="2631462"/>
        <a:ext cx="1046573" cy="396792"/>
      </dsp:txXfrm>
    </dsp:sp>
    <dsp:sp modelId="{F802421A-E048-48A1-BB04-A8460F585217}">
      <dsp:nvSpPr>
        <dsp:cNvPr id="0" name=""/>
        <dsp:cNvSpPr/>
      </dsp:nvSpPr>
      <dsp:spPr>
        <a:xfrm>
          <a:off x="1135464" y="219880"/>
          <a:ext cx="3057780" cy="3057780"/>
        </a:xfrm>
        <a:custGeom>
          <a:avLst/>
          <a:gdLst/>
          <a:ahLst/>
          <a:cxnLst/>
          <a:rect l="0" t="0" r="0" b="0"/>
          <a:pathLst>
            <a:path>
              <a:moveTo>
                <a:pt x="208285" y="1897174"/>
              </a:moveTo>
              <a:arcTo wR="1216467" hR="1216467" stAng="8758407" swAng="1530033"/>
            </a:path>
          </a:pathLst>
        </a:custGeom>
        <a:noFill/>
        <a:ln w="6350" cap="flat" cmpd="sng" algn="ctr">
          <a:solidFill>
            <a:srgbClr val="0033B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48561-051A-4EC3-8DD9-5D2FE90D6A3A}">
      <dsp:nvSpPr>
        <dsp:cNvPr id="0" name=""/>
        <dsp:cNvSpPr/>
      </dsp:nvSpPr>
      <dsp:spPr>
        <a:xfrm>
          <a:off x="590712" y="1528909"/>
          <a:ext cx="1089503" cy="439722"/>
        </a:xfrm>
        <a:prstGeom prst="roundRect">
          <a:avLst/>
        </a:prstGeom>
        <a:solidFill>
          <a:srgbClr val="FFFFFF">
            <a:lumMod val="5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Digital Transformation</a:t>
          </a:r>
        </a:p>
      </dsp:txBody>
      <dsp:txXfrm>
        <a:off x="612177" y="1550374"/>
        <a:ext cx="1046573" cy="396792"/>
      </dsp:txXfrm>
    </dsp:sp>
    <dsp:sp modelId="{5FF53672-FABA-447D-BD03-FD48DC5D6854}">
      <dsp:nvSpPr>
        <dsp:cNvPr id="0" name=""/>
        <dsp:cNvSpPr/>
      </dsp:nvSpPr>
      <dsp:spPr>
        <a:xfrm>
          <a:off x="1135464" y="219880"/>
          <a:ext cx="3057780" cy="3057780"/>
        </a:xfrm>
        <a:custGeom>
          <a:avLst/>
          <a:gdLst/>
          <a:ahLst/>
          <a:cxnLst/>
          <a:rect l="0" t="0" r="0" b="0"/>
          <a:pathLst>
            <a:path>
              <a:moveTo>
                <a:pt x="13443" y="1036116"/>
              </a:moveTo>
              <a:arcTo wR="1216467" hR="1216467" stAng="11311560" swAng="1530033"/>
            </a:path>
          </a:pathLst>
        </a:custGeom>
        <a:noFill/>
        <a:ln w="6350" cap="flat" cmpd="sng" algn="ctr">
          <a:solidFill>
            <a:srgbClr val="0033B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2A120-139E-4614-B0EC-2F490DD57B6A}">
      <dsp:nvSpPr>
        <dsp:cNvPr id="0" name=""/>
        <dsp:cNvSpPr/>
      </dsp:nvSpPr>
      <dsp:spPr>
        <a:xfrm>
          <a:off x="1038514" y="447820"/>
          <a:ext cx="1089503" cy="439722"/>
        </a:xfrm>
        <a:prstGeom prst="roundRect">
          <a:avLst/>
        </a:prstGeom>
        <a:solidFill>
          <a:srgbClr val="FFFFFF">
            <a:lumMod val="7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Cloud Readiness</a:t>
          </a:r>
        </a:p>
      </dsp:txBody>
      <dsp:txXfrm>
        <a:off x="1059979" y="469285"/>
        <a:ext cx="1046573" cy="396792"/>
      </dsp:txXfrm>
    </dsp:sp>
    <dsp:sp modelId="{E067D084-E28E-4AC3-BD0E-30B6776D26B4}">
      <dsp:nvSpPr>
        <dsp:cNvPr id="0" name=""/>
        <dsp:cNvSpPr/>
      </dsp:nvSpPr>
      <dsp:spPr>
        <a:xfrm>
          <a:off x="1135464" y="219880"/>
          <a:ext cx="3057780" cy="3057780"/>
        </a:xfrm>
        <a:custGeom>
          <a:avLst/>
          <a:gdLst/>
          <a:ahLst/>
          <a:cxnLst/>
          <a:rect l="0" t="0" r="0" b="0"/>
          <a:pathLst>
            <a:path>
              <a:moveTo>
                <a:pt x="579397" y="180158"/>
              </a:moveTo>
              <a:arcTo wR="1216467" hR="1216467" stAng="14305136" swAng="635976"/>
            </a:path>
          </a:pathLst>
        </a:custGeom>
        <a:noFill/>
        <a:ln w="6350" cap="flat" cmpd="sng" algn="ctr">
          <a:solidFill>
            <a:srgbClr val="0033B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99649-9B0C-46DA-B944-B8A1ABDF0CF0}">
      <dsp:nvSpPr>
        <dsp:cNvPr id="0" name=""/>
        <dsp:cNvSpPr/>
      </dsp:nvSpPr>
      <dsp:spPr>
        <a:xfrm>
          <a:off x="0" y="2262843"/>
          <a:ext cx="4574997" cy="4950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Calibri" panose="020F0502020204030204" pitchFamily="34" charset="0"/>
              <a:ea typeface="+mn-ea"/>
              <a:cs typeface="+mn-cs"/>
            </a:rPr>
            <a:t>Playback</a:t>
          </a:r>
        </a:p>
      </dsp:txBody>
      <dsp:txXfrm>
        <a:off x="0" y="2262843"/>
        <a:ext cx="4574997" cy="267329"/>
      </dsp:txXfrm>
    </dsp:sp>
    <dsp:sp modelId="{247545AC-120D-4317-81E5-11F2FE3389DB}">
      <dsp:nvSpPr>
        <dsp:cNvPr id="0" name=""/>
        <dsp:cNvSpPr/>
      </dsp:nvSpPr>
      <dsp:spPr>
        <a:xfrm>
          <a:off x="0" y="2520271"/>
          <a:ext cx="4574997" cy="2277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latin typeface="Calibri" panose="020F0502020204030204" pitchFamily="34" charset="0"/>
              <a:ea typeface="+mn-ea"/>
              <a:cs typeface="+mn-cs"/>
            </a:rPr>
            <a:t>Playback Opportunities &amp; Agree</a:t>
          </a:r>
        </a:p>
      </dsp:txBody>
      <dsp:txXfrm>
        <a:off x="0" y="2520271"/>
        <a:ext cx="4574997" cy="227725"/>
      </dsp:txXfrm>
    </dsp:sp>
    <dsp:sp modelId="{DBB0739D-25CA-4D86-B83C-8268CA9C03C4}">
      <dsp:nvSpPr>
        <dsp:cNvPr id="0" name=""/>
        <dsp:cNvSpPr/>
      </dsp:nvSpPr>
      <dsp:spPr>
        <a:xfrm rot="10800000">
          <a:off x="0" y="1508874"/>
          <a:ext cx="4574997" cy="761394"/>
        </a:xfrm>
        <a:prstGeom prst="upArrowCallou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Calibri" panose="020F0502020204030204" pitchFamily="34" charset="0"/>
              <a:ea typeface="+mn-ea"/>
              <a:cs typeface="+mn-cs"/>
            </a:rPr>
            <a:t>Recommendations </a:t>
          </a:r>
        </a:p>
      </dsp:txBody>
      <dsp:txXfrm rot="-10800000">
        <a:off x="0" y="1602473"/>
        <a:ext cx="4574997" cy="173650"/>
      </dsp:txXfrm>
    </dsp:sp>
    <dsp:sp modelId="{631F9B1F-43AC-4036-BB6D-AA5D6AAD7FA9}">
      <dsp:nvSpPr>
        <dsp:cNvPr id="0" name=""/>
        <dsp:cNvSpPr/>
      </dsp:nvSpPr>
      <dsp:spPr>
        <a:xfrm>
          <a:off x="2233" y="1776124"/>
          <a:ext cx="1523509" cy="227656"/>
        </a:xfrm>
        <a:prstGeom prst="rect">
          <a:avLst/>
        </a:prstGeom>
        <a:solidFill>
          <a:schemeClr val="accent2">
            <a:tint val="40000"/>
            <a:alpha val="90000"/>
            <a:hueOff val="962103"/>
            <a:satOff val="-8890"/>
            <a:lumOff val="-100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962103"/>
              <a:satOff val="-8890"/>
              <a:lumOff val="-10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latin typeface="Calibri" panose="020F0502020204030204" pitchFamily="34" charset="0"/>
              <a:ea typeface="+mn-ea"/>
              <a:cs typeface="+mn-cs"/>
            </a:rPr>
            <a:t>Target State</a:t>
          </a:r>
        </a:p>
      </dsp:txBody>
      <dsp:txXfrm>
        <a:off x="2233" y="1776124"/>
        <a:ext cx="1523509" cy="227656"/>
      </dsp:txXfrm>
    </dsp:sp>
    <dsp:sp modelId="{231C8FE2-EF49-41F6-AEFD-56F1B4836F56}">
      <dsp:nvSpPr>
        <dsp:cNvPr id="0" name=""/>
        <dsp:cNvSpPr/>
      </dsp:nvSpPr>
      <dsp:spPr>
        <a:xfrm>
          <a:off x="1525743" y="1776124"/>
          <a:ext cx="1523509" cy="227656"/>
        </a:xfrm>
        <a:prstGeom prst="rect">
          <a:avLst/>
        </a:prstGeom>
        <a:solidFill>
          <a:schemeClr val="accent2">
            <a:tint val="40000"/>
            <a:alpha val="90000"/>
            <a:hueOff val="1924205"/>
            <a:satOff val="-17781"/>
            <a:lumOff val="-200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924205"/>
              <a:satOff val="-17781"/>
              <a:lumOff val="-20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latin typeface="Calibri" panose="020F0502020204030204" pitchFamily="34" charset="0"/>
              <a:ea typeface="+mn-ea"/>
              <a:cs typeface="+mn-cs"/>
            </a:rPr>
            <a:t>Final Disposition</a:t>
          </a:r>
        </a:p>
      </dsp:txBody>
      <dsp:txXfrm>
        <a:off x="1525743" y="1776124"/>
        <a:ext cx="1523509" cy="227656"/>
      </dsp:txXfrm>
    </dsp:sp>
    <dsp:sp modelId="{E20D0A5F-A70E-40EF-B988-7D79B0848DED}">
      <dsp:nvSpPr>
        <dsp:cNvPr id="0" name=""/>
        <dsp:cNvSpPr/>
      </dsp:nvSpPr>
      <dsp:spPr>
        <a:xfrm>
          <a:off x="3049253" y="1776124"/>
          <a:ext cx="1523509" cy="227656"/>
        </a:xfrm>
        <a:prstGeom prst="rect">
          <a:avLst/>
        </a:prstGeom>
        <a:solidFill>
          <a:schemeClr val="accent2">
            <a:tint val="40000"/>
            <a:alpha val="90000"/>
            <a:hueOff val="2886308"/>
            <a:satOff val="-26671"/>
            <a:lumOff val="-300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886308"/>
              <a:satOff val="-26671"/>
              <a:lumOff val="-30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latin typeface="Calibri" panose="020F0502020204030204" pitchFamily="34" charset="0"/>
              <a:ea typeface="+mn-ea"/>
              <a:cs typeface="+mn-cs"/>
            </a:rPr>
            <a:t>Qualified </a:t>
          </a:r>
          <a:r>
            <a:rPr lang="en-US" sz="1000" b="0" kern="1200" err="1">
              <a:latin typeface="Calibri" panose="020F0502020204030204" pitchFamily="34" charset="0"/>
              <a:ea typeface="+mn-ea"/>
              <a:cs typeface="+mn-cs"/>
            </a:rPr>
            <a:t>Opps</a:t>
          </a:r>
          <a:r>
            <a:rPr lang="en-US" sz="1000" b="0" kern="1200">
              <a:latin typeface="Calibri" panose="020F0502020204030204" pitchFamily="34" charset="0"/>
              <a:ea typeface="+mn-ea"/>
              <a:cs typeface="+mn-cs"/>
            </a:rPr>
            <a:t>.</a:t>
          </a:r>
        </a:p>
      </dsp:txBody>
      <dsp:txXfrm>
        <a:off x="3049253" y="1776124"/>
        <a:ext cx="1523509" cy="227656"/>
      </dsp:txXfrm>
    </dsp:sp>
    <dsp:sp modelId="{DFFFCA12-6B11-4FBA-855F-C66AF54E6BBC}">
      <dsp:nvSpPr>
        <dsp:cNvPr id="0" name=""/>
        <dsp:cNvSpPr/>
      </dsp:nvSpPr>
      <dsp:spPr>
        <a:xfrm rot="10800000">
          <a:off x="0" y="754906"/>
          <a:ext cx="4574997" cy="761394"/>
        </a:xfrm>
        <a:prstGeom prst="upArrowCallou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Calibri" panose="020F0502020204030204" pitchFamily="34" charset="0"/>
              <a:ea typeface="+mn-ea"/>
              <a:cs typeface="+mn-cs"/>
            </a:rPr>
            <a:t>Data Analysis</a:t>
          </a:r>
        </a:p>
      </dsp:txBody>
      <dsp:txXfrm rot="-10800000">
        <a:off x="0" y="848505"/>
        <a:ext cx="4574997" cy="173650"/>
      </dsp:txXfrm>
    </dsp:sp>
    <dsp:sp modelId="{D355A977-A049-42EE-B66C-DCCC1D45D341}">
      <dsp:nvSpPr>
        <dsp:cNvPr id="0" name=""/>
        <dsp:cNvSpPr/>
      </dsp:nvSpPr>
      <dsp:spPr>
        <a:xfrm>
          <a:off x="0" y="1022155"/>
          <a:ext cx="2287498" cy="227656"/>
        </a:xfrm>
        <a:prstGeom prst="rect">
          <a:avLst/>
        </a:prstGeom>
        <a:solidFill>
          <a:schemeClr val="accent2">
            <a:tint val="40000"/>
            <a:alpha val="90000"/>
            <a:hueOff val="3848410"/>
            <a:satOff val="-35561"/>
            <a:lumOff val="-400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848410"/>
              <a:satOff val="-35561"/>
              <a:lumOff val="-40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latin typeface="Calibri" panose="020F0502020204030204" pitchFamily="34" charset="0"/>
              <a:ea typeface="+mn-ea"/>
              <a:cs typeface="+mn-cs"/>
            </a:rPr>
            <a:t>Initial Disposition</a:t>
          </a:r>
        </a:p>
      </dsp:txBody>
      <dsp:txXfrm>
        <a:off x="0" y="1022155"/>
        <a:ext cx="2287498" cy="227656"/>
      </dsp:txXfrm>
    </dsp:sp>
    <dsp:sp modelId="{5DCB5E98-96E2-4E25-B77A-2561D53DF14F}">
      <dsp:nvSpPr>
        <dsp:cNvPr id="0" name=""/>
        <dsp:cNvSpPr/>
      </dsp:nvSpPr>
      <dsp:spPr>
        <a:xfrm>
          <a:off x="2287498" y="1022155"/>
          <a:ext cx="2287498" cy="227656"/>
        </a:xfrm>
        <a:prstGeom prst="rect">
          <a:avLst/>
        </a:prstGeom>
        <a:solidFill>
          <a:schemeClr val="accent2">
            <a:tint val="40000"/>
            <a:alpha val="90000"/>
            <a:hueOff val="4810513"/>
            <a:satOff val="-44451"/>
            <a:lumOff val="-501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810513"/>
              <a:satOff val="-44451"/>
              <a:lumOff val="-50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latin typeface="Calibri" panose="020F0502020204030204" pitchFamily="34" charset="0"/>
              <a:ea typeface="+mn-ea"/>
              <a:cs typeface="+mn-cs"/>
            </a:rPr>
            <a:t>Opportunities</a:t>
          </a:r>
        </a:p>
      </dsp:txBody>
      <dsp:txXfrm>
        <a:off x="2287498" y="1022155"/>
        <a:ext cx="2287498" cy="227656"/>
      </dsp:txXfrm>
    </dsp:sp>
    <dsp:sp modelId="{D0F56C52-AC41-4286-9B29-18802BAE9D9C}">
      <dsp:nvSpPr>
        <dsp:cNvPr id="0" name=""/>
        <dsp:cNvSpPr/>
      </dsp:nvSpPr>
      <dsp:spPr>
        <a:xfrm rot="10800000">
          <a:off x="0" y="937"/>
          <a:ext cx="4574997" cy="761394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Calibri" panose="020F0502020204030204" pitchFamily="34" charset="0"/>
              <a:ea typeface="+mn-ea"/>
              <a:cs typeface="+mn-cs"/>
            </a:rPr>
            <a:t>Data Collection</a:t>
          </a:r>
        </a:p>
      </dsp:txBody>
      <dsp:txXfrm rot="-10800000">
        <a:off x="0" y="94536"/>
        <a:ext cx="4574997" cy="173650"/>
      </dsp:txXfrm>
    </dsp:sp>
    <dsp:sp modelId="{19E04AAA-95DE-4809-B764-DB3E0A6D063B}">
      <dsp:nvSpPr>
        <dsp:cNvPr id="0" name=""/>
        <dsp:cNvSpPr/>
      </dsp:nvSpPr>
      <dsp:spPr>
        <a:xfrm>
          <a:off x="0" y="268187"/>
          <a:ext cx="2287498" cy="227656"/>
        </a:xfrm>
        <a:prstGeom prst="rect">
          <a:avLst/>
        </a:prstGeom>
        <a:solidFill>
          <a:schemeClr val="accent2">
            <a:tint val="40000"/>
            <a:alpha val="90000"/>
            <a:hueOff val="5772616"/>
            <a:satOff val="-53342"/>
            <a:lumOff val="-601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772616"/>
              <a:satOff val="-53342"/>
              <a:lumOff val="-60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latin typeface="Calibri" panose="020F0502020204030204" pitchFamily="34" charset="0"/>
              <a:ea typeface="+mn-ea"/>
              <a:cs typeface="+mn-cs"/>
            </a:rPr>
            <a:t>Assessment Questionnaire</a:t>
          </a:r>
        </a:p>
      </dsp:txBody>
      <dsp:txXfrm>
        <a:off x="0" y="268187"/>
        <a:ext cx="2287498" cy="227656"/>
      </dsp:txXfrm>
    </dsp:sp>
    <dsp:sp modelId="{E467C221-1EE5-4E46-BA04-409EEB8DCDA9}">
      <dsp:nvSpPr>
        <dsp:cNvPr id="0" name=""/>
        <dsp:cNvSpPr/>
      </dsp:nvSpPr>
      <dsp:spPr>
        <a:xfrm>
          <a:off x="2287498" y="268187"/>
          <a:ext cx="2287498" cy="227656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latin typeface="Calibri" panose="020F0502020204030204" pitchFamily="34" charset="0"/>
              <a:ea typeface="+mn-ea"/>
              <a:cs typeface="+mn-cs"/>
            </a:rPr>
            <a:t>Stakeholder Interviews</a:t>
          </a:r>
        </a:p>
      </dsp:txBody>
      <dsp:txXfrm>
        <a:off x="2287498" y="268187"/>
        <a:ext cx="2287498" cy="227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3D7A-3A7F-4418-98AE-9ADE0ACE923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E865E-E798-4728-BC3D-ADA6A43E4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1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06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Zorik – 5 mins</a:t>
            </a:r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06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DE8342-5404-47F0-8FEC-CE3CDBE83D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3064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641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</a:t>
            </a:r>
            <a:r>
              <a:rPr lang="en-US" baseline="0" dirty="0"/>
              <a:t>e for - Ramana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15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Kantar, Kohl’s, B/S/H, </a:t>
            </a:r>
            <a:r>
              <a:rPr lang="en-US" err="1"/>
              <a:t>Matel</a:t>
            </a:r>
            <a:r>
              <a:rPr lang="en-US"/>
              <a:t>, Ithaca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9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0A30-D5C7-0777-BA5B-3453B249F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4D711-5D39-13B2-1ACF-A7EB04366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A71F-A36C-5109-D862-EFDEBEC2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462E-0EBC-4A31-9778-0AFEFCC4A8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AAD8-69E9-ED09-93D1-40321AFF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3156F-3BB4-0CDC-864A-20D46719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B67-07D9-4523-A8D3-98ADC51B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67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0836-A985-614A-8B47-4E0513E0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E8AE3-B53D-91D9-AD11-AD3D40F26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5DCEB-5BBA-CDD4-71E9-6572F527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462E-0EBC-4A31-9778-0AFEFCC4A8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A2022-89AA-4A09-1460-BE61E08B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2893-8117-766E-4625-D762C535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B67-07D9-4523-A8D3-98ADC51B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78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EAFAB-557F-EAA9-E02F-2DDAD1AF8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E028A-C268-8D35-B9A7-47E79024D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03DA7-35F2-BE05-D751-D4BB2671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462E-0EBC-4A31-9778-0AFEFCC4A8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98E67-B4AA-6A94-C0F4-B94CC195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9EF08-141B-D407-4BE5-1DA91B17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B67-07D9-4523-A8D3-98ADC51B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253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04887"/>
            <a:ext cx="11131783" cy="830933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203665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549400"/>
            <a:ext cx="5374387" cy="4425696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1048" y="1549400"/>
            <a:ext cx="5374387" cy="4425696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6762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03109E-6BFC-1742-809E-63EC7ED7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7" y="6263640"/>
            <a:ext cx="119817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Cognizant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465251"/>
            <a:ext cx="352097" cy="1641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7785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304C88D0-29FE-C440-9C89-488968EEA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58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4736" y="5802219"/>
            <a:ext cx="2699265" cy="57431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583078"/>
            <a:ext cx="10943344" cy="538417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68148"/>
            <a:ext cx="10943344" cy="426848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200329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39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2B2E-A199-276E-4690-35B59833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A773-A0AA-31E1-3D5C-C90967B3A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A943D-64EF-57C5-8E26-304C4705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462E-0EBC-4A31-9778-0AFEFCC4A8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0DB6E-4B26-3957-1D88-3C938F9B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33CE-EFE8-C6C1-424C-76BD479A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B67-07D9-4523-A8D3-98ADC51B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1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EEAA-A05C-FC82-A330-240DF3DA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66E5-1FBB-FDB6-E76D-9EF417F44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E923F-89C9-3AFE-E266-9163680F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462E-0EBC-4A31-9778-0AFEFCC4A8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53B0-77DF-1E25-92D0-F33E2FCE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156CA-3B63-262E-C8F8-C0EF2D6B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B67-07D9-4523-A8D3-98ADC51B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8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F7AA-6546-0F45-B800-7D9FA9FA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CA74-F621-F00C-24A9-5A3D1788D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0E5C-8BE8-D4D6-BE51-DA6992A64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9B867-D5EA-116A-DF50-5ACF6AA3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462E-0EBC-4A31-9778-0AFEFCC4A8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BCB43-31D5-AA64-ECFC-AC41FE83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72606-A650-0030-ACC7-B5BFF8EE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B67-07D9-4523-A8D3-98ADC51B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2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3EF9-6295-5059-BA8A-5DFB7878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92E26-BC3E-D85C-37FB-7F6E8FBC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6F933-9169-C095-D132-738C02C83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95117-C8B9-F336-3238-E639A1DE5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06B00-9567-6303-5B6B-E26A38B83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A7D1E-7520-7BB8-2A1F-47EDA98F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462E-0EBC-4A31-9778-0AFEFCC4A8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BF531-D113-4E13-68E7-2DE8541C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09323-2FA9-87BB-B1B6-98D2ECDB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B67-07D9-4523-A8D3-98ADC51B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73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3CAF-1825-56B6-CFE6-FC868842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265C5-6F87-2D5D-3A55-CEA3CB7D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462E-0EBC-4A31-9778-0AFEFCC4A8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4B3B-2100-4F91-8379-06CC0C87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271B9-235A-5261-5806-B288B9A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B67-07D9-4523-A8D3-98ADC51B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6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9B100-8697-F321-FD4F-B5EE12D1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462E-0EBC-4A31-9778-0AFEFCC4A8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3AD1-A53C-BE64-D350-7B2E5B71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2DE57-A425-5A63-D310-299694F2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B67-07D9-4523-A8D3-98ADC51B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6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27BE-2534-7E0A-6F73-B2111004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E299-BD0D-D392-C368-1D44B846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B206D-7C69-D090-C360-5EA7DB51C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C08C5-68C5-EB4C-775E-FD5023A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462E-0EBC-4A31-9778-0AFEFCC4A8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6238F-7888-4B41-7673-658E070F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868F8-2227-78F5-EB4B-A29A299F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B67-07D9-4523-A8D3-98ADC51B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98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BD98-F3A2-A16C-B9DE-18A40E5B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5C120-1495-D6D7-FF18-0A2E006B9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68BC6-5F55-9116-98FB-CC95C95BD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14A7A-219C-E8C3-C505-A6ADC706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462E-0EBC-4A31-9778-0AFEFCC4A8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47199-F385-092F-FD6C-54D9A74E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717FA-2BF2-5B45-ECFC-AC08DABD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B67-07D9-4523-A8D3-98ADC51B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99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76F18-55D3-1DE6-BF8C-0D3C86A8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88BB4-1F1F-0A76-218C-6599B26A1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9B3F2-6130-B6D2-424E-E93E0AC32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89462E-0EBC-4A31-9778-0AFEFCC4A8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E3768-18CD-9D37-CBCA-7CD93D273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C5D3E-A1AA-AF4F-64EF-51EF0720E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CEB67-07D9-4523-A8D3-98ADC51B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7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diagramData" Target="../diagrams/data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Relationship Id="rId1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jpe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emf"/><Relationship Id="rId11" Type="http://schemas.openxmlformats.org/officeDocument/2006/relationships/image" Target="../media/image30.gif"/><Relationship Id="rId5" Type="http://schemas.openxmlformats.org/officeDocument/2006/relationships/image" Target="../media/image24.emf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jpeg"/><Relationship Id="rId9" Type="http://schemas.openxmlformats.org/officeDocument/2006/relationships/image" Target="../media/image28.gif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3863" y="6148851"/>
            <a:ext cx="6096000" cy="207264"/>
          </a:xfrm>
        </p:spPr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C7F9A1C-BED9-B84F-AD7F-1395A47532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3863" y="2966837"/>
            <a:ext cx="11103597" cy="541969"/>
          </a:xfrm>
        </p:spPr>
        <p:txBody>
          <a:bodyPr/>
          <a:lstStyle/>
          <a:p>
            <a:r>
              <a:rPr lang="en-US" sz="3733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Portfolio Assessment &amp; Modernization</a:t>
            </a:r>
          </a:p>
          <a:p>
            <a:r>
              <a:rPr lang="en-US" sz="3733" b="1" dirty="0">
                <a:latin typeface="Calibri" panose="020F0502020204030204" pitchFamily="34" charset="0"/>
                <a:cs typeface="Calibri" panose="020F0502020204030204" pitchFamily="34" charset="0"/>
              </a:rPr>
              <a:t>Cognizant </a:t>
            </a:r>
            <a:r>
              <a:rPr lang="en-US" sz="3733" b="1" dirty="0" err="1">
                <a:latin typeface="Calibri" panose="020F0502020204030204" pitchFamily="34" charset="0"/>
                <a:cs typeface="Calibri" panose="020F0502020204030204" pitchFamily="34" charset="0"/>
              </a:rPr>
              <a:t>PoV</a:t>
            </a:r>
            <a:endParaRPr lang="en-US" sz="3733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75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89" y="213361"/>
            <a:ext cx="11222736" cy="451657"/>
          </a:xfrm>
        </p:spPr>
        <p:txBody>
          <a:bodyPr/>
          <a:lstStyle/>
          <a:p>
            <a:r>
              <a:rPr lang="en-US" sz="2667">
                <a:latin typeface="Calibri" panose="020F0502020204030204" pitchFamily="34" charset="0"/>
                <a:cs typeface="Calibri" panose="020F0502020204030204" pitchFamily="34" charset="0"/>
              </a:rPr>
              <a:t>Indicative Effort Required From Stakeholders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noProof="0"/>
              <a:t>© 2021 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2EFEF571-C9B4-4D92-A7F7-315B894862A8}" type="slidenum">
              <a:rPr lang="en-US" noProof="0" smtClean="0"/>
              <a:pPr lvl="0"/>
              <a:t>10</a:t>
            </a:fld>
            <a:endParaRPr lang="en-US" noProof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9745" y="837756"/>
          <a:ext cx="11600583" cy="5206824"/>
        </p:xfrm>
        <a:graphic>
          <a:graphicData uri="http://schemas.openxmlformats.org/drawingml/2006/table">
            <a:tbl>
              <a:tblPr firstRow="1" firstCol="1" bandRow="1"/>
              <a:tblGrid>
                <a:gridCol w="2043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4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Roles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Key Responsibilities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Indicative Effort Required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Program Sponsor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Ensure commitment from the</a:t>
                      </a:r>
                      <a:r>
                        <a:rPr lang="en-US" sz="1300" baseline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UnitingCare </a:t>
                      </a: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IT and Business Leadership for the program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Communicate objectives and expectations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3% to 5% per week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3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Application Rationalization Engagement Manger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 signoff of templates and deliverables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Ensure participation of the necessary stakeholders 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Ensure data availability on time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Work closely with Cognizant team on a daily basis towards successful execution of the program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 insights and inputs about </a:t>
                      </a:r>
                      <a:r>
                        <a:rPr lang="en-US" sz="1300" kern="1200" baseline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UnitingCare</a:t>
                      </a: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specific aspects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Manage conflicting priorities of </a:t>
                      </a:r>
                      <a:r>
                        <a:rPr lang="en-US" sz="1300" kern="1200" baseline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UnitingCare</a:t>
                      </a: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stakeholders for this exercise on an ongoing basis.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Remove blockages 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100% per week until end of Pilot phase and then 50 % until end of project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0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Project Assistant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Work closely with Engagement Manger and Cognizant Project Team to coordinate meetings with the </a:t>
                      </a:r>
                      <a:r>
                        <a:rPr lang="en-US" sz="1300" kern="1200" baseline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UnitingCare</a:t>
                      </a: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stakeholders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Blocking calendar and the resources required for the various meeting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Project coordination to ensure timely availability and usage of the resources 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40% per week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3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IT Product Managers 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 necessary inputs in surveys, workshops, 1 on 1 sessions, as required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Participate in opportunity qualifications 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Work with Cognizant to identify pilot Application scope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 to 6 hrs. per Application Manager for interview and play back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3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Application</a:t>
                      </a:r>
                      <a:r>
                        <a:rPr lang="en-US" sz="1300" baseline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Business Owners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 inputs on the application functionality gap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 inputs on non-functional user experience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 necessary inputs in surveys, workshops, 1 on 1 sessions, as required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 to 6 hrs per Application Owner/SME for interviews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6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Enterprise Architect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 inputs on architecture roadmap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 necessary inputs in surveys, workshops, 1 on 1 sessions, as required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10%to 12% a week during Pilot phase</a:t>
                      </a:r>
                      <a:endParaRPr lang="en-US" sz="13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17" marR="457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55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468D83-7077-2246-AFDE-880993C60D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ADM Client Enablement &amp; Transformation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C5C9F-CFB9-5845-99D4-ED6125700F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ADMCET@cognizant.com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7F34D1-2D92-144C-816F-270390B5A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178" y="2221185"/>
            <a:ext cx="5426268" cy="978729"/>
          </a:xfrm>
        </p:spPr>
        <p:txBody>
          <a:bodyPr/>
          <a:lstStyle/>
          <a:p>
            <a:r>
              <a:rPr lang="en-US" sz="640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729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89" y="213361"/>
            <a:ext cx="11222736" cy="451657"/>
          </a:xfrm>
        </p:spPr>
        <p:txBody>
          <a:bodyPr/>
          <a:lstStyle/>
          <a:p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Cognizant’s Perspective On Portfolio Assessment &amp; Modernization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noProof="0"/>
              <a:t>© 2021 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2EFEF571-C9B4-4D92-A7F7-315B894862A8}" type="slidenum">
              <a:rPr lang="en-US" noProof="0" smtClean="0"/>
              <a:pPr lvl="0"/>
              <a:t>2</a:t>
            </a:fld>
            <a:endParaRPr lang="en-US" noProof="0"/>
          </a:p>
        </p:txBody>
      </p:sp>
      <p:sp>
        <p:nvSpPr>
          <p:cNvPr id="136" name="Striped Right Arrow 135"/>
          <p:cNvSpPr/>
          <p:nvPr/>
        </p:nvSpPr>
        <p:spPr>
          <a:xfrm>
            <a:off x="5766829" y="2246070"/>
            <a:ext cx="6134228" cy="3206215"/>
          </a:xfrm>
          <a:prstGeom prst="stripedRightArrow">
            <a:avLst>
              <a:gd name="adj1" fmla="val 9268"/>
              <a:gd name="adj2" fmla="val 136760"/>
            </a:avLst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Text Placeholder 6"/>
          <p:cNvSpPr txBox="1">
            <a:spLocks/>
          </p:cNvSpPr>
          <p:nvPr/>
        </p:nvSpPr>
        <p:spPr>
          <a:xfrm>
            <a:off x="586067" y="773401"/>
            <a:ext cx="11272656" cy="5981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377">
              <a:defRPr/>
            </a:pPr>
            <a:r>
              <a:rPr lang="en-US" sz="1467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Portfolio Modernization, Organizations can transform a highly complex, costly and moderately effective application landscape to an agile, lean and productive portfolio, aligned with key business needs and adaptable to an ever changing macro climate.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7631093" y="1706995"/>
            <a:ext cx="4213816" cy="423613"/>
          </a:xfrm>
          <a:prstGeom prst="round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b="1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Effective use of portfolio rationalization can self fund transformation initiatives and Optimize TCO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7482591" y="2279344"/>
            <a:ext cx="4141416" cy="3127662"/>
            <a:chOff x="5487250" y="1705409"/>
            <a:chExt cx="3106062" cy="2345747"/>
          </a:xfrm>
        </p:grpSpPr>
        <p:sp>
          <p:nvSpPr>
            <p:cNvPr id="140" name="Text Box 13"/>
            <p:cNvSpPr txBox="1">
              <a:spLocks noChangeArrowheads="1"/>
            </p:cNvSpPr>
            <p:nvPr/>
          </p:nvSpPr>
          <p:spPr bwMode="auto">
            <a:xfrm>
              <a:off x="5557218" y="2802478"/>
              <a:ext cx="792839" cy="8079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sz="800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 the business </a:t>
              </a:r>
            </a:p>
            <a:p>
              <a:pPr algn="ctr" defTabSz="1219170">
                <a:defRPr/>
              </a:pPr>
              <a:r>
                <a:rPr lang="en-US" sz="800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</a:p>
            <a:p>
              <a:pPr algn="ctr" defTabSz="1219170">
                <a:defRPr/>
              </a:pPr>
              <a:r>
                <a:rPr lang="en-US" sz="800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Development funds</a:t>
              </a:r>
            </a:p>
            <a:p>
              <a:pPr algn="ctr" defTabSz="1219170">
                <a:defRPr/>
              </a:pPr>
              <a:r>
                <a:rPr lang="en-US" sz="800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  <a:p>
              <a:pPr algn="ctr" defTabSz="1219170">
                <a:defRPr/>
              </a:pPr>
              <a:r>
                <a:rPr lang="en-US" sz="800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Operations </a:t>
              </a:r>
            </a:p>
            <a:p>
              <a:pPr algn="ctr" defTabSz="1219170">
                <a:defRPr/>
              </a:pPr>
              <a:r>
                <a:rPr lang="en-US" sz="800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</a:p>
            <a:p>
              <a:pPr algn="ctr" defTabSz="1219170">
                <a:defRPr/>
              </a:pPr>
              <a:r>
                <a:rPr lang="en-US" sz="800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 </a:t>
              </a:r>
            </a:p>
            <a:p>
              <a:pPr algn="ctr" defTabSz="1219170">
                <a:defRPr/>
              </a:pPr>
              <a:r>
                <a:rPr lang="en-US" sz="800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Maintenance</a:t>
              </a:r>
            </a:p>
          </p:txBody>
        </p:sp>
        <p:sp>
          <p:nvSpPr>
            <p:cNvPr id="141" name="Text Box 15"/>
            <p:cNvSpPr txBox="1">
              <a:spLocks noChangeArrowheads="1"/>
            </p:cNvSpPr>
            <p:nvPr/>
          </p:nvSpPr>
          <p:spPr bwMode="auto">
            <a:xfrm>
              <a:off x="5487250" y="2177233"/>
              <a:ext cx="902811" cy="4385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sz="800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Value associated with</a:t>
              </a:r>
            </a:p>
            <a:p>
              <a:pPr algn="ctr" defTabSz="1219170">
                <a:defRPr/>
              </a:pPr>
              <a:r>
                <a:rPr lang="en-US" sz="800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maintaining </a:t>
              </a:r>
            </a:p>
            <a:p>
              <a:pPr algn="ctr" defTabSz="1219170">
                <a:defRPr/>
              </a:pPr>
              <a:r>
                <a:rPr lang="en-US" sz="800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applications </a:t>
              </a:r>
            </a:p>
            <a:p>
              <a:pPr algn="ctr" defTabSz="1219170">
                <a:defRPr/>
              </a:pPr>
              <a:r>
                <a:rPr lang="en-US" sz="800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nearing retirement</a:t>
              </a:r>
            </a:p>
          </p:txBody>
        </p:sp>
        <p:sp>
          <p:nvSpPr>
            <p:cNvPr id="142" name="Text Box 20"/>
            <p:cNvSpPr txBox="1">
              <a:spLocks noChangeArrowheads="1"/>
            </p:cNvSpPr>
            <p:nvPr/>
          </p:nvSpPr>
          <p:spPr bwMode="auto">
            <a:xfrm>
              <a:off x="7278372" y="3828065"/>
              <a:ext cx="402995" cy="2230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sz="1333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Time</a:t>
              </a:r>
            </a:p>
          </p:txBody>
        </p:sp>
        <p:sp>
          <p:nvSpPr>
            <p:cNvPr id="143" name="Text Box 22"/>
            <p:cNvSpPr txBox="1">
              <a:spLocks noChangeArrowheads="1"/>
            </p:cNvSpPr>
            <p:nvPr/>
          </p:nvSpPr>
          <p:spPr bwMode="auto">
            <a:xfrm>
              <a:off x="5522919" y="1959646"/>
              <a:ext cx="857447" cy="1924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sz="1067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Value Generated</a:t>
              </a:r>
            </a:p>
          </p:txBody>
        </p:sp>
        <p:sp>
          <p:nvSpPr>
            <p:cNvPr id="144" name="Text Box 27"/>
            <p:cNvSpPr txBox="1">
              <a:spLocks noChangeArrowheads="1"/>
            </p:cNvSpPr>
            <p:nvPr/>
          </p:nvSpPr>
          <p:spPr bwMode="auto">
            <a:xfrm>
              <a:off x="6478336" y="1995925"/>
              <a:ext cx="843548" cy="2230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sz="1333" u="sng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 State</a:t>
              </a:r>
            </a:p>
          </p:txBody>
        </p:sp>
        <p:sp>
          <p:nvSpPr>
            <p:cNvPr id="145" name="Text Box 28"/>
            <p:cNvSpPr txBox="1">
              <a:spLocks noChangeArrowheads="1"/>
            </p:cNvSpPr>
            <p:nvPr/>
          </p:nvSpPr>
          <p:spPr bwMode="auto">
            <a:xfrm>
              <a:off x="7800222" y="1995216"/>
              <a:ext cx="790649" cy="2230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sz="1333" u="sng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Future State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6223186" y="2197357"/>
              <a:ext cx="2370126" cy="1641495"/>
              <a:chOff x="7084815" y="1775582"/>
              <a:chExt cx="3965994" cy="2560491"/>
            </a:xfrm>
          </p:grpSpPr>
          <p:sp>
            <p:nvSpPr>
              <p:cNvPr id="148" name="Rectangle 147"/>
              <p:cNvSpPr>
                <a:spLocks noChangeArrowheads="1"/>
              </p:cNvSpPr>
              <p:nvPr/>
            </p:nvSpPr>
            <p:spPr bwMode="auto">
              <a:xfrm>
                <a:off x="7603691" y="1811818"/>
                <a:ext cx="1181313" cy="5937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algn="ctr" defTabSz="1219170">
                  <a:defRPr/>
                </a:pPr>
                <a:r>
                  <a:rPr lang="en-US" sz="867" b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Running </a:t>
                </a:r>
              </a:p>
              <a:p>
                <a:pPr algn="ctr" defTabSz="1219170">
                  <a:defRPr/>
                </a:pPr>
                <a:r>
                  <a:rPr lang="en-US" sz="867" b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Retirement </a:t>
                </a:r>
              </a:p>
              <a:p>
                <a:pPr algn="ctr" defTabSz="1219170">
                  <a:defRPr/>
                </a:pPr>
                <a:r>
                  <a:rPr lang="en-US" sz="867" b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applications</a:t>
                </a:r>
              </a:p>
            </p:txBody>
          </p:sp>
          <p:sp>
            <p:nvSpPr>
              <p:cNvPr id="149" name="Rectangle 148"/>
              <p:cNvSpPr>
                <a:spLocks noChangeArrowheads="1"/>
              </p:cNvSpPr>
              <p:nvPr/>
            </p:nvSpPr>
            <p:spPr bwMode="auto">
              <a:xfrm>
                <a:off x="9867874" y="3553336"/>
                <a:ext cx="1181313" cy="705463"/>
              </a:xfrm>
              <a:prstGeom prst="rect">
                <a:avLst/>
              </a:prstGeom>
              <a:solidFill>
                <a:srgbClr val="2C6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algn="ctr" defTabSz="1219170">
                  <a:defRPr/>
                </a:pPr>
                <a:r>
                  <a:rPr lang="en-US" sz="867" b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Operations </a:t>
                </a:r>
              </a:p>
              <a:p>
                <a:pPr algn="ctr" defTabSz="1219170">
                  <a:defRPr/>
                </a:pPr>
                <a:r>
                  <a:rPr lang="en-US" sz="867" b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  <a:p>
                <a:pPr algn="ctr" defTabSz="1219170">
                  <a:defRPr/>
                </a:pPr>
                <a:r>
                  <a:rPr lang="en-US" sz="867" b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Application maintenance</a:t>
                </a:r>
              </a:p>
            </p:txBody>
          </p:sp>
          <p:sp>
            <p:nvSpPr>
              <p:cNvPr id="150" name="Line 8"/>
              <p:cNvSpPr>
                <a:spLocks noChangeShapeType="1"/>
              </p:cNvSpPr>
              <p:nvPr/>
            </p:nvSpPr>
            <p:spPr bwMode="auto">
              <a:xfrm>
                <a:off x="8785004" y="3296750"/>
                <a:ext cx="1082870" cy="256586"/>
              </a:xfrm>
              <a:prstGeom prst="line">
                <a:avLst/>
              </a:prstGeom>
              <a:noFill/>
              <a:ln w="9525">
                <a:solidFill>
                  <a:srgbClr val="0033B4"/>
                </a:solidFill>
                <a:prstDash val="dash"/>
                <a:round/>
                <a:headEnd type="stealth" w="med" len="med"/>
                <a:tailEnd type="stealth" w="med" len="med"/>
              </a:ln>
            </p:spPr>
            <p:txBody>
              <a:bodyPr wrap="none" anchor="ctr"/>
              <a:lstStyle/>
              <a:p>
                <a:pPr defTabSz="1219170">
                  <a:defRPr/>
                </a:pPr>
                <a:endParaRPr lang="en-US" sz="933" kern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ea typeface="MS PGothic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Line 9"/>
              <p:cNvSpPr>
                <a:spLocks noChangeShapeType="1"/>
              </p:cNvSpPr>
              <p:nvPr/>
            </p:nvSpPr>
            <p:spPr bwMode="auto">
              <a:xfrm>
                <a:off x="8785004" y="1811818"/>
                <a:ext cx="1082413" cy="394169"/>
              </a:xfrm>
              <a:prstGeom prst="line">
                <a:avLst/>
              </a:prstGeom>
              <a:noFill/>
              <a:ln w="9525">
                <a:solidFill>
                  <a:srgbClr val="0033B4"/>
                </a:solidFill>
                <a:prstDash val="dash"/>
                <a:round/>
                <a:headEnd type="stealth" w="med" len="med"/>
                <a:tailEnd type="stealth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en-US" sz="933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Line 10"/>
              <p:cNvSpPr>
                <a:spLocks noChangeShapeType="1"/>
              </p:cNvSpPr>
              <p:nvPr/>
            </p:nvSpPr>
            <p:spPr bwMode="auto">
              <a:xfrm>
                <a:off x="8785004" y="4253649"/>
                <a:ext cx="1082870" cy="0"/>
              </a:xfrm>
              <a:prstGeom prst="line">
                <a:avLst/>
              </a:prstGeom>
              <a:noFill/>
              <a:ln w="9525">
                <a:solidFill>
                  <a:srgbClr val="EEECE1"/>
                </a:solidFill>
                <a:prstDash val="dash"/>
                <a:round/>
                <a:headEnd type="stealth" w="med" len="med"/>
                <a:tailEnd type="stealth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en-US" sz="933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AutoShape 11"/>
              <p:cNvSpPr>
                <a:spLocks/>
              </p:cNvSpPr>
              <p:nvPr/>
            </p:nvSpPr>
            <p:spPr bwMode="auto">
              <a:xfrm>
                <a:off x="7084815" y="2428715"/>
                <a:ext cx="295328" cy="1794024"/>
              </a:xfrm>
              <a:prstGeom prst="leftBrace">
                <a:avLst>
                  <a:gd name="adj1" fmla="val 80556"/>
                  <a:gd name="adj2" fmla="val 50000"/>
                </a:avLst>
              </a:prstGeom>
              <a:noFill/>
              <a:ln w="9525">
                <a:solidFill>
                  <a:srgbClr val="0033B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en-US" sz="933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Line 12"/>
              <p:cNvSpPr>
                <a:spLocks noChangeShapeType="1"/>
              </p:cNvSpPr>
              <p:nvPr/>
            </p:nvSpPr>
            <p:spPr bwMode="auto">
              <a:xfrm>
                <a:off x="7505248" y="4325770"/>
                <a:ext cx="3543940" cy="0"/>
              </a:xfrm>
              <a:prstGeom prst="line">
                <a:avLst/>
              </a:prstGeom>
              <a:noFill/>
              <a:ln w="25400">
                <a:solidFill>
                  <a:srgbClr val="0033B4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en-US" sz="933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AutoShape 14"/>
              <p:cNvSpPr>
                <a:spLocks/>
              </p:cNvSpPr>
              <p:nvPr/>
            </p:nvSpPr>
            <p:spPr bwMode="auto">
              <a:xfrm>
                <a:off x="7084815" y="1832425"/>
                <a:ext cx="295328" cy="557654"/>
              </a:xfrm>
              <a:prstGeom prst="leftBrace">
                <a:avLst>
                  <a:gd name="adj1" fmla="val 34028"/>
                  <a:gd name="adj2" fmla="val 50000"/>
                </a:avLst>
              </a:prstGeom>
              <a:noFill/>
              <a:ln w="9525">
                <a:solidFill>
                  <a:srgbClr val="0033B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en-US" sz="933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Rectangle 155"/>
              <p:cNvSpPr>
                <a:spLocks noChangeArrowheads="1"/>
              </p:cNvSpPr>
              <p:nvPr/>
            </p:nvSpPr>
            <p:spPr bwMode="auto">
              <a:xfrm>
                <a:off x="7603691" y="3280411"/>
                <a:ext cx="1181313" cy="979677"/>
              </a:xfrm>
              <a:prstGeom prst="rect">
                <a:avLst/>
              </a:prstGeom>
              <a:solidFill>
                <a:srgbClr val="328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algn="ctr" defTabSz="1219170">
                  <a:defRPr/>
                </a:pPr>
                <a:r>
                  <a:rPr lang="en-US" sz="867" b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Operations and </a:t>
                </a:r>
              </a:p>
              <a:p>
                <a:pPr algn="ctr" defTabSz="1219170">
                  <a:defRPr/>
                </a:pPr>
                <a:r>
                  <a:rPr lang="en-US" sz="867" b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applications </a:t>
                </a:r>
              </a:p>
              <a:p>
                <a:pPr algn="ctr" defTabSz="1219170">
                  <a:defRPr/>
                </a:pPr>
                <a:r>
                  <a:rPr lang="en-US" sz="867" b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maintenance</a:t>
                </a:r>
              </a:p>
            </p:txBody>
          </p:sp>
          <p:sp>
            <p:nvSpPr>
              <p:cNvPr id="157" name="Line 21"/>
              <p:cNvSpPr>
                <a:spLocks noChangeShapeType="1"/>
              </p:cNvSpPr>
              <p:nvPr/>
            </p:nvSpPr>
            <p:spPr bwMode="auto">
              <a:xfrm flipV="1">
                <a:off x="7505248" y="1802803"/>
                <a:ext cx="0" cy="2533270"/>
              </a:xfrm>
              <a:prstGeom prst="line">
                <a:avLst/>
              </a:prstGeom>
              <a:noFill/>
              <a:ln w="25400">
                <a:solidFill>
                  <a:srgbClr val="0033B4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en-US" sz="933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Line 23"/>
              <p:cNvSpPr>
                <a:spLocks noChangeShapeType="1"/>
              </p:cNvSpPr>
              <p:nvPr/>
            </p:nvSpPr>
            <p:spPr bwMode="auto">
              <a:xfrm>
                <a:off x="9867874" y="1811818"/>
                <a:ext cx="1181313" cy="0"/>
              </a:xfrm>
              <a:prstGeom prst="line">
                <a:avLst/>
              </a:prstGeom>
              <a:noFill/>
              <a:ln w="9525">
                <a:solidFill>
                  <a:srgbClr val="0033B4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en-US" sz="933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Line 24"/>
              <p:cNvSpPr>
                <a:spLocks noChangeShapeType="1"/>
              </p:cNvSpPr>
              <p:nvPr/>
            </p:nvSpPr>
            <p:spPr bwMode="auto">
              <a:xfrm>
                <a:off x="10064760" y="1823409"/>
                <a:ext cx="0" cy="382578"/>
              </a:xfrm>
              <a:prstGeom prst="line">
                <a:avLst/>
              </a:prstGeom>
              <a:noFill/>
              <a:ln w="9525">
                <a:solidFill>
                  <a:srgbClr val="0033B4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en-US" sz="933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Right Arrow 159"/>
              <p:cNvSpPr>
                <a:spLocks noChangeArrowheads="1"/>
              </p:cNvSpPr>
              <p:nvPr/>
            </p:nvSpPr>
            <p:spPr bwMode="auto">
              <a:xfrm>
                <a:off x="9113146" y="2785460"/>
                <a:ext cx="408127" cy="202198"/>
              </a:xfrm>
              <a:prstGeom prst="rightArrow">
                <a:avLst>
                  <a:gd name="adj1" fmla="val 50000"/>
                  <a:gd name="adj2" fmla="val 50032"/>
                </a:avLst>
              </a:prstGeom>
              <a:solidFill>
                <a:srgbClr val="0033B4">
                  <a:lumMod val="75000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algn="ctr" defTabSz="1219170" eaLnBrk="0" hangingPunct="0">
                  <a:defRPr/>
                </a:pPr>
                <a:endParaRPr lang="en-US" sz="933" b="0">
                  <a:solidFill>
                    <a:srgbClr val="0033A0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Text Box 26"/>
              <p:cNvSpPr txBox="1">
                <a:spLocks noChangeArrowheads="1"/>
              </p:cNvSpPr>
              <p:nvPr/>
            </p:nvSpPr>
            <p:spPr bwMode="auto">
              <a:xfrm>
                <a:off x="10123529" y="1775582"/>
                <a:ext cx="847751" cy="39607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algn="ctr" defTabSz="1219170">
                  <a:defRPr/>
                </a:pPr>
                <a:r>
                  <a:rPr lang="en-US" sz="800" b="0">
                    <a:solidFill>
                      <a:srgbClr val="0033A0">
                        <a:lumMod val="50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Overall </a:t>
                </a:r>
              </a:p>
              <a:p>
                <a:pPr algn="ctr" defTabSz="1219170">
                  <a:defRPr/>
                </a:pPr>
                <a:r>
                  <a:rPr lang="en-US" sz="800" b="0">
                    <a:solidFill>
                      <a:srgbClr val="0033A0">
                        <a:lumMod val="50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Savings*</a:t>
                </a:r>
              </a:p>
            </p:txBody>
          </p:sp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7603691" y="2405533"/>
                <a:ext cx="1181313" cy="891217"/>
              </a:xfrm>
              <a:prstGeom prst="rect">
                <a:avLst/>
              </a:prstGeom>
              <a:solidFill>
                <a:srgbClr val="AD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algn="ctr" defTabSz="1219170">
                  <a:defRPr/>
                </a:pPr>
                <a:r>
                  <a:rPr lang="en-US" sz="867" b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Funds available </a:t>
                </a:r>
                <a:br>
                  <a:rPr lang="en-US" sz="867" b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867" b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growth and </a:t>
                </a:r>
              </a:p>
              <a:p>
                <a:pPr algn="ctr" defTabSz="1219170">
                  <a:defRPr/>
                </a:pPr>
                <a:r>
                  <a:rPr lang="en-US" sz="867" b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development</a:t>
                </a:r>
              </a:p>
            </p:txBody>
          </p:sp>
          <p:sp>
            <p:nvSpPr>
              <p:cNvPr id="163" name="Text Box 13"/>
              <p:cNvSpPr txBox="1">
                <a:spLocks noChangeArrowheads="1"/>
              </p:cNvSpPr>
              <p:nvPr/>
            </p:nvSpPr>
            <p:spPr bwMode="auto">
              <a:xfrm>
                <a:off x="8843939" y="3649809"/>
                <a:ext cx="984153" cy="54009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algn="ctr" defTabSz="1219170">
                  <a:defRPr/>
                </a:pPr>
                <a:r>
                  <a:rPr lang="en-US" sz="800" b="0">
                    <a:solidFill>
                      <a:srgbClr val="0033A0">
                        <a:lumMod val="50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Reduced costs</a:t>
                </a:r>
              </a:p>
              <a:p>
                <a:pPr algn="ctr" defTabSz="1219170">
                  <a:defRPr/>
                </a:pPr>
                <a:r>
                  <a:rPr lang="en-US" sz="800" b="0">
                    <a:solidFill>
                      <a:srgbClr val="0033A0">
                        <a:lumMod val="50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from </a:t>
                </a:r>
              </a:p>
              <a:p>
                <a:pPr algn="ctr" defTabSz="1219170">
                  <a:defRPr/>
                </a:pPr>
                <a:r>
                  <a:rPr lang="en-US" sz="800" b="0">
                    <a:solidFill>
                      <a:srgbClr val="0033A0">
                        <a:lumMod val="50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Optimization</a:t>
                </a:r>
              </a:p>
            </p:txBody>
          </p:sp>
          <p:sp>
            <p:nvSpPr>
              <p:cNvPr id="164" name="Rectangle 163"/>
              <p:cNvSpPr>
                <a:spLocks noChangeArrowheads="1"/>
              </p:cNvSpPr>
              <p:nvPr/>
            </p:nvSpPr>
            <p:spPr bwMode="auto">
              <a:xfrm>
                <a:off x="9869496" y="2205988"/>
                <a:ext cx="1181313" cy="1352416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algn="ctr" defTabSz="1219170">
                  <a:defRPr/>
                </a:pPr>
                <a:r>
                  <a:rPr lang="en-US" sz="867" b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Funds for transformational and digital initiatives</a:t>
                </a:r>
              </a:p>
            </p:txBody>
          </p:sp>
        </p:grpSp>
        <p:sp>
          <p:nvSpPr>
            <p:cNvPr id="147" name="Rounded Rectangular Callout 146"/>
            <p:cNvSpPr/>
            <p:nvPr/>
          </p:nvSpPr>
          <p:spPr>
            <a:xfrm>
              <a:off x="7206717" y="1705409"/>
              <a:ext cx="1279532" cy="303729"/>
            </a:xfrm>
            <a:prstGeom prst="wedgeRoundRectCallout">
              <a:avLst>
                <a:gd name="adj1" fmla="val -497"/>
                <a:gd name="adj2" fmla="val 128959"/>
                <a:gd name="adj3" fmla="val 16667"/>
              </a:avLst>
            </a:prstGeom>
            <a:solidFill>
              <a:srgbClr val="7BA0FF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800" kern="0">
                  <a:solidFill>
                    <a:srgbClr val="000000"/>
                  </a:solidFill>
                  <a:latin typeface="Calibri" panose="020F0502020204030204" pitchFamily="34" charset="0"/>
                </a:rPr>
                <a:t>Re-investment in transformation initiatives</a:t>
              </a: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7631094" y="5632697"/>
            <a:ext cx="3991620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609585">
              <a:defRPr/>
            </a:pPr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</a:rPr>
              <a:t>*Average YoY savings: ~12-15% of OpEx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93030" y="1623853"/>
            <a:ext cx="7206485" cy="4445899"/>
            <a:chOff x="277720" y="1260946"/>
            <a:chExt cx="5404864" cy="3334424"/>
          </a:xfrm>
        </p:grpSpPr>
        <p:sp>
          <p:nvSpPr>
            <p:cNvPr id="167" name="Oval 166"/>
            <p:cNvSpPr/>
            <p:nvPr/>
          </p:nvSpPr>
          <p:spPr>
            <a:xfrm>
              <a:off x="2315301" y="2385674"/>
              <a:ext cx="935010" cy="935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277720" y="1260946"/>
              <a:ext cx="5404864" cy="3334424"/>
              <a:chOff x="-8896" y="1152988"/>
              <a:chExt cx="5733869" cy="3537397"/>
            </a:xfrm>
          </p:grpSpPr>
          <p:graphicFrame>
            <p:nvGraphicFramePr>
              <p:cNvPr id="169" name="Diagram 168"/>
              <p:cNvGraphicFramePr/>
              <p:nvPr/>
            </p:nvGraphicFramePr>
            <p:xfrm>
              <a:off x="488115" y="1446847"/>
              <a:ext cx="4239809" cy="27828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70" name="Rectangle 169"/>
              <p:cNvSpPr/>
              <p:nvPr/>
            </p:nvSpPr>
            <p:spPr>
              <a:xfrm>
                <a:off x="3041693" y="1152988"/>
                <a:ext cx="1695969" cy="465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8163" indent="-148163" defTabSz="1219170">
                  <a:buFont typeface="Arial" panose="020B0604020202020204" pitchFamily="34" charset="0"/>
                  <a:buChar char="•"/>
                  <a:defRPr/>
                </a:pPr>
                <a:r>
                  <a:rPr lang="en-US" sz="1067" ker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Reduction in time to market </a:t>
                </a:r>
              </a:p>
              <a:p>
                <a:pPr marL="148163" indent="-148163" defTabSz="1219170">
                  <a:buFont typeface="Arial" panose="020B0604020202020204" pitchFamily="34" charset="0"/>
                  <a:buChar char="•"/>
                  <a:defRPr/>
                </a:pPr>
                <a:r>
                  <a:rPr lang="en-US" sz="1067" ker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Re-allocation of management efforts to strategic tasks</a:t>
                </a: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897845" y="1860762"/>
                <a:ext cx="1583674" cy="596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8163" indent="-148163" defTabSz="1219170">
                  <a:buFont typeface="Arial" panose="020B0604020202020204" pitchFamily="34" charset="0"/>
                  <a:buChar char="•"/>
                  <a:defRPr/>
                </a:pPr>
                <a:r>
                  <a:rPr lang="en-US" sz="1067" ker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Enhanced compliance </a:t>
                </a:r>
              </a:p>
              <a:p>
                <a:pPr marL="148163" indent="-148163" defTabSz="1219170">
                  <a:buFont typeface="Arial" panose="020B0604020202020204" pitchFamily="34" charset="0"/>
                  <a:buChar char="•"/>
                  <a:defRPr/>
                </a:pPr>
                <a:r>
                  <a:rPr lang="en-US" sz="1067" ker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Streamlining of review/inspection, rework and retest</a:t>
                </a: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964824" y="3044257"/>
                <a:ext cx="1760149" cy="465432"/>
              </a:xfrm>
              <a:prstGeom prst="rect">
                <a:avLst/>
              </a:prstGeom>
            </p:spPr>
            <p:txBody>
              <a:bodyPr wrap="square" rIns="0">
                <a:spAutoFit/>
              </a:bodyPr>
              <a:lstStyle/>
              <a:p>
                <a:pPr marL="148163" indent="-148163" defTabSz="1219170"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US" sz="1067" ker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Reduction in support/ development FTEs</a:t>
                </a:r>
              </a:p>
              <a:p>
                <a:pPr marL="148163" indent="-148163" defTabSz="1219170"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US" sz="1067" ker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Retirement of aging applications </a:t>
                </a: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696089" y="3826026"/>
                <a:ext cx="1975167" cy="596087"/>
              </a:xfrm>
              <a:prstGeom prst="rect">
                <a:avLst/>
              </a:prstGeom>
            </p:spPr>
            <p:txBody>
              <a:bodyPr wrap="square" rIns="0">
                <a:spAutoFit/>
              </a:bodyPr>
              <a:lstStyle/>
              <a:p>
                <a:pPr marL="148163" indent="-148163" defTabSz="1219170"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US" sz="1067" ker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Reduction in defects / issues and reduced turnaround time</a:t>
                </a:r>
              </a:p>
              <a:p>
                <a:pPr marL="148163" indent="-148163" defTabSz="1219170"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US" sz="1067" ker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Optimization of regulatory compliance effort</a:t>
                </a: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287481" y="4355609"/>
                <a:ext cx="2826324" cy="33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8163" indent="-148163" defTabSz="1219170">
                  <a:buFont typeface="Arial" panose="020B0604020202020204" pitchFamily="34" charset="0"/>
                  <a:buChar char="•"/>
                  <a:defRPr/>
                </a:pPr>
                <a:r>
                  <a:rPr lang="en-US" sz="1067" ker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Reduction in duplicate or conflicting functionality </a:t>
                </a:r>
              </a:p>
              <a:p>
                <a:pPr marL="148163" indent="-148163" defTabSz="1219170">
                  <a:buFont typeface="Arial" panose="020B0604020202020204" pitchFamily="34" charset="0"/>
                  <a:buChar char="•"/>
                  <a:defRPr/>
                </a:pPr>
                <a:r>
                  <a:rPr lang="en-US" sz="1067" ker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Reduction of management and documentation efforts</a:t>
                </a: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915" y="3374688"/>
                <a:ext cx="1176116" cy="726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8163" indent="-148163" defTabSz="1219170">
                  <a:buFont typeface="Arial" panose="020B0604020202020204" pitchFamily="34" charset="0"/>
                  <a:buChar char="•"/>
                  <a:defRPr/>
                </a:pPr>
                <a:r>
                  <a:rPr lang="en-US" sz="1067" ker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Improve speed of IT delivery</a:t>
                </a:r>
              </a:p>
              <a:p>
                <a:pPr marL="148163" indent="-148163" defTabSz="1219170">
                  <a:buFont typeface="Arial" panose="020B0604020202020204" pitchFamily="34" charset="0"/>
                  <a:buChar char="•"/>
                  <a:defRPr/>
                </a:pPr>
                <a:r>
                  <a:rPr lang="en-US" sz="1067" ker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Portfolio simplification and risk reduction 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-8896" y="2104581"/>
                <a:ext cx="1296377" cy="596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8163" indent="-148163" defTabSz="1219170">
                  <a:buFont typeface="Arial" panose="020B0604020202020204" pitchFamily="34" charset="0"/>
                  <a:buChar char="•"/>
                  <a:defRPr/>
                </a:pPr>
                <a:r>
                  <a:rPr lang="en-US" sz="1067" ker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Improved automation</a:t>
                </a:r>
              </a:p>
              <a:p>
                <a:pPr marL="148163" indent="-148163" defTabSz="1219170">
                  <a:buFont typeface="Arial" panose="020B0604020202020204" pitchFamily="34" charset="0"/>
                  <a:buChar char="•"/>
                  <a:defRPr/>
                </a:pPr>
                <a:r>
                  <a:rPr lang="en-US" sz="1067" ker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Accelerate progress against digital business goals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44330" y="1321179"/>
                <a:ext cx="1385711" cy="465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8163" indent="-148163" defTabSz="1219170">
                  <a:buFont typeface="Arial" panose="020B0604020202020204" pitchFamily="34" charset="0"/>
                  <a:buChar char="•"/>
                  <a:defRPr/>
                </a:pPr>
                <a:r>
                  <a:rPr lang="en-US" sz="1067" ker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Achieve cost efficiency by migrating suitable applications to cloud</a:t>
                </a:r>
              </a:p>
            </p:txBody>
          </p:sp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7" cstate="screen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9260" y="2075352"/>
                <a:ext cx="785914" cy="785914"/>
              </a:xfrm>
              <a:prstGeom prst="rect">
                <a:avLst/>
              </a:prstGeom>
            </p:spPr>
          </p:pic>
          <p:pic>
            <p:nvPicPr>
              <p:cNvPr id="179" name="Picture 178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5703" y="1793984"/>
                <a:ext cx="359167" cy="359167"/>
              </a:xfrm>
              <a:prstGeom prst="rect">
                <a:avLst/>
              </a:prstGeom>
            </p:spPr>
          </p:pic>
          <p:pic>
            <p:nvPicPr>
              <p:cNvPr id="180" name="Picture 17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8739" y="2166517"/>
                <a:ext cx="265448" cy="265448"/>
              </a:xfrm>
              <a:prstGeom prst="rect">
                <a:avLst/>
              </a:prstGeom>
            </p:spPr>
          </p:pic>
          <p:pic>
            <p:nvPicPr>
              <p:cNvPr id="181" name="Picture 180"/>
              <p:cNvPicPr>
                <a:picLocks noChangeAspect="1"/>
              </p:cNvPicPr>
              <p:nvPr/>
            </p:nvPicPr>
            <p:blipFill>
              <a:blip r:embed="rId11" cstate="screen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7257" y="2823774"/>
                <a:ext cx="721271" cy="721271"/>
              </a:xfrm>
              <a:prstGeom prst="rect">
                <a:avLst/>
              </a:prstGeom>
            </p:spPr>
          </p:pic>
          <p:pic>
            <p:nvPicPr>
              <p:cNvPr id="182" name="Picture 181"/>
              <p:cNvPicPr>
                <a:picLocks noChangeAspect="1"/>
              </p:cNvPicPr>
              <p:nvPr/>
            </p:nvPicPr>
            <p:blipFill>
              <a:blip r:embed="rId12" cstate="screen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8786" y="3084431"/>
                <a:ext cx="596614" cy="596614"/>
              </a:xfrm>
              <a:prstGeom prst="rect">
                <a:avLst/>
              </a:prstGeom>
            </p:spPr>
          </p:pic>
          <p:pic>
            <p:nvPicPr>
              <p:cNvPr id="183" name="Picture 182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0777" y="3525238"/>
                <a:ext cx="306553" cy="306553"/>
              </a:xfrm>
              <a:prstGeom prst="rect">
                <a:avLst/>
              </a:prstGeom>
            </p:spPr>
          </p:pic>
          <p:pic>
            <p:nvPicPr>
              <p:cNvPr id="184" name="Picture 183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77750" y="2157249"/>
                <a:ext cx="417953" cy="262882"/>
              </a:xfrm>
              <a:prstGeom prst="rect">
                <a:avLst/>
              </a:prstGeom>
            </p:spPr>
          </p:pic>
          <p:pic>
            <p:nvPicPr>
              <p:cNvPr id="185" name="Picture 184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142" y="3200491"/>
                <a:ext cx="326913" cy="326913"/>
              </a:xfrm>
              <a:prstGeom prst="rect">
                <a:avLst/>
              </a:prstGeom>
            </p:spPr>
          </p:pic>
          <p:sp>
            <p:nvSpPr>
              <p:cNvPr id="186" name="Oval 185"/>
              <p:cNvSpPr/>
              <p:nvPr/>
            </p:nvSpPr>
            <p:spPr>
              <a:xfrm>
                <a:off x="1987856" y="2347638"/>
                <a:ext cx="1326774" cy="990330"/>
              </a:xfrm>
              <a:prstGeom prst="ellipse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 defTabSz="1219170">
                  <a:defRPr/>
                </a:pPr>
                <a:r>
                  <a:rPr lang="en-US" sz="1200" kern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Application Portfolio Rationalization</a:t>
                </a:r>
              </a:p>
              <a:p>
                <a:pPr algn="ctr" defTabSz="1219170">
                  <a:defRPr/>
                </a:pPr>
                <a:r>
                  <a:rPr lang="en-US" sz="1200" kern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Impact</a:t>
                </a:r>
                <a:endParaRPr lang="en-US" sz="800" kern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2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89" y="213361"/>
            <a:ext cx="11222736" cy="451657"/>
          </a:xfrm>
        </p:spPr>
        <p:txBody>
          <a:bodyPr/>
          <a:lstStyle/>
          <a:p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Customized Assessment Approach to Suit Client Objective And Portfolio Needs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noProof="0"/>
              <a:t>© 2021 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2EFEF571-C9B4-4D92-A7F7-315B894862A8}" type="slidenum">
              <a:rPr lang="en-US" noProof="0" smtClean="0"/>
              <a:pPr lvl="0"/>
              <a:t>3</a:t>
            </a:fld>
            <a:endParaRPr lang="en-US" noProof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4761" y="1565927"/>
          <a:ext cx="11818683" cy="4502359"/>
        </p:xfrm>
        <a:graphic>
          <a:graphicData uri="http://schemas.openxmlformats.org/drawingml/2006/table">
            <a:tbl>
              <a:tblPr firstRow="1" bandRow="1"/>
              <a:tblGrid>
                <a:gridCol w="3939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9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9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079"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500">
                          <a:latin typeface="Calibri" panose="020F0502020204030204" pitchFamily="34" charset="0"/>
                        </a:rPr>
                        <a:t>Business Driven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A0"/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500">
                          <a:latin typeface="Calibri" panose="020F0502020204030204" pitchFamily="34" charset="0"/>
                        </a:rPr>
                        <a:t>IT Driven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A0"/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500">
                          <a:latin typeface="Calibri" panose="020F0502020204030204" pitchFamily="34" charset="0"/>
                        </a:rPr>
                        <a:t>Process Driven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280"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007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rgbClr val="007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rgbClr val="007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26861" y="2107304"/>
            <a:ext cx="3600479" cy="3714307"/>
            <a:chOff x="141767" y="1573619"/>
            <a:chExt cx="2700359" cy="2785730"/>
          </a:xfrm>
        </p:grpSpPr>
        <p:sp>
          <p:nvSpPr>
            <p:cNvPr id="8" name="Isosceles Triangle 7"/>
            <p:cNvSpPr/>
            <p:nvPr/>
          </p:nvSpPr>
          <p:spPr>
            <a:xfrm rot="10800000">
              <a:off x="141767" y="1573619"/>
              <a:ext cx="1399954" cy="2785730"/>
            </a:xfrm>
            <a:prstGeom prst="triangle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shade val="30000"/>
                    <a:satMod val="115000"/>
                  </a:sysClr>
                </a:gs>
                <a:gs pos="50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ysClr val="window" lastClr="FFFFFF">
                    <a:lumMod val="95000"/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133" ker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69358" y="1679938"/>
              <a:ext cx="1097280" cy="329610"/>
            </a:xfrm>
            <a:prstGeom prst="roundRect">
              <a:avLst/>
            </a:prstGeom>
            <a:noFill/>
            <a:ln w="9525" cap="flat" cmpd="sng" algn="ctr">
              <a:solidFill>
                <a:srgbClr val="2C67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1067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Identify Business Strategy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9358" y="2248656"/>
              <a:ext cx="1097280" cy="329610"/>
            </a:xfrm>
            <a:prstGeom prst="roundRect">
              <a:avLst/>
            </a:prstGeom>
            <a:noFill/>
            <a:ln w="9525" cap="flat" cmpd="sng" algn="ctr">
              <a:solidFill>
                <a:srgbClr val="2C67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1067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Establish Enterprise Architecture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69358" y="2817374"/>
              <a:ext cx="1097280" cy="329610"/>
            </a:xfrm>
            <a:prstGeom prst="roundRect">
              <a:avLst/>
            </a:prstGeom>
            <a:noFill/>
            <a:ln w="9525" cap="flat" cmpd="sng" algn="ctr">
              <a:solidFill>
                <a:srgbClr val="2C67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1067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Define Future State Architecture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69358" y="3386092"/>
              <a:ext cx="1097280" cy="329610"/>
            </a:xfrm>
            <a:prstGeom prst="roundRect">
              <a:avLst/>
            </a:prstGeom>
            <a:noFill/>
            <a:ln w="9525" cap="flat" cmpd="sng" algn="ctr">
              <a:solidFill>
                <a:srgbClr val="2C67FF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algn="ctr" defTabSz="1219170">
                <a:defRPr/>
              </a:pPr>
              <a:r>
                <a:rPr lang="en-US" sz="1067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Define Rationalization Roadmap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9358" y="3954811"/>
              <a:ext cx="1097280" cy="329610"/>
            </a:xfrm>
            <a:prstGeom prst="roundRect">
              <a:avLst/>
            </a:prstGeom>
            <a:noFill/>
            <a:ln w="9525" cap="flat" cmpd="sng" algn="ctr">
              <a:solidFill>
                <a:srgbClr val="2C67FF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algn="ctr" defTabSz="1219170">
                <a:defRPr/>
              </a:pPr>
              <a:r>
                <a:rPr lang="en-US" sz="1067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Establish Governance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6638" y="3399075"/>
              <a:ext cx="1475488" cy="284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EA Future State: Applications, </a:t>
              </a:r>
            </a:p>
            <a:p>
              <a:pPr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Technology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6638" y="2798971"/>
              <a:ext cx="1475488" cy="284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EA Transformation Focus: Operational Excellence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66638" y="2257617"/>
              <a:ext cx="1475488" cy="284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Enterprise Solutioning: Biz. Driven Initiatives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66638" y="1674411"/>
              <a:ext cx="1475488" cy="284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EA Transformation Focus: management Excellence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824985" y="2279721"/>
            <a:ext cx="2622697" cy="3400841"/>
            <a:chOff x="6584435" y="1702931"/>
            <a:chExt cx="1967023" cy="2550631"/>
          </a:xfrm>
        </p:grpSpPr>
        <p:sp>
          <p:nvSpPr>
            <p:cNvPr id="19" name="Rectangle 18"/>
            <p:cNvSpPr/>
            <p:nvPr/>
          </p:nvSpPr>
          <p:spPr>
            <a:xfrm>
              <a:off x="6584435" y="1702931"/>
              <a:ext cx="1967023" cy="182880"/>
            </a:xfrm>
            <a:prstGeom prst="rect">
              <a:avLst/>
            </a:prstGeom>
            <a:noFill/>
            <a:ln w="9525" cap="flat" cmpd="sng" algn="ctr">
              <a:solidFill>
                <a:srgbClr val="141414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200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L1 Process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89754" y="1931864"/>
              <a:ext cx="621792" cy="253064"/>
            </a:xfrm>
            <a:prstGeom prst="rect">
              <a:avLst/>
            </a:prstGeom>
            <a:noFill/>
            <a:ln w="9525" cap="flat" cmpd="sng" algn="ctr">
              <a:solidFill>
                <a:srgbClr val="2C67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067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Process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59710" y="1931864"/>
              <a:ext cx="621792" cy="253064"/>
            </a:xfrm>
            <a:prstGeom prst="rect">
              <a:avLst/>
            </a:prstGeom>
            <a:noFill/>
            <a:ln w="9525" cap="flat" cmpd="sng" algn="ctr">
              <a:solidFill>
                <a:srgbClr val="2C67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067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Process 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29666" y="1931864"/>
              <a:ext cx="621792" cy="253064"/>
            </a:xfrm>
            <a:prstGeom prst="rect">
              <a:avLst/>
            </a:prstGeom>
            <a:noFill/>
            <a:ln w="9525" cap="flat" cmpd="sng" algn="ctr">
              <a:solidFill>
                <a:srgbClr val="2C67FF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algn="ctr" defTabSz="1219170">
                <a:defRPr/>
              </a:pPr>
              <a:r>
                <a:rPr lang="en-US" sz="1067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Process …N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85451" y="2263841"/>
              <a:ext cx="457200" cy="182880"/>
            </a:xfrm>
            <a:prstGeom prst="rect">
              <a:avLst/>
            </a:prstGeom>
            <a:noFill/>
            <a:ln w="9525" cap="flat" cmpd="sng" algn="ctr">
              <a:solidFill>
                <a:srgbClr val="0033A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 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85451" y="2493275"/>
              <a:ext cx="457200" cy="182880"/>
            </a:xfrm>
            <a:prstGeom prst="rect">
              <a:avLst/>
            </a:prstGeom>
            <a:noFill/>
            <a:ln w="9525" cap="flat" cmpd="sng" algn="ctr">
              <a:solidFill>
                <a:srgbClr val="0033A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 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85451" y="2722710"/>
              <a:ext cx="457200" cy="182880"/>
            </a:xfrm>
            <a:prstGeom prst="rect">
              <a:avLst/>
            </a:prstGeom>
            <a:noFill/>
            <a:ln w="9525" cap="flat" cmpd="sng" algn="ctr">
              <a:solidFill>
                <a:srgbClr val="0033A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App…N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48210" y="2278015"/>
              <a:ext cx="457200" cy="182880"/>
            </a:xfrm>
            <a:prstGeom prst="rect">
              <a:avLst/>
            </a:prstGeom>
            <a:noFill/>
            <a:ln w="9525" cap="flat" cmpd="sng" algn="ctr">
              <a:solidFill>
                <a:srgbClr val="0033A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 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48210" y="2493275"/>
              <a:ext cx="457200" cy="182880"/>
            </a:xfrm>
            <a:prstGeom prst="rect">
              <a:avLst/>
            </a:prstGeom>
            <a:noFill/>
            <a:ln w="9525" cap="flat" cmpd="sng" algn="ctr">
              <a:solidFill>
                <a:srgbClr val="0033A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 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48210" y="2736884"/>
              <a:ext cx="457200" cy="182880"/>
            </a:xfrm>
            <a:prstGeom prst="rect">
              <a:avLst/>
            </a:prstGeom>
            <a:noFill/>
            <a:ln w="9525" cap="flat" cmpd="sng" algn="ctr">
              <a:solidFill>
                <a:srgbClr val="0033A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App…N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07658" y="2270926"/>
              <a:ext cx="457200" cy="182880"/>
            </a:xfrm>
            <a:prstGeom prst="rect">
              <a:avLst/>
            </a:prstGeom>
            <a:noFill/>
            <a:ln w="9525" cap="flat" cmpd="sng" algn="ctr">
              <a:solidFill>
                <a:srgbClr val="0033A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 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07658" y="2493275"/>
              <a:ext cx="457200" cy="182880"/>
            </a:xfrm>
            <a:prstGeom prst="rect">
              <a:avLst/>
            </a:prstGeom>
            <a:noFill/>
            <a:ln w="9525" cap="flat" cmpd="sng" algn="ctr">
              <a:solidFill>
                <a:srgbClr val="0033A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 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007658" y="2729795"/>
              <a:ext cx="457200" cy="182880"/>
            </a:xfrm>
            <a:prstGeom prst="rect">
              <a:avLst/>
            </a:prstGeom>
            <a:noFill/>
            <a:ln w="9525" cap="flat" cmpd="sng" algn="ctr">
              <a:solidFill>
                <a:srgbClr val="0033A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App…N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84435" y="3036729"/>
              <a:ext cx="1967023" cy="182880"/>
            </a:xfrm>
            <a:prstGeom prst="rect">
              <a:avLst/>
            </a:prstGeom>
            <a:noFill/>
            <a:ln w="9525" cap="flat" cmpd="sng" algn="ctr">
              <a:solidFill>
                <a:srgbClr val="141414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200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L2 Process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89754" y="3265662"/>
              <a:ext cx="621792" cy="253064"/>
            </a:xfrm>
            <a:prstGeom prst="rect">
              <a:avLst/>
            </a:prstGeom>
            <a:noFill/>
            <a:ln w="9525" cap="flat" cmpd="sng" algn="ctr">
              <a:solidFill>
                <a:srgbClr val="2C67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1067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Process 1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59710" y="3265662"/>
              <a:ext cx="621792" cy="253064"/>
            </a:xfrm>
            <a:prstGeom prst="rect">
              <a:avLst/>
            </a:prstGeom>
            <a:noFill/>
            <a:ln w="9525" cap="flat" cmpd="sng" algn="ctr">
              <a:solidFill>
                <a:srgbClr val="2C67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1067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Process 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29666" y="3265662"/>
              <a:ext cx="621792" cy="253064"/>
            </a:xfrm>
            <a:prstGeom prst="rect">
              <a:avLst/>
            </a:prstGeom>
            <a:noFill/>
            <a:ln w="9525" cap="flat" cmpd="sng" algn="ctr">
              <a:solidFill>
                <a:srgbClr val="2C67FF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algn="ctr" defTabSz="1219170">
                <a:defRPr/>
              </a:pPr>
              <a:r>
                <a:rPr lang="en-US" sz="1067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Process …N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85451" y="3597639"/>
              <a:ext cx="457200" cy="182880"/>
            </a:xfrm>
            <a:prstGeom prst="rect">
              <a:avLst/>
            </a:prstGeom>
            <a:noFill/>
            <a:ln w="9525" cap="flat" cmpd="sng" algn="ctr">
              <a:solidFill>
                <a:srgbClr val="0033A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 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685451" y="3827073"/>
              <a:ext cx="457200" cy="182880"/>
            </a:xfrm>
            <a:prstGeom prst="rect">
              <a:avLst/>
            </a:prstGeom>
            <a:noFill/>
            <a:ln w="9525" cap="flat" cmpd="sng" algn="ctr">
              <a:solidFill>
                <a:srgbClr val="0033A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85451" y="4056508"/>
              <a:ext cx="457200" cy="182880"/>
            </a:xfrm>
            <a:prstGeom prst="rect">
              <a:avLst/>
            </a:prstGeom>
            <a:noFill/>
            <a:ln w="9525" cap="flat" cmpd="sng" algn="ctr">
              <a:solidFill>
                <a:srgbClr val="0033A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App…N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48210" y="3611813"/>
              <a:ext cx="457200" cy="182880"/>
            </a:xfrm>
            <a:prstGeom prst="rect">
              <a:avLst/>
            </a:prstGeom>
            <a:noFill/>
            <a:ln w="9525" cap="flat" cmpd="sng" algn="ctr">
              <a:solidFill>
                <a:srgbClr val="0033A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 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348210" y="3827073"/>
              <a:ext cx="457200" cy="182880"/>
            </a:xfrm>
            <a:prstGeom prst="rect">
              <a:avLst/>
            </a:prstGeom>
            <a:noFill/>
            <a:ln w="9525" cap="flat" cmpd="sng" algn="ctr">
              <a:solidFill>
                <a:srgbClr val="0033A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 2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48210" y="4070682"/>
              <a:ext cx="457200" cy="182880"/>
            </a:xfrm>
            <a:prstGeom prst="rect">
              <a:avLst/>
            </a:prstGeom>
            <a:noFill/>
            <a:ln w="9525" cap="flat" cmpd="sng" algn="ctr">
              <a:solidFill>
                <a:srgbClr val="0033A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App…N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07658" y="3604724"/>
              <a:ext cx="457200" cy="182880"/>
            </a:xfrm>
            <a:prstGeom prst="rect">
              <a:avLst/>
            </a:prstGeom>
            <a:noFill/>
            <a:ln w="9525" cap="flat" cmpd="sng" algn="ctr">
              <a:solidFill>
                <a:srgbClr val="0033A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 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07658" y="3827073"/>
              <a:ext cx="457200" cy="182880"/>
            </a:xfrm>
            <a:prstGeom prst="rect">
              <a:avLst/>
            </a:prstGeom>
            <a:noFill/>
            <a:ln w="9525" cap="flat" cmpd="sng" algn="ctr">
              <a:solidFill>
                <a:srgbClr val="0033A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 2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07658" y="4063593"/>
              <a:ext cx="457200" cy="182880"/>
            </a:xfrm>
            <a:prstGeom prst="rect">
              <a:avLst/>
            </a:prstGeom>
            <a:noFill/>
            <a:ln w="9525" cap="flat" cmpd="sng" algn="ctr">
              <a:solidFill>
                <a:srgbClr val="0033A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App…N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69621" y="803425"/>
            <a:ext cx="1152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defRPr/>
            </a:pPr>
            <a:r>
              <a:rPr lang="en-US" sz="1600" dirty="0">
                <a:solidFill>
                  <a:srgbClr val="141414"/>
                </a:solidFill>
                <a:latin typeface="Calibri" panose="020F0502020204030204" pitchFamily="34" charset="0"/>
              </a:rPr>
              <a:t>Portfolio Modernization can be either Business / IT / Process driven. Cognizant’s framework can be customized to each approach; however, the core tenets fundamentally remain unchanged.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401952" y="1909259"/>
            <a:ext cx="3474429" cy="4335761"/>
            <a:chOff x="3257636" y="1425085"/>
            <a:chExt cx="2605822" cy="3251821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3294322" y="1636311"/>
              <a:ext cx="0" cy="2723038"/>
            </a:xfrm>
            <a:prstGeom prst="line">
              <a:avLst/>
            </a:prstGeom>
            <a:noFill/>
            <a:ln w="3175" cap="flat" cmpd="sng" algn="ctr">
              <a:solidFill>
                <a:srgbClr val="2C67FF"/>
              </a:solidFill>
              <a:prstDash val="soli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>
            <a:xfrm>
              <a:off x="5810037" y="1636311"/>
              <a:ext cx="0" cy="2723038"/>
            </a:xfrm>
            <a:prstGeom prst="line">
              <a:avLst/>
            </a:prstGeom>
            <a:noFill/>
            <a:ln w="3175" cap="flat" cmpd="sng" algn="ctr">
              <a:solidFill>
                <a:srgbClr val="2C67FF"/>
              </a:solidFill>
              <a:prstDash val="soli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3257636" y="1425085"/>
              <a:ext cx="640080" cy="17692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 State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14818" y="1425085"/>
              <a:ext cx="548640" cy="17692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Future State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86582" y="4359349"/>
              <a:ext cx="365760" cy="2845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Legacy </a:t>
              </a:r>
            </a:p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Apps.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15374" y="4375078"/>
              <a:ext cx="454010" cy="2845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Industry Standards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32417" y="4392309"/>
              <a:ext cx="603163" cy="2845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PaaS / Microservices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294322" y="4359349"/>
              <a:ext cx="2515715" cy="0"/>
            </a:xfrm>
            <a:prstGeom prst="line">
              <a:avLst/>
            </a:prstGeom>
            <a:noFill/>
            <a:ln w="3175" cap="flat" cmpd="sng" algn="ctr">
              <a:solidFill>
                <a:srgbClr val="2C67FF"/>
              </a:solidFill>
              <a:prstDash val="soli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>
            <a:xfrm>
              <a:off x="3449987" y="1850067"/>
              <a:ext cx="2222344" cy="2403495"/>
            </a:xfrm>
            <a:prstGeom prst="line">
              <a:avLst/>
            </a:prstGeom>
            <a:noFill/>
            <a:ln w="3175" cap="flat" cmpd="sng" algn="ctr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>
            <a:xfrm flipH="1">
              <a:off x="3450163" y="1850067"/>
              <a:ext cx="2221992" cy="2404872"/>
            </a:xfrm>
            <a:prstGeom prst="line">
              <a:avLst/>
            </a:prstGeom>
            <a:noFill/>
            <a:ln w="3175" cap="flat" cmpd="sng" algn="ctr">
              <a:solidFill>
                <a:srgbClr val="429434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3328919" y="1668141"/>
              <a:ext cx="182880" cy="17692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219170">
                <a:defRPr/>
              </a:pPr>
              <a:r>
                <a:rPr lang="en-US" sz="933" ker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80472" y="1651382"/>
              <a:ext cx="274320" cy="17692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219170">
                <a:defRPr/>
              </a:pPr>
              <a:r>
                <a:rPr lang="en-US" sz="933" kern="0">
                  <a:solidFill>
                    <a:srgbClr val="50B33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Agility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434020" y="1973569"/>
              <a:ext cx="731520" cy="239108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2C67FF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 Rationalization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614509" y="2453110"/>
              <a:ext cx="731520" cy="239108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2C67FF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 Replatforming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182986" y="2949837"/>
              <a:ext cx="731520" cy="239108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2C67FF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ITaaS Enablement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872958" y="3715702"/>
              <a:ext cx="731520" cy="239108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2C67FF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IaaS Migration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756388" y="2453110"/>
              <a:ext cx="731520" cy="239108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2C67FF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DevOps / CD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934624" y="1956383"/>
              <a:ext cx="731520" cy="239108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2C67FF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algn="ctr" defTabSz="1219170">
                <a:defRPr/>
              </a:pPr>
              <a:r>
                <a:rPr lang="en-US" sz="933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PaaS Migration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346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170">
            <a:extLst>
              <a:ext uri="{FF2B5EF4-FFF2-40B4-BE49-F238E27FC236}">
                <a16:creationId xmlns:a16="http://schemas.microsoft.com/office/drawing/2014/main" id="{E8CDF783-BF38-4AAB-8504-D39584A031B9}"/>
              </a:ext>
            </a:extLst>
          </p:cNvPr>
          <p:cNvSpPr/>
          <p:nvPr/>
        </p:nvSpPr>
        <p:spPr>
          <a:xfrm>
            <a:off x="486472" y="1412681"/>
            <a:ext cx="925757" cy="4456211"/>
          </a:xfrm>
          <a:prstGeom prst="roundRect">
            <a:avLst>
              <a:gd name="adj" fmla="val 2380"/>
            </a:avLst>
          </a:prstGeom>
          <a:solidFill>
            <a:schemeClr val="bg1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761802">
              <a:defRPr/>
            </a:pPr>
            <a:endParaRPr lang="en-US" sz="751" kern="0">
              <a:solidFill>
                <a:srgbClr val="000000"/>
              </a:solidFill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153" name="Rectangle: Top Corners Rounded 152">
            <a:extLst>
              <a:ext uri="{FF2B5EF4-FFF2-40B4-BE49-F238E27FC236}">
                <a16:creationId xmlns:a16="http://schemas.microsoft.com/office/drawing/2014/main" id="{D15A9858-5FB4-4B3B-8262-0DD21D35A299}"/>
              </a:ext>
            </a:extLst>
          </p:cNvPr>
          <p:cNvSpPr/>
          <p:nvPr/>
        </p:nvSpPr>
        <p:spPr>
          <a:xfrm>
            <a:off x="476090" y="1118124"/>
            <a:ext cx="946521" cy="321941"/>
          </a:xfrm>
          <a:prstGeom prst="round2SameRect">
            <a:avLst>
              <a:gd name="adj1" fmla="val 25323"/>
              <a:gd name="adj2" fmla="val 0"/>
            </a:avLst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1088467"/>
            <a:endParaRPr lang="en-US" sz="2167">
              <a:solidFill>
                <a:prstClr val="black"/>
              </a:solidFill>
              <a:latin typeface="Interstate-Light" panose="02000606030000020004" pitchFamily="2" charset="0"/>
              <a:cs typeface="Lucida Grande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026DA4-6858-480A-AA31-0EF81C85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901" y="4802772"/>
            <a:ext cx="264073" cy="169277"/>
          </a:xfrm>
        </p:spPr>
        <p:txBody>
          <a:bodyPr/>
          <a:lstStyle/>
          <a:p>
            <a:pPr defTabSz="1088467"/>
            <a:fld id="{8A327F09-5727-42F3-8CEF-8204D4C57556}" type="slidenum">
              <a:rPr lang="en-US" sz="1100">
                <a:solidFill>
                  <a:srgbClr val="002060"/>
                </a:solidFill>
                <a:latin typeface="Segoe UI"/>
              </a:rPr>
              <a:pPr defTabSz="1088467"/>
              <a:t>4</a:t>
            </a:fld>
            <a:endParaRPr lang="en-US" sz="1100" dirty="0">
              <a:solidFill>
                <a:srgbClr val="002060"/>
              </a:solidFill>
              <a:latin typeface="Segoe U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FB21D-7CDA-4E12-8C03-ED59A876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90" y="257216"/>
            <a:ext cx="10808209" cy="307777"/>
          </a:xfrm>
        </p:spPr>
        <p:txBody>
          <a:bodyPr/>
          <a:lstStyle/>
          <a:p>
            <a:r>
              <a:rPr lang="en-US" dirty="0"/>
              <a:t>Application Validation, Assessment and Dispositioning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4D15EB-3407-4B62-95FB-E2BD3C2D0855}"/>
              </a:ext>
            </a:extLst>
          </p:cNvPr>
          <p:cNvSpPr/>
          <p:nvPr/>
        </p:nvSpPr>
        <p:spPr>
          <a:xfrm>
            <a:off x="510656" y="690153"/>
            <a:ext cx="11472616" cy="31338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1088467"/>
            <a:endParaRPr lang="en-US" sz="2167">
              <a:solidFill>
                <a:prstClr val="black"/>
              </a:solidFill>
              <a:latin typeface="Interstate-Light" panose="02000606030000020004" pitchFamily="2" charset="0"/>
              <a:cs typeface="Lucida Grande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38CDF-D383-4404-AA2C-245F6BDBEA0C}"/>
              </a:ext>
            </a:extLst>
          </p:cNvPr>
          <p:cNvSpPr txBox="1"/>
          <p:nvPr/>
        </p:nvSpPr>
        <p:spPr>
          <a:xfrm>
            <a:off x="509036" y="688763"/>
            <a:ext cx="11472616" cy="307777"/>
          </a:xfrm>
          <a:prstGeom prst="rect">
            <a:avLst/>
          </a:prstGeom>
          <a:solidFill>
            <a:srgbClr val="0033A0"/>
          </a:solidFill>
        </p:spPr>
        <p:txBody>
          <a:bodyPr wrap="square">
            <a:spAutoFit/>
          </a:bodyPr>
          <a:lstStyle/>
          <a:p>
            <a:pPr defTabSz="1088467"/>
            <a:r>
              <a:rPr lang="en-US" sz="1400" b="1" dirty="0">
                <a:solidFill>
                  <a:schemeClr val="bg1"/>
                </a:solidFill>
                <a:latin typeface="Segoe UI"/>
              </a:rPr>
              <a:t>Comprehensive end-to-end approach, assisted by data, processes, and toolsets that accelerate the overall efforts for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E7048-914D-4B95-9C1F-4087CE45718F}"/>
              </a:ext>
            </a:extLst>
          </p:cNvPr>
          <p:cNvSpPr/>
          <p:nvPr/>
        </p:nvSpPr>
        <p:spPr>
          <a:xfrm>
            <a:off x="4373367" y="1141526"/>
            <a:ext cx="5410911" cy="4727367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2">
                <a:alpha val="2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802">
              <a:defRPr/>
            </a:pPr>
            <a:endParaRPr lang="en-US" sz="687">
              <a:solidFill>
                <a:srgbClr val="FFFFFF"/>
              </a:solidFill>
              <a:latin typeface="Segoe UI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853D34-5B12-4B4C-9C70-DB3D4E2FCAC7}"/>
              </a:ext>
            </a:extLst>
          </p:cNvPr>
          <p:cNvGrpSpPr/>
          <p:nvPr/>
        </p:nvGrpSpPr>
        <p:grpSpPr>
          <a:xfrm>
            <a:off x="4435531" y="2930995"/>
            <a:ext cx="5462660" cy="1541463"/>
            <a:chOff x="3206086" y="1980519"/>
            <a:chExt cx="4189054" cy="13001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69FCC4-4A2B-466D-B35E-DA0C9F585B2E}"/>
                </a:ext>
              </a:extLst>
            </p:cNvPr>
            <p:cNvSpPr/>
            <p:nvPr/>
          </p:nvSpPr>
          <p:spPr>
            <a:xfrm rot="16200000">
              <a:off x="4586916" y="599689"/>
              <a:ext cx="1300102" cy="40617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33A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802">
                <a:defRPr/>
              </a:pPr>
              <a:endParaRPr lang="en-US" sz="1251">
                <a:solidFill>
                  <a:srgbClr val="FFFFFF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0" name="Isosceles Triangle 169">
              <a:extLst>
                <a:ext uri="{FF2B5EF4-FFF2-40B4-BE49-F238E27FC236}">
                  <a16:creationId xmlns:a16="http://schemas.microsoft.com/office/drawing/2014/main" id="{CB386C1B-51E1-42E1-8C85-8C703FD09D30}"/>
                </a:ext>
              </a:extLst>
            </p:cNvPr>
            <p:cNvSpPr/>
            <p:nvPr/>
          </p:nvSpPr>
          <p:spPr>
            <a:xfrm rot="5400000">
              <a:off x="4804398" y="2567399"/>
              <a:ext cx="725496" cy="12634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821">
                <a:defRPr/>
              </a:pPr>
              <a:endParaRPr lang="en-US" sz="751" b="1">
                <a:solidFill>
                  <a:srgbClr val="FFFFFF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1185966-5239-4286-A3C4-C6DA849F7911}"/>
                </a:ext>
              </a:extLst>
            </p:cNvPr>
            <p:cNvGrpSpPr/>
            <p:nvPr/>
          </p:nvGrpSpPr>
          <p:grpSpPr>
            <a:xfrm>
              <a:off x="3577967" y="2169305"/>
              <a:ext cx="1214144" cy="851456"/>
              <a:chOff x="4770623" y="2892406"/>
              <a:chExt cx="1618858" cy="113527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DCBD6F4-18AE-4985-8FFC-606D9C30D857}"/>
                  </a:ext>
                </a:extLst>
              </p:cNvPr>
              <p:cNvSpPr/>
              <p:nvPr/>
            </p:nvSpPr>
            <p:spPr>
              <a:xfrm>
                <a:off x="5648818" y="3578502"/>
                <a:ext cx="740663" cy="4480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 defTabSz="380921">
                  <a:defRPr/>
                </a:pPr>
                <a:r>
                  <a:rPr lang="en-US" sz="1000" b="1">
                    <a:solidFill>
                      <a:schemeClr val="bg1"/>
                    </a:solidFill>
                    <a:latin typeface="Segoe UI"/>
                    <a:cs typeface="Calibri" panose="020F0502020204030204" pitchFamily="34" charset="0"/>
                  </a:rPr>
                  <a:t>Replatform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5C98F35-4183-4BDC-8538-DE086526308F}"/>
                  </a:ext>
                </a:extLst>
              </p:cNvPr>
              <p:cNvSpPr/>
              <p:nvPr/>
            </p:nvSpPr>
            <p:spPr>
              <a:xfrm>
                <a:off x="5647215" y="2892406"/>
                <a:ext cx="740663" cy="622293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 defTabSz="380921">
                  <a:defRPr/>
                </a:pPr>
                <a:r>
                  <a:rPr lang="en-US" sz="1000" b="1" dirty="0">
                    <a:solidFill>
                      <a:schemeClr val="bg1"/>
                    </a:solidFill>
                    <a:latin typeface="Segoe UI"/>
                    <a:cs typeface="Calibri" panose="020F0502020204030204" pitchFamily="34" charset="0"/>
                  </a:rPr>
                  <a:t>Refactor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DCE6609-27F6-43C0-B1B4-024FE7B49044}"/>
                  </a:ext>
                </a:extLst>
              </p:cNvPr>
              <p:cNvSpPr/>
              <p:nvPr/>
            </p:nvSpPr>
            <p:spPr>
              <a:xfrm>
                <a:off x="4770623" y="2892406"/>
                <a:ext cx="809629" cy="62229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 defTabSz="380921">
                  <a:defRPr/>
                </a:pPr>
                <a:r>
                  <a:rPr lang="en-US" sz="1000" b="1" dirty="0">
                    <a:solidFill>
                      <a:schemeClr val="bg1"/>
                    </a:solidFill>
                    <a:latin typeface="Segoe UI"/>
                    <a:cs typeface="Calibri" panose="020F0502020204030204" pitchFamily="34" charset="0"/>
                  </a:rPr>
                  <a:t>Rehost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AA99A48-74F9-4A39-A123-A3707EFF3C7A}"/>
                  </a:ext>
                </a:extLst>
              </p:cNvPr>
              <p:cNvSpPr/>
              <p:nvPr/>
            </p:nvSpPr>
            <p:spPr>
              <a:xfrm>
                <a:off x="4770623" y="3584533"/>
                <a:ext cx="802827" cy="44314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 defTabSz="380921">
                  <a:defRPr/>
                </a:pPr>
                <a:r>
                  <a:rPr lang="en-US" sz="1000" b="1">
                    <a:solidFill>
                      <a:schemeClr val="bg1"/>
                    </a:solidFill>
                    <a:latin typeface="Segoe UI"/>
                    <a:cs typeface="Calibri" panose="020F0502020204030204" pitchFamily="34" charset="0"/>
                  </a:rPr>
                  <a:t>Retain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61D90A0-57F0-4214-B2FB-7B103466DB1B}"/>
                </a:ext>
              </a:extLst>
            </p:cNvPr>
            <p:cNvCxnSpPr>
              <a:cxnSpLocks/>
            </p:cNvCxnSpPr>
            <p:nvPr/>
          </p:nvCxnSpPr>
          <p:spPr>
            <a:xfrm>
              <a:off x="3518925" y="3063999"/>
              <a:ext cx="129801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FE44F01-D229-4BF5-9373-D7F9B0457105}"/>
                </a:ext>
              </a:extLst>
            </p:cNvPr>
            <p:cNvCxnSpPr/>
            <p:nvPr/>
          </p:nvCxnSpPr>
          <p:spPr>
            <a:xfrm flipV="1">
              <a:off x="3518924" y="2079191"/>
              <a:ext cx="7481" cy="9848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CE39A1-AE81-4B4D-999D-34DC38B6CBD9}"/>
                </a:ext>
              </a:extLst>
            </p:cNvPr>
            <p:cNvSpPr txBox="1"/>
            <p:nvPr/>
          </p:nvSpPr>
          <p:spPr>
            <a:xfrm>
              <a:off x="3719326" y="3118198"/>
              <a:ext cx="956141" cy="1168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algn="ctr" defTabSz="761821">
                <a:defRPr/>
              </a:pPr>
              <a:r>
                <a:rPr lang="en-US" sz="900" b="1" dirty="0">
                  <a:solidFill>
                    <a:srgbClr val="000000"/>
                  </a:solidFill>
                  <a:latin typeface="Segoe UI"/>
                </a:rPr>
                <a:t>Business Value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8C2B52-08C5-4213-94E6-363C6B70E014}"/>
                </a:ext>
              </a:extLst>
            </p:cNvPr>
            <p:cNvSpPr txBox="1"/>
            <p:nvPr/>
          </p:nvSpPr>
          <p:spPr>
            <a:xfrm rot="16200000">
              <a:off x="2869234" y="2599074"/>
              <a:ext cx="1077290" cy="1062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algn="ctr" defTabSz="761821">
                <a:defRPr/>
              </a:pPr>
              <a:r>
                <a:rPr lang="en-US" sz="900" b="1" dirty="0">
                  <a:solidFill>
                    <a:srgbClr val="000000"/>
                  </a:solidFill>
                  <a:latin typeface="Segoe UI"/>
                </a:rPr>
                <a:t>Technical Value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4863A52-248C-4F4F-9F21-C2049A9BD8DB}"/>
                </a:ext>
              </a:extLst>
            </p:cNvPr>
            <p:cNvGrpSpPr/>
            <p:nvPr/>
          </p:nvGrpSpPr>
          <p:grpSpPr>
            <a:xfrm>
              <a:off x="5088429" y="2121180"/>
              <a:ext cx="2306711" cy="972000"/>
              <a:chOff x="5427460" y="2313472"/>
              <a:chExt cx="1983614" cy="770491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4C3059-0009-4537-B909-DA7BB8610456}"/>
                  </a:ext>
                </a:extLst>
              </p:cNvPr>
              <p:cNvSpPr txBox="1"/>
              <p:nvPr/>
            </p:nvSpPr>
            <p:spPr>
              <a:xfrm>
                <a:off x="5854180" y="2313472"/>
                <a:ext cx="1266268" cy="102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US"/>
                </a:defPPr>
                <a:lvl1pPr>
                  <a:defRPr sz="800">
                    <a:latin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pPr algn="ctr" defTabSz="761821">
                  <a:defRPr/>
                </a:pPr>
                <a:r>
                  <a:rPr lang="en-US" sz="1000" b="1" dirty="0">
                    <a:solidFill>
                      <a:srgbClr val="000000"/>
                    </a:solidFill>
                    <a:latin typeface="Segoe UI"/>
                  </a:rPr>
                  <a:t>App Portfolio Rationalization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DC8DD1D-AF15-4A6E-8BF4-56F637AE684A}"/>
                  </a:ext>
                </a:extLst>
              </p:cNvPr>
              <p:cNvSpPr/>
              <p:nvPr/>
            </p:nvSpPr>
            <p:spPr>
              <a:xfrm>
                <a:off x="5899267" y="2458552"/>
                <a:ext cx="523119" cy="3215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 defTabSz="380921">
                  <a:defRPr/>
                </a:pPr>
                <a:r>
                  <a:rPr lang="en-US" sz="900" b="1" kern="0" dirty="0">
                    <a:solidFill>
                      <a:schemeClr val="bg1"/>
                    </a:solidFill>
                    <a:latin typeface="Segoe UI"/>
                  </a:rPr>
                  <a:t>Cloud Suitability</a:t>
                </a:r>
                <a:endParaRPr lang="en-US" sz="900" b="1" dirty="0">
                  <a:solidFill>
                    <a:schemeClr val="bg1"/>
                  </a:solidFill>
                  <a:latin typeface="Segoe UI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0B2A1D8-5C29-40C1-ADAA-0C977D26CD30}"/>
                  </a:ext>
                </a:extLst>
              </p:cNvPr>
              <p:cNvSpPr/>
              <p:nvPr/>
            </p:nvSpPr>
            <p:spPr>
              <a:xfrm>
                <a:off x="6560349" y="2458552"/>
                <a:ext cx="523119" cy="3215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 defTabSz="380921">
                  <a:defRPr/>
                </a:pPr>
                <a:r>
                  <a:rPr lang="en-US" sz="900" b="1" dirty="0">
                    <a:solidFill>
                      <a:schemeClr val="bg1"/>
                    </a:solidFill>
                    <a:latin typeface="Segoe UI"/>
                    <a:cs typeface="Calibri" panose="020F0502020204030204" pitchFamily="34" charset="0"/>
                  </a:rPr>
                  <a:t>Business Continuity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C5099E-ED47-4531-8A39-0760D69E5C8E}"/>
                  </a:ext>
                </a:extLst>
              </p:cNvPr>
              <p:cNvSpPr txBox="1"/>
              <p:nvPr/>
            </p:nvSpPr>
            <p:spPr>
              <a:xfrm>
                <a:off x="5427460" y="2898770"/>
                <a:ext cx="1983614" cy="185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US"/>
                </a:defPPr>
                <a:lvl1pPr>
                  <a:defRPr sz="800">
                    <a:latin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pPr algn="ctr" defTabSz="761821">
                  <a:defRPr/>
                </a:pPr>
                <a:r>
                  <a:rPr lang="en-US" sz="900" b="1" dirty="0">
                    <a:solidFill>
                      <a:srgbClr val="000000"/>
                    </a:solidFill>
                    <a:latin typeface="Segoe UI"/>
                  </a:rPr>
                  <a:t>App Migration strategies</a:t>
                </a:r>
              </a:p>
              <a:p>
                <a:pPr algn="ctr" defTabSz="761821">
                  <a:defRPr/>
                </a:pPr>
                <a:r>
                  <a:rPr lang="en-US" sz="900" b="1" dirty="0">
                    <a:solidFill>
                      <a:srgbClr val="000000"/>
                    </a:solidFill>
                    <a:latin typeface="Segoe UI"/>
                  </a:rPr>
                  <a:t>Lift &amp; Shift, Lift &amp; Optimize, Lift &amp; Transform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31292F-3966-4FE1-A7FB-A64399E2C178}"/>
              </a:ext>
            </a:extLst>
          </p:cNvPr>
          <p:cNvGrpSpPr/>
          <p:nvPr/>
        </p:nvGrpSpPr>
        <p:grpSpPr>
          <a:xfrm>
            <a:off x="1772253" y="1131857"/>
            <a:ext cx="2235763" cy="1193431"/>
            <a:chOff x="1163745" y="576683"/>
            <a:chExt cx="1714500" cy="10065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AF86B10-A79C-48EE-A4D6-A479E047964C}"/>
                </a:ext>
              </a:extLst>
            </p:cNvPr>
            <p:cNvSpPr/>
            <p:nvPr/>
          </p:nvSpPr>
          <p:spPr>
            <a:xfrm>
              <a:off x="1163745" y="584837"/>
              <a:ext cx="1714500" cy="998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alpha val="2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802">
                <a:defRPr/>
              </a:pPr>
              <a:endParaRPr lang="en-US" sz="800">
                <a:solidFill>
                  <a:srgbClr val="FFFFFF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BB39DE-505C-458A-91CA-B7D54DAB259D}"/>
                </a:ext>
              </a:extLst>
            </p:cNvPr>
            <p:cNvSpPr txBox="1"/>
            <p:nvPr/>
          </p:nvSpPr>
          <p:spPr>
            <a:xfrm>
              <a:off x="1197523" y="1318895"/>
              <a:ext cx="1634513" cy="2076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761821">
                <a:defRPr/>
              </a:pPr>
              <a:r>
                <a:rPr lang="en-US" sz="800" b="1">
                  <a:solidFill>
                    <a:srgbClr val="000000"/>
                  </a:solidFill>
                  <a:latin typeface="Segoe UI"/>
                  <a:cs typeface="Calibri" panose="020F0502020204030204" pitchFamily="34" charset="0"/>
                </a:rPr>
                <a:t>Proven Framework that can be customized for parameters and weightages for D&amp;B</a:t>
              </a:r>
            </a:p>
          </p:txBody>
        </p:sp>
        <p:sp>
          <p:nvSpPr>
            <p:cNvPr id="29" name="Rounded Rectangle 179">
              <a:extLst>
                <a:ext uri="{FF2B5EF4-FFF2-40B4-BE49-F238E27FC236}">
                  <a16:creationId xmlns:a16="http://schemas.microsoft.com/office/drawing/2014/main" id="{33BACD3A-F292-4089-8341-1BBC9B85BDE6}"/>
                </a:ext>
              </a:extLst>
            </p:cNvPr>
            <p:cNvSpPr/>
            <p:nvPr/>
          </p:nvSpPr>
          <p:spPr>
            <a:xfrm>
              <a:off x="1246234" y="773667"/>
              <a:ext cx="693994" cy="23198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80921">
                <a:defRPr/>
              </a:pPr>
              <a:r>
                <a:rPr lang="en-US" sz="900" b="1" kern="0">
                  <a:solidFill>
                    <a:srgbClr val="FFFFFF"/>
                  </a:solidFill>
                  <a:latin typeface="Segoe UI"/>
                </a:rPr>
                <a:t>Business Value</a:t>
              </a:r>
            </a:p>
          </p:txBody>
        </p:sp>
        <p:sp>
          <p:nvSpPr>
            <p:cNvPr id="30" name="Rounded Rectangle 180">
              <a:extLst>
                <a:ext uri="{FF2B5EF4-FFF2-40B4-BE49-F238E27FC236}">
                  <a16:creationId xmlns:a16="http://schemas.microsoft.com/office/drawing/2014/main" id="{4E6FC8CF-8111-446D-B50B-81C6CC3A0145}"/>
                </a:ext>
              </a:extLst>
            </p:cNvPr>
            <p:cNvSpPr/>
            <p:nvPr/>
          </p:nvSpPr>
          <p:spPr>
            <a:xfrm>
              <a:off x="2025157" y="773667"/>
              <a:ext cx="777113" cy="23198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80921">
                <a:defRPr/>
              </a:pPr>
              <a:r>
                <a:rPr lang="en-US" sz="900" b="1" kern="0">
                  <a:solidFill>
                    <a:srgbClr val="FFFFFF"/>
                  </a:solidFill>
                  <a:latin typeface="Segoe UI"/>
                </a:rPr>
                <a:t>Technical Value</a:t>
              </a:r>
            </a:p>
          </p:txBody>
        </p:sp>
        <p:sp>
          <p:nvSpPr>
            <p:cNvPr id="31" name="Rounded Rectangle 181">
              <a:extLst>
                <a:ext uri="{FF2B5EF4-FFF2-40B4-BE49-F238E27FC236}">
                  <a16:creationId xmlns:a16="http://schemas.microsoft.com/office/drawing/2014/main" id="{4F138C0C-5D3A-423E-AB16-77D583C96E65}"/>
                </a:ext>
              </a:extLst>
            </p:cNvPr>
            <p:cNvSpPr/>
            <p:nvPr/>
          </p:nvSpPr>
          <p:spPr>
            <a:xfrm>
              <a:off x="1246234" y="1037949"/>
              <a:ext cx="693994" cy="23198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80921">
                <a:defRPr/>
              </a:pPr>
              <a:r>
                <a:rPr lang="en-US" sz="900" b="1" kern="0">
                  <a:solidFill>
                    <a:srgbClr val="FFFFFF"/>
                  </a:solidFill>
                  <a:latin typeface="Segoe UI"/>
                </a:rPr>
                <a:t>Risk</a:t>
              </a:r>
            </a:p>
          </p:txBody>
        </p:sp>
        <p:sp>
          <p:nvSpPr>
            <p:cNvPr id="32" name="Rounded Rectangle 182">
              <a:extLst>
                <a:ext uri="{FF2B5EF4-FFF2-40B4-BE49-F238E27FC236}">
                  <a16:creationId xmlns:a16="http://schemas.microsoft.com/office/drawing/2014/main" id="{B31475D5-5142-4B1F-9970-51F4E0B18233}"/>
                </a:ext>
              </a:extLst>
            </p:cNvPr>
            <p:cNvSpPr/>
            <p:nvPr/>
          </p:nvSpPr>
          <p:spPr>
            <a:xfrm>
              <a:off x="2025157" y="1037949"/>
              <a:ext cx="783212" cy="23198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80921">
                <a:defRPr/>
              </a:pPr>
              <a:r>
                <a:rPr lang="en-US" sz="900" b="1" kern="0">
                  <a:solidFill>
                    <a:srgbClr val="FFFFFF"/>
                  </a:solidFill>
                  <a:latin typeface="Segoe UI"/>
                </a:rPr>
                <a:t>Cost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A664FF-6DAE-4B06-91FA-3EC138115021}"/>
                </a:ext>
              </a:extLst>
            </p:cNvPr>
            <p:cNvSpPr/>
            <p:nvPr/>
          </p:nvSpPr>
          <p:spPr>
            <a:xfrm>
              <a:off x="1281374" y="576683"/>
              <a:ext cx="1371600" cy="200638"/>
            </a:xfrm>
            <a:prstGeom prst="rect">
              <a:avLst/>
            </a:prstGeom>
            <a:noFill/>
          </p:spPr>
          <p:txBody>
            <a:bodyPr wrap="square" lIns="0" rIns="0" anchor="ctr">
              <a:spAutoFit/>
            </a:bodyPr>
            <a:lstStyle/>
            <a:p>
              <a:pPr algn="ctr" defTabSz="38883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051"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cs typeface="Calibri" panose="020F0502020204030204" pitchFamily="34" charset="0"/>
                </a:rPr>
                <a:t>Application Analysis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DF50944-CAA8-4A3D-9AD1-357D5ABE30F1}"/>
              </a:ext>
            </a:extLst>
          </p:cNvPr>
          <p:cNvSpPr/>
          <p:nvPr/>
        </p:nvSpPr>
        <p:spPr>
          <a:xfrm>
            <a:off x="4410829" y="1229011"/>
            <a:ext cx="5296665" cy="230832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 defTabSz="2916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000" b="1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Calibri" panose="020F0502020204030204" pitchFamily="34" charset="0"/>
              </a:rPr>
              <a:t>Business Impact, Technology &amp; Stack Analysis Insights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21214B-3A03-418D-B9DF-242C93E2D834}"/>
              </a:ext>
            </a:extLst>
          </p:cNvPr>
          <p:cNvSpPr/>
          <p:nvPr/>
        </p:nvSpPr>
        <p:spPr>
          <a:xfrm rot="16200000">
            <a:off x="6631459" y="-673865"/>
            <a:ext cx="911103" cy="5290368"/>
          </a:xfrm>
          <a:prstGeom prst="rect">
            <a:avLst/>
          </a:prstGeom>
          <a:solidFill>
            <a:schemeClr val="bg1"/>
          </a:solidFill>
          <a:ln w="9525">
            <a:solidFill>
              <a:srgbClr val="0033A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802">
              <a:defRPr/>
            </a:pPr>
            <a:endParaRPr lang="en-US" sz="1251">
              <a:solidFill>
                <a:srgbClr val="FFFFFF"/>
              </a:solidFill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232F36-3174-40CF-B21E-AB895B4C251E}"/>
              </a:ext>
            </a:extLst>
          </p:cNvPr>
          <p:cNvSpPr txBox="1"/>
          <p:nvPr/>
        </p:nvSpPr>
        <p:spPr>
          <a:xfrm>
            <a:off x="8139007" y="1946422"/>
            <a:ext cx="1593188" cy="4154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 defTabSz="761821">
              <a:defRPr/>
            </a:pPr>
            <a:r>
              <a:rPr lang="en-US" sz="900" dirty="0">
                <a:solidFill>
                  <a:srgbClr val="000000"/>
                </a:solidFill>
                <a:latin typeface="Segoe UI"/>
              </a:rPr>
              <a:t>Identify redundancy, prioritize opportunities to rationalize &amp; roadmap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2EF678-FCC7-49BB-B262-2EAFCF4E0AD1}"/>
              </a:ext>
            </a:extLst>
          </p:cNvPr>
          <p:cNvSpPr txBox="1"/>
          <p:nvPr/>
        </p:nvSpPr>
        <p:spPr>
          <a:xfrm>
            <a:off x="8249391" y="1652687"/>
            <a:ext cx="1293028" cy="228556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 defTabSz="914377">
              <a:defRPr sz="9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761821">
              <a:defRPr/>
            </a:pPr>
            <a:r>
              <a:rPr lang="en-US">
                <a:solidFill>
                  <a:srgbClr val="FFFFFF"/>
                </a:solidFill>
                <a:latin typeface="Segoe UI"/>
              </a:rPr>
              <a:t>Reference Architecture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75A595-AEAC-43B5-AA39-2F018463CC4C}"/>
              </a:ext>
            </a:extLst>
          </p:cNvPr>
          <p:cNvSpPr txBox="1"/>
          <p:nvPr/>
        </p:nvSpPr>
        <p:spPr>
          <a:xfrm>
            <a:off x="6423636" y="2001911"/>
            <a:ext cx="144794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 defTabSz="1219139">
              <a:defRPr sz="1000" b="1">
                <a:solidFill>
                  <a:srgbClr val="000000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defTabSz="761821">
              <a:defRPr/>
            </a:pPr>
            <a:r>
              <a:rPr lang="en-US" sz="900" b="0" dirty="0">
                <a:latin typeface="Segoe UI"/>
              </a:rPr>
              <a:t>Use to Identify Tech upgrade / migration needs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BA4212-6B61-4B72-A1A6-C73DBF64DC11}"/>
              </a:ext>
            </a:extLst>
          </p:cNvPr>
          <p:cNvSpPr txBox="1"/>
          <p:nvPr/>
        </p:nvSpPr>
        <p:spPr>
          <a:xfrm>
            <a:off x="6491938" y="1652687"/>
            <a:ext cx="1293028" cy="228556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788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761821">
              <a:defRPr/>
            </a:pPr>
            <a:r>
              <a:rPr lang="en-US" sz="900" b="1">
                <a:solidFill>
                  <a:srgbClr val="FFFFFF"/>
                </a:solidFill>
                <a:latin typeface="Segoe UI"/>
              </a:rPr>
              <a:t>Technology Heat Map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090C5E-C328-4E6D-AA7F-2AB54417B90D}"/>
              </a:ext>
            </a:extLst>
          </p:cNvPr>
          <p:cNvSpPr txBox="1"/>
          <p:nvPr/>
        </p:nvSpPr>
        <p:spPr>
          <a:xfrm>
            <a:off x="4496273" y="1652687"/>
            <a:ext cx="1361167" cy="228556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1821">
              <a:defRPr/>
            </a:pPr>
            <a:r>
              <a:rPr lang="en-US" sz="900" b="1">
                <a:solidFill>
                  <a:srgbClr val="FFFFFF"/>
                </a:solidFill>
                <a:latin typeface="Segoe UI"/>
                <a:cs typeface="Calibri" panose="020F0502020204030204" pitchFamily="34" charset="0"/>
              </a:rPr>
              <a:t>Business Impact Analysis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E7FCDA-C174-4D72-BCA2-C1D70607CB47}"/>
              </a:ext>
            </a:extLst>
          </p:cNvPr>
          <p:cNvSpPr txBox="1"/>
          <p:nvPr/>
        </p:nvSpPr>
        <p:spPr>
          <a:xfrm>
            <a:off x="4496271" y="1946421"/>
            <a:ext cx="1446899" cy="4154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 defTabSz="761821">
              <a:defRPr/>
            </a:pPr>
            <a:r>
              <a:rPr lang="en-US" sz="900" dirty="0">
                <a:solidFill>
                  <a:srgbClr val="000000"/>
                </a:solidFill>
                <a:latin typeface="Segoe UI"/>
              </a:rPr>
              <a:t>Analyze business impact based on survey questionnaire</a:t>
            </a:r>
          </a:p>
        </p:txBody>
      </p:sp>
      <p:sp>
        <p:nvSpPr>
          <p:cNvPr id="43" name="Right Arrow 238">
            <a:extLst>
              <a:ext uri="{FF2B5EF4-FFF2-40B4-BE49-F238E27FC236}">
                <a16:creationId xmlns:a16="http://schemas.microsoft.com/office/drawing/2014/main" id="{D71D6309-3905-473C-ACF3-DACDE43C48B0}"/>
              </a:ext>
            </a:extLst>
          </p:cNvPr>
          <p:cNvSpPr/>
          <p:nvPr/>
        </p:nvSpPr>
        <p:spPr>
          <a:xfrm rot="5400000">
            <a:off x="6876681" y="2546299"/>
            <a:ext cx="504123" cy="2652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821">
              <a:defRPr/>
            </a:pPr>
            <a:endParaRPr lang="en-US" sz="87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4" name="Right Arrow 240">
            <a:extLst>
              <a:ext uri="{FF2B5EF4-FFF2-40B4-BE49-F238E27FC236}">
                <a16:creationId xmlns:a16="http://schemas.microsoft.com/office/drawing/2014/main" id="{9FA04432-12D6-4F5E-AB8F-4830640B4100}"/>
              </a:ext>
            </a:extLst>
          </p:cNvPr>
          <p:cNvSpPr/>
          <p:nvPr/>
        </p:nvSpPr>
        <p:spPr>
          <a:xfrm rot="5400000">
            <a:off x="4926139" y="2546299"/>
            <a:ext cx="504123" cy="2652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821">
              <a:defRPr/>
            </a:pPr>
            <a:endParaRPr lang="en-US" sz="875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AEC78E-3F30-4149-A7FF-9DB12D24B18A}"/>
              </a:ext>
            </a:extLst>
          </p:cNvPr>
          <p:cNvGrpSpPr/>
          <p:nvPr/>
        </p:nvGrpSpPr>
        <p:grpSpPr>
          <a:xfrm>
            <a:off x="4436506" y="4472455"/>
            <a:ext cx="5295693" cy="1284585"/>
            <a:chOff x="3206833" y="3394220"/>
            <a:chExt cx="4061015" cy="1083447"/>
          </a:xfrm>
        </p:grpSpPr>
        <p:sp>
          <p:nvSpPr>
            <p:cNvPr id="47" name="Right Arrow 237">
              <a:extLst>
                <a:ext uri="{FF2B5EF4-FFF2-40B4-BE49-F238E27FC236}">
                  <a16:creationId xmlns:a16="http://schemas.microsoft.com/office/drawing/2014/main" id="{320584CD-CC0A-4130-969D-AF4701F0D5C1}"/>
                </a:ext>
              </a:extLst>
            </p:cNvPr>
            <p:cNvSpPr/>
            <p:nvPr/>
          </p:nvSpPr>
          <p:spPr>
            <a:xfrm rot="16200000">
              <a:off x="4994624" y="3482026"/>
              <a:ext cx="379029" cy="203418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821">
                <a:defRPr/>
              </a:pPr>
              <a:endParaRPr lang="en-US" sz="9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48" name="Right Arrow 239">
              <a:extLst>
                <a:ext uri="{FF2B5EF4-FFF2-40B4-BE49-F238E27FC236}">
                  <a16:creationId xmlns:a16="http://schemas.microsoft.com/office/drawing/2014/main" id="{4AE7C1DA-95E1-4E88-904A-2F63D92D5233}"/>
                </a:ext>
              </a:extLst>
            </p:cNvPr>
            <p:cNvSpPr/>
            <p:nvPr/>
          </p:nvSpPr>
          <p:spPr>
            <a:xfrm rot="16200000">
              <a:off x="3676254" y="3487929"/>
              <a:ext cx="379029" cy="203418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821">
                <a:defRPr/>
              </a:pPr>
              <a:endParaRPr lang="en-US" sz="9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49" name="Right Arrow 243">
              <a:extLst>
                <a:ext uri="{FF2B5EF4-FFF2-40B4-BE49-F238E27FC236}">
                  <a16:creationId xmlns:a16="http://schemas.microsoft.com/office/drawing/2014/main" id="{6F7CEEA8-51A1-4EA4-8AA0-4C533E794638}"/>
                </a:ext>
              </a:extLst>
            </p:cNvPr>
            <p:cNvSpPr/>
            <p:nvPr/>
          </p:nvSpPr>
          <p:spPr>
            <a:xfrm rot="16200000">
              <a:off x="6357329" y="3487929"/>
              <a:ext cx="379029" cy="203418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821">
                <a:defRPr/>
              </a:pPr>
              <a:endParaRPr lang="en-US" sz="9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BB8BC10-5ED2-4D0A-B180-7A5D4C45B588}"/>
                </a:ext>
              </a:extLst>
            </p:cNvPr>
            <p:cNvSpPr/>
            <p:nvPr/>
          </p:nvSpPr>
          <p:spPr>
            <a:xfrm rot="16200000">
              <a:off x="4885134" y="2094952"/>
              <a:ext cx="704414" cy="40610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33A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802"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D499E5-1B1D-44BB-9300-B2E57EBDC894}"/>
                </a:ext>
              </a:extLst>
            </p:cNvPr>
            <p:cNvSpPr txBox="1"/>
            <p:nvPr/>
          </p:nvSpPr>
          <p:spPr>
            <a:xfrm>
              <a:off x="3233149" y="4039406"/>
              <a:ext cx="1265239" cy="389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defTabSz="761821">
                <a:defRPr/>
              </a:pPr>
              <a:r>
                <a:rPr lang="en-US" sz="1000" dirty="0">
                  <a:solidFill>
                    <a:srgbClr val="000000"/>
                  </a:solidFill>
                  <a:latin typeface="Segoe UI"/>
                </a:rPr>
                <a:t>Tech Stack fitment, Resilience, Security, Elegance and Agility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F03960-A220-46A5-9718-915B76D3FE3E}"/>
                </a:ext>
              </a:extLst>
            </p:cNvPr>
            <p:cNvSpPr txBox="1"/>
            <p:nvPr/>
          </p:nvSpPr>
          <p:spPr>
            <a:xfrm>
              <a:off x="3370660" y="3860785"/>
              <a:ext cx="991562" cy="19276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 defTabSz="914377">
                <a:defRPr sz="9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defTabSz="761821">
                <a:defRPr/>
              </a:pPr>
              <a:r>
                <a:rPr lang="en-US" dirty="0">
                  <a:solidFill>
                    <a:srgbClr val="FFFFFF"/>
                  </a:solidFill>
                  <a:latin typeface="Segoe UI"/>
                </a:rPr>
                <a:t>App  Characteristics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109DDBC-BA43-4A26-9EB7-DC61F8BC842A}"/>
                </a:ext>
              </a:extLst>
            </p:cNvPr>
            <p:cNvSpPr txBox="1"/>
            <p:nvPr/>
          </p:nvSpPr>
          <p:spPr>
            <a:xfrm>
              <a:off x="6019805" y="3860785"/>
              <a:ext cx="991562" cy="19276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 defTabSz="914377">
                <a:defRPr sz="105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defTabSz="761821">
                <a:defRPr/>
              </a:pPr>
              <a:r>
                <a:rPr lang="en-US" sz="900" b="1">
                  <a:solidFill>
                    <a:srgbClr val="FFFFFF"/>
                  </a:solidFill>
                  <a:latin typeface="Segoe UI"/>
                </a:rPr>
                <a:t>Tech Insights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A1B73C-987A-443A-8C47-63987ADF7923}"/>
                </a:ext>
              </a:extLst>
            </p:cNvPr>
            <p:cNvSpPr txBox="1"/>
            <p:nvPr/>
          </p:nvSpPr>
          <p:spPr>
            <a:xfrm>
              <a:off x="6019805" y="4039406"/>
              <a:ext cx="1054077" cy="389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defTabSz="761821">
                <a:defRPr/>
              </a:pPr>
              <a:r>
                <a:rPr lang="en-US" sz="1000" dirty="0">
                  <a:solidFill>
                    <a:srgbClr val="000000"/>
                  </a:solidFill>
                  <a:latin typeface="Segoe UI"/>
                </a:rPr>
                <a:t>Technology modernization blockers &amp; roadmaps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A53093A-8613-4990-864C-B37ADFB3BDE2}"/>
                </a:ext>
              </a:extLst>
            </p:cNvPr>
            <p:cNvSpPr txBox="1"/>
            <p:nvPr/>
          </p:nvSpPr>
          <p:spPr>
            <a:xfrm>
              <a:off x="4643182" y="4083578"/>
              <a:ext cx="1098031" cy="389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defTabSz="761821">
                <a:defRPr/>
              </a:pPr>
              <a:r>
                <a:rPr lang="en-US" sz="1000" dirty="0">
                  <a:solidFill>
                    <a:srgbClr val="000000"/>
                  </a:solidFill>
                  <a:latin typeface="Segoe UI"/>
                </a:rPr>
                <a:t>Business Impact, dependencies &amp; Resilience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115092-0940-4FE2-A25E-E57CEFE89CE4}"/>
                </a:ext>
              </a:extLst>
            </p:cNvPr>
            <p:cNvSpPr txBox="1"/>
            <p:nvPr/>
          </p:nvSpPr>
          <p:spPr>
            <a:xfrm>
              <a:off x="4696417" y="3860785"/>
              <a:ext cx="991562" cy="19276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 defTabSz="914377">
                <a:defRPr sz="105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defTabSz="761821"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Segoe UI"/>
                </a:rPr>
                <a:t>App Insights</a:t>
              </a:r>
            </a:p>
          </p:txBody>
        </p:sp>
      </p:grpSp>
      <p:sp>
        <p:nvSpPr>
          <p:cNvPr id="59" name="Rounded Rectangle 171">
            <a:extLst>
              <a:ext uri="{FF2B5EF4-FFF2-40B4-BE49-F238E27FC236}">
                <a16:creationId xmlns:a16="http://schemas.microsoft.com/office/drawing/2014/main" id="{4B101B43-D448-4199-93C2-2D4EB6756AAB}"/>
              </a:ext>
            </a:extLst>
          </p:cNvPr>
          <p:cNvSpPr/>
          <p:nvPr/>
        </p:nvSpPr>
        <p:spPr>
          <a:xfrm>
            <a:off x="520461" y="2634289"/>
            <a:ext cx="902151" cy="509499"/>
          </a:xfrm>
          <a:prstGeom prst="round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761802">
              <a:defRPr/>
            </a:pPr>
            <a:r>
              <a:rPr lang="en-US" sz="1000" b="1" kern="0">
                <a:solidFill>
                  <a:sysClr val="windowText" lastClr="000000"/>
                </a:solidFill>
                <a:latin typeface="Segoe UI"/>
                <a:cs typeface="Calibri" panose="020F0502020204030204" pitchFamily="34" charset="0"/>
              </a:rPr>
              <a:t>Business Vision</a:t>
            </a:r>
          </a:p>
        </p:txBody>
      </p:sp>
      <p:sp>
        <p:nvSpPr>
          <p:cNvPr id="60" name="Rounded Rectangle 172">
            <a:extLst>
              <a:ext uri="{FF2B5EF4-FFF2-40B4-BE49-F238E27FC236}">
                <a16:creationId xmlns:a16="http://schemas.microsoft.com/office/drawing/2014/main" id="{0AC166F6-B523-4A29-BC07-DA9DF699A9FB}"/>
              </a:ext>
            </a:extLst>
          </p:cNvPr>
          <p:cNvSpPr/>
          <p:nvPr/>
        </p:nvSpPr>
        <p:spPr>
          <a:xfrm>
            <a:off x="520461" y="3778073"/>
            <a:ext cx="902151" cy="509499"/>
          </a:xfrm>
          <a:prstGeom prst="round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761802">
              <a:defRPr/>
            </a:pPr>
            <a:r>
              <a:rPr lang="en-US" sz="1000" b="1" kern="0">
                <a:solidFill>
                  <a:sysClr val="windowText" lastClr="000000"/>
                </a:solidFill>
                <a:latin typeface="Segoe UI"/>
                <a:cs typeface="Calibri" panose="020F0502020204030204" pitchFamily="34" charset="0"/>
              </a:rPr>
              <a:t>Technical Inputs</a:t>
            </a:r>
          </a:p>
        </p:txBody>
      </p:sp>
      <p:sp>
        <p:nvSpPr>
          <p:cNvPr id="61" name="Rounded Rectangle 173">
            <a:extLst>
              <a:ext uri="{FF2B5EF4-FFF2-40B4-BE49-F238E27FC236}">
                <a16:creationId xmlns:a16="http://schemas.microsoft.com/office/drawing/2014/main" id="{6395249E-1156-4CC0-B93A-7AF788BF8F66}"/>
              </a:ext>
            </a:extLst>
          </p:cNvPr>
          <p:cNvSpPr/>
          <p:nvPr/>
        </p:nvSpPr>
        <p:spPr>
          <a:xfrm>
            <a:off x="513246" y="1490511"/>
            <a:ext cx="902151" cy="605837"/>
          </a:xfrm>
          <a:prstGeom prst="round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761802">
              <a:defRPr/>
            </a:pPr>
            <a:r>
              <a:rPr lang="en-US" sz="1000" b="1" kern="0">
                <a:solidFill>
                  <a:sysClr val="windowText" lastClr="000000"/>
                </a:solidFill>
                <a:latin typeface="Segoe UI"/>
                <a:cs typeface="Calibri" panose="020F0502020204030204" pitchFamily="34" charset="0"/>
              </a:rPr>
              <a:t>App</a:t>
            </a:r>
          </a:p>
          <a:p>
            <a:pPr algn="ctr" defTabSz="761802">
              <a:defRPr/>
            </a:pPr>
            <a:r>
              <a:rPr lang="en-US" sz="1000" b="1" kern="0">
                <a:solidFill>
                  <a:sysClr val="windowText" lastClr="000000"/>
                </a:solidFill>
                <a:latin typeface="Segoe UI"/>
                <a:cs typeface="Calibri" panose="020F0502020204030204" pitchFamily="34" charset="0"/>
              </a:rPr>
              <a:t>Inventory</a:t>
            </a:r>
            <a:endParaRPr lang="en-US" sz="1000" kern="0">
              <a:solidFill>
                <a:sysClr val="windowText" lastClr="000000"/>
              </a:solidFill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62" name="Rounded Rectangle 174">
            <a:extLst>
              <a:ext uri="{FF2B5EF4-FFF2-40B4-BE49-F238E27FC236}">
                <a16:creationId xmlns:a16="http://schemas.microsoft.com/office/drawing/2014/main" id="{4837FDBC-0806-42DF-9E83-EBC31F09BDE3}"/>
              </a:ext>
            </a:extLst>
          </p:cNvPr>
          <p:cNvSpPr/>
          <p:nvPr/>
        </p:nvSpPr>
        <p:spPr>
          <a:xfrm>
            <a:off x="520461" y="3206181"/>
            <a:ext cx="902151" cy="509499"/>
          </a:xfrm>
          <a:prstGeom prst="round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761802">
              <a:defRPr/>
            </a:pPr>
            <a:r>
              <a:rPr lang="en-US" sz="1000" b="1" kern="0">
                <a:solidFill>
                  <a:sysClr val="windowText" lastClr="000000"/>
                </a:solidFill>
                <a:latin typeface="Segoe UI"/>
                <a:cs typeface="Calibri" panose="020F0502020204030204" pitchFamily="34" charset="0"/>
              </a:rPr>
              <a:t>Functional Inputs</a:t>
            </a:r>
          </a:p>
        </p:txBody>
      </p:sp>
      <p:sp>
        <p:nvSpPr>
          <p:cNvPr id="63" name="Rounded Rectangle 175">
            <a:extLst>
              <a:ext uri="{FF2B5EF4-FFF2-40B4-BE49-F238E27FC236}">
                <a16:creationId xmlns:a16="http://schemas.microsoft.com/office/drawing/2014/main" id="{278D5266-A9AE-4F0A-8B41-3B7D32F69144}"/>
              </a:ext>
            </a:extLst>
          </p:cNvPr>
          <p:cNvSpPr/>
          <p:nvPr/>
        </p:nvSpPr>
        <p:spPr>
          <a:xfrm>
            <a:off x="520461" y="4349963"/>
            <a:ext cx="902151" cy="509499"/>
          </a:xfrm>
          <a:prstGeom prst="round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761802">
              <a:defRPr/>
            </a:pPr>
            <a:r>
              <a:rPr lang="en-US" sz="1000" b="1" kern="0">
                <a:solidFill>
                  <a:sysClr val="windowText" lastClr="000000"/>
                </a:solidFill>
                <a:latin typeface="Segoe UI"/>
                <a:cs typeface="Calibri" panose="020F0502020204030204" pitchFamily="34" charset="0"/>
              </a:rPr>
              <a:t>Cost Inputs</a:t>
            </a:r>
          </a:p>
        </p:txBody>
      </p:sp>
      <p:sp>
        <p:nvSpPr>
          <p:cNvPr id="64" name="Rounded Rectangle 176">
            <a:extLst>
              <a:ext uri="{FF2B5EF4-FFF2-40B4-BE49-F238E27FC236}">
                <a16:creationId xmlns:a16="http://schemas.microsoft.com/office/drawing/2014/main" id="{612C274A-5138-4C9F-AFB3-B794223D1C64}"/>
              </a:ext>
            </a:extLst>
          </p:cNvPr>
          <p:cNvSpPr/>
          <p:nvPr/>
        </p:nvSpPr>
        <p:spPr>
          <a:xfrm>
            <a:off x="520461" y="4921855"/>
            <a:ext cx="902151" cy="509499"/>
          </a:xfrm>
          <a:prstGeom prst="round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761802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Segoe UI"/>
                <a:cs typeface="Calibri" panose="020F0502020204030204" pitchFamily="34" charset="0"/>
              </a:rPr>
              <a:t>Tech Stack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734098-1F23-42F7-92F1-F70C42977986}"/>
              </a:ext>
            </a:extLst>
          </p:cNvPr>
          <p:cNvSpPr/>
          <p:nvPr/>
        </p:nvSpPr>
        <p:spPr>
          <a:xfrm>
            <a:off x="613523" y="1153982"/>
            <a:ext cx="671659" cy="237886"/>
          </a:xfrm>
          <a:prstGeom prst="rect">
            <a:avLst/>
          </a:prstGeom>
          <a:noFill/>
        </p:spPr>
        <p:txBody>
          <a:bodyPr wrap="none" lIns="0" rIns="0" anchor="ctr">
            <a:spAutoFit/>
          </a:bodyPr>
          <a:lstStyle/>
          <a:p>
            <a:pPr algn="ctr" defTabSz="38883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051" b="1" dirty="0">
                <a:solidFill>
                  <a:prstClr val="white"/>
                </a:solidFill>
                <a:latin typeface="Segoe UI"/>
                <a:cs typeface="Calibri" panose="020F0502020204030204" pitchFamily="34" charset="0"/>
              </a:rPr>
              <a:t>Key Inputs</a:t>
            </a:r>
          </a:p>
        </p:txBody>
      </p:sp>
      <p:sp>
        <p:nvSpPr>
          <p:cNvPr id="66" name="Isosceles Triangle 180">
            <a:extLst>
              <a:ext uri="{FF2B5EF4-FFF2-40B4-BE49-F238E27FC236}">
                <a16:creationId xmlns:a16="http://schemas.microsoft.com/office/drawing/2014/main" id="{70FF5365-5602-4C63-BC26-465BA78838A8}"/>
              </a:ext>
            </a:extLst>
          </p:cNvPr>
          <p:cNvSpPr/>
          <p:nvPr/>
        </p:nvSpPr>
        <p:spPr>
          <a:xfrm rot="5400000">
            <a:off x="268795" y="3507565"/>
            <a:ext cx="2664399" cy="236311"/>
          </a:xfrm>
          <a:prstGeom prst="triangle">
            <a:avLst>
              <a:gd name="adj" fmla="val 50000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821">
              <a:defRPr/>
            </a:pPr>
            <a:endParaRPr lang="en-US" sz="1125" b="1">
              <a:solidFill>
                <a:srgbClr val="FFFFFF"/>
              </a:solidFill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67" name="Rounded Rectangle 295">
            <a:extLst>
              <a:ext uri="{FF2B5EF4-FFF2-40B4-BE49-F238E27FC236}">
                <a16:creationId xmlns:a16="http://schemas.microsoft.com/office/drawing/2014/main" id="{211E4F9E-3789-46A6-A069-077C3A1DD75D}"/>
              </a:ext>
            </a:extLst>
          </p:cNvPr>
          <p:cNvSpPr/>
          <p:nvPr/>
        </p:nvSpPr>
        <p:spPr>
          <a:xfrm>
            <a:off x="510657" y="2062400"/>
            <a:ext cx="902151" cy="509499"/>
          </a:xfrm>
          <a:prstGeom prst="round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761802">
              <a:defRPr/>
            </a:pPr>
            <a:r>
              <a:rPr lang="en-US" sz="1000" b="1" kern="0">
                <a:solidFill>
                  <a:sysClr val="windowText" lastClr="000000"/>
                </a:solidFill>
                <a:latin typeface="Segoe UI"/>
                <a:cs typeface="Calibri" panose="020F0502020204030204" pitchFamily="34" charset="0"/>
              </a:rPr>
              <a:t>Regulations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A34388-F1EF-47E7-A3E5-9C733F8D42CE}"/>
              </a:ext>
            </a:extLst>
          </p:cNvPr>
          <p:cNvSpPr/>
          <p:nvPr/>
        </p:nvSpPr>
        <p:spPr>
          <a:xfrm>
            <a:off x="1772253" y="3692392"/>
            <a:ext cx="2235763" cy="949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alpha val="2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802">
              <a:defRPr/>
            </a:pPr>
            <a:endParaRPr lang="en-US" sz="600">
              <a:solidFill>
                <a:srgbClr val="000000"/>
              </a:solidFill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582F209-AE0E-4B93-A90C-60FFD709AC4C}"/>
              </a:ext>
            </a:extLst>
          </p:cNvPr>
          <p:cNvSpPr/>
          <p:nvPr/>
        </p:nvSpPr>
        <p:spPr>
          <a:xfrm>
            <a:off x="1995829" y="3668789"/>
            <a:ext cx="1788611" cy="237886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 defTabSz="38883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051" b="1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Calibri" panose="020F0502020204030204" pitchFamily="34" charset="0"/>
              </a:rPr>
              <a:t>Testing Analysis</a:t>
            </a:r>
          </a:p>
        </p:txBody>
      </p:sp>
      <p:sp>
        <p:nvSpPr>
          <p:cNvPr id="74" name="Cross 73">
            <a:extLst>
              <a:ext uri="{FF2B5EF4-FFF2-40B4-BE49-F238E27FC236}">
                <a16:creationId xmlns:a16="http://schemas.microsoft.com/office/drawing/2014/main" id="{A562E550-8406-4041-B9A8-D9DE89BC065D}"/>
              </a:ext>
            </a:extLst>
          </p:cNvPr>
          <p:cNvSpPr/>
          <p:nvPr/>
        </p:nvSpPr>
        <p:spPr>
          <a:xfrm>
            <a:off x="2782783" y="3533956"/>
            <a:ext cx="124488" cy="118221"/>
          </a:xfrm>
          <a:prstGeom prst="plus">
            <a:avLst>
              <a:gd name="adj" fmla="val 36337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821">
              <a:defRPr/>
            </a:pPr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3471D05-A0C9-44C7-8410-7FC0EBE6E159}"/>
              </a:ext>
            </a:extLst>
          </p:cNvPr>
          <p:cNvGrpSpPr/>
          <p:nvPr/>
        </p:nvGrpSpPr>
        <p:grpSpPr>
          <a:xfrm>
            <a:off x="1857156" y="3896649"/>
            <a:ext cx="2065961" cy="674095"/>
            <a:chOff x="2223476" y="4683206"/>
            <a:chExt cx="2479632" cy="809069"/>
          </a:xfrm>
        </p:grpSpPr>
        <p:sp>
          <p:nvSpPr>
            <p:cNvPr id="71" name="Rounded Rectangle 275">
              <a:extLst>
                <a:ext uri="{FF2B5EF4-FFF2-40B4-BE49-F238E27FC236}">
                  <a16:creationId xmlns:a16="http://schemas.microsoft.com/office/drawing/2014/main" id="{8CA0AC96-2A1A-4B6D-92E3-E681C6CD8BB8}"/>
                </a:ext>
              </a:extLst>
            </p:cNvPr>
            <p:cNvSpPr/>
            <p:nvPr/>
          </p:nvSpPr>
          <p:spPr>
            <a:xfrm>
              <a:off x="2223476" y="4683206"/>
              <a:ext cx="1371600" cy="39037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80921">
                <a:defRPr/>
              </a:pPr>
              <a:r>
                <a:rPr lang="en-US" sz="900" b="1" kern="0">
                  <a:solidFill>
                    <a:srgbClr val="FFFFFF"/>
                  </a:solidFill>
                  <a:latin typeface="Segoe UI"/>
                </a:rPr>
                <a:t>Re-validated app complexity</a:t>
              </a:r>
            </a:p>
          </p:txBody>
        </p:sp>
        <p:sp>
          <p:nvSpPr>
            <p:cNvPr id="72" name="Rounded Rectangle 276">
              <a:extLst>
                <a:ext uri="{FF2B5EF4-FFF2-40B4-BE49-F238E27FC236}">
                  <a16:creationId xmlns:a16="http://schemas.microsoft.com/office/drawing/2014/main" id="{42F4470D-9FB0-4B7F-B7CC-D3AD049728C6}"/>
                </a:ext>
              </a:extLst>
            </p:cNvPr>
            <p:cNvSpPr/>
            <p:nvPr/>
          </p:nvSpPr>
          <p:spPr>
            <a:xfrm>
              <a:off x="3669836" y="4683206"/>
              <a:ext cx="1033272" cy="39037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80921">
                <a:defRPr/>
              </a:pPr>
              <a:r>
                <a:rPr lang="en-US" sz="900" b="1" kern="0">
                  <a:solidFill>
                    <a:srgbClr val="FFFFFF"/>
                  </a:solidFill>
                  <a:latin typeface="Segoe UI"/>
                </a:rPr>
                <a:t>Test Cases </a:t>
              </a:r>
            </a:p>
          </p:txBody>
        </p:sp>
        <p:sp>
          <p:nvSpPr>
            <p:cNvPr id="73" name="Rounded Rectangle 277">
              <a:extLst>
                <a:ext uri="{FF2B5EF4-FFF2-40B4-BE49-F238E27FC236}">
                  <a16:creationId xmlns:a16="http://schemas.microsoft.com/office/drawing/2014/main" id="{9BC1B58A-1B4C-4BC3-AFAD-4EAB715362C4}"/>
                </a:ext>
              </a:extLst>
            </p:cNvPr>
            <p:cNvSpPr/>
            <p:nvPr/>
          </p:nvSpPr>
          <p:spPr>
            <a:xfrm>
              <a:off x="3669836" y="5130553"/>
              <a:ext cx="1033272" cy="35346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80921">
                <a:defRPr/>
              </a:pPr>
              <a:r>
                <a:rPr lang="en-US" sz="900" b="1" kern="0">
                  <a:solidFill>
                    <a:srgbClr val="FFFFFF"/>
                  </a:solidFill>
                  <a:latin typeface="Segoe UI"/>
                </a:rPr>
                <a:t>Schemas</a:t>
              </a:r>
            </a:p>
          </p:txBody>
        </p:sp>
        <p:sp>
          <p:nvSpPr>
            <p:cNvPr id="75" name="Rounded Rectangle 236">
              <a:extLst>
                <a:ext uri="{FF2B5EF4-FFF2-40B4-BE49-F238E27FC236}">
                  <a16:creationId xmlns:a16="http://schemas.microsoft.com/office/drawing/2014/main" id="{096C3298-643E-4D49-AE1C-9A2F1F673EE8}"/>
                </a:ext>
              </a:extLst>
            </p:cNvPr>
            <p:cNvSpPr/>
            <p:nvPr/>
          </p:nvSpPr>
          <p:spPr>
            <a:xfrm>
              <a:off x="2223476" y="5138808"/>
              <a:ext cx="1371600" cy="35346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80921">
                <a:defRPr/>
              </a:pPr>
              <a:r>
                <a:rPr lang="en-US" sz="900" b="1" kern="0">
                  <a:solidFill>
                    <a:srgbClr val="FFFFFF"/>
                  </a:solidFill>
                  <a:latin typeface="Segoe UI"/>
                </a:rPr>
                <a:t>Integration &amp; Automation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BD4D9A60-90E8-48B9-B9F4-195B84C515EE}"/>
              </a:ext>
            </a:extLst>
          </p:cNvPr>
          <p:cNvSpPr/>
          <p:nvPr/>
        </p:nvSpPr>
        <p:spPr>
          <a:xfrm>
            <a:off x="1771429" y="4887152"/>
            <a:ext cx="2235763" cy="984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alpha val="2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802">
              <a:defRPr/>
            </a:pPr>
            <a:endParaRPr lang="en-US" sz="800">
              <a:solidFill>
                <a:srgbClr val="FFFFFF"/>
              </a:solidFill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81" name="Rounded Rectangle 188">
            <a:extLst>
              <a:ext uri="{FF2B5EF4-FFF2-40B4-BE49-F238E27FC236}">
                <a16:creationId xmlns:a16="http://schemas.microsoft.com/office/drawing/2014/main" id="{65967665-5C3C-4E3A-BF9D-EB27731914BB}"/>
              </a:ext>
            </a:extLst>
          </p:cNvPr>
          <p:cNvSpPr/>
          <p:nvPr/>
        </p:nvSpPr>
        <p:spPr>
          <a:xfrm>
            <a:off x="1856180" y="4988763"/>
            <a:ext cx="2063405" cy="830471"/>
          </a:xfrm>
          <a:prstGeom prst="roundRect">
            <a:avLst>
              <a:gd name="adj" fmla="val 5769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61821">
              <a:defRPr/>
            </a:pPr>
            <a:endParaRPr lang="en-US" sz="500" kern="0">
              <a:solidFill>
                <a:srgbClr val="000000"/>
              </a:solidFill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8A8A4FB-6F2D-48E4-B3AA-DCFDFB5D2C97}"/>
              </a:ext>
            </a:extLst>
          </p:cNvPr>
          <p:cNvSpPr txBox="1"/>
          <p:nvPr/>
        </p:nvSpPr>
        <p:spPr>
          <a:xfrm>
            <a:off x="1900635" y="5562952"/>
            <a:ext cx="28840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761821">
              <a:defRPr/>
            </a:pPr>
            <a:r>
              <a:rPr lang="en-US" sz="800" kern="0">
                <a:solidFill>
                  <a:srgbClr val="000000"/>
                </a:solidFill>
                <a:latin typeface="Segoe UI"/>
                <a:cs typeface="Calibri" panose="020F0502020204030204" pitchFamily="34" charset="0"/>
              </a:rPr>
              <a:t>Code Scan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A24D6A-7890-49CA-8B86-A62E7F599ACE}"/>
              </a:ext>
            </a:extLst>
          </p:cNvPr>
          <p:cNvSpPr txBox="1"/>
          <p:nvPr/>
        </p:nvSpPr>
        <p:spPr>
          <a:xfrm>
            <a:off x="2953369" y="5583493"/>
            <a:ext cx="416355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algn="ctr" defTabSz="761821">
              <a:defRPr/>
            </a:pPr>
            <a:r>
              <a:rPr lang="en-US" sz="800" b="0" kern="0">
                <a:solidFill>
                  <a:srgbClr val="000000"/>
                </a:solidFill>
                <a:latin typeface="Segoe UI"/>
                <a:cs typeface="Calibri" panose="020F0502020204030204" pitchFamily="34" charset="0"/>
              </a:rPr>
              <a:t>Apps Survey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D04A12-E034-46FD-8DF2-BD45F66772E6}"/>
              </a:ext>
            </a:extLst>
          </p:cNvPr>
          <p:cNvSpPr txBox="1"/>
          <p:nvPr/>
        </p:nvSpPr>
        <p:spPr>
          <a:xfrm>
            <a:off x="2238647" y="5583491"/>
            <a:ext cx="69085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600" b="1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defTabSz="761821">
              <a:defRPr/>
            </a:pPr>
            <a:r>
              <a:rPr lang="en-US" sz="800" b="0" kern="0">
                <a:solidFill>
                  <a:srgbClr val="000000"/>
                </a:solidFill>
                <a:latin typeface="Segoe UI"/>
                <a:cs typeface="Calibri" panose="020F0502020204030204" pitchFamily="34" charset="0"/>
              </a:rPr>
              <a:t>Architecture Walkthrough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9270627-CDB5-4BE1-95FB-6F99D9DAF65F}"/>
              </a:ext>
            </a:extLst>
          </p:cNvPr>
          <p:cNvGrpSpPr/>
          <p:nvPr/>
        </p:nvGrpSpPr>
        <p:grpSpPr>
          <a:xfrm>
            <a:off x="1962367" y="5254189"/>
            <a:ext cx="239819" cy="275540"/>
            <a:chOff x="8628063" y="1371600"/>
            <a:chExt cx="558829" cy="561976"/>
          </a:xfrm>
        </p:grpSpPr>
        <p:sp>
          <p:nvSpPr>
            <p:cNvPr id="114" name="Line 89">
              <a:extLst>
                <a:ext uri="{FF2B5EF4-FFF2-40B4-BE49-F238E27FC236}">
                  <a16:creationId xmlns:a16="http://schemas.microsoft.com/office/drawing/2014/main" id="{ADFBC15F-DCFE-466B-AEDA-ED62785AF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6013" y="1933575"/>
              <a:ext cx="146050" cy="0"/>
            </a:xfrm>
            <a:prstGeom prst="line">
              <a:avLst/>
            </a:prstGeom>
            <a:noFill/>
            <a:ln w="15875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15" name="Line 90">
              <a:extLst>
                <a:ext uri="{FF2B5EF4-FFF2-40B4-BE49-F238E27FC236}">
                  <a16:creationId xmlns:a16="http://schemas.microsoft.com/office/drawing/2014/main" id="{11CC4603-F326-468E-803C-1CF83907E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9038" y="1884363"/>
              <a:ext cx="0" cy="49213"/>
            </a:xfrm>
            <a:prstGeom prst="line">
              <a:avLst/>
            </a:prstGeom>
            <a:noFill/>
            <a:ln w="15875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16" name="Line 91">
              <a:extLst>
                <a:ext uri="{FF2B5EF4-FFF2-40B4-BE49-F238E27FC236}">
                  <a16:creationId xmlns:a16="http://schemas.microsoft.com/office/drawing/2014/main" id="{6DDE4D45-D401-449B-B1AE-3E39DB277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8063" y="1835150"/>
              <a:ext cx="363538" cy="0"/>
            </a:xfrm>
            <a:prstGeom prst="line">
              <a:avLst/>
            </a:prstGeom>
            <a:noFill/>
            <a:ln w="15875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C3A31683-07AC-4E3F-938C-C6CA3A93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1788" y="1457325"/>
              <a:ext cx="133350" cy="158750"/>
            </a:xfrm>
            <a:custGeom>
              <a:avLst/>
              <a:gdLst>
                <a:gd name="T0" fmla="*/ 0 w 22"/>
                <a:gd name="T1" fmla="*/ 26 h 26"/>
                <a:gd name="T2" fmla="*/ 0 w 22"/>
                <a:gd name="T3" fmla="*/ 15 h 26"/>
                <a:gd name="T4" fmla="*/ 15 w 22"/>
                <a:gd name="T5" fmla="*/ 0 h 26"/>
                <a:gd name="T6" fmla="*/ 22 w 2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noFill/>
            <a:ln w="15875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97502DDE-E9BA-4AF3-A4D7-82DA9D3BB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525" y="1566863"/>
              <a:ext cx="98425" cy="49213"/>
            </a:xfrm>
            <a:custGeom>
              <a:avLst/>
              <a:gdLst>
                <a:gd name="T0" fmla="*/ 62 w 62"/>
                <a:gd name="T1" fmla="*/ 0 h 31"/>
                <a:gd name="T2" fmla="*/ 31 w 62"/>
                <a:gd name="T3" fmla="*/ 31 h 31"/>
                <a:gd name="T4" fmla="*/ 0 w 62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31">
                  <a:moveTo>
                    <a:pt x="62" y="0"/>
                  </a:moveTo>
                  <a:lnTo>
                    <a:pt x="31" y="31"/>
                  </a:lnTo>
                  <a:lnTo>
                    <a:pt x="0" y="0"/>
                  </a:lnTo>
                </a:path>
              </a:pathLst>
            </a:custGeom>
            <a:noFill/>
            <a:ln w="15875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51E4611D-97E3-4D12-8923-1A366B45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109" y="1639889"/>
              <a:ext cx="363538" cy="244475"/>
            </a:xfrm>
            <a:custGeom>
              <a:avLst/>
              <a:gdLst>
                <a:gd name="T0" fmla="*/ 48 w 60"/>
                <a:gd name="T1" fmla="*/ 0 h 40"/>
                <a:gd name="T2" fmla="*/ 54 w 60"/>
                <a:gd name="T3" fmla="*/ 0 h 40"/>
                <a:gd name="T4" fmla="*/ 60 w 60"/>
                <a:gd name="T5" fmla="*/ 6 h 40"/>
                <a:gd name="T6" fmla="*/ 60 w 60"/>
                <a:gd name="T7" fmla="*/ 34 h 40"/>
                <a:gd name="T8" fmla="*/ 54 w 60"/>
                <a:gd name="T9" fmla="*/ 40 h 40"/>
                <a:gd name="T10" fmla="*/ 6 w 60"/>
                <a:gd name="T11" fmla="*/ 40 h 40"/>
                <a:gd name="T12" fmla="*/ 0 w 60"/>
                <a:gd name="T13" fmla="*/ 34 h 40"/>
                <a:gd name="T14" fmla="*/ 0 w 60"/>
                <a:gd name="T15" fmla="*/ 6 h 40"/>
                <a:gd name="T16" fmla="*/ 6 w 60"/>
                <a:gd name="T17" fmla="*/ 0 h 40"/>
                <a:gd name="T18" fmla="*/ 12 w 6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40">
                  <a:moveTo>
                    <a:pt x="4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7" y="40"/>
                    <a:pt x="54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3" y="40"/>
                    <a:pt x="0" y="37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noFill/>
            <a:ln w="15875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DC9A7382-D299-4C81-9A2A-F16F5B0E1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1305" y="1371600"/>
              <a:ext cx="255587" cy="195263"/>
            </a:xfrm>
            <a:custGeom>
              <a:avLst/>
              <a:gdLst>
                <a:gd name="T0" fmla="*/ 0 w 42"/>
                <a:gd name="T1" fmla="*/ 30 h 32"/>
                <a:gd name="T2" fmla="*/ 4 w 42"/>
                <a:gd name="T3" fmla="*/ 32 h 32"/>
                <a:gd name="T4" fmla="*/ 36 w 42"/>
                <a:gd name="T5" fmla="*/ 32 h 32"/>
                <a:gd name="T6" fmla="*/ 42 w 42"/>
                <a:gd name="T7" fmla="*/ 26 h 32"/>
                <a:gd name="T8" fmla="*/ 42 w 42"/>
                <a:gd name="T9" fmla="*/ 6 h 32"/>
                <a:gd name="T10" fmla="*/ 36 w 42"/>
                <a:gd name="T11" fmla="*/ 0 h 32"/>
                <a:gd name="T12" fmla="*/ 4 w 4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2">
                  <a:moveTo>
                    <a:pt x="0" y="30"/>
                  </a:moveTo>
                  <a:cubicBezTo>
                    <a:pt x="1" y="31"/>
                    <a:pt x="2" y="32"/>
                    <a:pt x="4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9" y="32"/>
                    <a:pt x="42" y="29"/>
                    <a:pt x="42" y="2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noFill/>
            <a:ln w="15875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21" name="Line 96">
              <a:extLst>
                <a:ext uri="{FF2B5EF4-FFF2-40B4-BE49-F238E27FC236}">
                  <a16:creationId xmlns:a16="http://schemas.microsoft.com/office/drawing/2014/main" id="{1077C1A8-44F9-4C45-807F-4AFC7031F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7787" y="1519237"/>
              <a:ext cx="219076" cy="0"/>
            </a:xfrm>
            <a:prstGeom prst="line">
              <a:avLst/>
            </a:prstGeom>
            <a:noFill/>
            <a:ln w="15875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22" name="Line 97">
              <a:extLst>
                <a:ext uri="{FF2B5EF4-FFF2-40B4-BE49-F238E27FC236}">
                  <a16:creationId xmlns:a16="http://schemas.microsoft.com/office/drawing/2014/main" id="{B0DAC4BD-C82A-45C9-A63F-86BA02ACF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5413" y="1616075"/>
              <a:ext cx="73025" cy="0"/>
            </a:xfrm>
            <a:prstGeom prst="line">
              <a:avLst/>
            </a:prstGeom>
            <a:noFill/>
            <a:ln w="15875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23" name="Line 98">
              <a:extLst>
                <a:ext uri="{FF2B5EF4-FFF2-40B4-BE49-F238E27FC236}">
                  <a16:creationId xmlns:a16="http://schemas.microsoft.com/office/drawing/2014/main" id="{74B08530-51E6-4A18-916A-63E6C0322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1925" y="1566863"/>
              <a:ext cx="0" cy="49213"/>
            </a:xfrm>
            <a:prstGeom prst="line">
              <a:avLst/>
            </a:prstGeom>
            <a:noFill/>
            <a:ln w="15875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0A2D6A7-B613-4F06-8C1B-E75F170D1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1420813"/>
              <a:ext cx="36513" cy="73025"/>
            </a:xfrm>
            <a:custGeom>
              <a:avLst/>
              <a:gdLst>
                <a:gd name="T0" fmla="*/ 0 w 23"/>
                <a:gd name="T1" fmla="*/ 0 h 46"/>
                <a:gd name="T2" fmla="*/ 23 w 23"/>
                <a:gd name="T3" fmla="*/ 23 h 46"/>
                <a:gd name="T4" fmla="*/ 0 w 23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6">
                  <a:moveTo>
                    <a:pt x="0" y="0"/>
                  </a:moveTo>
                  <a:lnTo>
                    <a:pt x="23" y="23"/>
                  </a:lnTo>
                  <a:lnTo>
                    <a:pt x="0" y="46"/>
                  </a:lnTo>
                </a:path>
              </a:pathLst>
            </a:custGeom>
            <a:noFill/>
            <a:ln w="15875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2D4F0DF-0A0F-4A35-9320-2F85F8BDBE53}"/>
              </a:ext>
            </a:extLst>
          </p:cNvPr>
          <p:cNvGrpSpPr/>
          <p:nvPr/>
        </p:nvGrpSpPr>
        <p:grpSpPr>
          <a:xfrm>
            <a:off x="2451646" y="5281505"/>
            <a:ext cx="244183" cy="248225"/>
            <a:chOff x="6389732" y="4973638"/>
            <a:chExt cx="584156" cy="566737"/>
          </a:xfrm>
        </p:grpSpPr>
        <p:sp>
          <p:nvSpPr>
            <p:cNvPr id="103" name="Freeform 414">
              <a:extLst>
                <a:ext uri="{FF2B5EF4-FFF2-40B4-BE49-F238E27FC236}">
                  <a16:creationId xmlns:a16="http://schemas.microsoft.com/office/drawing/2014/main" id="{C769CCE3-DB94-42C5-884A-25F1E9E7A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988" y="5195888"/>
              <a:ext cx="101600" cy="96837"/>
            </a:xfrm>
            <a:custGeom>
              <a:avLst/>
              <a:gdLst>
                <a:gd name="T0" fmla="*/ 64 w 64"/>
                <a:gd name="T1" fmla="*/ 61 h 61"/>
                <a:gd name="T2" fmla="*/ 0 w 64"/>
                <a:gd name="T3" fmla="*/ 40 h 61"/>
                <a:gd name="T4" fmla="*/ 0 w 64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61">
                  <a:moveTo>
                    <a:pt x="64" y="61"/>
                  </a:moveTo>
                  <a:lnTo>
                    <a:pt x="0" y="40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04" name="Freeform 415">
              <a:extLst>
                <a:ext uri="{FF2B5EF4-FFF2-40B4-BE49-F238E27FC236}">
                  <a16:creationId xmlns:a16="http://schemas.microsoft.com/office/drawing/2014/main" id="{56C6F5B8-1F3D-4909-9E96-2B6271575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732" y="5202238"/>
              <a:ext cx="266701" cy="185737"/>
            </a:xfrm>
            <a:custGeom>
              <a:avLst/>
              <a:gdLst>
                <a:gd name="T0" fmla="*/ 22 w 42"/>
                <a:gd name="T1" fmla="*/ 0 h 29"/>
                <a:gd name="T2" fmla="*/ 22 w 42"/>
                <a:gd name="T3" fmla="*/ 9 h 29"/>
                <a:gd name="T4" fmla="*/ 6 w 42"/>
                <a:gd name="T5" fmla="*/ 14 h 29"/>
                <a:gd name="T6" fmla="*/ 0 w 42"/>
                <a:gd name="T7" fmla="*/ 23 h 29"/>
                <a:gd name="T8" fmla="*/ 0 w 42"/>
                <a:gd name="T9" fmla="*/ 29 h 29"/>
                <a:gd name="T10" fmla="*/ 42 w 42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2" y="16"/>
                    <a:pt x="0" y="19"/>
                    <a:pt x="0" y="2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2" y="29"/>
                    <a:pt x="42" y="29"/>
                    <a:pt x="42" y="29"/>
                  </a:cubicBezTo>
                </a:path>
              </a:pathLst>
            </a:custGeom>
            <a:noFill/>
            <a:ln w="15875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05" name="Oval 416">
              <a:extLst>
                <a:ext uri="{FF2B5EF4-FFF2-40B4-BE49-F238E27FC236}">
                  <a16:creationId xmlns:a16="http://schemas.microsoft.com/office/drawing/2014/main" id="{47907A15-4B23-4452-A3E3-8878DC522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8588" y="4973638"/>
              <a:ext cx="196850" cy="241300"/>
            </a:xfrm>
            <a:prstGeom prst="ellipse">
              <a:avLst/>
            </a:prstGeom>
            <a:noFill/>
            <a:ln w="15875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06" name="Freeform 417">
              <a:extLst>
                <a:ext uri="{FF2B5EF4-FFF2-40B4-BE49-F238E27FC236}">
                  <a16:creationId xmlns:a16="http://schemas.microsoft.com/office/drawing/2014/main" id="{AD5FA159-FDBB-479D-95AD-AC63B9C65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588" y="5049838"/>
              <a:ext cx="196850" cy="44450"/>
            </a:xfrm>
            <a:custGeom>
              <a:avLst/>
              <a:gdLst>
                <a:gd name="T0" fmla="*/ 31 w 31"/>
                <a:gd name="T1" fmla="*/ 6 h 7"/>
                <a:gd name="T2" fmla="*/ 30 w 31"/>
                <a:gd name="T3" fmla="*/ 6 h 7"/>
                <a:gd name="T4" fmla="*/ 18 w 31"/>
                <a:gd name="T5" fmla="*/ 0 h 7"/>
                <a:gd name="T6" fmla="*/ 6 w 31"/>
                <a:gd name="T7" fmla="*/ 6 h 7"/>
                <a:gd name="T8" fmla="*/ 0 w 31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">
                  <a:moveTo>
                    <a:pt x="31" y="6"/>
                  </a:moveTo>
                  <a:cubicBezTo>
                    <a:pt x="31" y="6"/>
                    <a:pt x="30" y="6"/>
                    <a:pt x="30" y="6"/>
                  </a:cubicBezTo>
                  <a:cubicBezTo>
                    <a:pt x="24" y="7"/>
                    <a:pt x="21" y="5"/>
                    <a:pt x="18" y="0"/>
                  </a:cubicBezTo>
                  <a:cubicBezTo>
                    <a:pt x="16" y="3"/>
                    <a:pt x="11" y="6"/>
                    <a:pt x="6" y="6"/>
                  </a:cubicBezTo>
                  <a:cubicBezTo>
                    <a:pt x="4" y="6"/>
                    <a:pt x="2" y="5"/>
                    <a:pt x="0" y="4"/>
                  </a:cubicBezTo>
                </a:path>
              </a:pathLst>
            </a:custGeom>
            <a:noFill/>
            <a:ln w="15875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07" name="Line 418">
              <a:extLst>
                <a:ext uri="{FF2B5EF4-FFF2-40B4-BE49-F238E27FC236}">
                  <a16:creationId xmlns:a16="http://schemas.microsoft.com/office/drawing/2014/main" id="{304C517A-1C7C-420A-8E9B-767F29D92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96088" y="5195888"/>
              <a:ext cx="0" cy="38100"/>
            </a:xfrm>
            <a:prstGeom prst="line">
              <a:avLst/>
            </a:prstGeom>
            <a:noFill/>
            <a:ln w="15875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08" name="Freeform 419">
              <a:extLst>
                <a:ext uri="{FF2B5EF4-FFF2-40B4-BE49-F238E27FC236}">
                  <a16:creationId xmlns:a16="http://schemas.microsoft.com/office/drawing/2014/main" id="{9BC3C633-3A04-4533-9183-577089B0B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5288" y="4973638"/>
              <a:ext cx="95250" cy="241300"/>
            </a:xfrm>
            <a:custGeom>
              <a:avLst/>
              <a:gdLst>
                <a:gd name="T0" fmla="*/ 0 w 15"/>
                <a:gd name="T1" fmla="*/ 0 h 38"/>
                <a:gd name="T2" fmla="*/ 15 w 15"/>
                <a:gd name="T3" fmla="*/ 19 h 38"/>
                <a:gd name="T4" fmla="*/ 0 w 15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38">
                  <a:moveTo>
                    <a:pt x="0" y="0"/>
                  </a:moveTo>
                  <a:cubicBezTo>
                    <a:pt x="8" y="0"/>
                    <a:pt x="15" y="9"/>
                    <a:pt x="15" y="19"/>
                  </a:cubicBezTo>
                  <a:cubicBezTo>
                    <a:pt x="15" y="30"/>
                    <a:pt x="8" y="38"/>
                    <a:pt x="0" y="38"/>
                  </a:cubicBezTo>
                </a:path>
              </a:pathLst>
            </a:custGeom>
            <a:noFill/>
            <a:ln w="15875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09" name="Freeform 420">
              <a:extLst>
                <a:ext uri="{FF2B5EF4-FFF2-40B4-BE49-F238E27FC236}">
                  <a16:creationId xmlns:a16="http://schemas.microsoft.com/office/drawing/2014/main" id="{BB4C7C6F-886A-4FA6-AAE8-77B36A3DE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988" y="5049838"/>
              <a:ext cx="82550" cy="44450"/>
            </a:xfrm>
            <a:custGeom>
              <a:avLst/>
              <a:gdLst>
                <a:gd name="T0" fmla="*/ 13 w 13"/>
                <a:gd name="T1" fmla="*/ 6 h 7"/>
                <a:gd name="T2" fmla="*/ 12 w 13"/>
                <a:gd name="T3" fmla="*/ 6 h 7"/>
                <a:gd name="T4" fmla="*/ 0 w 13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7">
                  <a:moveTo>
                    <a:pt x="13" y="6"/>
                  </a:moveTo>
                  <a:cubicBezTo>
                    <a:pt x="13" y="6"/>
                    <a:pt x="12" y="6"/>
                    <a:pt x="12" y="6"/>
                  </a:cubicBezTo>
                  <a:cubicBezTo>
                    <a:pt x="6" y="7"/>
                    <a:pt x="3" y="5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10" name="Freeform 421">
              <a:extLst>
                <a:ext uri="{FF2B5EF4-FFF2-40B4-BE49-F238E27FC236}">
                  <a16:creationId xmlns:a16="http://schemas.microsoft.com/office/drawing/2014/main" id="{E399CEE4-7C17-4C07-88BA-858D2979C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338" y="5324475"/>
              <a:ext cx="82550" cy="63500"/>
            </a:xfrm>
            <a:custGeom>
              <a:avLst/>
              <a:gdLst>
                <a:gd name="T0" fmla="*/ 52 w 52"/>
                <a:gd name="T1" fmla="*/ 0 h 40"/>
                <a:gd name="T2" fmla="*/ 52 w 52"/>
                <a:gd name="T3" fmla="*/ 40 h 40"/>
                <a:gd name="T4" fmla="*/ 0 w 52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40">
                  <a:moveTo>
                    <a:pt x="52" y="0"/>
                  </a:moveTo>
                  <a:lnTo>
                    <a:pt x="52" y="40"/>
                  </a:lnTo>
                  <a:lnTo>
                    <a:pt x="0" y="40"/>
                  </a:lnTo>
                </a:path>
              </a:pathLst>
            </a:custGeom>
            <a:noFill/>
            <a:ln w="15875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11" name="Freeform 422">
              <a:extLst>
                <a:ext uri="{FF2B5EF4-FFF2-40B4-BE49-F238E27FC236}">
                  <a16:creationId xmlns:a16="http://schemas.microsoft.com/office/drawing/2014/main" id="{B06824CF-8C5C-426F-ACF0-50851B2CA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588" y="5311775"/>
              <a:ext cx="222250" cy="76200"/>
            </a:xfrm>
            <a:custGeom>
              <a:avLst/>
              <a:gdLst>
                <a:gd name="T0" fmla="*/ 0 w 35"/>
                <a:gd name="T1" fmla="*/ 12 h 12"/>
                <a:gd name="T2" fmla="*/ 17 w 35"/>
                <a:gd name="T3" fmla="*/ 0 h 12"/>
                <a:gd name="T4" fmla="*/ 35 w 35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12">
                  <a:moveTo>
                    <a:pt x="0" y="12"/>
                  </a:moveTo>
                  <a:cubicBezTo>
                    <a:pt x="3" y="5"/>
                    <a:pt x="9" y="0"/>
                    <a:pt x="17" y="0"/>
                  </a:cubicBezTo>
                  <a:cubicBezTo>
                    <a:pt x="25" y="0"/>
                    <a:pt x="32" y="5"/>
                    <a:pt x="35" y="12"/>
                  </a:cubicBezTo>
                </a:path>
              </a:pathLst>
            </a:custGeom>
            <a:noFill/>
            <a:ln w="15875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12" name="Freeform 423">
              <a:extLst>
                <a:ext uri="{FF2B5EF4-FFF2-40B4-BE49-F238E27FC236}">
                  <a16:creationId xmlns:a16="http://schemas.microsoft.com/office/drawing/2014/main" id="{7E3DC91A-E97F-4166-BFE5-44FA2798A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887" y="5204108"/>
              <a:ext cx="82551" cy="63500"/>
            </a:xfrm>
            <a:custGeom>
              <a:avLst/>
              <a:gdLst>
                <a:gd name="T0" fmla="*/ 0 w 52"/>
                <a:gd name="T1" fmla="*/ 40 h 40"/>
                <a:gd name="T2" fmla="*/ 0 w 52"/>
                <a:gd name="T3" fmla="*/ 0 h 40"/>
                <a:gd name="T4" fmla="*/ 52 w 5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40">
                  <a:moveTo>
                    <a:pt x="0" y="40"/>
                  </a:moveTo>
                  <a:lnTo>
                    <a:pt x="0" y="0"/>
                  </a:lnTo>
                  <a:lnTo>
                    <a:pt x="52" y="0"/>
                  </a:lnTo>
                </a:path>
              </a:pathLst>
            </a:custGeom>
            <a:noFill/>
            <a:ln w="15875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13" name="Freeform 424">
              <a:extLst>
                <a:ext uri="{FF2B5EF4-FFF2-40B4-BE49-F238E27FC236}">
                  <a16:creationId xmlns:a16="http://schemas.microsoft.com/office/drawing/2014/main" id="{7B4961EC-42CE-45C0-812E-72E1F1EA1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938" y="5464175"/>
              <a:ext cx="222250" cy="76200"/>
            </a:xfrm>
            <a:custGeom>
              <a:avLst/>
              <a:gdLst>
                <a:gd name="T0" fmla="*/ 35 w 35"/>
                <a:gd name="T1" fmla="*/ 0 h 12"/>
                <a:gd name="T2" fmla="*/ 18 w 35"/>
                <a:gd name="T3" fmla="*/ 12 h 12"/>
                <a:gd name="T4" fmla="*/ 0 w 3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12">
                  <a:moveTo>
                    <a:pt x="35" y="0"/>
                  </a:moveTo>
                  <a:cubicBezTo>
                    <a:pt x="33" y="7"/>
                    <a:pt x="26" y="12"/>
                    <a:pt x="18" y="12"/>
                  </a:cubicBezTo>
                  <a:cubicBezTo>
                    <a:pt x="10" y="12"/>
                    <a:pt x="3" y="7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</p:grpSp>
      <p:sp>
        <p:nvSpPr>
          <p:cNvPr id="87" name="Freeform 31">
            <a:extLst>
              <a:ext uri="{FF2B5EF4-FFF2-40B4-BE49-F238E27FC236}">
                <a16:creationId xmlns:a16="http://schemas.microsoft.com/office/drawing/2014/main" id="{4FB909B2-55D3-4E38-8FC7-D61D8AF1330D}"/>
              </a:ext>
            </a:extLst>
          </p:cNvPr>
          <p:cNvSpPr>
            <a:spLocks noEditPoints="1"/>
          </p:cNvSpPr>
          <p:nvPr/>
        </p:nvSpPr>
        <p:spPr bwMode="auto">
          <a:xfrm>
            <a:off x="3058753" y="5298442"/>
            <a:ext cx="207055" cy="231287"/>
          </a:xfrm>
          <a:custGeom>
            <a:avLst/>
            <a:gdLst>
              <a:gd name="T0" fmla="*/ 176 w 224"/>
              <a:gd name="T1" fmla="*/ 56 h 261"/>
              <a:gd name="T2" fmla="*/ 44 w 224"/>
              <a:gd name="T3" fmla="*/ 52 h 261"/>
              <a:gd name="T4" fmla="*/ 176 w 224"/>
              <a:gd name="T5" fmla="*/ 48 h 261"/>
              <a:gd name="T6" fmla="*/ 116 w 224"/>
              <a:gd name="T7" fmla="*/ 100 h 261"/>
              <a:gd name="T8" fmla="*/ 44 w 224"/>
              <a:gd name="T9" fmla="*/ 104 h 261"/>
              <a:gd name="T10" fmla="*/ 116 w 224"/>
              <a:gd name="T11" fmla="*/ 108 h 261"/>
              <a:gd name="T12" fmla="*/ 116 w 224"/>
              <a:gd name="T13" fmla="*/ 100 h 261"/>
              <a:gd name="T14" fmla="*/ 48 w 224"/>
              <a:gd name="T15" fmla="*/ 132 h 261"/>
              <a:gd name="T16" fmla="*/ 48 w 224"/>
              <a:gd name="T17" fmla="*/ 140 h 261"/>
              <a:gd name="T18" fmla="*/ 120 w 224"/>
              <a:gd name="T19" fmla="*/ 136 h 261"/>
              <a:gd name="T20" fmla="*/ 116 w 224"/>
              <a:gd name="T21" fmla="*/ 168 h 261"/>
              <a:gd name="T22" fmla="*/ 44 w 224"/>
              <a:gd name="T23" fmla="*/ 172 h 261"/>
              <a:gd name="T24" fmla="*/ 116 w 224"/>
              <a:gd name="T25" fmla="*/ 176 h 261"/>
              <a:gd name="T26" fmla="*/ 116 w 224"/>
              <a:gd name="T27" fmla="*/ 168 h 261"/>
              <a:gd name="T28" fmla="*/ 148 w 224"/>
              <a:gd name="T29" fmla="*/ 100 h 261"/>
              <a:gd name="T30" fmla="*/ 148 w 224"/>
              <a:gd name="T31" fmla="*/ 108 h 261"/>
              <a:gd name="T32" fmla="*/ 180 w 224"/>
              <a:gd name="T33" fmla="*/ 104 h 261"/>
              <a:gd name="T34" fmla="*/ 176 w 224"/>
              <a:gd name="T35" fmla="*/ 132 h 261"/>
              <a:gd name="T36" fmla="*/ 144 w 224"/>
              <a:gd name="T37" fmla="*/ 136 h 261"/>
              <a:gd name="T38" fmla="*/ 176 w 224"/>
              <a:gd name="T39" fmla="*/ 140 h 261"/>
              <a:gd name="T40" fmla="*/ 176 w 224"/>
              <a:gd name="T41" fmla="*/ 132 h 261"/>
              <a:gd name="T42" fmla="*/ 148 w 224"/>
              <a:gd name="T43" fmla="*/ 168 h 261"/>
              <a:gd name="T44" fmla="*/ 148 w 224"/>
              <a:gd name="T45" fmla="*/ 176 h 261"/>
              <a:gd name="T46" fmla="*/ 180 w 224"/>
              <a:gd name="T47" fmla="*/ 172 h 261"/>
              <a:gd name="T48" fmla="*/ 224 w 224"/>
              <a:gd name="T49" fmla="*/ 13 h 261"/>
              <a:gd name="T50" fmla="*/ 218 w 224"/>
              <a:gd name="T51" fmla="*/ 261 h 261"/>
              <a:gd name="T52" fmla="*/ 186 w 224"/>
              <a:gd name="T53" fmla="*/ 227 h 261"/>
              <a:gd name="T54" fmla="*/ 146 w 224"/>
              <a:gd name="T55" fmla="*/ 260 h 261"/>
              <a:gd name="T56" fmla="*/ 145 w 224"/>
              <a:gd name="T57" fmla="*/ 260 h 261"/>
              <a:gd name="T58" fmla="*/ 112 w 224"/>
              <a:gd name="T59" fmla="*/ 226 h 261"/>
              <a:gd name="T60" fmla="*/ 76 w 224"/>
              <a:gd name="T61" fmla="*/ 260 h 261"/>
              <a:gd name="T62" fmla="*/ 43 w 224"/>
              <a:gd name="T63" fmla="*/ 226 h 261"/>
              <a:gd name="T64" fmla="*/ 5 w 224"/>
              <a:gd name="T65" fmla="*/ 261 h 261"/>
              <a:gd name="T66" fmla="*/ 0 w 224"/>
              <a:gd name="T67" fmla="*/ 13 h 261"/>
              <a:gd name="T68" fmla="*/ 211 w 224"/>
              <a:gd name="T69" fmla="*/ 0 h 261"/>
              <a:gd name="T70" fmla="*/ 216 w 224"/>
              <a:gd name="T71" fmla="*/ 13 h 261"/>
              <a:gd name="T72" fmla="*/ 13 w 224"/>
              <a:gd name="T73" fmla="*/ 8 h 261"/>
              <a:gd name="T74" fmla="*/ 8 w 224"/>
              <a:gd name="T75" fmla="*/ 248 h 261"/>
              <a:gd name="T76" fmla="*/ 63 w 224"/>
              <a:gd name="T77" fmla="*/ 237 h 261"/>
              <a:gd name="T78" fmla="*/ 91 w 224"/>
              <a:gd name="T79" fmla="*/ 237 h 261"/>
              <a:gd name="T80" fmla="*/ 132 w 224"/>
              <a:gd name="T81" fmla="*/ 237 h 261"/>
              <a:gd name="T82" fmla="*/ 146 w 224"/>
              <a:gd name="T83" fmla="*/ 252 h 261"/>
              <a:gd name="T84" fmla="*/ 187 w 224"/>
              <a:gd name="T85" fmla="*/ 219 h 261"/>
              <a:gd name="T86" fmla="*/ 216 w 224"/>
              <a:gd name="T87" fmla="*/ 13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24" h="261">
                <a:moveTo>
                  <a:pt x="180" y="52"/>
                </a:moveTo>
                <a:cubicBezTo>
                  <a:pt x="180" y="54"/>
                  <a:pt x="179" y="56"/>
                  <a:pt x="176" y="56"/>
                </a:cubicBezTo>
                <a:cubicBezTo>
                  <a:pt x="48" y="56"/>
                  <a:pt x="48" y="56"/>
                  <a:pt x="48" y="56"/>
                </a:cubicBezTo>
                <a:cubicBezTo>
                  <a:pt x="46" y="56"/>
                  <a:pt x="44" y="54"/>
                  <a:pt x="44" y="52"/>
                </a:cubicBezTo>
                <a:cubicBezTo>
                  <a:pt x="44" y="50"/>
                  <a:pt x="46" y="48"/>
                  <a:pt x="48" y="48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9" y="48"/>
                  <a:pt x="180" y="50"/>
                  <a:pt x="180" y="52"/>
                </a:cubicBezTo>
                <a:moveTo>
                  <a:pt x="116" y="100"/>
                </a:moveTo>
                <a:cubicBezTo>
                  <a:pt x="48" y="100"/>
                  <a:pt x="48" y="100"/>
                  <a:pt x="48" y="100"/>
                </a:cubicBezTo>
                <a:cubicBezTo>
                  <a:pt x="46" y="100"/>
                  <a:pt x="44" y="102"/>
                  <a:pt x="44" y="104"/>
                </a:cubicBezTo>
                <a:cubicBezTo>
                  <a:pt x="44" y="106"/>
                  <a:pt x="46" y="108"/>
                  <a:pt x="4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0" y="106"/>
                  <a:pt x="120" y="104"/>
                </a:cubicBezTo>
                <a:cubicBezTo>
                  <a:pt x="120" y="102"/>
                  <a:pt x="119" y="100"/>
                  <a:pt x="116" y="100"/>
                </a:cubicBezTo>
                <a:moveTo>
                  <a:pt x="116" y="132"/>
                </a:moveTo>
                <a:cubicBezTo>
                  <a:pt x="48" y="132"/>
                  <a:pt x="48" y="132"/>
                  <a:pt x="48" y="132"/>
                </a:cubicBezTo>
                <a:cubicBezTo>
                  <a:pt x="46" y="132"/>
                  <a:pt x="44" y="134"/>
                  <a:pt x="44" y="136"/>
                </a:cubicBezTo>
                <a:cubicBezTo>
                  <a:pt x="44" y="138"/>
                  <a:pt x="46" y="140"/>
                  <a:pt x="48" y="140"/>
                </a:cubicBezTo>
                <a:cubicBezTo>
                  <a:pt x="116" y="140"/>
                  <a:pt x="116" y="140"/>
                  <a:pt x="116" y="140"/>
                </a:cubicBezTo>
                <a:cubicBezTo>
                  <a:pt x="119" y="140"/>
                  <a:pt x="120" y="138"/>
                  <a:pt x="120" y="136"/>
                </a:cubicBezTo>
                <a:cubicBezTo>
                  <a:pt x="120" y="134"/>
                  <a:pt x="119" y="132"/>
                  <a:pt x="116" y="132"/>
                </a:cubicBezTo>
                <a:moveTo>
                  <a:pt x="116" y="168"/>
                </a:moveTo>
                <a:cubicBezTo>
                  <a:pt x="48" y="168"/>
                  <a:pt x="48" y="168"/>
                  <a:pt x="48" y="168"/>
                </a:cubicBezTo>
                <a:cubicBezTo>
                  <a:pt x="46" y="168"/>
                  <a:pt x="44" y="170"/>
                  <a:pt x="44" y="172"/>
                </a:cubicBezTo>
                <a:cubicBezTo>
                  <a:pt x="44" y="174"/>
                  <a:pt x="46" y="176"/>
                  <a:pt x="48" y="176"/>
                </a:cubicBezTo>
                <a:cubicBezTo>
                  <a:pt x="116" y="176"/>
                  <a:pt x="116" y="176"/>
                  <a:pt x="116" y="176"/>
                </a:cubicBezTo>
                <a:cubicBezTo>
                  <a:pt x="119" y="176"/>
                  <a:pt x="120" y="174"/>
                  <a:pt x="120" y="172"/>
                </a:cubicBezTo>
                <a:cubicBezTo>
                  <a:pt x="120" y="170"/>
                  <a:pt x="119" y="168"/>
                  <a:pt x="116" y="168"/>
                </a:cubicBezTo>
                <a:moveTo>
                  <a:pt x="176" y="100"/>
                </a:moveTo>
                <a:cubicBezTo>
                  <a:pt x="148" y="100"/>
                  <a:pt x="148" y="100"/>
                  <a:pt x="148" y="100"/>
                </a:cubicBezTo>
                <a:cubicBezTo>
                  <a:pt x="146" y="100"/>
                  <a:pt x="144" y="102"/>
                  <a:pt x="144" y="104"/>
                </a:cubicBezTo>
                <a:cubicBezTo>
                  <a:pt x="144" y="106"/>
                  <a:pt x="146" y="108"/>
                  <a:pt x="148" y="108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9" y="108"/>
                  <a:pt x="180" y="106"/>
                  <a:pt x="180" y="104"/>
                </a:cubicBezTo>
                <a:cubicBezTo>
                  <a:pt x="180" y="102"/>
                  <a:pt x="179" y="100"/>
                  <a:pt x="176" y="100"/>
                </a:cubicBezTo>
                <a:moveTo>
                  <a:pt x="176" y="132"/>
                </a:moveTo>
                <a:cubicBezTo>
                  <a:pt x="148" y="132"/>
                  <a:pt x="148" y="132"/>
                  <a:pt x="148" y="132"/>
                </a:cubicBezTo>
                <a:cubicBezTo>
                  <a:pt x="146" y="132"/>
                  <a:pt x="144" y="134"/>
                  <a:pt x="144" y="136"/>
                </a:cubicBezTo>
                <a:cubicBezTo>
                  <a:pt x="144" y="138"/>
                  <a:pt x="146" y="140"/>
                  <a:pt x="148" y="140"/>
                </a:cubicBezTo>
                <a:cubicBezTo>
                  <a:pt x="176" y="140"/>
                  <a:pt x="176" y="140"/>
                  <a:pt x="176" y="140"/>
                </a:cubicBezTo>
                <a:cubicBezTo>
                  <a:pt x="179" y="140"/>
                  <a:pt x="180" y="138"/>
                  <a:pt x="180" y="136"/>
                </a:cubicBezTo>
                <a:cubicBezTo>
                  <a:pt x="180" y="134"/>
                  <a:pt x="179" y="132"/>
                  <a:pt x="176" y="132"/>
                </a:cubicBezTo>
                <a:moveTo>
                  <a:pt x="176" y="168"/>
                </a:moveTo>
                <a:cubicBezTo>
                  <a:pt x="148" y="168"/>
                  <a:pt x="148" y="168"/>
                  <a:pt x="148" y="168"/>
                </a:cubicBezTo>
                <a:cubicBezTo>
                  <a:pt x="146" y="168"/>
                  <a:pt x="144" y="170"/>
                  <a:pt x="144" y="172"/>
                </a:cubicBezTo>
                <a:cubicBezTo>
                  <a:pt x="144" y="174"/>
                  <a:pt x="146" y="176"/>
                  <a:pt x="148" y="176"/>
                </a:cubicBezTo>
                <a:cubicBezTo>
                  <a:pt x="176" y="176"/>
                  <a:pt x="176" y="176"/>
                  <a:pt x="176" y="176"/>
                </a:cubicBezTo>
                <a:cubicBezTo>
                  <a:pt x="179" y="176"/>
                  <a:pt x="180" y="174"/>
                  <a:pt x="180" y="172"/>
                </a:cubicBezTo>
                <a:cubicBezTo>
                  <a:pt x="180" y="170"/>
                  <a:pt x="179" y="168"/>
                  <a:pt x="176" y="168"/>
                </a:cubicBezTo>
                <a:moveTo>
                  <a:pt x="224" y="13"/>
                </a:moveTo>
                <a:cubicBezTo>
                  <a:pt x="224" y="254"/>
                  <a:pt x="224" y="254"/>
                  <a:pt x="224" y="254"/>
                </a:cubicBezTo>
                <a:cubicBezTo>
                  <a:pt x="224" y="258"/>
                  <a:pt x="221" y="261"/>
                  <a:pt x="218" y="261"/>
                </a:cubicBezTo>
                <a:cubicBezTo>
                  <a:pt x="216" y="261"/>
                  <a:pt x="214" y="260"/>
                  <a:pt x="213" y="258"/>
                </a:cubicBezTo>
                <a:cubicBezTo>
                  <a:pt x="197" y="238"/>
                  <a:pt x="188" y="229"/>
                  <a:pt x="186" y="227"/>
                </a:cubicBezTo>
                <a:cubicBezTo>
                  <a:pt x="181" y="227"/>
                  <a:pt x="174" y="235"/>
                  <a:pt x="169" y="242"/>
                </a:cubicBezTo>
                <a:cubicBezTo>
                  <a:pt x="161" y="251"/>
                  <a:pt x="154" y="260"/>
                  <a:pt x="146" y="260"/>
                </a:cubicBezTo>
                <a:cubicBezTo>
                  <a:pt x="146" y="260"/>
                  <a:pt x="146" y="260"/>
                  <a:pt x="146" y="260"/>
                </a:cubicBezTo>
                <a:cubicBezTo>
                  <a:pt x="146" y="260"/>
                  <a:pt x="146" y="260"/>
                  <a:pt x="145" y="260"/>
                </a:cubicBezTo>
                <a:cubicBezTo>
                  <a:pt x="137" y="259"/>
                  <a:pt x="132" y="250"/>
                  <a:pt x="126" y="241"/>
                </a:cubicBezTo>
                <a:cubicBezTo>
                  <a:pt x="121" y="234"/>
                  <a:pt x="116" y="226"/>
                  <a:pt x="112" y="226"/>
                </a:cubicBezTo>
                <a:cubicBezTo>
                  <a:pt x="108" y="226"/>
                  <a:pt x="102" y="235"/>
                  <a:pt x="98" y="241"/>
                </a:cubicBezTo>
                <a:cubicBezTo>
                  <a:pt x="91" y="251"/>
                  <a:pt x="85" y="260"/>
                  <a:pt x="76" y="260"/>
                </a:cubicBezTo>
                <a:cubicBezTo>
                  <a:pt x="68" y="260"/>
                  <a:pt x="62" y="251"/>
                  <a:pt x="56" y="241"/>
                </a:cubicBezTo>
                <a:cubicBezTo>
                  <a:pt x="53" y="235"/>
                  <a:pt x="47" y="226"/>
                  <a:pt x="43" y="226"/>
                </a:cubicBezTo>
                <a:cubicBezTo>
                  <a:pt x="41" y="227"/>
                  <a:pt x="28" y="239"/>
                  <a:pt x="9" y="259"/>
                </a:cubicBezTo>
                <a:cubicBezTo>
                  <a:pt x="8" y="260"/>
                  <a:pt x="7" y="261"/>
                  <a:pt x="5" y="261"/>
                </a:cubicBezTo>
                <a:cubicBezTo>
                  <a:pt x="3" y="261"/>
                  <a:pt x="0" y="259"/>
                  <a:pt x="0" y="25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19" y="0"/>
                  <a:pt x="224" y="6"/>
                  <a:pt x="224" y="13"/>
                </a:cubicBezTo>
                <a:moveTo>
                  <a:pt x="216" y="13"/>
                </a:moveTo>
                <a:cubicBezTo>
                  <a:pt x="216" y="10"/>
                  <a:pt x="214" y="8"/>
                  <a:pt x="211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1" y="8"/>
                  <a:pt x="8" y="10"/>
                  <a:pt x="8" y="13"/>
                </a:cubicBezTo>
                <a:cubicBezTo>
                  <a:pt x="8" y="248"/>
                  <a:pt x="8" y="248"/>
                  <a:pt x="8" y="248"/>
                </a:cubicBezTo>
                <a:cubicBezTo>
                  <a:pt x="36" y="218"/>
                  <a:pt x="41" y="218"/>
                  <a:pt x="43" y="218"/>
                </a:cubicBezTo>
                <a:cubicBezTo>
                  <a:pt x="52" y="218"/>
                  <a:pt x="57" y="227"/>
                  <a:pt x="63" y="237"/>
                </a:cubicBezTo>
                <a:cubicBezTo>
                  <a:pt x="67" y="243"/>
                  <a:pt x="73" y="252"/>
                  <a:pt x="76" y="252"/>
                </a:cubicBezTo>
                <a:cubicBezTo>
                  <a:pt x="81" y="252"/>
                  <a:pt x="86" y="244"/>
                  <a:pt x="91" y="237"/>
                </a:cubicBezTo>
                <a:cubicBezTo>
                  <a:pt x="98" y="227"/>
                  <a:pt x="104" y="218"/>
                  <a:pt x="112" y="218"/>
                </a:cubicBezTo>
                <a:cubicBezTo>
                  <a:pt x="121" y="218"/>
                  <a:pt x="126" y="227"/>
                  <a:pt x="132" y="237"/>
                </a:cubicBezTo>
                <a:cubicBezTo>
                  <a:pt x="137" y="243"/>
                  <a:pt x="142" y="251"/>
                  <a:pt x="146" y="252"/>
                </a:cubicBezTo>
                <a:cubicBezTo>
                  <a:pt x="146" y="252"/>
                  <a:pt x="146" y="252"/>
                  <a:pt x="146" y="252"/>
                </a:cubicBezTo>
                <a:cubicBezTo>
                  <a:pt x="151" y="252"/>
                  <a:pt x="157" y="243"/>
                  <a:pt x="163" y="237"/>
                </a:cubicBezTo>
                <a:cubicBezTo>
                  <a:pt x="171" y="227"/>
                  <a:pt x="178" y="218"/>
                  <a:pt x="187" y="219"/>
                </a:cubicBezTo>
                <a:cubicBezTo>
                  <a:pt x="189" y="219"/>
                  <a:pt x="193" y="220"/>
                  <a:pt x="216" y="250"/>
                </a:cubicBezTo>
                <a:lnTo>
                  <a:pt x="216" y="13"/>
                </a:lnTo>
                <a:close/>
              </a:path>
            </a:pathLst>
          </a:custGeom>
          <a:solidFill>
            <a:srgbClr val="00B140"/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square" lIns="76185" tIns="38093" rIns="76185" bIns="38093" numCol="1" anchor="t" anchorCtr="0" compatLnSpc="1">
            <a:prstTxWarp prst="textNoShape">
              <a:avLst/>
            </a:prstTxWarp>
          </a:bodyPr>
          <a:lstStyle/>
          <a:p>
            <a:pPr defTabSz="761821">
              <a:defRPr/>
            </a:pPr>
            <a:endParaRPr lang="en-US" sz="1400" kern="0">
              <a:solidFill>
                <a:srgbClr val="0033A0"/>
              </a:solidFill>
              <a:latin typeface="Segoe UI"/>
              <a:cs typeface="Calibri" panose="020F050202020403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A551FEC-EC23-4DD5-B9CD-B141DF881764}"/>
              </a:ext>
            </a:extLst>
          </p:cNvPr>
          <p:cNvGrpSpPr/>
          <p:nvPr/>
        </p:nvGrpSpPr>
        <p:grpSpPr>
          <a:xfrm>
            <a:off x="3505483" y="5283705"/>
            <a:ext cx="221255" cy="246025"/>
            <a:chOff x="8913624" y="6029168"/>
            <a:chExt cx="522287" cy="581026"/>
          </a:xfrm>
          <a:solidFill>
            <a:schemeClr val="bg1"/>
          </a:solidFill>
        </p:grpSpPr>
        <p:sp>
          <p:nvSpPr>
            <p:cNvPr id="92" name="Freeform 349">
              <a:extLst>
                <a:ext uri="{FF2B5EF4-FFF2-40B4-BE49-F238E27FC236}">
                  <a16:creationId xmlns:a16="http://schemas.microsoft.com/office/drawing/2014/main" id="{129839C6-1DEB-4AE8-90D9-5EFDD778A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3624" y="6029168"/>
              <a:ext cx="522287" cy="581026"/>
            </a:xfrm>
            <a:custGeom>
              <a:avLst/>
              <a:gdLst>
                <a:gd name="T0" fmla="*/ 74 w 83"/>
                <a:gd name="T1" fmla="*/ 32 h 92"/>
                <a:gd name="T2" fmla="*/ 38 w 83"/>
                <a:gd name="T3" fmla="*/ 0 h 92"/>
                <a:gd name="T4" fmla="*/ 0 w 83"/>
                <a:gd name="T5" fmla="*/ 38 h 92"/>
                <a:gd name="T6" fmla="*/ 16 w 83"/>
                <a:gd name="T7" fmla="*/ 69 h 92"/>
                <a:gd name="T8" fmla="*/ 16 w 83"/>
                <a:gd name="T9" fmla="*/ 92 h 92"/>
                <a:gd name="T10" fmla="*/ 56 w 83"/>
                <a:gd name="T11" fmla="*/ 92 h 92"/>
                <a:gd name="T12" fmla="*/ 56 w 83"/>
                <a:gd name="T13" fmla="*/ 78 h 92"/>
                <a:gd name="T14" fmla="*/ 71 w 83"/>
                <a:gd name="T15" fmla="*/ 75 h 92"/>
                <a:gd name="T16" fmla="*/ 74 w 83"/>
                <a:gd name="T17" fmla="*/ 56 h 92"/>
                <a:gd name="T18" fmla="*/ 80 w 83"/>
                <a:gd name="T19" fmla="*/ 56 h 92"/>
                <a:gd name="T20" fmla="*/ 82 w 83"/>
                <a:gd name="T21" fmla="*/ 55 h 92"/>
                <a:gd name="T22" fmla="*/ 83 w 83"/>
                <a:gd name="T23" fmla="*/ 52 h 92"/>
                <a:gd name="T24" fmla="*/ 74 w 83"/>
                <a:gd name="T25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92">
                  <a:moveTo>
                    <a:pt x="74" y="32"/>
                  </a:moveTo>
                  <a:cubicBezTo>
                    <a:pt x="74" y="11"/>
                    <a:pt x="55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0"/>
                    <a:pt x="4" y="62"/>
                    <a:pt x="16" y="69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64" y="78"/>
                    <a:pt x="68" y="78"/>
                    <a:pt x="71" y="75"/>
                  </a:cubicBezTo>
                  <a:cubicBezTo>
                    <a:pt x="74" y="71"/>
                    <a:pt x="74" y="56"/>
                    <a:pt x="74" y="56"/>
                  </a:cubicBezTo>
                  <a:cubicBezTo>
                    <a:pt x="74" y="56"/>
                    <a:pt x="78" y="56"/>
                    <a:pt x="80" y="56"/>
                  </a:cubicBezTo>
                  <a:cubicBezTo>
                    <a:pt x="81" y="56"/>
                    <a:pt x="82" y="56"/>
                    <a:pt x="82" y="55"/>
                  </a:cubicBezTo>
                  <a:cubicBezTo>
                    <a:pt x="83" y="54"/>
                    <a:pt x="83" y="53"/>
                    <a:pt x="83" y="52"/>
                  </a:cubicBezTo>
                  <a:cubicBezTo>
                    <a:pt x="83" y="46"/>
                    <a:pt x="74" y="35"/>
                    <a:pt x="74" y="32"/>
                  </a:cubicBezTo>
                  <a:close/>
                </a:path>
              </a:pathLst>
            </a:custGeom>
            <a:grpFill/>
            <a:ln w="15875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76185" tIns="38093" rIns="76185" bIns="38093" numCol="1" anchor="t" anchorCtr="0" compatLnSpc="1">
              <a:prstTxWarp prst="textNoShape">
                <a:avLst/>
              </a:prstTxWarp>
            </a:bodyPr>
            <a:lstStyle/>
            <a:p>
              <a:pPr defTabSz="761821">
                <a:defRPr/>
              </a:pPr>
              <a:endParaRPr lang="en-US" sz="1400" kern="0">
                <a:solidFill>
                  <a:srgbClr val="0033A0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3FE4BF0-2578-4F00-B995-8AC05AAF5023}"/>
                </a:ext>
              </a:extLst>
            </p:cNvPr>
            <p:cNvGrpSpPr/>
            <p:nvPr/>
          </p:nvGrpSpPr>
          <p:grpSpPr>
            <a:xfrm>
              <a:off x="9009063" y="6294438"/>
              <a:ext cx="252412" cy="227012"/>
              <a:chOff x="9009063" y="6294438"/>
              <a:chExt cx="252412" cy="227012"/>
            </a:xfrm>
            <a:grpFill/>
          </p:grpSpPr>
          <p:sp>
            <p:nvSpPr>
              <p:cNvPr id="94" name="Rectangle 350">
                <a:extLst>
                  <a:ext uri="{FF2B5EF4-FFF2-40B4-BE49-F238E27FC236}">
                    <a16:creationId xmlns:a16="http://schemas.microsoft.com/office/drawing/2014/main" id="{03AD92D3-8DEE-40EF-A2CF-D4EEE071C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9063" y="6307138"/>
                <a:ext cx="50800" cy="74613"/>
              </a:xfrm>
              <a:prstGeom prst="rect">
                <a:avLst/>
              </a:prstGeom>
              <a:grpFill/>
              <a:ln w="15875" cap="flat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185" tIns="38093" rIns="76185" bIns="38093" numCol="1" anchor="t" anchorCtr="0" compatLnSpc="1">
                <a:prstTxWarp prst="textNoShape">
                  <a:avLst/>
                </a:prstTxWarp>
              </a:bodyPr>
              <a:lstStyle/>
              <a:p>
                <a:pPr defTabSz="761821">
                  <a:defRPr/>
                </a:pPr>
                <a:endParaRPr lang="en-US" sz="1400" kern="0">
                  <a:solidFill>
                    <a:srgbClr val="0033A0"/>
                  </a:solidFill>
                  <a:latin typeface="Segoe UI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Rectangle 351">
                <a:extLst>
                  <a:ext uri="{FF2B5EF4-FFF2-40B4-BE49-F238E27FC236}">
                    <a16:creationId xmlns:a16="http://schemas.microsoft.com/office/drawing/2014/main" id="{7B271590-4813-4A3E-8F34-F856C0178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9863" y="6432550"/>
                <a:ext cx="50800" cy="76200"/>
              </a:xfrm>
              <a:prstGeom prst="rect">
                <a:avLst/>
              </a:prstGeom>
              <a:grpFill/>
              <a:ln w="15875" cap="flat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185" tIns="38093" rIns="76185" bIns="38093" numCol="1" anchor="t" anchorCtr="0" compatLnSpc="1">
                <a:prstTxWarp prst="textNoShape">
                  <a:avLst/>
                </a:prstTxWarp>
              </a:bodyPr>
              <a:lstStyle/>
              <a:p>
                <a:pPr defTabSz="761821">
                  <a:defRPr/>
                </a:pPr>
                <a:endParaRPr lang="en-US" sz="1400" kern="0">
                  <a:solidFill>
                    <a:srgbClr val="0033A0"/>
                  </a:solidFill>
                  <a:latin typeface="Segoe UI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Rectangle 352">
                <a:extLst>
                  <a:ext uri="{FF2B5EF4-FFF2-40B4-BE49-F238E27FC236}">
                    <a16:creationId xmlns:a16="http://schemas.microsoft.com/office/drawing/2014/main" id="{045614FF-4F3F-4B34-B6BD-9A523D3BA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0675" y="6307138"/>
                <a:ext cx="50800" cy="74613"/>
              </a:xfrm>
              <a:prstGeom prst="rect">
                <a:avLst/>
              </a:prstGeom>
              <a:grpFill/>
              <a:ln w="15875" cap="flat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185" tIns="38093" rIns="76185" bIns="38093" numCol="1" anchor="t" anchorCtr="0" compatLnSpc="1">
                <a:prstTxWarp prst="textNoShape">
                  <a:avLst/>
                </a:prstTxWarp>
              </a:bodyPr>
              <a:lstStyle/>
              <a:p>
                <a:pPr defTabSz="761821">
                  <a:defRPr/>
                </a:pPr>
                <a:endParaRPr lang="en-US" sz="1400" kern="0">
                  <a:solidFill>
                    <a:srgbClr val="0033A0"/>
                  </a:solidFill>
                  <a:latin typeface="Segoe UI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Line 353">
                <a:extLst>
                  <a:ext uri="{FF2B5EF4-FFF2-40B4-BE49-F238E27FC236}">
                    <a16:creationId xmlns:a16="http://schemas.microsoft.com/office/drawing/2014/main" id="{1FE387F0-1FED-4C43-8C3D-CCCFB7199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10663" y="6294438"/>
                <a:ext cx="0" cy="100013"/>
              </a:xfrm>
              <a:prstGeom prst="line">
                <a:avLst/>
              </a:prstGeom>
              <a:grpFill/>
              <a:ln w="15875" cap="flat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185" tIns="38093" rIns="76185" bIns="38093" numCol="1" anchor="t" anchorCtr="0" compatLnSpc="1">
                <a:prstTxWarp prst="textNoShape">
                  <a:avLst/>
                </a:prstTxWarp>
              </a:bodyPr>
              <a:lstStyle/>
              <a:p>
                <a:pPr defTabSz="761821">
                  <a:defRPr/>
                </a:pPr>
                <a:endParaRPr lang="en-US" sz="1400" kern="0">
                  <a:solidFill>
                    <a:srgbClr val="0033A0"/>
                  </a:solidFill>
                  <a:latin typeface="Segoe UI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Line 354">
                <a:extLst>
                  <a:ext uri="{FF2B5EF4-FFF2-40B4-BE49-F238E27FC236}">
                    <a16:creationId xmlns:a16="http://schemas.microsoft.com/office/drawing/2014/main" id="{762EC813-7D74-46FE-BC9C-D2D18BBBD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59875" y="6294438"/>
                <a:ext cx="0" cy="100013"/>
              </a:xfrm>
              <a:prstGeom prst="line">
                <a:avLst/>
              </a:prstGeom>
              <a:grpFill/>
              <a:ln w="15875" cap="flat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185" tIns="38093" rIns="76185" bIns="38093" numCol="1" anchor="t" anchorCtr="0" compatLnSpc="1">
                <a:prstTxWarp prst="textNoShape">
                  <a:avLst/>
                </a:prstTxWarp>
              </a:bodyPr>
              <a:lstStyle/>
              <a:p>
                <a:pPr defTabSz="761821">
                  <a:defRPr/>
                </a:pPr>
                <a:endParaRPr lang="en-US" sz="1400" kern="0">
                  <a:solidFill>
                    <a:srgbClr val="0033A0"/>
                  </a:solidFill>
                  <a:latin typeface="Segoe UI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Line 355">
                <a:extLst>
                  <a:ext uri="{FF2B5EF4-FFF2-40B4-BE49-F238E27FC236}">
                    <a16:creationId xmlns:a16="http://schemas.microsoft.com/office/drawing/2014/main" id="{CA84C9E5-0832-4CB7-9B11-455C40B1B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9063" y="6419850"/>
                <a:ext cx="0" cy="101600"/>
              </a:xfrm>
              <a:prstGeom prst="line">
                <a:avLst/>
              </a:prstGeom>
              <a:grpFill/>
              <a:ln w="15875" cap="flat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185" tIns="38093" rIns="76185" bIns="38093" numCol="1" anchor="t" anchorCtr="0" compatLnSpc="1">
                <a:prstTxWarp prst="textNoShape">
                  <a:avLst/>
                </a:prstTxWarp>
              </a:bodyPr>
              <a:lstStyle/>
              <a:p>
                <a:pPr defTabSz="761821">
                  <a:defRPr/>
                </a:pPr>
                <a:endParaRPr lang="en-US" sz="1400" kern="0">
                  <a:solidFill>
                    <a:srgbClr val="0033A0"/>
                  </a:solidFill>
                  <a:latin typeface="Segoe UI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Line 356">
                <a:extLst>
                  <a:ext uri="{FF2B5EF4-FFF2-40B4-BE49-F238E27FC236}">
                    <a16:creationId xmlns:a16="http://schemas.microsoft.com/office/drawing/2014/main" id="{4972FDC1-4DC9-45F5-94E1-B8E6D65DC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59875" y="6419850"/>
                <a:ext cx="0" cy="101600"/>
              </a:xfrm>
              <a:prstGeom prst="line">
                <a:avLst/>
              </a:prstGeom>
              <a:grpFill/>
              <a:ln w="15875" cap="flat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185" tIns="38093" rIns="76185" bIns="38093" numCol="1" anchor="t" anchorCtr="0" compatLnSpc="1">
                <a:prstTxWarp prst="textNoShape">
                  <a:avLst/>
                </a:prstTxWarp>
              </a:bodyPr>
              <a:lstStyle/>
              <a:p>
                <a:pPr defTabSz="761821">
                  <a:defRPr/>
                </a:pPr>
                <a:endParaRPr lang="en-US" sz="1400" kern="0">
                  <a:solidFill>
                    <a:srgbClr val="0033A0"/>
                  </a:solidFill>
                  <a:latin typeface="Segoe UI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Line 357">
                <a:extLst>
                  <a:ext uri="{FF2B5EF4-FFF2-40B4-BE49-F238E27FC236}">
                    <a16:creationId xmlns:a16="http://schemas.microsoft.com/office/drawing/2014/main" id="{C4BE9403-4671-4530-AD17-B898C7F06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10675" y="6419850"/>
                <a:ext cx="0" cy="101600"/>
              </a:xfrm>
              <a:prstGeom prst="line">
                <a:avLst/>
              </a:prstGeom>
              <a:grpFill/>
              <a:ln w="15875" cap="flat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185" tIns="38093" rIns="76185" bIns="38093" numCol="1" anchor="t" anchorCtr="0" compatLnSpc="1">
                <a:prstTxWarp prst="textNoShape">
                  <a:avLst/>
                </a:prstTxWarp>
              </a:bodyPr>
              <a:lstStyle/>
              <a:p>
                <a:pPr defTabSz="761821">
                  <a:defRPr/>
                </a:pPr>
                <a:endParaRPr lang="en-US" sz="1400" kern="0">
                  <a:solidFill>
                    <a:srgbClr val="0033A0"/>
                  </a:solidFill>
                  <a:latin typeface="Segoe UI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Line 358">
                <a:extLst>
                  <a:ext uri="{FF2B5EF4-FFF2-40B4-BE49-F238E27FC236}">
                    <a16:creationId xmlns:a16="http://schemas.microsoft.com/office/drawing/2014/main" id="{B675B4BD-2C8C-48F9-8038-A1FE44FDEC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61475" y="6419850"/>
                <a:ext cx="0" cy="101600"/>
              </a:xfrm>
              <a:prstGeom prst="line">
                <a:avLst/>
              </a:prstGeom>
              <a:grpFill/>
              <a:ln w="15875" cap="flat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185" tIns="38093" rIns="76185" bIns="38093" numCol="1" anchor="t" anchorCtr="0" compatLnSpc="1">
                <a:prstTxWarp prst="textNoShape">
                  <a:avLst/>
                </a:prstTxWarp>
              </a:bodyPr>
              <a:lstStyle/>
              <a:p>
                <a:pPr defTabSz="761821">
                  <a:defRPr/>
                </a:pPr>
                <a:endParaRPr lang="en-US" sz="1400" kern="0">
                  <a:solidFill>
                    <a:srgbClr val="0033A0"/>
                  </a:solidFill>
                  <a:latin typeface="Segoe UI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CC0E9BC-AAEC-4327-BE14-16A265BA4C01}"/>
              </a:ext>
            </a:extLst>
          </p:cNvPr>
          <p:cNvSpPr txBox="1"/>
          <p:nvPr/>
        </p:nvSpPr>
        <p:spPr>
          <a:xfrm>
            <a:off x="3283073" y="5583493"/>
            <a:ext cx="681255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600" b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defTabSz="761821">
              <a:defRPr/>
            </a:pPr>
            <a:r>
              <a:rPr lang="en-US" sz="800" kern="0">
                <a:solidFill>
                  <a:srgbClr val="000000"/>
                </a:solidFill>
                <a:latin typeface="Segoe UI"/>
                <a:cs typeface="Calibri" panose="020F0502020204030204" pitchFamily="34" charset="0"/>
              </a:rPr>
              <a:t>Validation</a:t>
            </a:r>
          </a:p>
        </p:txBody>
      </p:sp>
      <p:sp>
        <p:nvSpPr>
          <p:cNvPr id="90" name="Cross 89">
            <a:extLst>
              <a:ext uri="{FF2B5EF4-FFF2-40B4-BE49-F238E27FC236}">
                <a16:creationId xmlns:a16="http://schemas.microsoft.com/office/drawing/2014/main" id="{50A1E084-A24E-40AF-88B6-617E1E7A4F82}"/>
              </a:ext>
            </a:extLst>
          </p:cNvPr>
          <p:cNvSpPr/>
          <p:nvPr/>
        </p:nvSpPr>
        <p:spPr>
          <a:xfrm>
            <a:off x="2835307" y="4713874"/>
            <a:ext cx="124488" cy="118221"/>
          </a:xfrm>
          <a:prstGeom prst="plus">
            <a:avLst>
              <a:gd name="adj" fmla="val 36337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821">
              <a:defRPr/>
            </a:pPr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1" name="Rounded Rectangle 300">
            <a:extLst>
              <a:ext uri="{FF2B5EF4-FFF2-40B4-BE49-F238E27FC236}">
                <a16:creationId xmlns:a16="http://schemas.microsoft.com/office/drawing/2014/main" id="{03C355D2-C6BF-43D7-9831-DC95AB747F82}"/>
              </a:ext>
            </a:extLst>
          </p:cNvPr>
          <p:cNvSpPr/>
          <p:nvPr/>
        </p:nvSpPr>
        <p:spPr>
          <a:xfrm>
            <a:off x="513722" y="5420625"/>
            <a:ext cx="902151" cy="509499"/>
          </a:xfrm>
          <a:prstGeom prst="round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761802"/>
            <a:r>
              <a:rPr lang="en-US" sz="1000" b="1" kern="0">
                <a:solidFill>
                  <a:sysClr val="windowText" lastClr="000000"/>
                </a:solidFill>
                <a:latin typeface="Segoe UI"/>
                <a:cs typeface="Calibri" panose="020F0502020204030204" pitchFamily="34" charset="0"/>
              </a:rPr>
              <a:t>Source Code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85ED7BA-2F15-44C5-AB9E-9256D4780FA1}"/>
              </a:ext>
            </a:extLst>
          </p:cNvPr>
          <p:cNvSpPr/>
          <p:nvPr/>
        </p:nvSpPr>
        <p:spPr>
          <a:xfrm>
            <a:off x="1851467" y="4945626"/>
            <a:ext cx="2072591" cy="208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1821">
              <a:defRPr/>
            </a:pPr>
            <a:r>
              <a:rPr lang="en-US" sz="1051" b="1">
                <a:solidFill>
                  <a:srgbClr val="000000"/>
                </a:solidFill>
                <a:latin typeface="Segoe UI"/>
                <a:cs typeface="Calibri" panose="020F0502020204030204" pitchFamily="34" charset="0"/>
              </a:rPr>
              <a:t>Code Driven + Questionnaires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E7A1737-A84D-4D1A-BE47-3D50EB59AF30}"/>
              </a:ext>
            </a:extLst>
          </p:cNvPr>
          <p:cNvSpPr/>
          <p:nvPr/>
        </p:nvSpPr>
        <p:spPr>
          <a:xfrm>
            <a:off x="10131333" y="1236726"/>
            <a:ext cx="1851939" cy="46354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761802"/>
            <a:endParaRPr lang="en-US" sz="751" kern="0">
              <a:solidFill>
                <a:srgbClr val="000000"/>
              </a:solidFill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ED424EE-05BE-4694-8CD3-830CB90A7CB5}"/>
              </a:ext>
            </a:extLst>
          </p:cNvPr>
          <p:cNvSpPr/>
          <p:nvPr/>
        </p:nvSpPr>
        <p:spPr>
          <a:xfrm>
            <a:off x="10259925" y="4784833"/>
            <a:ext cx="1594759" cy="406715"/>
          </a:xfrm>
          <a:prstGeom prst="rect">
            <a:avLst/>
          </a:prstGeom>
          <a:solidFill>
            <a:srgbClr val="F3F8FF"/>
          </a:solidFill>
          <a:ln w="12700">
            <a:solidFill>
              <a:srgbClr val="0044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0921">
              <a:defRPr/>
            </a:pPr>
            <a:r>
              <a:rPr lang="en-US" sz="1000">
                <a:solidFill>
                  <a:sysClr val="windowText" lastClr="000000"/>
                </a:solidFill>
                <a:latin typeface="Segoe UI"/>
                <a:cs typeface="Calibri" panose="020F0502020204030204" pitchFamily="34" charset="0"/>
              </a:rPr>
              <a:t>Integration &amp;  Dependencies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CE44A61-81DE-45BE-9D5E-2BEAE213BBA5}"/>
              </a:ext>
            </a:extLst>
          </p:cNvPr>
          <p:cNvSpPr/>
          <p:nvPr/>
        </p:nvSpPr>
        <p:spPr>
          <a:xfrm>
            <a:off x="10256070" y="1534210"/>
            <a:ext cx="1596565" cy="1963487"/>
          </a:xfrm>
          <a:prstGeom prst="rect">
            <a:avLst/>
          </a:prstGeom>
          <a:solidFill>
            <a:schemeClr val="bg1"/>
          </a:solidFill>
          <a:ln w="12700">
            <a:solidFill>
              <a:srgbClr val="0044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80921">
              <a:defRPr/>
            </a:pPr>
            <a:r>
              <a:rPr lang="en-US" sz="1000" b="1" dirty="0">
                <a:solidFill>
                  <a:sysClr val="windowText" lastClr="000000"/>
                </a:solidFill>
                <a:latin typeface="Segoe UI"/>
                <a:cs typeface="Calibri" panose="020F0502020204030204" pitchFamily="34" charset="0"/>
              </a:rPr>
              <a:t>App Disposition</a:t>
            </a:r>
          </a:p>
        </p:txBody>
      </p:sp>
      <p:sp>
        <p:nvSpPr>
          <p:cNvPr id="139" name="Oval 21">
            <a:extLst>
              <a:ext uri="{FF2B5EF4-FFF2-40B4-BE49-F238E27FC236}">
                <a16:creationId xmlns:a16="http://schemas.microsoft.com/office/drawing/2014/main" id="{EB3F3B9F-32E7-494A-A254-3CA05E42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7912" y="2678420"/>
            <a:ext cx="304741" cy="3047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none" lIns="17143" tIns="17143" rIns="17143" bIns="17143" numCol="1" anchor="ctr" anchorCtr="0" compatLnSpc="1">
            <a:prstTxWarp prst="textNoShape">
              <a:avLst/>
            </a:prstTxWarp>
          </a:bodyPr>
          <a:lstStyle/>
          <a:p>
            <a:pPr algn="ctr" defTabSz="380901">
              <a:defRPr/>
            </a:pPr>
            <a:r>
              <a:rPr lang="en-US" sz="833" b="1">
                <a:solidFill>
                  <a:srgbClr val="FFFFFF"/>
                </a:solidFill>
                <a:latin typeface="Segoe UI"/>
                <a:cs typeface="Calibri" panose="020F0502020204030204" pitchFamily="34" charset="0"/>
              </a:rPr>
              <a:t>R3</a:t>
            </a:r>
          </a:p>
          <a:p>
            <a:pPr algn="ctr" defTabSz="380901">
              <a:defRPr/>
            </a:pPr>
            <a:r>
              <a:rPr lang="en-US" sz="833" b="1">
                <a:solidFill>
                  <a:srgbClr val="FFFFFF"/>
                </a:solidFill>
                <a:latin typeface="Segoe UI"/>
                <a:cs typeface="Calibri" panose="020F0502020204030204" pitchFamily="34" charset="0"/>
              </a:rPr>
              <a:t>R4</a:t>
            </a:r>
          </a:p>
        </p:txBody>
      </p:sp>
      <p:sp>
        <p:nvSpPr>
          <p:cNvPr id="140" name="Oval 21">
            <a:extLst>
              <a:ext uri="{FF2B5EF4-FFF2-40B4-BE49-F238E27FC236}">
                <a16:creationId xmlns:a16="http://schemas.microsoft.com/office/drawing/2014/main" id="{EFFB3BFC-8F46-43A9-9770-CE0811F31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7904" y="2244174"/>
            <a:ext cx="304741" cy="3047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none" lIns="17143" tIns="17143" rIns="17143" bIns="17143" numCol="1" anchor="ctr" anchorCtr="0" compatLnSpc="1">
            <a:prstTxWarp prst="textNoShape">
              <a:avLst/>
            </a:prstTxWarp>
          </a:bodyPr>
          <a:lstStyle/>
          <a:p>
            <a:pPr algn="ctr" defTabSz="380901">
              <a:defRPr/>
            </a:pPr>
            <a:r>
              <a:rPr lang="en-US" sz="833" b="1">
                <a:solidFill>
                  <a:srgbClr val="FFFFFF"/>
                </a:solidFill>
                <a:latin typeface="Segoe UI"/>
                <a:cs typeface="Calibri" panose="020F0502020204030204" pitchFamily="34" charset="0"/>
              </a:rPr>
              <a:t>R2</a:t>
            </a:r>
          </a:p>
        </p:txBody>
      </p:sp>
      <p:sp>
        <p:nvSpPr>
          <p:cNvPr id="141" name="Oval 21">
            <a:extLst>
              <a:ext uri="{FF2B5EF4-FFF2-40B4-BE49-F238E27FC236}">
                <a16:creationId xmlns:a16="http://schemas.microsoft.com/office/drawing/2014/main" id="{BF4B6652-B205-4D2F-991F-563E63FBB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7908" y="3113660"/>
            <a:ext cx="304741" cy="3047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none" lIns="17143" tIns="17143" rIns="17143" bIns="17143" numCol="1" anchor="ctr" anchorCtr="0" compatLnSpc="1">
            <a:prstTxWarp prst="textNoShape">
              <a:avLst/>
            </a:prstTxWarp>
          </a:bodyPr>
          <a:lstStyle/>
          <a:p>
            <a:pPr algn="ctr" defTabSz="380901">
              <a:defRPr/>
            </a:pPr>
            <a:r>
              <a:rPr lang="en-US" sz="833" b="1">
                <a:solidFill>
                  <a:srgbClr val="FFFFFF"/>
                </a:solidFill>
                <a:latin typeface="Segoe UI"/>
                <a:cs typeface="Calibri" panose="020F0502020204030204" pitchFamily="34" charset="0"/>
              </a:rPr>
              <a:t>R5</a:t>
            </a:r>
          </a:p>
          <a:p>
            <a:pPr algn="ctr" defTabSz="380901">
              <a:defRPr/>
            </a:pPr>
            <a:r>
              <a:rPr lang="en-US" sz="833" b="1">
                <a:solidFill>
                  <a:srgbClr val="FFFFFF"/>
                </a:solidFill>
                <a:latin typeface="Segoe UI"/>
                <a:cs typeface="Calibri" panose="020F0502020204030204" pitchFamily="34" charset="0"/>
              </a:rPr>
              <a:t>R6</a:t>
            </a:r>
          </a:p>
        </p:txBody>
      </p:sp>
      <p:sp>
        <p:nvSpPr>
          <p:cNvPr id="142" name="Oval 21">
            <a:extLst>
              <a:ext uri="{FF2B5EF4-FFF2-40B4-BE49-F238E27FC236}">
                <a16:creationId xmlns:a16="http://schemas.microsoft.com/office/drawing/2014/main" id="{2D853CDA-099F-4513-8BE3-ABD0E24B3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270" y="1823863"/>
            <a:ext cx="304741" cy="3047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none" lIns="17143" tIns="17143" rIns="17143" bIns="17143" numCol="1" anchor="ctr" anchorCtr="0" compatLnSpc="1">
            <a:prstTxWarp prst="textNoShape">
              <a:avLst/>
            </a:prstTxWarp>
          </a:bodyPr>
          <a:lstStyle/>
          <a:p>
            <a:pPr algn="ctr" defTabSz="380901">
              <a:defRPr/>
            </a:pPr>
            <a:r>
              <a:rPr lang="en-US" sz="833" b="1">
                <a:solidFill>
                  <a:srgbClr val="FFFFFF"/>
                </a:solidFill>
                <a:latin typeface="Segoe UI"/>
                <a:cs typeface="Calibri" panose="020F0502020204030204" pitchFamily="34" charset="0"/>
              </a:rPr>
              <a:t>R1</a:t>
            </a:r>
          </a:p>
        </p:txBody>
      </p:sp>
      <p:sp>
        <p:nvSpPr>
          <p:cNvPr id="135" name="Pentagon 287">
            <a:extLst>
              <a:ext uri="{FF2B5EF4-FFF2-40B4-BE49-F238E27FC236}">
                <a16:creationId xmlns:a16="http://schemas.microsoft.com/office/drawing/2014/main" id="{CEDE5054-FD34-44F1-96E8-C71755BCCDE5}"/>
              </a:ext>
            </a:extLst>
          </p:cNvPr>
          <p:cNvSpPr/>
          <p:nvPr/>
        </p:nvSpPr>
        <p:spPr>
          <a:xfrm>
            <a:off x="10635922" y="2694089"/>
            <a:ext cx="1197871" cy="273404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5" tIns="0" rIns="0" bIns="0" rtlCol="0" anchor="ctr"/>
          <a:lstStyle/>
          <a:p>
            <a:pPr defTabSz="571380">
              <a:defRPr/>
            </a:pPr>
            <a:r>
              <a:rPr lang="en-US" sz="900" dirty="0">
                <a:solidFill>
                  <a:srgbClr val="FFFFFF"/>
                </a:solidFill>
                <a:latin typeface="Segoe UI"/>
                <a:cs typeface="Calibri" panose="020F0502020204030204" pitchFamily="34" charset="0"/>
              </a:rPr>
              <a:t>Replatform</a:t>
            </a:r>
          </a:p>
          <a:p>
            <a:pPr defTabSz="571380">
              <a:defRPr/>
            </a:pPr>
            <a:r>
              <a:rPr lang="en-US" sz="900" dirty="0">
                <a:solidFill>
                  <a:srgbClr val="FFFFFF"/>
                </a:solidFill>
                <a:latin typeface="Segoe UI"/>
                <a:cs typeface="Calibri" panose="020F0502020204030204" pitchFamily="34" charset="0"/>
              </a:rPr>
              <a:t>Upgrade  &amp; Replace</a:t>
            </a:r>
          </a:p>
        </p:txBody>
      </p:sp>
      <p:sp>
        <p:nvSpPr>
          <p:cNvPr id="136" name="Pentagon 288">
            <a:extLst>
              <a:ext uri="{FF2B5EF4-FFF2-40B4-BE49-F238E27FC236}">
                <a16:creationId xmlns:a16="http://schemas.microsoft.com/office/drawing/2014/main" id="{C78D8B6E-666D-4978-8765-E85A5B10B1C8}"/>
              </a:ext>
            </a:extLst>
          </p:cNvPr>
          <p:cNvSpPr/>
          <p:nvPr/>
        </p:nvSpPr>
        <p:spPr>
          <a:xfrm>
            <a:off x="10630446" y="3129329"/>
            <a:ext cx="1197871" cy="273404"/>
          </a:xfrm>
          <a:prstGeom prst="homePlate">
            <a:avLst/>
          </a:prstGeom>
          <a:solidFill>
            <a:schemeClr val="tx2">
              <a:lumMod val="50000"/>
              <a:lumOff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5" tIns="0" rIns="0" bIns="0" rtlCol="0" anchor="ctr"/>
          <a:lstStyle/>
          <a:p>
            <a:pPr defTabSz="571380">
              <a:defRPr/>
            </a:pPr>
            <a:r>
              <a:rPr lang="en-US" sz="900" dirty="0">
                <a:solidFill>
                  <a:srgbClr val="FFFFFF"/>
                </a:solidFill>
                <a:latin typeface="Segoe UI"/>
                <a:cs typeface="Calibri" panose="020F0502020204030204" pitchFamily="34" charset="0"/>
              </a:rPr>
              <a:t>Refactor &amp; Re-</a:t>
            </a:r>
            <a:r>
              <a:rPr lang="en-US" sz="900" dirty="0" err="1">
                <a:solidFill>
                  <a:srgbClr val="FFFFFF"/>
                </a:solidFill>
                <a:latin typeface="Segoe UI"/>
                <a:cs typeface="Calibri" panose="020F0502020204030204" pitchFamily="34" charset="0"/>
              </a:rPr>
              <a:t>eng.</a:t>
            </a:r>
            <a:endParaRPr lang="en-US" sz="900" dirty="0">
              <a:solidFill>
                <a:srgbClr val="FFFFFF"/>
              </a:solidFill>
              <a:latin typeface="Segoe UI"/>
              <a:cs typeface="Calibri" panose="020F0502020204030204" pitchFamily="34" charset="0"/>
            </a:endParaRPr>
          </a:p>
          <a:p>
            <a:pPr defTabSz="571380">
              <a:defRPr/>
            </a:pPr>
            <a:r>
              <a:rPr lang="en-US" sz="900" dirty="0">
                <a:solidFill>
                  <a:srgbClr val="FFFFFF"/>
                </a:solidFill>
                <a:latin typeface="Segoe UI"/>
                <a:cs typeface="Calibri" panose="020F0502020204030204" pitchFamily="34" charset="0"/>
              </a:rPr>
              <a:t>Modernize</a:t>
            </a:r>
          </a:p>
        </p:txBody>
      </p:sp>
      <p:sp>
        <p:nvSpPr>
          <p:cNvPr id="137" name="Pentagon 208">
            <a:extLst>
              <a:ext uri="{FF2B5EF4-FFF2-40B4-BE49-F238E27FC236}">
                <a16:creationId xmlns:a16="http://schemas.microsoft.com/office/drawing/2014/main" id="{7F521C83-DFEC-473E-A604-C38DD38C31A4}"/>
              </a:ext>
            </a:extLst>
          </p:cNvPr>
          <p:cNvSpPr/>
          <p:nvPr/>
        </p:nvSpPr>
        <p:spPr>
          <a:xfrm>
            <a:off x="10644639" y="2259842"/>
            <a:ext cx="1186135" cy="273404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5" tIns="0" rIns="0" bIns="0" rtlCol="0" anchor="ctr"/>
          <a:lstStyle/>
          <a:p>
            <a:pPr defTabSz="571380">
              <a:defRPr/>
            </a:pPr>
            <a:r>
              <a:rPr lang="en-US" sz="900">
                <a:solidFill>
                  <a:srgbClr val="FFFFFF"/>
                </a:solidFill>
                <a:latin typeface="Segoe UI"/>
                <a:cs typeface="Calibri" panose="020F0502020204030204" pitchFamily="34" charset="0"/>
              </a:rPr>
              <a:t>Rehost</a:t>
            </a:r>
          </a:p>
          <a:p>
            <a:pPr defTabSz="571380">
              <a:defRPr/>
            </a:pPr>
            <a:r>
              <a:rPr lang="en-US" sz="900">
                <a:solidFill>
                  <a:srgbClr val="FFFFFF"/>
                </a:solidFill>
                <a:latin typeface="Segoe UI"/>
                <a:cs typeface="Calibri" panose="020F0502020204030204" pitchFamily="34" charset="0"/>
              </a:rPr>
              <a:t>Lift &amp; Shift</a:t>
            </a:r>
          </a:p>
        </p:txBody>
      </p:sp>
      <p:sp>
        <p:nvSpPr>
          <p:cNvPr id="138" name="Pentagon 209">
            <a:extLst>
              <a:ext uri="{FF2B5EF4-FFF2-40B4-BE49-F238E27FC236}">
                <a16:creationId xmlns:a16="http://schemas.microsoft.com/office/drawing/2014/main" id="{735C8B40-F19C-4FB6-9E23-336CE4C00BB2}"/>
              </a:ext>
            </a:extLst>
          </p:cNvPr>
          <p:cNvSpPr/>
          <p:nvPr/>
        </p:nvSpPr>
        <p:spPr>
          <a:xfrm>
            <a:off x="10644641" y="1839531"/>
            <a:ext cx="1189151" cy="273404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5" tIns="0" rIns="0" bIns="0" rtlCol="0" anchor="ctr"/>
          <a:lstStyle/>
          <a:p>
            <a:pPr defTabSz="571380">
              <a:defRPr/>
            </a:pPr>
            <a:r>
              <a:rPr lang="en-US" sz="900" dirty="0">
                <a:solidFill>
                  <a:srgbClr val="FFFFFF"/>
                </a:solidFill>
                <a:latin typeface="Segoe UI"/>
                <a:cs typeface="Calibri" panose="020F0502020204030204" pitchFamily="34" charset="0"/>
              </a:rPr>
              <a:t>Retire</a:t>
            </a:r>
          </a:p>
          <a:p>
            <a:pPr defTabSz="571380">
              <a:defRPr/>
            </a:pPr>
            <a:r>
              <a:rPr lang="en-US" sz="900" dirty="0">
                <a:solidFill>
                  <a:srgbClr val="FFFFFF"/>
                </a:solidFill>
                <a:latin typeface="Segoe UI"/>
                <a:cs typeface="Calibri" panose="020F0502020204030204" pitchFamily="34" charset="0"/>
              </a:rPr>
              <a:t>Decommission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D66B322-634A-4D46-9E42-4B357874E724}"/>
              </a:ext>
            </a:extLst>
          </p:cNvPr>
          <p:cNvSpPr/>
          <p:nvPr/>
        </p:nvSpPr>
        <p:spPr>
          <a:xfrm>
            <a:off x="10259925" y="4220652"/>
            <a:ext cx="1594759" cy="405405"/>
          </a:xfrm>
          <a:prstGeom prst="rect">
            <a:avLst/>
          </a:prstGeom>
          <a:solidFill>
            <a:srgbClr val="F3F8FF"/>
          </a:solidFill>
          <a:ln w="12700">
            <a:solidFill>
              <a:srgbClr val="0044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0921"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Segoe UI"/>
                <a:cs typeface="Calibri" panose="020F0502020204030204" pitchFamily="34" charset="0"/>
              </a:rPr>
              <a:t>PODs, Waves, migration planning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536CC42-66A2-4A90-A484-FA9D4E0DEE4E}"/>
              </a:ext>
            </a:extLst>
          </p:cNvPr>
          <p:cNvSpPr/>
          <p:nvPr/>
        </p:nvSpPr>
        <p:spPr>
          <a:xfrm>
            <a:off x="10259925" y="5350321"/>
            <a:ext cx="1594759" cy="406715"/>
          </a:xfrm>
          <a:prstGeom prst="rect">
            <a:avLst/>
          </a:prstGeom>
          <a:solidFill>
            <a:srgbClr val="F3F8FF"/>
          </a:solidFill>
          <a:ln w="12700">
            <a:solidFill>
              <a:srgbClr val="0044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0921">
              <a:defRPr/>
            </a:pPr>
            <a:r>
              <a:rPr lang="en-US" sz="1000">
                <a:solidFill>
                  <a:sysClr val="windowText" lastClr="000000"/>
                </a:solidFill>
                <a:latin typeface="Segoe UI"/>
                <a:cs typeface="Calibri" panose="020F0502020204030204" pitchFamily="34" charset="0"/>
              </a:rPr>
              <a:t>Business Cases, Roadmaps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971694E-5D34-46B9-83D0-C510077466C6}"/>
              </a:ext>
            </a:extLst>
          </p:cNvPr>
          <p:cNvSpPr/>
          <p:nvPr/>
        </p:nvSpPr>
        <p:spPr>
          <a:xfrm>
            <a:off x="10261972" y="3656472"/>
            <a:ext cx="1590661" cy="405405"/>
          </a:xfrm>
          <a:prstGeom prst="rect">
            <a:avLst/>
          </a:prstGeom>
          <a:solidFill>
            <a:srgbClr val="F3F8FF"/>
          </a:solidFill>
          <a:ln w="12700">
            <a:solidFill>
              <a:srgbClr val="0044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0921"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Segoe UI"/>
                <a:cs typeface="Calibri" panose="020F0502020204030204" pitchFamily="34" charset="0"/>
              </a:rPr>
              <a:t>App Dispositions / </a:t>
            </a:r>
            <a:br>
              <a:rPr lang="en-US" sz="1000" dirty="0">
                <a:solidFill>
                  <a:sysClr val="windowText" lastClr="000000"/>
                </a:solidFill>
                <a:latin typeface="Segoe UI"/>
                <a:cs typeface="Calibri" panose="020F0502020204030204" pitchFamily="34" charset="0"/>
              </a:rPr>
            </a:br>
            <a:r>
              <a:rPr lang="en-US" sz="1000" dirty="0">
                <a:solidFill>
                  <a:sysClr val="windowText" lastClr="000000"/>
                </a:solidFill>
                <a:latin typeface="Segoe UI"/>
                <a:cs typeface="Calibri" panose="020F0502020204030204" pitchFamily="34" charset="0"/>
              </a:rPr>
              <a:t>Reporting / Insights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8CEAC62-8D77-4434-9356-33CBE58A0D58}"/>
              </a:ext>
            </a:extLst>
          </p:cNvPr>
          <p:cNvSpPr/>
          <p:nvPr/>
        </p:nvSpPr>
        <p:spPr>
          <a:xfrm>
            <a:off x="-3965" y="5996339"/>
            <a:ext cx="12189649" cy="237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1821">
              <a:defRPr/>
            </a:pPr>
            <a:r>
              <a:rPr lang="en-US" sz="1100" i="1" dirty="0">
                <a:solidFill>
                  <a:srgbClr val="000000"/>
                </a:solidFill>
                <a:latin typeface="Segoe UI"/>
                <a:cs typeface="Calibri" panose="020F0502020204030204" pitchFamily="34" charset="0"/>
              </a:rPr>
              <a:t>End-to-End App Portfolio Management, Lifecycle Management Platform (e.g., Alfabet, LeanIX)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22D9835-987E-4333-9D18-57B350E51A77}"/>
              </a:ext>
            </a:extLst>
          </p:cNvPr>
          <p:cNvGrpSpPr/>
          <p:nvPr/>
        </p:nvGrpSpPr>
        <p:grpSpPr>
          <a:xfrm>
            <a:off x="1772253" y="2367656"/>
            <a:ext cx="2235763" cy="1122413"/>
            <a:chOff x="1163745" y="1614337"/>
            <a:chExt cx="1714500" cy="946667"/>
          </a:xfrm>
        </p:grpSpPr>
        <p:sp>
          <p:nvSpPr>
            <p:cNvPr id="145" name="Cross 144">
              <a:extLst>
                <a:ext uri="{FF2B5EF4-FFF2-40B4-BE49-F238E27FC236}">
                  <a16:creationId xmlns:a16="http://schemas.microsoft.com/office/drawing/2014/main" id="{AC9CC9FF-7061-492C-9E56-1FC3689BBFA8}"/>
                </a:ext>
              </a:extLst>
            </p:cNvPr>
            <p:cNvSpPr/>
            <p:nvPr/>
          </p:nvSpPr>
          <p:spPr>
            <a:xfrm>
              <a:off x="1938672" y="1614337"/>
              <a:ext cx="95464" cy="99710"/>
            </a:xfrm>
            <a:prstGeom prst="plus">
              <a:avLst>
                <a:gd name="adj" fmla="val 36337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821">
                <a:defRPr/>
              </a:pPr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CB7871B-00A7-482F-8AE5-5E16E3BC4A7D}"/>
                </a:ext>
              </a:extLst>
            </p:cNvPr>
            <p:cNvSpPr/>
            <p:nvPr/>
          </p:nvSpPr>
          <p:spPr>
            <a:xfrm>
              <a:off x="1163745" y="1757094"/>
              <a:ext cx="1714500" cy="8039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alpha val="2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802">
                <a:defRPr/>
              </a:pPr>
              <a:endParaRPr lang="en-US" sz="800">
                <a:solidFill>
                  <a:srgbClr val="FFFFFF"/>
                </a:solidFill>
                <a:latin typeface="Segoe UI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46A86DF-80F8-4E9A-A4F6-1670A0B3E3A4}"/>
                </a:ext>
              </a:extLst>
            </p:cNvPr>
            <p:cNvSpPr/>
            <p:nvPr/>
          </p:nvSpPr>
          <p:spPr>
            <a:xfrm>
              <a:off x="1308124" y="1744405"/>
              <a:ext cx="1371600" cy="200638"/>
            </a:xfrm>
            <a:prstGeom prst="rect">
              <a:avLst/>
            </a:prstGeom>
            <a:noFill/>
          </p:spPr>
          <p:txBody>
            <a:bodyPr wrap="square" lIns="0" rIns="0" anchor="ctr">
              <a:spAutoFit/>
            </a:bodyPr>
            <a:lstStyle/>
            <a:p>
              <a:pPr algn="ctr" defTabSz="38883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051"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cs typeface="Calibri" panose="020F0502020204030204" pitchFamily="34" charset="0"/>
                </a:rPr>
                <a:t>Infrastructure Analysis</a:t>
              </a:r>
            </a:p>
          </p:txBody>
        </p:sp>
        <p:sp>
          <p:nvSpPr>
            <p:cNvPr id="148" name="Rounded Rectangle 280">
              <a:extLst>
                <a:ext uri="{FF2B5EF4-FFF2-40B4-BE49-F238E27FC236}">
                  <a16:creationId xmlns:a16="http://schemas.microsoft.com/office/drawing/2014/main" id="{E7E97F6E-0F28-4A4C-A255-1499A4F1D415}"/>
                </a:ext>
              </a:extLst>
            </p:cNvPr>
            <p:cNvSpPr/>
            <p:nvPr/>
          </p:nvSpPr>
          <p:spPr>
            <a:xfrm>
              <a:off x="1225706" y="1929085"/>
              <a:ext cx="788709" cy="26830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80921">
                <a:defRPr/>
              </a:pPr>
              <a:r>
                <a:rPr lang="en-US" sz="900" b="1" kern="0">
                  <a:solidFill>
                    <a:srgbClr val="FFFFFF"/>
                  </a:solidFill>
                  <a:latin typeface="Segoe UI"/>
                </a:rPr>
                <a:t>Technical Reviews</a:t>
              </a:r>
            </a:p>
          </p:txBody>
        </p:sp>
        <p:sp>
          <p:nvSpPr>
            <p:cNvPr id="149" name="Rounded Rectangle 282">
              <a:extLst>
                <a:ext uri="{FF2B5EF4-FFF2-40B4-BE49-F238E27FC236}">
                  <a16:creationId xmlns:a16="http://schemas.microsoft.com/office/drawing/2014/main" id="{C5C8A5C9-F3DB-49D0-A63F-10AF922F949A}"/>
                </a:ext>
              </a:extLst>
            </p:cNvPr>
            <p:cNvSpPr/>
            <p:nvPr/>
          </p:nvSpPr>
          <p:spPr>
            <a:xfrm>
              <a:off x="2048759" y="1927184"/>
              <a:ext cx="759498" cy="26931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80921">
                <a:defRPr/>
              </a:pPr>
              <a:r>
                <a:rPr lang="en-US" sz="900" b="1" kern="0">
                  <a:solidFill>
                    <a:srgbClr val="FFFFFF"/>
                  </a:solidFill>
                  <a:latin typeface="Segoe UI"/>
                </a:rPr>
                <a:t>Service Modeling</a:t>
              </a:r>
            </a:p>
          </p:txBody>
        </p:sp>
        <p:sp>
          <p:nvSpPr>
            <p:cNvPr id="150" name="Rounded Rectangle 283">
              <a:extLst>
                <a:ext uri="{FF2B5EF4-FFF2-40B4-BE49-F238E27FC236}">
                  <a16:creationId xmlns:a16="http://schemas.microsoft.com/office/drawing/2014/main" id="{AC52D882-1857-4C16-9F90-10B43863B2C2}"/>
                </a:ext>
              </a:extLst>
            </p:cNvPr>
            <p:cNvSpPr/>
            <p:nvPr/>
          </p:nvSpPr>
          <p:spPr>
            <a:xfrm>
              <a:off x="2048759" y="2238659"/>
              <a:ext cx="759498" cy="27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80921">
                <a:defRPr/>
              </a:pPr>
              <a:r>
                <a:rPr lang="en-US" sz="900" b="1" kern="0">
                  <a:solidFill>
                    <a:srgbClr val="FFFFFF"/>
                  </a:solidFill>
                  <a:latin typeface="Segoe UI"/>
                </a:rPr>
                <a:t>Migration Options</a:t>
              </a:r>
            </a:p>
          </p:txBody>
        </p:sp>
        <p:sp>
          <p:nvSpPr>
            <p:cNvPr id="151" name="Rounded Rectangle 304">
              <a:extLst>
                <a:ext uri="{FF2B5EF4-FFF2-40B4-BE49-F238E27FC236}">
                  <a16:creationId xmlns:a16="http://schemas.microsoft.com/office/drawing/2014/main" id="{F0359D44-934A-415D-9B4F-28B48BCDC94E}"/>
                </a:ext>
              </a:extLst>
            </p:cNvPr>
            <p:cNvSpPr/>
            <p:nvPr/>
          </p:nvSpPr>
          <p:spPr>
            <a:xfrm>
              <a:off x="1225706" y="2242780"/>
              <a:ext cx="788709" cy="26830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80921">
                <a:defRPr/>
              </a:pPr>
              <a:r>
                <a:rPr lang="en-US" sz="900" b="1" kern="0">
                  <a:solidFill>
                    <a:srgbClr val="FFFFFF"/>
                  </a:solidFill>
                  <a:latin typeface="Segoe UI"/>
                </a:rPr>
                <a:t>Dependency Mapping</a:t>
              </a:r>
            </a:p>
          </p:txBody>
        </p:sp>
      </p:grpSp>
      <p:sp>
        <p:nvSpPr>
          <p:cNvPr id="154" name="Isosceles Triangle 180">
            <a:extLst>
              <a:ext uri="{FF2B5EF4-FFF2-40B4-BE49-F238E27FC236}">
                <a16:creationId xmlns:a16="http://schemas.microsoft.com/office/drawing/2014/main" id="{A7383DE6-310D-4BA5-B6C9-7100677A1294}"/>
              </a:ext>
            </a:extLst>
          </p:cNvPr>
          <p:cNvSpPr/>
          <p:nvPr/>
        </p:nvSpPr>
        <p:spPr>
          <a:xfrm rot="5400000">
            <a:off x="2865445" y="3507566"/>
            <a:ext cx="2664399" cy="236311"/>
          </a:xfrm>
          <a:prstGeom prst="triangle">
            <a:avLst>
              <a:gd name="adj" fmla="val 50000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821">
              <a:defRPr/>
            </a:pPr>
            <a:endParaRPr lang="en-US" sz="1200" b="1">
              <a:solidFill>
                <a:srgbClr val="FFFFFF"/>
              </a:solidFill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156" name="Rectangle: Top Corners Rounded 155">
            <a:extLst>
              <a:ext uri="{FF2B5EF4-FFF2-40B4-BE49-F238E27FC236}">
                <a16:creationId xmlns:a16="http://schemas.microsoft.com/office/drawing/2014/main" id="{BB79D6F2-8BF6-46BE-BC84-3A984B1962DE}"/>
              </a:ext>
            </a:extLst>
          </p:cNvPr>
          <p:cNvSpPr/>
          <p:nvPr/>
        </p:nvSpPr>
        <p:spPr>
          <a:xfrm>
            <a:off x="10131333" y="1118124"/>
            <a:ext cx="1851939" cy="321941"/>
          </a:xfrm>
          <a:prstGeom prst="round2SameRect">
            <a:avLst>
              <a:gd name="adj1" fmla="val 25323"/>
              <a:gd name="adj2" fmla="val 0"/>
            </a:avLst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1088467"/>
            <a:endParaRPr lang="en-US" sz="2167">
              <a:solidFill>
                <a:prstClr val="black"/>
              </a:solidFill>
              <a:latin typeface="Interstate-Light" panose="02000606030000020004" pitchFamily="2" charset="0"/>
              <a:cs typeface="Lucida Grande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9008861-1341-45F3-9EDE-0C09A2601230}"/>
              </a:ext>
            </a:extLst>
          </p:cNvPr>
          <p:cNvSpPr/>
          <p:nvPr/>
        </p:nvSpPr>
        <p:spPr>
          <a:xfrm>
            <a:off x="10226981" y="1153982"/>
            <a:ext cx="1432481" cy="237886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 defTabSz="38883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051" b="1" dirty="0">
                <a:solidFill>
                  <a:prstClr val="white"/>
                </a:solidFill>
                <a:latin typeface="Segoe UI"/>
                <a:cs typeface="Calibri" panose="020F0502020204030204" pitchFamily="34" charset="0"/>
              </a:rPr>
              <a:t>Deliverables </a:t>
            </a:r>
          </a:p>
        </p:txBody>
      </p:sp>
      <p:sp>
        <p:nvSpPr>
          <p:cNvPr id="159" name="Isosceles Triangle 180">
            <a:extLst>
              <a:ext uri="{FF2B5EF4-FFF2-40B4-BE49-F238E27FC236}">
                <a16:creationId xmlns:a16="http://schemas.microsoft.com/office/drawing/2014/main" id="{51479E67-CACA-4E7F-A421-DB8BB84421D8}"/>
              </a:ext>
            </a:extLst>
          </p:cNvPr>
          <p:cNvSpPr/>
          <p:nvPr/>
        </p:nvSpPr>
        <p:spPr>
          <a:xfrm rot="5400000">
            <a:off x="8631313" y="3507566"/>
            <a:ext cx="2664399" cy="236311"/>
          </a:xfrm>
          <a:prstGeom prst="triangle">
            <a:avLst>
              <a:gd name="adj" fmla="val 50000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821">
              <a:defRPr/>
            </a:pPr>
            <a:endParaRPr lang="en-US" sz="1125" b="1">
              <a:solidFill>
                <a:srgbClr val="FFFFFF"/>
              </a:solidFill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155" name="Right Arrow 238">
            <a:extLst>
              <a:ext uri="{FF2B5EF4-FFF2-40B4-BE49-F238E27FC236}">
                <a16:creationId xmlns:a16="http://schemas.microsoft.com/office/drawing/2014/main" id="{F2377D81-EAB8-AA4F-9C58-3927D01CDA62}"/>
              </a:ext>
            </a:extLst>
          </p:cNvPr>
          <p:cNvSpPr/>
          <p:nvPr/>
        </p:nvSpPr>
        <p:spPr>
          <a:xfrm rot="5400000">
            <a:off x="8683540" y="2553096"/>
            <a:ext cx="504123" cy="2652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821">
              <a:defRPr/>
            </a:pPr>
            <a:endParaRPr lang="en-US" sz="875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0974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89" y="213361"/>
            <a:ext cx="11222736" cy="451657"/>
          </a:xfr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en-GB" sz="2667" dirty="0">
                <a:latin typeface="Calibri" panose="020F0502020204030204" pitchFamily="34" charset="0"/>
                <a:cs typeface="Calibri" panose="020F0502020204030204" pitchFamily="34" charset="0"/>
              </a:rPr>
              <a:t>Implementation Approach for Portfolio Modernization</a:t>
            </a:r>
            <a:br>
              <a:rPr lang="en-GB" sz="2667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66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noProof="0"/>
              <a:t>© 2021 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2EFEF571-C9B4-4D92-A7F7-315B894862A8}" type="slidenum">
              <a:rPr lang="en-US" noProof="0" smtClean="0"/>
              <a:pPr lvl="0"/>
              <a:t>5</a:t>
            </a:fld>
            <a:endParaRPr lang="en-US" noProof="0"/>
          </a:p>
        </p:txBody>
      </p:sp>
      <p:sp>
        <p:nvSpPr>
          <p:cNvPr id="5" name="Right Arrow 4"/>
          <p:cNvSpPr/>
          <p:nvPr/>
        </p:nvSpPr>
        <p:spPr>
          <a:xfrm>
            <a:off x="384194" y="797579"/>
            <a:ext cx="11376405" cy="566423"/>
          </a:xfrm>
          <a:prstGeom prst="rightArrow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6498">
              <a:defRPr/>
            </a:pPr>
            <a:r>
              <a:rPr lang="en-US" sz="1200" b="1" kern="0">
                <a:solidFill>
                  <a:srgbClr val="0033B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Multi-pass Application Portfolio Rationalization</a:t>
            </a:r>
            <a:endParaRPr lang="en-US" sz="1200" kern="0">
              <a:solidFill>
                <a:srgbClr val="0033B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9670460" y="1529117"/>
            <a:ext cx="1904728" cy="563960"/>
          </a:xfrm>
          <a:custGeom>
            <a:avLst/>
            <a:gdLst>
              <a:gd name="connsiteX0" fmla="*/ 0 w 2813963"/>
              <a:gd name="connsiteY0" fmla="*/ 0 h 741466"/>
              <a:gd name="connsiteX1" fmla="*/ 2813963 w 2813963"/>
              <a:gd name="connsiteY1" fmla="*/ 0 h 741466"/>
              <a:gd name="connsiteX2" fmla="*/ 2813963 w 2813963"/>
              <a:gd name="connsiteY2" fmla="*/ 741466 h 741466"/>
              <a:gd name="connsiteX3" fmla="*/ 0 w 2813963"/>
              <a:gd name="connsiteY3" fmla="*/ 741466 h 741466"/>
              <a:gd name="connsiteX4" fmla="*/ 0 w 2813963"/>
              <a:gd name="connsiteY4" fmla="*/ 0 h 74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3963" h="741466">
                <a:moveTo>
                  <a:pt x="0" y="0"/>
                </a:moveTo>
                <a:lnTo>
                  <a:pt x="2813963" y="0"/>
                </a:lnTo>
                <a:lnTo>
                  <a:pt x="2813963" y="741466"/>
                </a:lnTo>
                <a:lnTo>
                  <a:pt x="0" y="74146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900" b="1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 3 – Deep dive*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dive analysis to identify target state and associated impacts</a:t>
            </a:r>
            <a:r>
              <a:rPr lang="en-US" sz="900" b="1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9434892" y="1457622"/>
            <a:ext cx="2325707" cy="4113308"/>
          </a:xfrm>
          <a:prstGeom prst="rect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08899" y="5072397"/>
            <a:ext cx="1827848" cy="41016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100" b="1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Roadmap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04849" y="5721229"/>
            <a:ext cx="1831899" cy="442668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6498">
              <a:defRPr/>
            </a:pPr>
            <a:r>
              <a:rPr lang="en-US" sz="1200" kern="0">
                <a:solidFill>
                  <a:srgbClr val="0019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Case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4194" y="1457621"/>
            <a:ext cx="2884055" cy="4096272"/>
          </a:xfrm>
          <a:prstGeom prst="rect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Notched Right Arrow 11"/>
          <p:cNvSpPr/>
          <p:nvPr/>
        </p:nvSpPr>
        <p:spPr>
          <a:xfrm>
            <a:off x="3356435" y="3250183"/>
            <a:ext cx="319524" cy="342877"/>
          </a:xfrm>
          <a:prstGeom prst="notchedRightArrow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04357" y="548595"/>
            <a:ext cx="2386777" cy="191572"/>
          </a:xfrm>
          <a:prstGeom prst="rect">
            <a:avLst/>
          </a:prstGeom>
          <a:solidFill>
            <a:srgbClr val="FFC00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6498">
              <a:defRPr/>
            </a:pPr>
            <a:r>
              <a:rPr lang="en-US" sz="800" b="1" i="1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*Separate efforts required for this Due Diligence</a:t>
            </a:r>
            <a:endParaRPr lang="en-US" sz="600" b="1" i="1" ker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04171" y="1457622"/>
            <a:ext cx="5183104" cy="4113308"/>
          </a:xfrm>
          <a:prstGeom prst="rect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76735" y="1516836"/>
            <a:ext cx="2467379" cy="4645360"/>
            <a:chOff x="576735" y="948787"/>
            <a:chExt cx="2467378" cy="4645360"/>
          </a:xfrm>
        </p:grpSpPr>
        <p:sp>
          <p:nvSpPr>
            <p:cNvPr id="16" name="Freeform 15"/>
            <p:cNvSpPr/>
            <p:nvPr/>
          </p:nvSpPr>
          <p:spPr>
            <a:xfrm>
              <a:off x="615476" y="948787"/>
              <a:ext cx="2370479" cy="563960"/>
            </a:xfrm>
            <a:custGeom>
              <a:avLst/>
              <a:gdLst>
                <a:gd name="connsiteX0" fmla="*/ 0 w 2813963"/>
                <a:gd name="connsiteY0" fmla="*/ 0 h 741466"/>
                <a:gd name="connsiteX1" fmla="*/ 2813963 w 2813963"/>
                <a:gd name="connsiteY1" fmla="*/ 0 h 741466"/>
                <a:gd name="connsiteX2" fmla="*/ 2813963 w 2813963"/>
                <a:gd name="connsiteY2" fmla="*/ 741466 h 741466"/>
                <a:gd name="connsiteX3" fmla="*/ 0 w 2813963"/>
                <a:gd name="connsiteY3" fmla="*/ 741466 h 741466"/>
                <a:gd name="connsiteX4" fmla="*/ 0 w 2813963"/>
                <a:gd name="connsiteY4" fmla="*/ 0 h 74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3963" h="741466">
                  <a:moveTo>
                    <a:pt x="0" y="0"/>
                  </a:moveTo>
                  <a:lnTo>
                    <a:pt x="2813963" y="0"/>
                  </a:lnTo>
                  <a:lnTo>
                    <a:pt x="2813963" y="741466"/>
                  </a:lnTo>
                  <a:lnTo>
                    <a:pt x="0" y="74146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00" b="1" kern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PASS 1 –  Assessment Preparation</a:t>
              </a:r>
            </a:p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Cleaning up of App Inventory, Qualification of applications and Sprint planning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76735" y="1689183"/>
              <a:ext cx="2467378" cy="2755494"/>
              <a:chOff x="2733681" y="2430952"/>
              <a:chExt cx="2467378" cy="24744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841497" y="2430952"/>
                <a:ext cx="1359562" cy="2474415"/>
                <a:chOff x="3841497" y="2430952"/>
                <a:chExt cx="1359562" cy="2474415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841497" y="2430952"/>
                  <a:ext cx="1359562" cy="471893"/>
                  <a:chOff x="2812797" y="2514138"/>
                  <a:chExt cx="1359562" cy="471893"/>
                </a:xfrm>
              </p:grpSpPr>
              <p:sp>
                <p:nvSpPr>
                  <p:cNvPr id="39" name="Isosceles Triangle 38"/>
                  <p:cNvSpPr/>
                  <p:nvPr/>
                </p:nvSpPr>
                <p:spPr>
                  <a:xfrm rot="16200000">
                    <a:off x="2723454" y="2603482"/>
                    <a:ext cx="471892" cy="293205"/>
                  </a:xfrm>
                  <a:prstGeom prst="triangle">
                    <a:avLst/>
                  </a:prstGeom>
                  <a:solidFill>
                    <a:srgbClr val="FFFFFF">
                      <a:lumMod val="6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  <a:scene3d>
                    <a:camera prst="perspectiveRelaxed"/>
                    <a:lightRig rig="threePt" dir="t"/>
                  </a:scene3d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endParaRPr lang="en-US" sz="1100" b="1" kern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063142" y="2514138"/>
                    <a:ext cx="1109217" cy="471893"/>
                  </a:xfrm>
                  <a:prstGeom prst="rect">
                    <a:avLst/>
                  </a:prstGeom>
                  <a:solidFill>
                    <a:srgbClr val="00195A">
                      <a:lumMod val="50000"/>
                      <a:lumOff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1100" b="1" kern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Inventory Cleanup</a:t>
                    </a:r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3841497" y="2931519"/>
                  <a:ext cx="1359562" cy="471893"/>
                  <a:chOff x="2812797" y="2514138"/>
                  <a:chExt cx="1359562" cy="471893"/>
                </a:xfrm>
                <a:solidFill>
                  <a:srgbClr val="3871FF"/>
                </a:solidFill>
              </p:grpSpPr>
              <p:sp>
                <p:nvSpPr>
                  <p:cNvPr id="37" name="Isosceles Triangle 36"/>
                  <p:cNvSpPr/>
                  <p:nvPr/>
                </p:nvSpPr>
                <p:spPr>
                  <a:xfrm rot="16200000">
                    <a:off x="2723454" y="2603482"/>
                    <a:ext cx="471892" cy="293205"/>
                  </a:xfrm>
                  <a:prstGeom prst="triangle">
                    <a:avLst/>
                  </a:prstGeom>
                  <a:solidFill>
                    <a:srgbClr val="FFFFFF">
                      <a:lumMod val="6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  <a:scene3d>
                    <a:camera prst="perspectiveRelaxed"/>
                    <a:lightRig rig="threePt" dir="t"/>
                  </a:scene3d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endParaRPr lang="en-US" sz="1100" b="1" kern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063142" y="2514138"/>
                    <a:ext cx="1109217" cy="471893"/>
                  </a:xfrm>
                  <a:prstGeom prst="rect">
                    <a:avLst/>
                  </a:prstGeom>
                  <a:solidFill>
                    <a:srgbClr val="00195A">
                      <a:lumMod val="50000"/>
                      <a:lumOff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1100" b="1" kern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Stakeholder Identification</a:t>
                    </a:r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3841497" y="3432086"/>
                  <a:ext cx="1359562" cy="471893"/>
                  <a:chOff x="2812797" y="2514138"/>
                  <a:chExt cx="1359562" cy="471893"/>
                </a:xfrm>
                <a:solidFill>
                  <a:srgbClr val="00FAB7"/>
                </a:solidFill>
              </p:grpSpPr>
              <p:sp>
                <p:nvSpPr>
                  <p:cNvPr id="35" name="Isosceles Triangle 34"/>
                  <p:cNvSpPr/>
                  <p:nvPr/>
                </p:nvSpPr>
                <p:spPr>
                  <a:xfrm rot="16200000">
                    <a:off x="2723454" y="2603482"/>
                    <a:ext cx="471892" cy="293205"/>
                  </a:xfrm>
                  <a:prstGeom prst="triangle">
                    <a:avLst/>
                  </a:prstGeom>
                  <a:solidFill>
                    <a:srgbClr val="FFFFFF">
                      <a:lumMod val="6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  <a:scene3d>
                    <a:camera prst="perspectiveRelaxed"/>
                    <a:lightRig rig="threePt" dir="t"/>
                  </a:scene3d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endParaRPr lang="en-US" sz="1100" b="1" kern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3063142" y="2514138"/>
                    <a:ext cx="1109217" cy="471893"/>
                  </a:xfrm>
                  <a:prstGeom prst="rect">
                    <a:avLst/>
                  </a:prstGeom>
                  <a:solidFill>
                    <a:srgbClr val="00195A">
                      <a:lumMod val="50000"/>
                      <a:lumOff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1100" b="1" kern="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Qualify Apps for Assessment</a:t>
                    </a: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3841497" y="3932907"/>
                  <a:ext cx="1359562" cy="471893"/>
                  <a:chOff x="2812797" y="2514138"/>
                  <a:chExt cx="1359562" cy="471893"/>
                </a:xfrm>
                <a:solidFill>
                  <a:srgbClr val="00C962"/>
                </a:solidFill>
              </p:grpSpPr>
              <p:sp>
                <p:nvSpPr>
                  <p:cNvPr id="33" name="Isosceles Triangle 32"/>
                  <p:cNvSpPr/>
                  <p:nvPr/>
                </p:nvSpPr>
                <p:spPr>
                  <a:xfrm rot="16200000">
                    <a:off x="2723454" y="2603482"/>
                    <a:ext cx="471892" cy="293205"/>
                  </a:xfrm>
                  <a:prstGeom prst="triangle">
                    <a:avLst/>
                  </a:prstGeom>
                  <a:solidFill>
                    <a:srgbClr val="FFFFFF">
                      <a:lumMod val="6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  <a:scene3d>
                    <a:camera prst="perspectiveRelaxed"/>
                    <a:lightRig rig="threePt" dir="t"/>
                  </a:scene3d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endParaRPr lang="en-US" sz="1100" b="1" kern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3063142" y="2514138"/>
                    <a:ext cx="1109217" cy="471893"/>
                  </a:xfrm>
                  <a:prstGeom prst="rect">
                    <a:avLst/>
                  </a:prstGeom>
                  <a:solidFill>
                    <a:srgbClr val="00195A">
                      <a:lumMod val="50000"/>
                      <a:lumOff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1100" b="1" kern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Sprint Planning</a:t>
                    </a: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3841497" y="4433474"/>
                  <a:ext cx="1359562" cy="471893"/>
                  <a:chOff x="2812797" y="2514138"/>
                  <a:chExt cx="1359562" cy="471893"/>
                </a:xfrm>
                <a:solidFill>
                  <a:srgbClr val="D4CA37"/>
                </a:solidFill>
              </p:grpSpPr>
              <p:sp>
                <p:nvSpPr>
                  <p:cNvPr id="31" name="Isosceles Triangle 30"/>
                  <p:cNvSpPr/>
                  <p:nvPr/>
                </p:nvSpPr>
                <p:spPr>
                  <a:xfrm rot="16200000">
                    <a:off x="2723454" y="2603482"/>
                    <a:ext cx="471892" cy="293205"/>
                  </a:xfrm>
                  <a:prstGeom prst="triangle">
                    <a:avLst/>
                  </a:prstGeom>
                  <a:solidFill>
                    <a:srgbClr val="FFFFFF">
                      <a:lumMod val="6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  <a:scene3d>
                    <a:camera prst="perspectiveRelaxed"/>
                    <a:lightRig rig="threePt" dir="t"/>
                  </a:scene3d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endParaRPr lang="en-US" sz="1100" b="1" kern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063142" y="2514138"/>
                    <a:ext cx="1109217" cy="471893"/>
                  </a:xfrm>
                  <a:prstGeom prst="rect">
                    <a:avLst/>
                  </a:prstGeom>
                  <a:solidFill>
                    <a:srgbClr val="00195A">
                      <a:lumMod val="50000"/>
                      <a:lumOff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1100" b="1" kern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Schedule Interviews</a:t>
                    </a:r>
                  </a:p>
                </p:txBody>
              </p:sp>
            </p:grpSp>
          </p:grpSp>
          <p:grpSp>
            <p:nvGrpSpPr>
              <p:cNvPr id="20" name="Group 19"/>
              <p:cNvGrpSpPr/>
              <p:nvPr/>
            </p:nvGrpSpPr>
            <p:grpSpPr>
              <a:xfrm>
                <a:off x="2733681" y="2687520"/>
                <a:ext cx="1358161" cy="1972375"/>
                <a:chOff x="1669344" y="2692858"/>
                <a:chExt cx="1358161" cy="1972375"/>
              </a:xfrm>
            </p:grpSpPr>
            <p:sp>
              <p:nvSpPr>
                <p:cNvPr id="21" name="Isosceles Triangle 20"/>
                <p:cNvSpPr/>
                <p:nvPr/>
              </p:nvSpPr>
              <p:spPr>
                <a:xfrm rot="5400000">
                  <a:off x="2644957" y="2782202"/>
                  <a:ext cx="471892" cy="293205"/>
                </a:xfrm>
                <a:prstGeom prst="triangle">
                  <a:avLst/>
                </a:prstGeom>
                <a:solidFill>
                  <a:srgbClr val="FFFFFF">
                    <a:lumMod val="6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scene3d>
                  <a:camera prst="perspectiveRelaxed"/>
                  <a:lightRig rig="threePt" dir="t"/>
                </a:scene3d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endParaRPr lang="en-US" sz="1100" b="1" ker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rot="5400000">
                  <a:off x="2644957" y="3282363"/>
                  <a:ext cx="471892" cy="293205"/>
                </a:xfrm>
                <a:prstGeom prst="triangle">
                  <a:avLst/>
                </a:prstGeom>
                <a:solidFill>
                  <a:srgbClr val="FFFFFF">
                    <a:lumMod val="6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scene3d>
                  <a:camera prst="perspectiveRelaxed"/>
                  <a:lightRig rig="threePt" dir="t"/>
                </a:scene3d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endParaRPr lang="en-US" sz="1100" b="1" ker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 rot="5400000">
                  <a:off x="2644957" y="3782524"/>
                  <a:ext cx="471892" cy="293205"/>
                </a:xfrm>
                <a:prstGeom prst="triangle">
                  <a:avLst/>
                </a:prstGeom>
                <a:solidFill>
                  <a:srgbClr val="FFFFFF">
                    <a:lumMod val="6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scene3d>
                  <a:camera prst="perspectiveRelaxed"/>
                  <a:lightRig rig="threePt" dir="t"/>
                </a:scene3d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endParaRPr lang="en-US" sz="1100" b="1" ker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 rot="5400000">
                  <a:off x="2644957" y="4282684"/>
                  <a:ext cx="471892" cy="293205"/>
                </a:xfrm>
                <a:prstGeom prst="triangle">
                  <a:avLst/>
                </a:prstGeom>
                <a:solidFill>
                  <a:srgbClr val="FFFFFF">
                    <a:lumMod val="6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scene3d>
                  <a:camera prst="perspectiveRelaxed"/>
                  <a:lightRig rig="threePt" dir="t"/>
                </a:scene3d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endParaRPr lang="en-US" sz="1100" b="1" ker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669344" y="2692858"/>
                  <a:ext cx="1103060" cy="1972375"/>
                </a:xfrm>
                <a:prstGeom prst="rect">
                  <a:avLst/>
                </a:prstGeom>
                <a:solidFill>
                  <a:srgbClr val="00195A">
                    <a:lumMod val="50000"/>
                    <a:lumOff val="5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r>
                    <a:rPr lang="en-US" sz="1100" b="1" kern="0">
                      <a:solidFill>
                        <a:srgbClr val="FFFFFF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Application Portfolio</a:t>
                  </a:r>
                </a:p>
              </p:txBody>
            </p:sp>
          </p:grpSp>
        </p:grpSp>
        <p:sp>
          <p:nvSpPr>
            <p:cNvPr id="18" name="Rectangle 17"/>
            <p:cNvSpPr/>
            <p:nvPr/>
          </p:nvSpPr>
          <p:spPr>
            <a:xfrm>
              <a:off x="1014145" y="5117406"/>
              <a:ext cx="1831899" cy="47674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6498">
                <a:defRPr/>
              </a:pPr>
              <a:r>
                <a:rPr lang="en-US" sz="1200" kern="0">
                  <a:solidFill>
                    <a:srgbClr val="00195A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 Inventory and Sprint Planning</a:t>
              </a:r>
              <a:endParaRPr lang="en-US" sz="1200" i="1" kern="0">
                <a:solidFill>
                  <a:srgbClr val="00195A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023090" y="1584999"/>
            <a:ext cx="4574997" cy="4560160"/>
            <a:chOff x="4023089" y="1016950"/>
            <a:chExt cx="4574997" cy="4560160"/>
          </a:xfrm>
        </p:grpSpPr>
        <p:sp>
          <p:nvSpPr>
            <p:cNvPr id="42" name="Freeform 41"/>
            <p:cNvSpPr/>
            <p:nvPr/>
          </p:nvSpPr>
          <p:spPr>
            <a:xfrm>
              <a:off x="5036022" y="1016950"/>
              <a:ext cx="2406177" cy="449310"/>
            </a:xfrm>
            <a:custGeom>
              <a:avLst/>
              <a:gdLst>
                <a:gd name="connsiteX0" fmla="*/ 0 w 2813963"/>
                <a:gd name="connsiteY0" fmla="*/ 0 h 741466"/>
                <a:gd name="connsiteX1" fmla="*/ 2813963 w 2813963"/>
                <a:gd name="connsiteY1" fmla="*/ 0 h 741466"/>
                <a:gd name="connsiteX2" fmla="*/ 2813963 w 2813963"/>
                <a:gd name="connsiteY2" fmla="*/ 741466 h 741466"/>
                <a:gd name="connsiteX3" fmla="*/ 0 w 2813963"/>
                <a:gd name="connsiteY3" fmla="*/ 741466 h 741466"/>
                <a:gd name="connsiteX4" fmla="*/ 0 w 2813963"/>
                <a:gd name="connsiteY4" fmla="*/ 0 h 74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3963" h="741466">
                  <a:moveTo>
                    <a:pt x="0" y="0"/>
                  </a:moveTo>
                  <a:lnTo>
                    <a:pt x="2813963" y="0"/>
                  </a:lnTo>
                  <a:lnTo>
                    <a:pt x="2813963" y="741466"/>
                  </a:lnTo>
                  <a:lnTo>
                    <a:pt x="0" y="74146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00" b="1" ker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PASS 2 – Application Assessment</a:t>
              </a:r>
            </a:p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00" ker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Initial disposition based on the data collected and business user interviews</a:t>
              </a:r>
            </a:p>
          </p:txBody>
        </p:sp>
        <p:graphicFrame>
          <p:nvGraphicFramePr>
            <p:cNvPr id="43" name="Diagram 42"/>
            <p:cNvGraphicFramePr/>
            <p:nvPr/>
          </p:nvGraphicFramePr>
          <p:xfrm>
            <a:off x="4023089" y="2031759"/>
            <a:ext cx="4574997" cy="275883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4" name="Rectangle 43"/>
            <p:cNvSpPr/>
            <p:nvPr/>
          </p:nvSpPr>
          <p:spPr>
            <a:xfrm>
              <a:off x="4023089" y="5134442"/>
              <a:ext cx="1831899" cy="442668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6498">
                <a:defRPr/>
              </a:pPr>
              <a:r>
                <a:rPr lang="en-US" sz="1200" kern="0" dirty="0">
                  <a:solidFill>
                    <a:srgbClr val="00195A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Assessment  Findings and Recommendations</a:t>
              </a:r>
              <a:endParaRPr lang="en-US" sz="1200" i="1" kern="0" dirty="0">
                <a:solidFill>
                  <a:srgbClr val="00195A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66187" y="5111887"/>
              <a:ext cx="1831899" cy="442668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6498">
                <a:defRPr/>
              </a:pPr>
              <a:r>
                <a:rPr lang="en-US" sz="1200" kern="0">
                  <a:solidFill>
                    <a:srgbClr val="00195A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Opportunity Prioritization</a:t>
              </a:r>
              <a:endParaRPr lang="en-US" sz="1200" i="1" kern="0">
                <a:solidFill>
                  <a:srgbClr val="00195A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9670460" y="4517185"/>
            <a:ext cx="1827848" cy="41016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100" b="1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Summarize Findings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704848" y="3891937"/>
            <a:ext cx="1827848" cy="41016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100" b="1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 Financial / Non-Financial Impact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704848" y="3281483"/>
            <a:ext cx="1827848" cy="41016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100" b="1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Assumptions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685844" y="2713809"/>
            <a:ext cx="1827848" cy="41016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100" b="1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 Costs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685844" y="2161933"/>
            <a:ext cx="1827848" cy="41016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100" b="1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Summarize Benefits</a:t>
            </a:r>
          </a:p>
        </p:txBody>
      </p:sp>
      <p:sp>
        <p:nvSpPr>
          <p:cNvPr id="51" name="Notched Right Arrow 50"/>
          <p:cNvSpPr/>
          <p:nvPr/>
        </p:nvSpPr>
        <p:spPr>
          <a:xfrm>
            <a:off x="9003674" y="3200651"/>
            <a:ext cx="319524" cy="342877"/>
          </a:xfrm>
          <a:prstGeom prst="notchedRightArrow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2" name="Picture 2" descr="Image result for iterative process stenci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30" y="2039089"/>
            <a:ext cx="3028609" cy="5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5133441" y="2246286"/>
            <a:ext cx="457003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1219170">
              <a:defRPr/>
            </a:pPr>
            <a:r>
              <a:rPr lang="en-US" sz="1000" ker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Sprint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47121" y="2246286"/>
            <a:ext cx="457003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1219170">
              <a:defRPr/>
            </a:pPr>
            <a:r>
              <a:rPr lang="en-US" sz="1000" ker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Sprint ..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60801" y="2246286"/>
            <a:ext cx="457003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1219170">
              <a:defRPr/>
            </a:pPr>
            <a:r>
              <a:rPr lang="en-US" sz="1000" ker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Sprint n</a:t>
            </a:r>
          </a:p>
        </p:txBody>
      </p:sp>
    </p:spTree>
    <p:extLst>
      <p:ext uri="{BB962C8B-B14F-4D97-AF65-F5344CB8AC3E}">
        <p14:creationId xmlns:p14="http://schemas.microsoft.com/office/powerpoint/2010/main" val="405225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DBF84ED-BFE3-464A-86F6-53DA25E2ABAB}"/>
              </a:ext>
            </a:extLst>
          </p:cNvPr>
          <p:cNvSpPr/>
          <p:nvPr/>
        </p:nvSpPr>
        <p:spPr>
          <a:xfrm rot="16200000">
            <a:off x="3996110" y="-1519238"/>
            <a:ext cx="4259495" cy="112178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685783">
              <a:defRPr/>
            </a:pPr>
            <a:endParaRPr lang="en-US" sz="1400" kern="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C16A3-634F-D247-88B8-35D552AC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901" y="4802772"/>
            <a:ext cx="264073" cy="169277"/>
          </a:xfrm>
        </p:spPr>
        <p:txBody>
          <a:bodyPr/>
          <a:lstStyle/>
          <a:p>
            <a:fld id="{2EFEF571-C9B4-4D92-A7F7-315B894862A8}" type="slidenum">
              <a:rPr lang="en-US" sz="1100"/>
              <a:pPr/>
              <a:t>6</a:t>
            </a:fld>
            <a:endParaRPr lang="en-US"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76CE5-2B83-4B44-B7C2-284958CE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12906"/>
            <a:ext cx="10808209" cy="307777"/>
          </a:xfrm>
        </p:spPr>
        <p:txBody>
          <a:bodyPr/>
          <a:lstStyle/>
          <a:p>
            <a:r>
              <a:rPr lang="en-IN" dirty="0"/>
              <a:t>Assessment Objectives and Expected 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18923-4156-49E6-A598-2EA32CAB7589}"/>
              </a:ext>
            </a:extLst>
          </p:cNvPr>
          <p:cNvSpPr txBox="1"/>
          <p:nvPr/>
        </p:nvSpPr>
        <p:spPr>
          <a:xfrm>
            <a:off x="4026195" y="1997609"/>
            <a:ext cx="383929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Objectives &amp; Outcomes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124068-8593-4309-A063-CB83CE8DDD72}"/>
              </a:ext>
            </a:extLst>
          </p:cNvPr>
          <p:cNvSpPr/>
          <p:nvPr/>
        </p:nvSpPr>
        <p:spPr>
          <a:xfrm>
            <a:off x="512064" y="874303"/>
            <a:ext cx="11222736" cy="9543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685783"/>
            <a:endParaRPr lang="en-US" sz="1400" kern="0" dirty="0">
              <a:solidFill>
                <a:schemeClr val="tx2"/>
              </a:solidFill>
            </a:endParaRPr>
          </a:p>
          <a:p>
            <a:pPr algn="ctr" defTabSz="685783"/>
            <a:endParaRPr lang="en-US" sz="1400" kern="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96F06-85E3-464F-B106-57F4DB0F979D}"/>
              </a:ext>
            </a:extLst>
          </p:cNvPr>
          <p:cNvSpPr/>
          <p:nvPr/>
        </p:nvSpPr>
        <p:spPr>
          <a:xfrm>
            <a:off x="512065" y="874303"/>
            <a:ext cx="3343500" cy="954344"/>
          </a:xfrm>
          <a:prstGeom prst="rect">
            <a:avLst/>
          </a:prstGeom>
          <a:solidFill>
            <a:srgbClr val="0019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2900" rIns="0" rtlCol="0" anchor="ctr"/>
          <a:lstStyle/>
          <a:p>
            <a:pPr algn="ctr" defTabSz="914356">
              <a:defRPr/>
            </a:pPr>
            <a:r>
              <a:rPr lang="en-US" b="1" kern="0" dirty="0">
                <a:solidFill>
                  <a:srgbClr val="FFFFFF"/>
                </a:solidFill>
                <a:latin typeface="+mj-lt"/>
              </a:rPr>
              <a:t>Scope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1BC6B4F-8ECD-4861-BD14-0DEBE29C13F0}"/>
              </a:ext>
            </a:extLst>
          </p:cNvPr>
          <p:cNvSpPr/>
          <p:nvPr/>
        </p:nvSpPr>
        <p:spPr>
          <a:xfrm flipV="1">
            <a:off x="3856514" y="874301"/>
            <a:ext cx="484727" cy="933459"/>
          </a:xfrm>
          <a:prstGeom prst="rtTriangle">
            <a:avLst/>
          </a:prstGeom>
          <a:solidFill>
            <a:srgbClr val="0019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6">
              <a:defRPr/>
            </a:pPr>
            <a:endParaRPr lang="en-US" sz="1351" kern="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8849D5-E1A7-43F2-BE5F-F989DDD82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2" y="1082606"/>
            <a:ext cx="485017" cy="4850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EFFF9E-AC82-41D4-A6AD-ADFAE745DAEF}"/>
              </a:ext>
            </a:extLst>
          </p:cNvPr>
          <p:cNvSpPr/>
          <p:nvPr/>
        </p:nvSpPr>
        <p:spPr>
          <a:xfrm>
            <a:off x="647401" y="2433102"/>
            <a:ext cx="1745441" cy="9959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algn="ctr" defTabSz="685783">
              <a:defRPr/>
            </a:pPr>
            <a:r>
              <a:rPr lang="en-US" b="1" kern="0" dirty="0">
                <a:solidFill>
                  <a:prstClr val="white"/>
                </a:solidFill>
              </a:rPr>
              <a:t>Inventory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848F7-F4C6-4505-B5ED-3D31F955BF23}"/>
              </a:ext>
            </a:extLst>
          </p:cNvPr>
          <p:cNvSpPr/>
          <p:nvPr/>
        </p:nvSpPr>
        <p:spPr>
          <a:xfrm rot="16200000">
            <a:off x="197620" y="3878783"/>
            <a:ext cx="2627720" cy="172815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685783">
              <a:defRPr/>
            </a:pPr>
            <a:endParaRPr lang="en-US" sz="1400" kern="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CF9986-737F-443E-AB9F-DBF4926B177C}"/>
              </a:ext>
            </a:extLst>
          </p:cNvPr>
          <p:cNvSpPr/>
          <p:nvPr/>
        </p:nvSpPr>
        <p:spPr>
          <a:xfrm>
            <a:off x="2487201" y="2433102"/>
            <a:ext cx="1745441" cy="995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b"/>
          <a:lstStyle/>
          <a:p>
            <a:pPr algn="ctr" defTabSz="685783">
              <a:defRPr/>
            </a:pPr>
            <a:r>
              <a:rPr lang="en-US" b="1" kern="0" dirty="0">
                <a:solidFill>
                  <a:prstClr val="white"/>
                </a:solidFill>
              </a:rPr>
              <a:t>Identify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D58CC0-C9F4-40D6-89D0-F021D3861BCB}"/>
              </a:ext>
            </a:extLst>
          </p:cNvPr>
          <p:cNvSpPr/>
          <p:nvPr/>
        </p:nvSpPr>
        <p:spPr>
          <a:xfrm rot="16200000">
            <a:off x="2046059" y="3870141"/>
            <a:ext cx="2627720" cy="174544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685783">
              <a:defRPr/>
            </a:pPr>
            <a:endParaRPr lang="en-US" sz="1400" kern="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A1C25F-FE25-4BF9-9FC8-332540D9B9BE}"/>
              </a:ext>
            </a:extLst>
          </p:cNvPr>
          <p:cNvSpPr/>
          <p:nvPr/>
        </p:nvSpPr>
        <p:spPr>
          <a:xfrm>
            <a:off x="4341241" y="2433102"/>
            <a:ext cx="1745441" cy="9959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algn="ctr" defTabSz="685783">
              <a:defRPr/>
            </a:pPr>
            <a:r>
              <a:rPr lang="en-US" b="1" kern="0" dirty="0">
                <a:solidFill>
                  <a:prstClr val="white"/>
                </a:solidFill>
              </a:rPr>
              <a:t>Collect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1B7E9B-8169-4B5F-AE32-947F7696082F}"/>
              </a:ext>
            </a:extLst>
          </p:cNvPr>
          <p:cNvSpPr/>
          <p:nvPr/>
        </p:nvSpPr>
        <p:spPr>
          <a:xfrm rot="16200000">
            <a:off x="3891460" y="3878782"/>
            <a:ext cx="2627723" cy="172815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685783">
              <a:defRPr/>
            </a:pPr>
            <a:endParaRPr lang="en-US" sz="1400" kern="0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22F97E-82FE-487A-BA3B-358B1C4E9FDA}"/>
              </a:ext>
            </a:extLst>
          </p:cNvPr>
          <p:cNvSpPr/>
          <p:nvPr/>
        </p:nvSpPr>
        <p:spPr>
          <a:xfrm>
            <a:off x="6171614" y="2433102"/>
            <a:ext cx="1745441" cy="995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b"/>
          <a:lstStyle/>
          <a:p>
            <a:pPr algn="ctr" defTabSz="685783">
              <a:defRPr/>
            </a:pPr>
            <a:r>
              <a:rPr lang="en-US" b="1" kern="0" dirty="0">
                <a:solidFill>
                  <a:prstClr val="white"/>
                </a:solidFill>
              </a:rPr>
              <a:t>Define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B1A6B1-623D-4555-BD54-6F451F9A1632}"/>
              </a:ext>
            </a:extLst>
          </p:cNvPr>
          <p:cNvSpPr/>
          <p:nvPr/>
        </p:nvSpPr>
        <p:spPr>
          <a:xfrm rot="16200000">
            <a:off x="5730473" y="3870141"/>
            <a:ext cx="2627720" cy="174544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685783">
              <a:defRPr/>
            </a:pPr>
            <a:endParaRPr lang="en-US" sz="1400" kern="0" dirty="0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8F6B33-7E31-4D06-A8CF-C4CADD314F30}"/>
              </a:ext>
            </a:extLst>
          </p:cNvPr>
          <p:cNvSpPr/>
          <p:nvPr/>
        </p:nvSpPr>
        <p:spPr>
          <a:xfrm>
            <a:off x="8017582" y="2433099"/>
            <a:ext cx="1745441" cy="9959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algn="ctr" defTabSz="685783">
              <a:defRPr/>
            </a:pPr>
            <a:r>
              <a:rPr lang="en-US" b="1" kern="0" dirty="0">
                <a:solidFill>
                  <a:prstClr val="white"/>
                </a:solidFill>
              </a:rPr>
              <a:t>Recommend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A210BE-2D8D-46B4-88A1-AEDFD2CBEF10}"/>
              </a:ext>
            </a:extLst>
          </p:cNvPr>
          <p:cNvSpPr/>
          <p:nvPr/>
        </p:nvSpPr>
        <p:spPr>
          <a:xfrm rot="16200000">
            <a:off x="7567801" y="3878780"/>
            <a:ext cx="2627723" cy="172815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685783">
              <a:defRPr/>
            </a:pPr>
            <a:endParaRPr lang="en-US" sz="1400" kern="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3C1358-B977-4918-9F9B-1DA110608643}"/>
              </a:ext>
            </a:extLst>
          </p:cNvPr>
          <p:cNvSpPr/>
          <p:nvPr/>
        </p:nvSpPr>
        <p:spPr>
          <a:xfrm>
            <a:off x="9838529" y="2433099"/>
            <a:ext cx="1745441" cy="995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b"/>
          <a:lstStyle/>
          <a:p>
            <a:pPr algn="ctr" defTabSz="685783">
              <a:defRPr/>
            </a:pPr>
            <a:r>
              <a:rPr lang="en-US" b="1" kern="0" dirty="0">
                <a:solidFill>
                  <a:prstClr val="white"/>
                </a:solidFill>
              </a:rPr>
              <a:t>Validate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DE24A-3B21-4E01-B539-1DFEBE03D547}"/>
              </a:ext>
            </a:extLst>
          </p:cNvPr>
          <p:cNvSpPr/>
          <p:nvPr/>
        </p:nvSpPr>
        <p:spPr>
          <a:xfrm rot="16200000">
            <a:off x="9397387" y="3870139"/>
            <a:ext cx="2627720" cy="174544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685783">
              <a:defRPr/>
            </a:pPr>
            <a:endParaRPr lang="en-US" sz="1400" kern="0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083BEB-1BBE-406F-8172-146727A991FE}"/>
              </a:ext>
            </a:extLst>
          </p:cNvPr>
          <p:cNvSpPr txBox="1"/>
          <p:nvPr/>
        </p:nvSpPr>
        <p:spPr>
          <a:xfrm>
            <a:off x="647401" y="3777797"/>
            <a:ext cx="17281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All assets including apps, infra, databases, middleware and services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A7E1BE-AAAD-47D3-8C24-1B4DD62F7B72}"/>
              </a:ext>
            </a:extLst>
          </p:cNvPr>
          <p:cNvSpPr txBox="1"/>
          <p:nvPr/>
        </p:nvSpPr>
        <p:spPr>
          <a:xfrm>
            <a:off x="2506054" y="3777796"/>
            <a:ext cx="16773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Legacy platforms, technical stacks and EOL details</a:t>
            </a:r>
            <a:r>
              <a:rPr lang="en-US" dirty="0">
                <a:solidFill>
                  <a:srgbClr val="FF0000"/>
                </a:solidFill>
              </a:rPr>
              <a:t> 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B30A07-DA5F-48C2-8140-E028093A9A64}"/>
              </a:ext>
            </a:extLst>
          </p:cNvPr>
          <p:cNvSpPr txBox="1"/>
          <p:nvPr/>
        </p:nvSpPr>
        <p:spPr>
          <a:xfrm>
            <a:off x="4334286" y="3777797"/>
            <a:ext cx="17523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Configurations, cross-dependencies, performance metrics and utilization data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CD2253-9554-46EA-96E3-D0558E4EAC73}"/>
              </a:ext>
            </a:extLst>
          </p:cNvPr>
          <p:cNvSpPr txBox="1"/>
          <p:nvPr/>
        </p:nvSpPr>
        <p:spPr>
          <a:xfrm>
            <a:off x="6195285" y="3777795"/>
            <a:ext cx="17217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Move groups, DR/HA requirements, optimal configurations and target sizing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EB0954-F30A-4A4C-A095-31809B756488}"/>
              </a:ext>
            </a:extLst>
          </p:cNvPr>
          <p:cNvSpPr txBox="1"/>
          <p:nvPr/>
        </p:nvSpPr>
        <p:spPr>
          <a:xfrm>
            <a:off x="8114910" y="3777796"/>
            <a:ext cx="16308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App, Infra, DB disposition and migration strategy to P2C/P2V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E2BEB3-6E83-41B8-B3AC-61322E7E70A5}"/>
              </a:ext>
            </a:extLst>
          </p:cNvPr>
          <p:cNvSpPr txBox="1"/>
          <p:nvPr/>
        </p:nvSpPr>
        <p:spPr>
          <a:xfrm>
            <a:off x="9846272" y="3777796"/>
            <a:ext cx="16983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Target landing zones, automation tools, costs and performance requirements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C6C519A-BEAE-420B-A3FF-C1692515508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8211" y="2593377"/>
            <a:ext cx="370243" cy="3702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9A3AE78-F1EB-4AD5-BE51-A61EA2A2F51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5215" y="2593379"/>
            <a:ext cx="384139" cy="3997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86D8FDD-24F1-4E13-AE12-BA7DA642862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0818" y="2630245"/>
            <a:ext cx="368788" cy="36288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2747E59-F34B-4113-8FBC-9ED80A9385F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7333" y="2587999"/>
            <a:ext cx="294000" cy="381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4E6B6D2-AA18-4706-AB65-9599B8A0ED3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2775" y="2600689"/>
            <a:ext cx="385131" cy="38513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F184D75-465A-4936-8C55-C87C0642837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4015" y="2614457"/>
            <a:ext cx="394464" cy="39446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495785A-7E46-46F1-A362-E42EB5B3271E}"/>
              </a:ext>
            </a:extLst>
          </p:cNvPr>
          <p:cNvSpPr txBox="1"/>
          <p:nvPr/>
        </p:nvSpPr>
        <p:spPr>
          <a:xfrm>
            <a:off x="4183450" y="987207"/>
            <a:ext cx="7586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783"/>
            <a:r>
              <a:rPr lang="en-US" sz="1600" kern="0" dirty="0">
                <a:solidFill>
                  <a:schemeClr val="tx2"/>
                </a:solidFill>
              </a:rPr>
              <a:t>Tool based assessment, analysis and preparation of migration plan for # EOL Physical Servers, # Applications, # Storage devices, and # Virtual servers and # Applications with EOS OS.</a:t>
            </a:r>
          </a:p>
        </p:txBody>
      </p:sp>
    </p:spTree>
    <p:extLst>
      <p:ext uri="{BB962C8B-B14F-4D97-AF65-F5344CB8AC3E}">
        <p14:creationId xmlns:p14="http://schemas.microsoft.com/office/powerpoint/2010/main" val="11265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89" y="213361"/>
            <a:ext cx="11222736" cy="451657"/>
          </a:xfrm>
        </p:spPr>
        <p:txBody>
          <a:bodyPr/>
          <a:lstStyle/>
          <a:p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Structured Portfolio Assessment Activities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noProof="0"/>
              <a:t>© 2021 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2EFEF571-C9B4-4D92-A7F7-315B894862A8}" type="slidenum">
              <a:rPr lang="en-US" noProof="0" smtClean="0"/>
              <a:pPr lvl="0"/>
              <a:t>7</a:t>
            </a:fld>
            <a:endParaRPr lang="en-US" noProof="0"/>
          </a:p>
        </p:txBody>
      </p:sp>
      <p:sp>
        <p:nvSpPr>
          <p:cNvPr id="5" name="Rounded Rectangle 4"/>
          <p:cNvSpPr/>
          <p:nvPr/>
        </p:nvSpPr>
        <p:spPr>
          <a:xfrm>
            <a:off x="333688" y="1174459"/>
            <a:ext cx="1455949" cy="4465932"/>
          </a:xfrm>
          <a:prstGeom prst="roundRect">
            <a:avLst>
              <a:gd name="adj" fmla="val 0"/>
            </a:avLst>
          </a:prstGeom>
          <a:solidFill>
            <a:srgbClr val="BDCF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defTabSz="914354">
              <a:defRPr/>
            </a:pPr>
            <a:r>
              <a:rPr lang="en-US" sz="1200" ker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and Optimize Application Portfolio </a:t>
            </a:r>
          </a:p>
          <a:p>
            <a:pPr defTabSz="914354">
              <a:defRPr/>
            </a:pPr>
            <a:endParaRPr lang="en-US" sz="1200" ker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354">
              <a:defRPr/>
            </a:pPr>
            <a:r>
              <a:rPr lang="en-US" sz="1200" ker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Leverage Inputs including</a:t>
            </a:r>
          </a:p>
          <a:p>
            <a:pPr marL="152392" indent="-152392" defTabSz="914354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landscape</a:t>
            </a:r>
          </a:p>
          <a:p>
            <a:pPr marL="152392" indent="-152392" defTabSz="914354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strategy</a:t>
            </a:r>
          </a:p>
          <a:p>
            <a:pPr marL="152392" indent="-152392" defTabSz="914354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/ Technical inputs</a:t>
            </a:r>
          </a:p>
          <a:p>
            <a:pPr marL="152392" lvl="1" indent="-152392" defTabSz="914354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Enhancements</a:t>
            </a:r>
          </a:p>
          <a:p>
            <a:pPr marL="152392" lvl="1" indent="-152392" defTabSz="914354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</a:p>
          <a:p>
            <a:pPr marL="152392" indent="-152392" defTabSz="914354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Inflight initiatives</a:t>
            </a:r>
          </a:p>
          <a:p>
            <a:pPr marL="152392" indent="-152392" defTabSz="914354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presence</a:t>
            </a:r>
          </a:p>
          <a:p>
            <a:pPr marL="152392" indent="-152392" defTabSz="914354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152392" indent="-152392" defTabSz="914354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</a:p>
          <a:p>
            <a:pPr marL="152392" indent="-152392" defTabSz="914354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Risk/compliance</a:t>
            </a:r>
          </a:p>
          <a:p>
            <a:pPr marL="152392" indent="-152392" defTabSz="914354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Issues, risks and challenges</a:t>
            </a:r>
          </a:p>
          <a:p>
            <a:pPr marL="152392" indent="-152392" defTabSz="914354">
              <a:buFont typeface="Arial" panose="020B0604020202020204" pitchFamily="34" charset="0"/>
              <a:buChar char="•"/>
              <a:defRPr/>
            </a:pPr>
            <a:endParaRPr lang="en-US" sz="1200" ker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019577" y="1174458"/>
            <a:ext cx="2047732" cy="4465933"/>
          </a:xfrm>
          <a:prstGeom prst="roundRect">
            <a:avLst>
              <a:gd name="adj" fmla="val 0"/>
            </a:avLst>
          </a:prstGeom>
          <a:solidFill>
            <a:srgbClr val="BDCF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tIns="0" rtlCol="0" anchor="ctr"/>
          <a:lstStyle/>
          <a:p>
            <a:pPr defTabSz="914354" eaLnBrk="0" hangingPunct="0">
              <a:defRPr/>
            </a:pPr>
            <a:endParaRPr lang="en-US" sz="1200" ker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79437" y="832098"/>
            <a:ext cx="7908611" cy="5070940"/>
          </a:xfrm>
          <a:prstGeom prst="rect">
            <a:avLst/>
          </a:prstGeom>
          <a:noFill/>
          <a:ln w="12700" cap="flat" cmpd="sng" algn="ctr">
            <a:solidFill>
              <a:srgbClr val="E7E6E6">
                <a:lumMod val="75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en-US" sz="2400" ker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80249" y="1474552"/>
            <a:ext cx="1463040" cy="4346769"/>
          </a:xfrm>
          <a:prstGeom prst="roundRect">
            <a:avLst>
              <a:gd name="adj" fmla="val 4685"/>
            </a:avLst>
          </a:prstGeom>
          <a:noFill/>
          <a:ln w="12700" cap="flat" cmpd="sng" algn="ctr">
            <a:solidFill>
              <a:srgbClr val="BDCFFF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270137" indent="-270137" defTabSz="1096851">
              <a:spcBef>
                <a:spcPts val="168"/>
              </a:spcBef>
              <a:defRPr/>
            </a:pPr>
            <a:endParaRPr lang="en-US" sz="1000" ker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53324" y="1499545"/>
            <a:ext cx="1463040" cy="4321777"/>
          </a:xfrm>
          <a:prstGeom prst="roundRect">
            <a:avLst>
              <a:gd name="adj" fmla="val 4685"/>
            </a:avLst>
          </a:prstGeom>
          <a:noFill/>
          <a:ln w="12700" cap="flat" cmpd="sng" algn="ctr">
            <a:solidFill>
              <a:srgbClr val="BDCFFF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270137" indent="-270137" defTabSz="1096851">
              <a:spcBef>
                <a:spcPts val="168"/>
              </a:spcBef>
              <a:defRPr/>
            </a:pPr>
            <a:endParaRPr lang="en-US" sz="1000" ker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26399" y="1492840"/>
            <a:ext cx="1463040" cy="4328480"/>
          </a:xfrm>
          <a:prstGeom prst="roundRect">
            <a:avLst>
              <a:gd name="adj" fmla="val 4685"/>
            </a:avLst>
          </a:prstGeom>
          <a:noFill/>
          <a:ln w="12700" cap="flat" cmpd="sng" algn="ctr">
            <a:solidFill>
              <a:srgbClr val="BDCFFF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defTabSz="914354">
              <a:lnSpc>
                <a:spcPct val="95000"/>
              </a:lnSpc>
              <a:spcBef>
                <a:spcPts val="168"/>
              </a:spcBef>
              <a:defRPr/>
            </a:pPr>
            <a:endParaRPr lang="en-US" sz="1000" ker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6680" indent="-166680" defTabSz="914354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endParaRPr lang="en-US" sz="1200" ker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272547" y="1467295"/>
            <a:ext cx="1463040" cy="4354023"/>
          </a:xfrm>
          <a:prstGeom prst="roundRect">
            <a:avLst>
              <a:gd name="adj" fmla="val 4685"/>
            </a:avLst>
          </a:prstGeom>
          <a:noFill/>
          <a:ln w="12700" cap="flat" cmpd="sng" algn="ctr">
            <a:solidFill>
              <a:srgbClr val="BDCFFF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defTabSz="914354">
              <a:lnSpc>
                <a:spcPct val="95000"/>
              </a:lnSpc>
              <a:spcBef>
                <a:spcPts val="168"/>
              </a:spcBef>
              <a:spcAft>
                <a:spcPts val="300"/>
              </a:spcAft>
              <a:defRPr/>
            </a:pPr>
            <a:endParaRPr lang="en-US" sz="1000" ker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510" y="661651"/>
            <a:ext cx="152157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54" eaLnBrk="0" hangingPunct="0">
              <a:defRPr/>
            </a:pPr>
            <a:r>
              <a:rPr lang="en-US" sz="2133" b="1" kern="0">
                <a:solidFill>
                  <a:srgbClr val="181818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64255" y="2071793"/>
            <a:ext cx="1463040" cy="1464"/>
          </a:xfrm>
          <a:prstGeom prst="line">
            <a:avLst/>
          </a:prstGeom>
          <a:noFill/>
          <a:ln w="3175" cap="flat" cmpd="sng" algn="ctr">
            <a:solidFill>
              <a:srgbClr val="FFFFFF">
                <a:lumMod val="65000"/>
              </a:srgbClr>
            </a:solidFill>
            <a:prstDash val="dash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10111477" y="645251"/>
            <a:ext cx="1824537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54" eaLnBrk="0" hangingPunct="0">
              <a:defRPr/>
            </a:pPr>
            <a:r>
              <a:rPr lang="en-US" sz="2133" b="1" kern="0">
                <a:solidFill>
                  <a:srgbClr val="181818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DELIVERABLES</a:t>
            </a:r>
          </a:p>
        </p:txBody>
      </p:sp>
      <p:sp>
        <p:nvSpPr>
          <p:cNvPr id="16" name="Isosceles Triangle 15"/>
          <p:cNvSpPr/>
          <p:nvPr/>
        </p:nvSpPr>
        <p:spPr bwMode="auto">
          <a:xfrm rot="5400000">
            <a:off x="9677044" y="2964373"/>
            <a:ext cx="447997" cy="215800"/>
          </a:xfrm>
          <a:prstGeom prst="triangl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 eaLnBrk="0" hangingPunct="0">
              <a:defRPr/>
            </a:pPr>
            <a:endParaRPr lang="en-US" sz="2400" b="1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Calibri" panose="020F0502020204030204" pitchFamily="34" charset="0"/>
            </a:endParaRPr>
          </a:p>
        </p:txBody>
      </p:sp>
      <p:sp>
        <p:nvSpPr>
          <p:cNvPr id="17" name="Isosceles Triangle 16"/>
          <p:cNvSpPr/>
          <p:nvPr/>
        </p:nvSpPr>
        <p:spPr bwMode="auto">
          <a:xfrm rot="5400000">
            <a:off x="1686876" y="1969117"/>
            <a:ext cx="447997" cy="237380"/>
          </a:xfrm>
          <a:prstGeom prst="triangl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 eaLnBrk="0" hangingPunct="0">
              <a:defRPr/>
            </a:pPr>
            <a:endParaRPr lang="en-US" sz="2400" b="1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Calibri" panose="020F050202020403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9960212" y="3063847"/>
            <a:ext cx="1794913" cy="0"/>
          </a:xfrm>
          <a:prstGeom prst="line">
            <a:avLst/>
          </a:prstGeom>
          <a:noFill/>
          <a:ln w="3175" cap="flat" cmpd="sng" algn="ctr">
            <a:solidFill>
              <a:srgbClr val="FFFFFF">
                <a:lumMod val="65000"/>
              </a:srgbClr>
            </a:solidFill>
            <a:prstDash val="dash"/>
          </a:ln>
          <a:effectLst/>
        </p:spPr>
      </p:cxnSp>
      <p:sp>
        <p:nvSpPr>
          <p:cNvPr id="19" name="Rectangle 18"/>
          <p:cNvSpPr/>
          <p:nvPr/>
        </p:nvSpPr>
        <p:spPr>
          <a:xfrm flipH="1">
            <a:off x="314123" y="659149"/>
            <a:ext cx="62727" cy="454136"/>
          </a:xfrm>
          <a:prstGeom prst="rect">
            <a:avLst/>
          </a:prstGeom>
          <a:solidFill>
            <a:srgbClr val="0033A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en-US" sz="2400" ker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9828351" y="627179"/>
            <a:ext cx="62727" cy="454136"/>
          </a:xfrm>
          <a:prstGeom prst="rect">
            <a:avLst/>
          </a:prstGeom>
          <a:solidFill>
            <a:srgbClr val="0033A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en-US" sz="2400" ker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980248" y="996568"/>
            <a:ext cx="1828800" cy="457200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11888 w 2194718"/>
              <a:gd name="connsiteY5" fmla="*/ 508876 h 877887"/>
              <a:gd name="connsiteX6" fmla="*/ 0 w 2194718"/>
              <a:gd name="connsiteY6" fmla="*/ 0 h 877887"/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616 w 2194718"/>
              <a:gd name="connsiteY5" fmla="*/ 532187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cubicBezTo>
                  <a:pt x="1539" y="762654"/>
                  <a:pt x="3077" y="647420"/>
                  <a:pt x="4616" y="532187"/>
                </a:cubicBezTo>
                <a:cubicBezTo>
                  <a:pt x="3077" y="354791"/>
                  <a:pt x="1539" y="177396"/>
                  <a:pt x="0" y="0"/>
                </a:cubicBezTo>
                <a:close/>
              </a:path>
            </a:pathLst>
          </a:custGeom>
          <a:solidFill>
            <a:srgbClr val="3871FF">
              <a:shade val="50000"/>
              <a:hueOff val="228752"/>
              <a:satOff val="17009"/>
              <a:lumOff val="20759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82296" tIns="16003" rIns="91440" bIns="16003" numCol="1" spcCol="1270" anchor="ctr" anchorCtr="0">
            <a:noAutofit/>
          </a:bodyPr>
          <a:lstStyle/>
          <a:p>
            <a:pPr algn="ctr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100" b="1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Preparation</a:t>
            </a:r>
          </a:p>
        </p:txBody>
      </p:sp>
      <p:sp>
        <p:nvSpPr>
          <p:cNvPr id="22" name="Freeform 21"/>
          <p:cNvSpPr/>
          <p:nvPr/>
        </p:nvSpPr>
        <p:spPr>
          <a:xfrm>
            <a:off x="3501453" y="996568"/>
            <a:ext cx="1828800" cy="457200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lnTo>
                  <a:pt x="438944" y="4389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486951" tIns="16003" rIns="454945" bIns="16003" numCol="1" spcCol="1270" anchor="ctr" anchorCtr="0">
            <a:noAutofit/>
          </a:bodyPr>
          <a:lstStyle/>
          <a:p>
            <a:pPr algn="ctr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051" b="1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</p:txBody>
      </p:sp>
      <p:sp>
        <p:nvSpPr>
          <p:cNvPr id="23" name="Freeform 22"/>
          <p:cNvSpPr/>
          <p:nvPr/>
        </p:nvSpPr>
        <p:spPr>
          <a:xfrm>
            <a:off x="5022659" y="996568"/>
            <a:ext cx="1828800" cy="457200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lnTo>
                  <a:pt x="438944" y="438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486951" tIns="16003" rIns="454945" bIns="16003" numCol="1" spcCol="1270" anchor="ctr" anchorCtr="0">
            <a:noAutofit/>
          </a:bodyPr>
          <a:lstStyle/>
          <a:p>
            <a:pPr algn="ctr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051" b="1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</a:p>
        </p:txBody>
      </p:sp>
      <p:sp>
        <p:nvSpPr>
          <p:cNvPr id="24" name="Freeform 23"/>
          <p:cNvSpPr/>
          <p:nvPr/>
        </p:nvSpPr>
        <p:spPr>
          <a:xfrm>
            <a:off x="8065068" y="996568"/>
            <a:ext cx="1828800" cy="457200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lnTo>
                  <a:pt x="438944" y="43894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486951" tIns="16003" rIns="454945" bIns="16003" numCol="1" spcCol="1270" anchor="ctr" anchorCtr="0">
            <a:noAutofit/>
          </a:bodyPr>
          <a:lstStyle/>
          <a:p>
            <a:pPr algn="ctr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051" b="1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Dive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80275" y="6031239"/>
            <a:ext cx="7193280" cy="1180"/>
          </a:xfrm>
          <a:prstGeom prst="straightConnector1">
            <a:avLst/>
          </a:prstGeom>
          <a:noFill/>
          <a:ln w="12700" cap="flat" cmpd="sng" algn="ctr">
            <a:solidFill>
              <a:srgbClr val="0033A0"/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002961" y="726391"/>
            <a:ext cx="1474315" cy="184666"/>
          </a:xfrm>
          <a:prstGeom prst="rect">
            <a:avLst/>
          </a:prstGeom>
          <a:solidFill>
            <a:srgbClr val="FFFFFF">
              <a:lumMod val="75000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 defTabSz="1219170">
              <a:defRPr/>
            </a:pPr>
            <a:r>
              <a:rPr lang="en-US" sz="1200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70317" y="726391"/>
            <a:ext cx="4609191" cy="184666"/>
          </a:xfrm>
          <a:prstGeom prst="rect">
            <a:avLst/>
          </a:prstGeom>
          <a:solidFill>
            <a:srgbClr val="FFFFFF">
              <a:lumMod val="75000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 defTabSz="1219170">
              <a:defRPr/>
            </a:pPr>
            <a:r>
              <a:rPr lang="en-US" sz="1200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 2 (Iterative)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33220" y="726391"/>
            <a:ext cx="1463040" cy="184666"/>
          </a:xfrm>
          <a:prstGeom prst="rect">
            <a:avLst/>
          </a:prstGeom>
          <a:solidFill>
            <a:srgbClr val="FFFFFF">
              <a:lumMod val="75000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 defTabSz="1219170">
              <a:defRPr/>
            </a:pPr>
            <a:r>
              <a:rPr lang="en-US" sz="1200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 3</a:t>
            </a:r>
          </a:p>
        </p:txBody>
      </p:sp>
      <p:sp>
        <p:nvSpPr>
          <p:cNvPr id="29" name="Freeform 28"/>
          <p:cNvSpPr/>
          <p:nvPr/>
        </p:nvSpPr>
        <p:spPr>
          <a:xfrm>
            <a:off x="6543863" y="996568"/>
            <a:ext cx="1828800" cy="457200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lnTo>
                  <a:pt x="438944" y="438944"/>
                </a:lnTo>
                <a:lnTo>
                  <a:pt x="0" y="0"/>
                </a:lnTo>
                <a:close/>
              </a:path>
            </a:pathLst>
          </a:custGeom>
          <a:solidFill>
            <a:srgbClr val="1F9AD1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486951" tIns="16003" rIns="454945" bIns="16003" numCol="1" spcCol="1270" anchor="ctr" anchorCtr="0">
            <a:noAutofit/>
          </a:bodyPr>
          <a:lstStyle/>
          <a:p>
            <a:pPr algn="ctr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051" b="1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699475" y="1474803"/>
            <a:ext cx="1463040" cy="4346516"/>
          </a:xfrm>
          <a:prstGeom prst="roundRect">
            <a:avLst>
              <a:gd name="adj" fmla="val 4685"/>
            </a:avLst>
          </a:prstGeom>
          <a:noFill/>
          <a:ln w="12700" cap="flat" cmpd="sng" algn="ctr">
            <a:solidFill>
              <a:srgbClr val="BDCFFF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defTabSz="914354">
              <a:lnSpc>
                <a:spcPct val="95000"/>
              </a:lnSpc>
              <a:spcBef>
                <a:spcPts val="168"/>
              </a:spcBef>
              <a:spcAft>
                <a:spcPts val="300"/>
              </a:spcAft>
              <a:defRPr/>
            </a:pPr>
            <a:endParaRPr lang="en-US" sz="1200" ker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26373" y="5930569"/>
            <a:ext cx="14748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defTabSz="609585">
              <a:defRPr/>
            </a:pPr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– 10 Weeks *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62931" y="6234589"/>
            <a:ext cx="6310624" cy="415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609585">
              <a:defRPr/>
            </a:pPr>
            <a:r>
              <a:rPr lang="en-US" sz="105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~ 200 – 300 apps - This is indicative and subject to change based on the portfolio size and complexity</a:t>
            </a:r>
          </a:p>
          <a:p>
            <a:pPr defTabSz="609585">
              <a:defRPr/>
            </a:pPr>
            <a:r>
              <a:rPr lang="en-US" sz="105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Due diligence for Business case identification on the opportunities requires separate efforts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60520" y="1393402"/>
            <a:ext cx="1895953" cy="1452569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tIns="0" rtlCol="0" anchor="ctr"/>
          <a:lstStyle/>
          <a:p>
            <a:pPr marL="228594" indent="-228594" defTabSz="914354" eaLnBrk="0" hangingPunct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6R Mapping of applications </a:t>
            </a:r>
          </a:p>
          <a:p>
            <a:pPr marL="228594" indent="-228594" defTabSz="914354" eaLnBrk="0" hangingPunct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Heat Map of applications</a:t>
            </a:r>
          </a:p>
          <a:p>
            <a:pPr marL="228594" indent="-228594" defTabSz="914354" eaLnBrk="0" hangingPunct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 / Solution recommendations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060519" y="3281309"/>
            <a:ext cx="1926455" cy="205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392" indent="-152392" defTabSz="914354" eaLnBrk="0" hangingPunct="0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Portfolio Rationalization Roadmap</a:t>
            </a:r>
          </a:p>
          <a:p>
            <a:pPr defTabSz="914354" eaLnBrk="0" hangingPunct="0">
              <a:defRPr/>
            </a:pPr>
            <a:endParaRPr lang="en-US" sz="1200" ker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0990" lvl="2" indent="-228594" defTabSz="914354" eaLnBrk="0" hangingPunct="0">
              <a:spcBef>
                <a:spcPts val="400"/>
              </a:spcBef>
              <a:buFont typeface="Courier New" panose="02070309020205020404" pitchFamily="49" charset="0"/>
              <a:buChar char="o"/>
              <a:defRPr/>
            </a:pPr>
            <a:r>
              <a:rPr lang="en-US" sz="1067" ker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Identified challenges and risk </a:t>
            </a:r>
          </a:p>
          <a:p>
            <a:pPr marL="380990" lvl="2" indent="-228594" defTabSz="914354" eaLnBrk="0" hangingPunct="0">
              <a:spcBef>
                <a:spcPts val="400"/>
              </a:spcBef>
              <a:buFont typeface="Courier New" panose="02070309020205020404" pitchFamily="49" charset="0"/>
              <a:buChar char="o"/>
              <a:defRPr/>
            </a:pPr>
            <a:r>
              <a:rPr lang="en-US" sz="1067" ker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Prioritized Opportunities </a:t>
            </a:r>
          </a:p>
          <a:p>
            <a:pPr marL="380990" lvl="2" indent="-228594" defTabSz="914354" eaLnBrk="0" hangingPunct="0">
              <a:spcBef>
                <a:spcPts val="400"/>
              </a:spcBef>
              <a:buFont typeface="Courier New" panose="02070309020205020404" pitchFamily="49" charset="0"/>
              <a:buChar char="o"/>
              <a:defRPr/>
            </a:pPr>
            <a:r>
              <a:rPr lang="en-US" sz="1067" ker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Timelines</a:t>
            </a:r>
          </a:p>
          <a:p>
            <a:pPr marL="380990" lvl="2" indent="-228594" defTabSz="914354" eaLnBrk="0" hangingPunct="0">
              <a:spcBef>
                <a:spcPts val="400"/>
              </a:spcBef>
              <a:buFont typeface="Courier New" panose="02070309020205020404" pitchFamily="49" charset="0"/>
              <a:buChar char="o"/>
              <a:defRPr/>
            </a:pPr>
            <a:r>
              <a:rPr lang="en-US" sz="1067" ker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Decommission strategy</a:t>
            </a:r>
          </a:p>
          <a:p>
            <a:pPr marL="380990" lvl="2" indent="-228594" defTabSz="914354" eaLnBrk="0" hangingPunct="0">
              <a:spcBef>
                <a:spcPts val="400"/>
              </a:spcBef>
              <a:buFont typeface="Courier New" panose="02070309020205020404" pitchFamily="49" charset="0"/>
              <a:buChar char="o"/>
              <a:defRPr/>
            </a:pPr>
            <a:r>
              <a:rPr lang="en-US" sz="1067" ker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Case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953003" y="1464243"/>
            <a:ext cx="1516596" cy="421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137" indent="-270137" defTabSz="1096851">
              <a:spcBef>
                <a:spcPts val="168"/>
              </a:spcBef>
              <a:defRPr/>
            </a:pPr>
            <a:r>
              <a:rPr lang="en-US" sz="1067" b="1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Inputs</a:t>
            </a:r>
          </a:p>
          <a:p>
            <a:pPr marL="166680" indent="-166680" defTabSz="914354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inventory</a:t>
            </a:r>
          </a:p>
          <a:p>
            <a:pPr marL="166680" indent="-166680" defTabSz="914354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 structure </a:t>
            </a:r>
          </a:p>
          <a:p>
            <a:pPr marL="166680" indent="-166680" defTabSz="914354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Geography spread</a:t>
            </a:r>
          </a:p>
          <a:p>
            <a:pPr marL="166680" indent="-166680" defTabSz="914354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application attributes</a:t>
            </a:r>
          </a:p>
          <a:p>
            <a:pPr marL="270137" indent="-270137" defTabSz="1096851">
              <a:lnSpc>
                <a:spcPct val="95000"/>
              </a:lnSpc>
              <a:spcBef>
                <a:spcPts val="168"/>
              </a:spcBef>
              <a:defRPr/>
            </a:pPr>
            <a:r>
              <a:rPr lang="en-US" sz="1067" b="1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</a:p>
          <a:p>
            <a:pPr marL="166680" indent="-166680" defTabSz="914354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application owners, SMEs and team mapping</a:t>
            </a:r>
          </a:p>
          <a:p>
            <a:pPr marL="166680" indent="-166680" defTabSz="914354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Obtain access to respective SharePoint </a:t>
            </a:r>
          </a:p>
          <a:p>
            <a:pPr marL="166680" indent="-166680" defTabSz="914354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 for the Application data</a:t>
            </a:r>
          </a:p>
          <a:p>
            <a:pPr marL="166680" indent="-166680" defTabSz="914354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en-US" sz="1067" ker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0137" indent="-270137" defTabSz="1096851">
              <a:spcBef>
                <a:spcPts val="168"/>
              </a:spcBef>
              <a:defRPr/>
            </a:pPr>
            <a:r>
              <a:rPr lang="en-US" sz="1067" b="1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Deliverables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spcAft>
                <a:spcPts val="267"/>
              </a:spcAft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 schedule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spcAft>
                <a:spcPts val="267"/>
              </a:spcAft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engagement plan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spcAft>
                <a:spcPts val="267"/>
              </a:spcAft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CAST Highlight access and agent installation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06066" y="1462815"/>
            <a:ext cx="1551105" cy="4168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137" indent="-270137" defTabSz="1096851">
              <a:spcBef>
                <a:spcPts val="168"/>
              </a:spcBef>
              <a:defRPr/>
            </a:pPr>
            <a:r>
              <a:rPr lang="en-US" sz="1067" b="1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Inputs</a:t>
            </a:r>
          </a:p>
          <a:p>
            <a:pPr marL="166680" indent="-166680" defTabSz="914354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Data</a:t>
            </a:r>
          </a:p>
          <a:p>
            <a:pPr marL="166680" indent="-166680" defTabSz="914354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Obtain existing artefacts</a:t>
            </a:r>
            <a:endParaRPr lang="en-US" sz="2667" ker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0137" indent="-270137" defTabSz="1096851">
              <a:spcBef>
                <a:spcPts val="168"/>
              </a:spcBef>
              <a:defRPr/>
            </a:pPr>
            <a:r>
              <a:rPr lang="en-US" sz="1067" b="1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data quality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Interview key stakeholders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Validate assumptions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 / consolidate the data from stakeholders and other sources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interview notes collecting all information required for analysis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Code Scan</a:t>
            </a:r>
          </a:p>
          <a:p>
            <a:pPr marL="270137" indent="-270137" defTabSz="1096851">
              <a:spcBef>
                <a:spcPts val="168"/>
              </a:spcBef>
              <a:defRPr/>
            </a:pPr>
            <a:r>
              <a:rPr lang="en-US" sz="1067" b="1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Deliverables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Collected data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Updated assumptions log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Documents collected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scan results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93637" y="1494049"/>
            <a:ext cx="1553376" cy="4160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137" indent="-270137" defTabSz="1096851">
              <a:spcBef>
                <a:spcPts val="168"/>
              </a:spcBef>
              <a:defRPr/>
            </a:pPr>
            <a:r>
              <a:rPr lang="en-US" sz="1067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Inputs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buFont typeface="Arial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data collected </a:t>
            </a:r>
          </a:p>
          <a:p>
            <a:pPr marL="270137" indent="-270137" defTabSz="1096851">
              <a:spcBef>
                <a:spcPts val="168"/>
              </a:spcBef>
              <a:defRPr/>
            </a:pPr>
            <a:r>
              <a:rPr lang="en-US" sz="1067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buFont typeface="Arial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application landscape from the data collected 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buFont typeface="Arial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 BV &amp; TV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buFont typeface="Arial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 the 6R disposition of the apps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buFont typeface="Arial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Functional Model (L0-L1-L2) 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buFont typeface="Arial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 Technical Landscape (Heat map) of the portfolio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buFont typeface="Arial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CAST Highlight Code scan analysis</a:t>
            </a:r>
          </a:p>
          <a:p>
            <a:pPr marL="270137" indent="-270137" defTabSz="1096851">
              <a:lnSpc>
                <a:spcPct val="95000"/>
              </a:lnSpc>
              <a:spcBef>
                <a:spcPts val="168"/>
              </a:spcBef>
              <a:defRPr/>
            </a:pPr>
            <a:r>
              <a:rPr lang="en-US" sz="1067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Deliverables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buFont typeface="Arial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6R disposition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buFont typeface="Arial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Portfolio Functional View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buFont typeface="Arial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Portfolio Technical view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58668" y="1499737"/>
            <a:ext cx="1533545" cy="3909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lnSpc>
                <a:spcPct val="95000"/>
              </a:lnSpc>
              <a:spcBef>
                <a:spcPts val="168"/>
              </a:spcBef>
              <a:spcAft>
                <a:spcPts val="300"/>
              </a:spcAft>
              <a:defRPr/>
            </a:pPr>
            <a:r>
              <a:rPr lang="en-US" sz="1067" b="1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Finalize the App disposition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Finalize the Rationalization and Modernization opportunities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Finalize the Decommission opportunities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Target State View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Qualify opportunities for Deep dive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Portfolio playback &amp; signoff</a:t>
            </a:r>
          </a:p>
          <a:p>
            <a:pPr defTabSz="914354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067" b="1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Deliverables</a:t>
            </a:r>
          </a:p>
          <a:p>
            <a:pPr marL="171446" indent="-171446" defTabSz="914354">
              <a:buFont typeface="Arial" panose="020B0604020202020204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Sprint Report</a:t>
            </a:r>
          </a:p>
          <a:p>
            <a:pPr marL="171446" indent="-171446" defTabSz="914354">
              <a:buFont typeface="Arial" panose="020B0604020202020204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Qualified opportunities list</a:t>
            </a:r>
          </a:p>
          <a:p>
            <a:pPr marL="171446" indent="-171446" defTabSz="914354">
              <a:buFont typeface="Arial" panose="020B0604020202020204" pitchFamily="34" charset="0"/>
              <a:buChar char="•"/>
              <a:defRPr/>
            </a:pPr>
            <a:r>
              <a:rPr lang="en-GB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level roadmap</a:t>
            </a:r>
            <a:endParaRPr lang="en-US" sz="2667" ker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31743" y="1491991"/>
            <a:ext cx="1503844" cy="4017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lnSpc>
                <a:spcPct val="95000"/>
              </a:lnSpc>
              <a:spcBef>
                <a:spcPts val="168"/>
              </a:spcBef>
              <a:spcAft>
                <a:spcPts val="300"/>
              </a:spcAft>
              <a:defRPr/>
            </a:pPr>
            <a:r>
              <a:rPr lang="en-US" sz="1067" b="1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Prioritize opportunities for deep dive 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dive sessions with stakeholders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Customize ROI calculator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business case for each opportunity and detailed roadmap</a:t>
            </a:r>
          </a:p>
          <a:p>
            <a:pPr marL="166680" indent="-166680" defTabSz="914354">
              <a:lnSpc>
                <a:spcPct val="95000"/>
              </a:lnSpc>
              <a:spcBef>
                <a:spcPts val="168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solution for Reengineer and Re-platform candidates</a:t>
            </a:r>
          </a:p>
          <a:p>
            <a:pPr defTabSz="914354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067" b="1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Deliverables</a:t>
            </a:r>
          </a:p>
          <a:p>
            <a:pPr marL="171446" indent="-171446" defTabSz="914354">
              <a:buFont typeface="Arial" panose="020B0604020202020204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Case</a:t>
            </a:r>
          </a:p>
          <a:p>
            <a:pPr marL="171446" indent="-171446" defTabSz="914354">
              <a:buFont typeface="Arial" panose="020B0604020202020204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Opportunity wise ROI</a:t>
            </a:r>
          </a:p>
          <a:p>
            <a:pPr marL="171446" indent="-171446" defTabSz="914354">
              <a:buFont typeface="Arial" panose="020B0604020202020204" pitchFamily="34" charset="0"/>
              <a:buChar char="•"/>
              <a:defRPr/>
            </a:pPr>
            <a:r>
              <a:rPr lang="en-US" sz="1067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timelines &amp; roadmap</a:t>
            </a:r>
          </a:p>
        </p:txBody>
      </p:sp>
    </p:spTree>
    <p:extLst>
      <p:ext uri="{BB962C8B-B14F-4D97-AF65-F5344CB8AC3E}">
        <p14:creationId xmlns:p14="http://schemas.microsoft.com/office/powerpoint/2010/main" val="110596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89" y="213361"/>
            <a:ext cx="11222736" cy="451657"/>
          </a:xfrm>
        </p:spPr>
        <p:txBody>
          <a:bodyPr/>
          <a:lstStyle/>
          <a:p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Each phase of the Assessment + Cloud suitability work stream yields a defined set of </a:t>
            </a:r>
            <a:b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deliverables which shall be tailored to your specific portfolio goals and objectives…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noProof="0"/>
              <a:t>© 2021 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2EFEF571-C9B4-4D92-A7F7-315B894862A8}" type="slidenum">
              <a:rPr lang="en-US" noProof="0" smtClean="0"/>
              <a:pPr lvl="0"/>
              <a:t>8</a:t>
            </a:fld>
            <a:endParaRPr lang="en-US" noProof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9412" y="4028708"/>
            <a:ext cx="1771056" cy="1101069"/>
          </a:xfrm>
          <a:prstGeom prst="rect">
            <a:avLst/>
          </a:prstGeom>
          <a:solidFill>
            <a:sysClr val="window" lastClr="FFFFFF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498135" y="4798572"/>
            <a:ext cx="1789780" cy="102833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6608" y="3992996"/>
            <a:ext cx="2159761" cy="1441713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113553" y="2091358"/>
            <a:ext cx="2019295" cy="1337993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 bwMode="auto">
          <a:xfrm>
            <a:off x="3300391" y="1712188"/>
            <a:ext cx="798617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prstTxWarp prst="textNoShape">
              <a:avLst/>
            </a:prstTxWarp>
            <a:spAutoFit/>
          </a:bodyPr>
          <a:lstStyle/>
          <a:p>
            <a:pPr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>
                <a:solidFill>
                  <a:srgbClr val="000000"/>
                </a:solidFill>
                <a:latin typeface="Arial" panose="020B0604020202020204"/>
                <a:ea typeface="ＭＳ Ｐゴシック" charset="-128"/>
                <a:cs typeface="Calibri" panose="020F0502020204030204" pitchFamily="34" charset="0"/>
              </a:rPr>
              <a:t>IT Survey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229662" y="3561639"/>
            <a:ext cx="849913" cy="42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>
                <a:solidFill>
                  <a:srgbClr val="000000"/>
                </a:solidFill>
                <a:latin typeface="Arial" panose="020B0604020202020204"/>
                <a:ea typeface="ＭＳ Ｐゴシック" charset="-128"/>
                <a:cs typeface="Calibri" panose="020F0502020204030204" pitchFamily="34" charset="0"/>
              </a:rPr>
              <a:t>Business </a:t>
            </a:r>
          </a:p>
          <a:p>
            <a:pPr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>
                <a:solidFill>
                  <a:srgbClr val="000000"/>
                </a:solidFill>
                <a:latin typeface="Arial" panose="020B0604020202020204"/>
                <a:ea typeface="ＭＳ Ｐゴシック" charset="-128"/>
                <a:cs typeface="Calibri" panose="020F0502020204030204" pitchFamily="34" charset="0"/>
              </a:rPr>
              <a:t>Interviews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347847" y="1696830"/>
            <a:ext cx="1521570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ctr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>
                <a:solidFill>
                  <a:srgbClr val="000000"/>
                </a:solidFill>
                <a:latin typeface="Arial" panose="020B0604020202020204"/>
                <a:ea typeface="ＭＳ Ｐゴシック" charset="-128"/>
                <a:cs typeface="Calibri" panose="020F0502020204030204" pitchFamily="34" charset="0"/>
              </a:rPr>
              <a:t>Application Profiling</a:t>
            </a:r>
          </a:p>
        </p:txBody>
      </p:sp>
      <p:grpSp>
        <p:nvGrpSpPr>
          <p:cNvPr id="13" name="Group 9"/>
          <p:cNvGrpSpPr/>
          <p:nvPr/>
        </p:nvGrpSpPr>
        <p:grpSpPr>
          <a:xfrm>
            <a:off x="7592093" y="1991895"/>
            <a:ext cx="2034883" cy="1349272"/>
            <a:chOff x="5445918" y="3356992"/>
            <a:chExt cx="2078410" cy="1598502"/>
          </a:xfrm>
        </p:grpSpPr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918" y="3356992"/>
              <a:ext cx="1937960" cy="1453302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3893" y="3515334"/>
              <a:ext cx="1920435" cy="144016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</p:grpSp>
      <p:sp>
        <p:nvSpPr>
          <p:cNvPr id="16" name="TextBox 15"/>
          <p:cNvSpPr txBox="1"/>
          <p:nvPr/>
        </p:nvSpPr>
        <p:spPr bwMode="auto">
          <a:xfrm>
            <a:off x="7674571" y="1696829"/>
            <a:ext cx="1869925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>
                <a:solidFill>
                  <a:srgbClr val="000000"/>
                </a:solidFill>
                <a:latin typeface="Arial" panose="020B0604020202020204"/>
                <a:ea typeface="ＭＳ Ｐゴシック" charset="-128"/>
                <a:cs typeface="Calibri" panose="020F0502020204030204" pitchFamily="34" charset="0"/>
              </a:rPr>
              <a:t>Opportunity Profile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597985" y="3561641"/>
            <a:ext cx="2023096" cy="42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>
                <a:solidFill>
                  <a:srgbClr val="000000"/>
                </a:solidFill>
                <a:latin typeface="Arial" panose="020B0604020202020204"/>
                <a:ea typeface="ＭＳ Ｐゴシック" charset="-128"/>
                <a:cs typeface="Calibri" panose="020F0502020204030204" pitchFamily="34" charset="0"/>
              </a:rPr>
              <a:t>Cost Benefit Analysis and Opportunity Prioritization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65208" y="4001146"/>
            <a:ext cx="2019541" cy="1263759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68301" y="1931859"/>
            <a:ext cx="2013361" cy="1289671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 bwMode="auto">
          <a:xfrm>
            <a:off x="10143474" y="1696829"/>
            <a:ext cx="1434527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>
                <a:solidFill>
                  <a:srgbClr val="000000"/>
                </a:solidFill>
                <a:latin typeface="Arial" panose="020B0604020202020204"/>
                <a:ea typeface="ＭＳ Ｐゴシック" charset="-128"/>
                <a:cs typeface="Calibri" panose="020F0502020204030204" pitchFamily="34" charset="0"/>
              </a:rPr>
              <a:t>Business Case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9885225" y="3561639"/>
            <a:ext cx="2036912" cy="42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>
                <a:solidFill>
                  <a:srgbClr val="000000"/>
                </a:solidFill>
                <a:latin typeface="Arial" panose="020B0604020202020204"/>
                <a:ea typeface="ＭＳ Ｐゴシック" charset="-128"/>
                <a:cs typeface="Calibri" panose="020F0502020204030204" pitchFamily="34" charset="0"/>
              </a:rPr>
              <a:t>Implementation</a:t>
            </a:r>
          </a:p>
          <a:p>
            <a:pPr algn="ctr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>
                <a:solidFill>
                  <a:srgbClr val="000000"/>
                </a:solidFill>
                <a:latin typeface="Arial" panose="020B0604020202020204"/>
                <a:ea typeface="ＭＳ Ｐゴシック" charset="-128"/>
                <a:cs typeface="Calibri" panose="020F0502020204030204" pitchFamily="34" charset="0"/>
              </a:rPr>
              <a:t> Roadmap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5339246" y="3595695"/>
            <a:ext cx="1922521" cy="42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>
                <a:solidFill>
                  <a:prstClr val="black"/>
                </a:solidFill>
                <a:latin typeface="Arial" panose="020B0604020202020204"/>
                <a:ea typeface="ＭＳ Ｐゴシック" charset="-128"/>
                <a:cs typeface="Calibri" panose="020F0502020204030204" pitchFamily="34" charset="0"/>
              </a:rPr>
              <a:t>Application Value and </a:t>
            </a:r>
            <a:br>
              <a:rPr lang="en-US" sz="1067" b="1">
                <a:solidFill>
                  <a:prstClr val="black"/>
                </a:solidFill>
                <a:latin typeface="Arial" panose="020B0604020202020204"/>
                <a:ea typeface="ＭＳ Ｐゴシック" charset="-128"/>
                <a:cs typeface="Calibri" panose="020F0502020204030204" pitchFamily="34" charset="0"/>
              </a:rPr>
            </a:br>
            <a:r>
              <a:rPr lang="en-US" sz="1067" b="1">
                <a:solidFill>
                  <a:prstClr val="black"/>
                </a:solidFill>
                <a:latin typeface="Arial" panose="020B0604020202020204"/>
                <a:ea typeface="ＭＳ Ｐゴシック" charset="-128"/>
                <a:cs typeface="Calibri" panose="020F0502020204030204" pitchFamily="34" charset="0"/>
              </a:rPr>
              <a:t>Maturity Analysis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430139" y="4147030"/>
            <a:ext cx="2358791" cy="1542615"/>
            <a:chOff x="7451160" y="4773861"/>
            <a:chExt cx="2476517" cy="1921523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1160" y="4773861"/>
              <a:ext cx="2476517" cy="1224138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369" y="5462182"/>
              <a:ext cx="2046307" cy="123320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801" y="2021596"/>
            <a:ext cx="2094203" cy="1413739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505" y="4047100"/>
            <a:ext cx="1806947" cy="954539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 bwMode="auto">
          <a:xfrm>
            <a:off x="289283" y="1696829"/>
            <a:ext cx="2563328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>
                <a:solidFill>
                  <a:prstClr val="black"/>
                </a:solidFill>
                <a:latin typeface="Arial" panose="020B0604020202020204"/>
                <a:ea typeface="ＭＳ Ｐゴシック" charset="-128"/>
                <a:cs typeface="Calibri" panose="020F0502020204030204" pitchFamily="34" charset="0"/>
              </a:rPr>
              <a:t>Business Capability Landscape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01059" y="3561639"/>
            <a:ext cx="2128328" cy="42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>
                <a:solidFill>
                  <a:srgbClr val="000000"/>
                </a:solidFill>
                <a:latin typeface="Arial" panose="020B0604020202020204"/>
                <a:ea typeface="ＭＳ Ｐゴシック" charset="-128"/>
                <a:cs typeface="Calibri" panose="020F0502020204030204" pitchFamily="34" charset="0"/>
              </a:rPr>
              <a:t>Application Process Maps &amp; Data Points</a:t>
            </a:r>
          </a:p>
        </p:txBody>
      </p:sp>
      <p:sp>
        <p:nvSpPr>
          <p:cNvPr id="30" name="Chevron 29"/>
          <p:cNvSpPr/>
          <p:nvPr/>
        </p:nvSpPr>
        <p:spPr>
          <a:xfrm>
            <a:off x="201060" y="1135837"/>
            <a:ext cx="4854225" cy="548015"/>
          </a:xfrm>
          <a:prstGeom prst="chevron">
            <a:avLst>
              <a:gd name="adj" fmla="val 27187"/>
            </a:avLst>
          </a:prstGeom>
          <a:solidFill>
            <a:srgbClr val="0033A0"/>
          </a:solidFill>
          <a:ln w="9525" cap="flat" cmpd="sng" algn="ctr">
            <a:solidFill>
              <a:srgbClr val="016D8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62552" tIns="81276" rIns="162552" bIns="81276"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 kern="0">
                <a:solidFill>
                  <a:srgbClr val="FFFFFF"/>
                </a:solidFill>
                <a:latin typeface="Arial" panose="020B0604020202020204"/>
                <a:ea typeface="MS PGothic" charset="0"/>
                <a:cs typeface="Calibri" panose="020F0502020204030204" pitchFamily="34" charset="0"/>
              </a:rPr>
              <a:t>Prepare and Data Collection</a:t>
            </a:r>
          </a:p>
        </p:txBody>
      </p:sp>
      <p:sp>
        <p:nvSpPr>
          <p:cNvPr id="31" name="Chevron 30"/>
          <p:cNvSpPr/>
          <p:nvPr/>
        </p:nvSpPr>
        <p:spPr>
          <a:xfrm>
            <a:off x="5113552" y="1135837"/>
            <a:ext cx="2174363" cy="548015"/>
          </a:xfrm>
          <a:prstGeom prst="chevron">
            <a:avLst>
              <a:gd name="adj" fmla="val 27187"/>
            </a:avLst>
          </a:prstGeom>
          <a:solidFill>
            <a:srgbClr val="0033A0"/>
          </a:solidFill>
          <a:ln w="9525" cap="flat" cmpd="sng" algn="ctr">
            <a:solidFill>
              <a:srgbClr val="016D8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62552" tIns="81276" rIns="162552" bIns="81276"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 kern="0">
                <a:solidFill>
                  <a:srgbClr val="FFFFFF"/>
                </a:solidFill>
                <a:latin typeface="Arial" panose="020B0604020202020204"/>
                <a:ea typeface="ＭＳ Ｐゴシック" pitchFamily="-12" charset="-128"/>
                <a:cs typeface="Calibri" panose="020F0502020204030204" pitchFamily="34" charset="0"/>
              </a:rPr>
              <a:t>Data Analysis</a:t>
            </a:r>
          </a:p>
        </p:txBody>
      </p:sp>
      <p:sp>
        <p:nvSpPr>
          <p:cNvPr id="32" name="Chevron 31"/>
          <p:cNvSpPr/>
          <p:nvPr/>
        </p:nvSpPr>
        <p:spPr>
          <a:xfrm>
            <a:off x="7369067" y="1139933"/>
            <a:ext cx="4553071" cy="548015"/>
          </a:xfrm>
          <a:prstGeom prst="chevron">
            <a:avLst>
              <a:gd name="adj" fmla="val 27187"/>
            </a:avLst>
          </a:prstGeom>
          <a:solidFill>
            <a:srgbClr val="0033A0"/>
          </a:solidFill>
          <a:ln w="9525" cap="flat" cmpd="sng" algn="ctr">
            <a:solidFill>
              <a:srgbClr val="016D8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62552" tIns="81276" rIns="162552" bIns="81276"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 kern="0">
                <a:solidFill>
                  <a:srgbClr val="FFFFFF"/>
                </a:solidFill>
                <a:latin typeface="Arial" panose="020B0604020202020204"/>
                <a:ea typeface="ＭＳ Ｐゴシック" pitchFamily="-12" charset="-128"/>
                <a:cs typeface="Calibri" panose="020F0502020204030204" pitchFamily="34" charset="0"/>
              </a:rPr>
              <a:t>Recommendation &amp; Roadmap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16397" y="1875315"/>
            <a:ext cx="2271899" cy="1719607"/>
            <a:chOff x="2730829" y="2027246"/>
            <a:chExt cx="2293914" cy="2074904"/>
          </a:xfrm>
        </p:grpSpPr>
        <p:pic>
          <p:nvPicPr>
            <p:cNvPr id="34" name="Picture 3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829" y="2210589"/>
              <a:ext cx="2171919" cy="1721419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pic>
          <p:nvPicPr>
            <p:cNvPr id="35" name="Picture 34" descr="Screen Shot 2017-04-11 at 2.08.33 PM.png"/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57304" y="2027246"/>
              <a:ext cx="967439" cy="2074904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485" y="4868155"/>
            <a:ext cx="1850360" cy="90705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cxnSp>
        <p:nvCxnSpPr>
          <p:cNvPr id="37" name="Straight Connector 36"/>
          <p:cNvCxnSpPr/>
          <p:nvPr/>
        </p:nvCxnSpPr>
        <p:spPr>
          <a:xfrm>
            <a:off x="5041885" y="1745357"/>
            <a:ext cx="0" cy="4145280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dot"/>
          </a:ln>
          <a:effectLst/>
        </p:spPr>
      </p:cxnSp>
      <p:cxnSp>
        <p:nvCxnSpPr>
          <p:cNvPr id="38" name="Straight Connector 37"/>
          <p:cNvCxnSpPr/>
          <p:nvPr/>
        </p:nvCxnSpPr>
        <p:spPr>
          <a:xfrm>
            <a:off x="7315357" y="1779801"/>
            <a:ext cx="0" cy="4145280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dot"/>
          </a:ln>
          <a:effectLst/>
        </p:spPr>
      </p:cxnSp>
      <p:cxnSp>
        <p:nvCxnSpPr>
          <p:cNvPr id="39" name="Straight Connector 38"/>
          <p:cNvCxnSpPr/>
          <p:nvPr/>
        </p:nvCxnSpPr>
        <p:spPr>
          <a:xfrm>
            <a:off x="9885224" y="1779801"/>
            <a:ext cx="0" cy="4145280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dot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138273" y="1035530"/>
            <a:ext cx="11924108" cy="4984237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03699" y="4767132"/>
            <a:ext cx="1830376" cy="10507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72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89" y="213361"/>
            <a:ext cx="11222736" cy="451657"/>
          </a:xfrm>
        </p:spPr>
        <p:txBody>
          <a:bodyPr/>
          <a:lstStyle/>
          <a:p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Our experience in performing Application Portfolio Modernization…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noProof="0"/>
              <a:t>© 2021 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2EFEF571-C9B4-4D92-A7F7-315B894862A8}" type="slidenum">
              <a:rPr lang="en-US" noProof="0" smtClean="0"/>
              <a:pPr lvl="0"/>
              <a:t>9</a:t>
            </a:fld>
            <a:endParaRPr lang="en-US" noProof="0"/>
          </a:p>
        </p:txBody>
      </p:sp>
      <p:sp>
        <p:nvSpPr>
          <p:cNvPr id="5" name="Rectangle 4"/>
          <p:cNvSpPr/>
          <p:nvPr/>
        </p:nvSpPr>
        <p:spPr>
          <a:xfrm>
            <a:off x="186914" y="872835"/>
            <a:ext cx="11727593" cy="769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8AD78939-3617-43EA-8BB3-BCC797E9937D}"/>
              </a:ext>
            </a:extLst>
          </p:cNvPr>
          <p:cNvSpPr/>
          <p:nvPr/>
        </p:nvSpPr>
        <p:spPr>
          <a:xfrm>
            <a:off x="5332236" y="1641718"/>
            <a:ext cx="2023425" cy="483989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 anchorCtr="0">
            <a:spAutoFit/>
          </a:bodyPr>
          <a:lstStyle/>
          <a:p>
            <a:pPr algn="ctr" defTabSz="609581">
              <a:defRPr/>
            </a:pPr>
            <a:r>
              <a:rPr lang="en-US" sz="12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home appliances manufacturer in Europe </a:t>
            </a:r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F17BA6D9-18B0-4EDE-A335-66D5C4EC2502}"/>
              </a:ext>
            </a:extLst>
          </p:cNvPr>
          <p:cNvSpPr/>
          <p:nvPr/>
        </p:nvSpPr>
        <p:spPr>
          <a:xfrm>
            <a:off x="3250796" y="1636114"/>
            <a:ext cx="1901952" cy="483989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 anchorCtr="0">
            <a:spAutoFit/>
          </a:bodyPr>
          <a:lstStyle/>
          <a:p>
            <a:pPr algn="ctr" defTabSz="609581">
              <a:defRPr/>
            </a:pPr>
            <a:r>
              <a:rPr lang="en-US" sz="12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Apparel retailer </a:t>
            </a:r>
          </a:p>
          <a:p>
            <a:pPr algn="ctr" defTabSz="609581">
              <a:defRPr/>
            </a:pPr>
            <a:r>
              <a:rPr lang="en-US" sz="12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US </a:t>
            </a:r>
          </a:p>
        </p:txBody>
      </p:sp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id="{79EC8570-8814-4729-BA9A-4747F20E2837}"/>
              </a:ext>
            </a:extLst>
          </p:cNvPr>
          <p:cNvSpPr/>
          <p:nvPr/>
        </p:nvSpPr>
        <p:spPr>
          <a:xfrm>
            <a:off x="1166506" y="1626126"/>
            <a:ext cx="1903009" cy="483989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marL="0" algn="l" defTabSz="45719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algn="l" defTabSz="45719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4" algn="l" defTabSz="45719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1" algn="l" defTabSz="45719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8" algn="l" defTabSz="45719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5" algn="l" defTabSz="45719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3" algn="l" defTabSz="45719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79" algn="l" defTabSz="45719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7" algn="l" defTabSz="45719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1">
              <a:defRPr/>
            </a:pPr>
            <a:r>
              <a:rPr lang="en-US" sz="12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Media Company </a:t>
            </a:r>
          </a:p>
          <a:p>
            <a:pPr algn="ctr" defTabSz="609581">
              <a:defRPr/>
            </a:pPr>
            <a:r>
              <a:rPr lang="en-US" sz="12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Europe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7536045" y="1641719"/>
            <a:ext cx="1980049" cy="483989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 anchorCtr="0">
            <a:spAutoFit/>
          </a:bodyPr>
          <a:lstStyle/>
          <a:p>
            <a:pPr algn="ctr" defTabSz="609581">
              <a:defRPr/>
            </a:pPr>
            <a:r>
              <a:rPr lang="en-US" sz="12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large Manufacturing Company in US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9659" y="2183898"/>
            <a:ext cx="1025431" cy="406545"/>
            <a:chOff x="10196" y="1741833"/>
            <a:chExt cx="769073" cy="304909"/>
          </a:xfrm>
        </p:grpSpPr>
        <p:sp>
          <p:nvSpPr>
            <p:cNvPr id="12" name="Pentagon 11"/>
            <p:cNvSpPr/>
            <p:nvPr/>
          </p:nvSpPr>
          <p:spPr>
            <a:xfrm>
              <a:off x="10196" y="1741833"/>
              <a:ext cx="769073" cy="304909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240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96" y="1817343"/>
              <a:ext cx="506149" cy="153841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defTabSz="609585">
                <a:defRPr/>
              </a:pPr>
              <a:r>
                <a:rPr lang="en-US" sz="1333" b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Objective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085" y="3811405"/>
            <a:ext cx="1025431" cy="406545"/>
            <a:chOff x="-8985" y="2971635"/>
            <a:chExt cx="769073" cy="304909"/>
          </a:xfrm>
        </p:grpSpPr>
        <p:sp>
          <p:nvSpPr>
            <p:cNvPr id="15" name="Pentagon 14"/>
            <p:cNvSpPr/>
            <p:nvPr/>
          </p:nvSpPr>
          <p:spPr>
            <a:xfrm>
              <a:off x="-8985" y="2971635"/>
              <a:ext cx="769073" cy="304909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240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8985" y="3047145"/>
              <a:ext cx="651428" cy="153841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defTabSz="609585">
                <a:defRPr/>
              </a:pPr>
              <a:r>
                <a:rPr lang="en-US" sz="1333" b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Observation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7287" y="5438913"/>
            <a:ext cx="1025431" cy="406545"/>
            <a:chOff x="917" y="4183094"/>
            <a:chExt cx="769073" cy="304909"/>
          </a:xfrm>
        </p:grpSpPr>
        <p:sp>
          <p:nvSpPr>
            <p:cNvPr id="18" name="Pentagon 17"/>
            <p:cNvSpPr/>
            <p:nvPr/>
          </p:nvSpPr>
          <p:spPr>
            <a:xfrm>
              <a:off x="917" y="4183094"/>
              <a:ext cx="769073" cy="304909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240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7" y="4258604"/>
              <a:ext cx="537650" cy="15384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609585">
                <a:defRPr/>
              </a:pPr>
              <a:r>
                <a:rPr lang="en-US" sz="1333" b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Benefit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166506" y="2017840"/>
            <a:ext cx="1903009" cy="74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 application footprint | Ability to prioritize traceability  | Business-aligned portfolio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7287" y="2997652"/>
            <a:ext cx="1025431" cy="406545"/>
            <a:chOff x="917" y="2260006"/>
            <a:chExt cx="769073" cy="304909"/>
          </a:xfrm>
        </p:grpSpPr>
        <p:sp>
          <p:nvSpPr>
            <p:cNvPr id="22" name="Pentagon 21"/>
            <p:cNvSpPr/>
            <p:nvPr/>
          </p:nvSpPr>
          <p:spPr>
            <a:xfrm>
              <a:off x="917" y="2260006"/>
              <a:ext cx="769073" cy="304909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240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17" y="2335516"/>
              <a:ext cx="315567" cy="153841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defTabSz="609585">
                <a:defRPr/>
              </a:pPr>
              <a:r>
                <a:rPr lang="en-US" sz="1333" b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Scope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166414" y="2797152"/>
            <a:ext cx="2075132" cy="74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 b="1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of Applications : 656 </a:t>
            </a:r>
          </a:p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of </a:t>
            </a:r>
            <a:r>
              <a:rPr lang="en-US" sz="1067" err="1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LoB's</a:t>
            </a: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4</a:t>
            </a:r>
          </a:p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Geographic regions : 5</a:t>
            </a:r>
          </a:p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of Countries : 20+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66506" y="3719131"/>
            <a:ext cx="1903009" cy="584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Apps overlapping functionalities |  Apps server based installation across GEO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66505" y="5344158"/>
            <a:ext cx="2068408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60+ &amp; 20+ apps – Short &amp; long term decommissioning | 4 year Operational Transformation strategy with </a:t>
            </a:r>
            <a:r>
              <a:rPr lang="en-US" sz="1200" b="1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$18Mn benefit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87597" y="4625158"/>
            <a:ext cx="1025431" cy="406545"/>
            <a:chOff x="1149" y="3651068"/>
            <a:chExt cx="769073" cy="304909"/>
          </a:xfrm>
        </p:grpSpPr>
        <p:sp>
          <p:nvSpPr>
            <p:cNvPr id="28" name="Pentagon 27"/>
            <p:cNvSpPr/>
            <p:nvPr/>
          </p:nvSpPr>
          <p:spPr>
            <a:xfrm>
              <a:off x="1149" y="3651068"/>
              <a:ext cx="769073" cy="304909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240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49" y="3726578"/>
              <a:ext cx="381114" cy="153841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defTabSz="609585">
                <a:defRPr/>
              </a:pPr>
              <a:r>
                <a:rPr lang="en-US" sz="1333" b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1166506" y="4543292"/>
            <a:ext cx="1903009" cy="74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 dirty="0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Defined 6R disposition for Apps inventory &amp; Cloud migration strategy for the portfolio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49618" y="2083218"/>
            <a:ext cx="2124756" cy="584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 application footprint | Reduce TCO | Reduce Business/IT risk | Faster time to market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49618" y="2906038"/>
            <a:ext cx="1945977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 b="1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of Applications : 160+ </a:t>
            </a:r>
          </a:p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of </a:t>
            </a:r>
            <a:r>
              <a:rPr lang="en-US" sz="1067" err="1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LoB's</a:t>
            </a: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49618" y="3719132"/>
            <a:ext cx="2124756" cy="584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Apps overlapping functionalities | Legacy applications have higher interfacing complexities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49618" y="4625366"/>
            <a:ext cx="2069557" cy="584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 dirty="0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Detailing 6R mapping | Replace legacy apps with COTS products in market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49618" y="5344158"/>
            <a:ext cx="2024729" cy="74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10+ &amp; 20+ apps – Short &amp; long term decommissioning | Redundant functionalities highlighted for 8 applications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32042" y="2099913"/>
            <a:ext cx="2126589" cy="584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 application portfolio |</a:t>
            </a:r>
          </a:p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transparency in current IT product portfolio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32042" y="2823965"/>
            <a:ext cx="1983159" cy="584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 b="1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of Applications : ~1200</a:t>
            </a:r>
          </a:p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of LOB’s : Multiple</a:t>
            </a:r>
          </a:p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Geographic regions : 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32042" y="4543293"/>
            <a:ext cx="1983159" cy="74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Decommissioning (Factory) / modernization  | Functional consolidation | Migrate to S4Hana, Migrate to SWIFT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32041" y="3554983"/>
            <a:ext cx="1976411" cy="74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Apps overlapping functionalities | Loosely defined ‘IT  product’ | Absence of robust governance for post APO execution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332041" y="5344157"/>
            <a:ext cx="1983160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 benefits of </a:t>
            </a:r>
            <a:r>
              <a:rPr lang="en-US" sz="1200" b="1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~19 M Euros </a:t>
            </a: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 Higher transparency of apps landscape in terms of business alignment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481738" y="2181987"/>
            <a:ext cx="1968188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 application portfolio | Reduce TCO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81738" y="5344158"/>
            <a:ext cx="2157108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 Benefit of </a:t>
            </a:r>
            <a:r>
              <a:rPr lang="en-US" sz="1200" b="1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~$12 </a:t>
            </a:r>
            <a:r>
              <a:rPr lang="en-US" sz="1200" b="1" err="1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Mn</a:t>
            </a:r>
            <a:r>
              <a:rPr lang="en-US" sz="1200" b="1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decommissioned modernization opportunity | ~40% reduction in overall application portfolio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481737" y="2823964"/>
            <a:ext cx="2056083" cy="584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 b="1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of Applications : ~450+</a:t>
            </a:r>
          </a:p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of LOB’s : 4</a:t>
            </a:r>
          </a:p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Geographic regions : Global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81738" y="3472910"/>
            <a:ext cx="2157109" cy="1077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and application redundancies with brand/ location customizations | Fragmented operations | Multiple process | Systemic silos &amp; disjoint information structures  etc.,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481738" y="4543293"/>
            <a:ext cx="2027148" cy="74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 dirty="0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Defined 6R disposition for Apps | Defined a new reference architecture based on client’s key business functions</a:t>
            </a:r>
          </a:p>
        </p:txBody>
      </p:sp>
      <p:sp>
        <p:nvSpPr>
          <p:cNvPr id="46" name="Round Same Side Corner Rectangle 45"/>
          <p:cNvSpPr/>
          <p:nvPr/>
        </p:nvSpPr>
        <p:spPr>
          <a:xfrm>
            <a:off x="9696481" y="1626124"/>
            <a:ext cx="2136932" cy="483989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 anchorCtr="0">
            <a:spAutoFit/>
          </a:bodyPr>
          <a:lstStyle/>
          <a:p>
            <a:pPr algn="ctr" defTabSz="609581">
              <a:defRPr/>
            </a:pPr>
            <a:r>
              <a:rPr lang="en-US" sz="12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leading independent oil and gas company in UK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696480" y="2181987"/>
            <a:ext cx="2218027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Portfolio Rationalization | License and Vendor Rationalization</a:t>
            </a:r>
            <a:endParaRPr lang="en-IN" sz="1067">
              <a:solidFill>
                <a:srgbClr val="0033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696480" y="2906038"/>
            <a:ext cx="2056083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 b="1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of Applications : ~260+</a:t>
            </a:r>
          </a:p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6 Services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696480" y="4625365"/>
            <a:ext cx="2455096" cy="584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812760">
              <a:spcAft>
                <a:spcPts val="133"/>
              </a:spcAft>
              <a:buClr>
                <a:srgbClr val="000000"/>
              </a:buClr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Portfolio | Infrastructure and Data Centre Optimization | License optimization | Vendor Rationalization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696480" y="3637058"/>
            <a:ext cx="2157109" cy="74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Majority of applications are COTS &gt;~50% | Heterogeneous technology landscape | Lacking Persona aligned services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696480" y="5426231"/>
            <a:ext cx="2455096" cy="60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Opportunities to reduce IT cost by </a:t>
            </a:r>
            <a:r>
              <a:rPr lang="en-US" sz="1200" b="1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£11.9m over 5 years </a:t>
            </a:r>
            <a:r>
              <a:rPr lang="en-US" sz="1067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a baseline spend of £8.5m per year (25% saving) 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3171911" y="1728973"/>
            <a:ext cx="0" cy="43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254403" y="1756219"/>
            <a:ext cx="0" cy="43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7437303" y="1756219"/>
            <a:ext cx="0" cy="43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9591516" y="1756217"/>
            <a:ext cx="0" cy="43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220631" y="5315541"/>
            <a:ext cx="1069387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1220631" y="4543292"/>
            <a:ext cx="1069387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220631" y="3521591"/>
            <a:ext cx="1069387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210382" y="2797540"/>
            <a:ext cx="1069387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341865" y="6166889"/>
            <a:ext cx="1069387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86914" y="780274"/>
            <a:ext cx="118488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 Will help us adapting the best practices for performing Assessment + Modernization assessment to identify opportunities in </a:t>
            </a:r>
            <a:r>
              <a:rPr lang="en-US" sz="2400" b="1" dirty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realize 10% - 20% Cost optimization</a:t>
            </a:r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2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2" name="Flowchart: Connector 61"/>
          <p:cNvSpPr/>
          <p:nvPr/>
        </p:nvSpPr>
        <p:spPr>
          <a:xfrm>
            <a:off x="6971244" y="3041929"/>
            <a:ext cx="243840" cy="2438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Flowchart: Connector 62"/>
          <p:cNvSpPr/>
          <p:nvPr/>
        </p:nvSpPr>
        <p:spPr>
          <a:xfrm>
            <a:off x="2741469" y="3041929"/>
            <a:ext cx="243840" cy="243840"/>
          </a:xfrm>
          <a:prstGeom prst="flowChartConnector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Flowchart: Connector 63"/>
          <p:cNvSpPr/>
          <p:nvPr/>
        </p:nvSpPr>
        <p:spPr>
          <a:xfrm>
            <a:off x="9195231" y="3041929"/>
            <a:ext cx="243840" cy="243840"/>
          </a:xfrm>
          <a:prstGeom prst="flowChartConnector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Flowchart: Connector 64"/>
          <p:cNvSpPr/>
          <p:nvPr/>
        </p:nvSpPr>
        <p:spPr>
          <a:xfrm>
            <a:off x="11525679" y="3041929"/>
            <a:ext cx="243840" cy="24384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6" name="Flowchart: Connector 65"/>
          <p:cNvSpPr/>
          <p:nvPr/>
        </p:nvSpPr>
        <p:spPr>
          <a:xfrm>
            <a:off x="4826975" y="3041929"/>
            <a:ext cx="243840" cy="24384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Arial" panose="020B0604020202020204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748825" y="6431730"/>
            <a:ext cx="6605619" cy="171362"/>
            <a:chOff x="1870499" y="4800678"/>
            <a:chExt cx="4954214" cy="128522"/>
          </a:xfrm>
        </p:grpSpPr>
        <p:sp>
          <p:nvSpPr>
            <p:cNvPr id="68" name="Flowchart: Connector 67"/>
            <p:cNvSpPr/>
            <p:nvPr/>
          </p:nvSpPr>
          <p:spPr>
            <a:xfrm>
              <a:off x="1870499" y="4821877"/>
              <a:ext cx="91440" cy="9144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240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3559657" y="4821877"/>
              <a:ext cx="91440" cy="91440"/>
            </a:xfrm>
            <a:prstGeom prst="flowChartConnector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240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5428423" y="4824468"/>
              <a:ext cx="91440" cy="91440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240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13763" y="4804619"/>
              <a:ext cx="1311658" cy="123159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defTabSz="609585">
                <a:defRPr/>
              </a:pPr>
              <a:r>
                <a:rPr lang="en-US" sz="1067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High-range / scale (No. of apps)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26184" y="4806041"/>
              <a:ext cx="1287613" cy="123159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defTabSz="609585">
                <a:defRPr/>
              </a:pPr>
              <a:r>
                <a:rPr lang="en-US" sz="1067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Mid-range / scale (No. of apps)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77977" y="4800678"/>
              <a:ext cx="1246736" cy="123159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defTabSz="609585">
                <a:defRPr/>
              </a:pPr>
              <a:r>
                <a:rPr lang="en-US" sz="1067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Low-range/scale (No. of apps)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78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2174</Words>
  <Application>Microsoft Office PowerPoint</Application>
  <PresentationFormat>Widescreen</PresentationFormat>
  <Paragraphs>486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Courier New</vt:lpstr>
      <vt:lpstr>Interstate-Light</vt:lpstr>
      <vt:lpstr>Segoe UI</vt:lpstr>
      <vt:lpstr>Symbol</vt:lpstr>
      <vt:lpstr>Office Theme</vt:lpstr>
      <vt:lpstr>PowerPoint Presentation</vt:lpstr>
      <vt:lpstr>Cognizant’s Perspective On Portfolio Assessment &amp; Modernization</vt:lpstr>
      <vt:lpstr>Customized Assessment Approach to Suit Client Objective And Portfolio Needs </vt:lpstr>
      <vt:lpstr>Application Validation, Assessment and Dispositioning Approach</vt:lpstr>
      <vt:lpstr>Implementation Approach for Portfolio Modernization </vt:lpstr>
      <vt:lpstr>Assessment Objectives and Expected Outcomes</vt:lpstr>
      <vt:lpstr>Structured Portfolio Assessment Activities</vt:lpstr>
      <vt:lpstr>Each phase of the Assessment + Cloud suitability work stream yields a defined set of  deliverables which shall be tailored to your specific portfolio goals and objectives… </vt:lpstr>
      <vt:lpstr>Our experience in performing Application Portfolio Modernization…</vt:lpstr>
      <vt:lpstr>Indicative Effort Required From Stakeholders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Prakash Hajela, Rajneesh (Cognizant)</dc:creator>
  <cp:lastModifiedBy>Prakash Hajela, Rajneesh (Cognizant)</cp:lastModifiedBy>
  <cp:revision>1</cp:revision>
  <dcterms:created xsi:type="dcterms:W3CDTF">2025-07-15T06:21:47Z</dcterms:created>
  <dcterms:modified xsi:type="dcterms:W3CDTF">2025-07-15T06:22:16Z</dcterms:modified>
</cp:coreProperties>
</file>