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1BF5C-6E30-4C5F-8881-B4EA82C1D027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B8431-D398-473D-9242-073F0353D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4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FEF3D-3F1D-EBE3-13C2-F10B5FC57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004220-7003-FEEA-AF72-F162F7C9AA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E91D9B-9DB6-F1A5-7C7A-82C95DDDA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374F3-0BEA-58E4-B28D-6E95455655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1C18A-8694-4F9D-AAA4-AF4F83EB83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99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686E-9E6B-CD28-80EF-1B98A0813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A568A-9765-5E4A-762A-65ED470B1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F056F-496E-D95C-1A82-BC2FC02C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2836-95FD-41D6-920F-D19B533D648A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55A7C-1DBC-9469-4FAB-541C9A90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89F5-C0C9-F44B-9206-151FB42C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83FD-8AD6-4852-84F8-092D8D3AF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49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916F-CC8F-C473-9206-C57060B9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B87D4-31A9-80F3-9649-6E7D4CAA6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7019E-FFE8-9224-33B2-03418CF8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2836-95FD-41D6-920F-D19B533D648A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51C48-E3DD-2F7D-8FCE-1F364302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B4125-E00D-E607-814C-DC2D6926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83FD-8AD6-4852-84F8-092D8D3AF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37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385DD-0C19-EDC1-52F2-6FA49203A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A9721-0A33-C716-5530-F19ED776D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12613-E844-8B03-F7A3-79C96D9E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2836-95FD-41D6-920F-D19B533D648A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3F4C0-79CF-A877-8FAD-33639943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C830-57EA-D6C2-9656-D770E341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83FD-8AD6-4852-84F8-092D8D3AF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3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BEF5-D16C-598F-1B1B-CEE25D21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D5AF-32CF-0E65-68ED-127704D7B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708F0-552C-8B28-8A3B-9807EC85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2836-95FD-41D6-920F-D19B533D648A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26625-855D-E08B-6E6E-9705EDF5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4C2CC-91C8-E2BE-391D-20D2C27D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83FD-8AD6-4852-84F8-092D8D3AF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56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BA54-F4A5-B265-4219-1F6CA50D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855CD-437E-0D37-494E-26F88A666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B16D9-BF7B-27CB-EF81-B8345E71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2836-95FD-41D6-920F-D19B533D648A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03C9-456A-1FF2-1305-FE9D6A8A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3B8D-7812-14E8-253F-F81E692E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83FD-8AD6-4852-84F8-092D8D3AF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31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6ECB-1E9D-2598-6A4B-DC5D8499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40E5-6517-68B3-65AB-F3D94DE5F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74D8D-6FAB-A87B-09DF-3DFFE4E77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CC402-5499-D57A-4729-742479D8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2836-95FD-41D6-920F-D19B533D648A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7277C-CC7E-ED17-5178-C47577B4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A666B-0011-7826-A09E-7C71F338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83FD-8AD6-4852-84F8-092D8D3AF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99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0692-45B5-E6B0-E09A-211C58F76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9302D-9356-1D44-5084-07DC7253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67C79-DB30-FEC7-3B1F-B088EA0B8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BD678-7EB6-7989-A60C-C5E8FBBA0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10EC4-AC43-8F8F-3A44-859B4701E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79CF66-9F0A-8BF2-A7C5-6FA5C04D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2836-95FD-41D6-920F-D19B533D648A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03E9A-D2F3-94CB-9C5C-6DE53371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921F7-0D97-F67A-FD12-EA1ADC56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83FD-8AD6-4852-84F8-092D8D3AF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19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E3AC-078B-8F80-E306-32D47EB1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0DA4D-D937-D816-38C8-1AB7D24C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2836-95FD-41D6-920F-D19B533D648A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F18DF-E059-3CF1-B102-7F4F250D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6D60A-0A0A-F3A9-EFFA-EE55B61A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83FD-8AD6-4852-84F8-092D8D3AF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56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857A8-32CC-A332-846F-CE549B8C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2836-95FD-41D6-920F-D19B533D648A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5B47B-56A0-10B7-8516-07E5865E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E3527-0007-E656-4805-B866C896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83FD-8AD6-4852-84F8-092D8D3AF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02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A393-B5F9-B09B-375A-E2D9AF6E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2C867-7609-0875-35C0-DE9362E0D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299E5-627C-1E24-76B6-CE9005B12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68AB0-D1EF-6B82-FC54-3D0347F7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2836-95FD-41D6-920F-D19B533D648A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46215-0946-B31C-E4E2-4A93CD04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73177-B15F-5AC0-A07A-B552E55A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83FD-8AD6-4852-84F8-092D8D3AF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06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0902-6207-7F6B-EF27-4B1929D7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E4AFC-0373-62A1-8AA1-0A5245D0E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D2F9A-12E9-3C00-25F7-3606E0CD8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B531D-6782-F150-EFD4-F63A9C42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2836-95FD-41D6-920F-D19B533D648A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7C6C4-7C47-324F-7C52-709D7B3B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A1505-48C1-E53B-4E11-B2D56C0B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83FD-8AD6-4852-84F8-092D8D3AF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03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BCE7B0-AA74-50E2-AC6B-10E83341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C319F-7459-A567-0095-CB13BA953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EDEAB-400A-74A3-B10E-59149FD6B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B32836-95FD-41D6-920F-D19B533D648A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62B7B-678B-FF96-8A34-5282EBB84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EAFEF-7071-CE24-A245-561EE0302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BC83FD-8AD6-4852-84F8-092D8D3AF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8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CDCF0-1207-F50A-2DB9-274AC458A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>
            <a:extLst>
              <a:ext uri="{FF2B5EF4-FFF2-40B4-BE49-F238E27FC236}">
                <a16:creationId xmlns:a16="http://schemas.microsoft.com/office/drawing/2014/main" id="{CBEBF81F-8125-71F4-721C-10CB5D236780}"/>
              </a:ext>
            </a:extLst>
          </p:cNvPr>
          <p:cNvSpPr txBox="1">
            <a:spLocks/>
          </p:cNvSpPr>
          <p:nvPr/>
        </p:nvSpPr>
        <p:spPr>
          <a:xfrm>
            <a:off x="457199" y="6263639"/>
            <a:ext cx="352097" cy="36576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3E075B-3175-45CF-B3C7-FEDF3F5961E3}" type="slidenum">
              <a:rPr lang="en-US" smtClean="0">
                <a:solidFill>
                  <a:srgbClr val="000048"/>
                </a:solidFill>
                <a:latin typeface="Arial" panose="020B0604020202020204"/>
              </a:rPr>
              <a:pPr>
                <a:defRPr/>
              </a:pPr>
              <a:t>1</a:t>
            </a:fld>
            <a:endParaRPr lang="en-US">
              <a:solidFill>
                <a:srgbClr val="000048"/>
              </a:solidFill>
              <a:latin typeface="Arial" panose="020B060402020202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5DC30A-677D-2490-BFB9-DD23E07A38C1}"/>
              </a:ext>
            </a:extLst>
          </p:cNvPr>
          <p:cNvSpPr/>
          <p:nvPr/>
        </p:nvSpPr>
        <p:spPr>
          <a:xfrm>
            <a:off x="0" y="18260"/>
            <a:ext cx="3058561" cy="6849900"/>
          </a:xfrm>
          <a:prstGeom prst="rect">
            <a:avLst/>
          </a:prstGeom>
          <a:gradFill flip="none" rotWithShape="1">
            <a:gsLst>
              <a:gs pos="100000">
                <a:srgbClr val="26EFE9">
                  <a:lumMod val="75000"/>
                </a:srgbClr>
              </a:gs>
              <a:gs pos="94000">
                <a:srgbClr val="2F78C4"/>
              </a:gs>
              <a:gs pos="47000">
                <a:srgbClr val="000048"/>
              </a:gs>
              <a:gs pos="69000">
                <a:srgbClr val="2E308E"/>
              </a:gs>
            </a:gsLst>
            <a:lin ang="5400000" scaled="0"/>
            <a:tileRect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Text Placeholder 1">
            <a:extLst>
              <a:ext uri="{FF2B5EF4-FFF2-40B4-BE49-F238E27FC236}">
                <a16:creationId xmlns:a16="http://schemas.microsoft.com/office/drawing/2014/main" id="{488C1048-F59D-8A5E-833F-15B6FECC7434}"/>
              </a:ext>
            </a:extLst>
          </p:cNvPr>
          <p:cNvSpPr txBox="1">
            <a:spLocks/>
          </p:cNvSpPr>
          <p:nvPr/>
        </p:nvSpPr>
        <p:spPr>
          <a:xfrm>
            <a:off x="3058137" y="2107092"/>
            <a:ext cx="8986653" cy="353860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15" indent="-230179" algn="l" defTabSz="914363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5154" indent="-230179" algn="l" defTabSz="914363" rtl="0" eaLnBrk="1" latinLnBrk="0" hangingPunct="1">
              <a:lnSpc>
                <a:spcPct val="100000"/>
              </a:lnSpc>
              <a:spcBef>
                <a:spcPts val="500"/>
              </a:spcBef>
              <a:buFont typeface="Cambria" panose="02040503050406030204" pitchFamily="18" charset="0"/>
              <a:buChar char="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66" lvl="1" indent="-171446" algn="just" defTabSz="914377">
              <a:spcBef>
                <a:spcPts val="11"/>
              </a:spcBef>
              <a:spcAft>
                <a:spcPts val="11"/>
              </a:spcAft>
              <a:buClr>
                <a:srgbClr val="000048"/>
              </a:buClr>
              <a:defRPr/>
            </a:pPr>
            <a:endParaRPr lang="en-GB" sz="900" dirty="0">
              <a:solidFill>
                <a:srgbClr val="000048"/>
              </a:solidFill>
              <a:latin typeface="Arial" panose="020B0604020202020204"/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9F7CA7A-84D6-2D2A-BA5A-A6C979E4C476}"/>
              </a:ext>
            </a:extLst>
          </p:cNvPr>
          <p:cNvSpPr txBox="1">
            <a:spLocks/>
          </p:cNvSpPr>
          <p:nvPr/>
        </p:nvSpPr>
        <p:spPr>
          <a:xfrm>
            <a:off x="3163725" y="294753"/>
            <a:ext cx="8986652" cy="219169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15" indent="-230179" algn="l" defTabSz="914363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5154" indent="-230179" algn="l" defTabSz="914363" rtl="0" eaLnBrk="1" latinLnBrk="0" hangingPunct="1">
              <a:lnSpc>
                <a:spcPct val="100000"/>
              </a:lnSpc>
              <a:spcBef>
                <a:spcPts val="500"/>
              </a:spcBef>
              <a:buFont typeface="Cambria" panose="02040503050406030204" pitchFamily="18" charset="0"/>
              <a:buChar char="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66" lvl="1" indent="-171446" algn="just" defTabSz="914377">
              <a:spcBef>
                <a:spcPts val="11"/>
              </a:spcBef>
              <a:spcAft>
                <a:spcPts val="11"/>
              </a:spcAft>
              <a:buClr>
                <a:srgbClr val="000048"/>
              </a:buClr>
              <a:defRPr/>
            </a:pPr>
            <a:endParaRPr lang="en-US" altLang="en-US" sz="1000" dirty="0"/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E1169B55-C339-CE5B-84ED-67E415BE9535}"/>
              </a:ext>
            </a:extLst>
          </p:cNvPr>
          <p:cNvSpPr txBox="1">
            <a:spLocks/>
          </p:cNvSpPr>
          <p:nvPr/>
        </p:nvSpPr>
        <p:spPr>
          <a:xfrm>
            <a:off x="3133178" y="5913864"/>
            <a:ext cx="8300445" cy="77535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15" indent="-230179" algn="l" defTabSz="914363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5154" indent="-230179" algn="l" defTabSz="914363" rtl="0" eaLnBrk="1" latinLnBrk="0" hangingPunct="1">
              <a:lnSpc>
                <a:spcPct val="100000"/>
              </a:lnSpc>
              <a:spcBef>
                <a:spcPts val="500"/>
              </a:spcBef>
              <a:buFont typeface="Cambria" panose="02040503050406030204" pitchFamily="18" charset="0"/>
              <a:buChar char="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-171450" defTabSz="914400">
              <a:spcBef>
                <a:spcPts val="11"/>
              </a:spcBef>
              <a:spcAft>
                <a:spcPts val="11"/>
              </a:spcAft>
              <a:buClr>
                <a:srgbClr val="000048"/>
              </a:buClr>
              <a:defRPr/>
            </a:pPr>
            <a:r>
              <a:rPr lang="en-US" sz="1100" dirty="0"/>
              <a:t>Master of Science (Information Technology) from </a:t>
            </a:r>
            <a:r>
              <a:rPr lang="en-US" sz="1100" dirty="0" err="1"/>
              <a:t>Jiwaji</a:t>
            </a:r>
            <a:r>
              <a:rPr lang="en-US" sz="1100" dirty="0"/>
              <a:t> University, 2004. </a:t>
            </a:r>
          </a:p>
          <a:p>
            <a:pPr marL="171450" lvl="1" indent="-171450" defTabSz="914400">
              <a:spcBef>
                <a:spcPts val="11"/>
              </a:spcBef>
              <a:spcAft>
                <a:spcPts val="11"/>
              </a:spcAft>
              <a:buClr>
                <a:srgbClr val="000048"/>
              </a:buClr>
              <a:defRPr/>
            </a:pPr>
            <a:r>
              <a:rPr lang="en-US" sz="1100" dirty="0"/>
              <a:t>Bachelor Of Science(Computer Science) from </a:t>
            </a:r>
            <a:r>
              <a:rPr lang="en-US" sz="1100" dirty="0" err="1"/>
              <a:t>Jiwaji</a:t>
            </a:r>
            <a:r>
              <a:rPr lang="en-US" sz="1100" dirty="0"/>
              <a:t> University, 2002</a:t>
            </a:r>
          </a:p>
          <a:p>
            <a:pPr marL="171450" lvl="1" indent="-171450" defTabSz="914400">
              <a:spcBef>
                <a:spcPts val="11"/>
              </a:spcBef>
              <a:spcAft>
                <a:spcPts val="11"/>
              </a:spcAft>
              <a:buClr>
                <a:srgbClr val="000048"/>
              </a:buClr>
              <a:defRPr/>
            </a:pPr>
            <a:r>
              <a:rPr lang="en-US" sz="1100" dirty="0"/>
              <a:t>Azure Cloud Solution Architect</a:t>
            </a:r>
          </a:p>
          <a:p>
            <a:pPr marL="171450" lvl="1" indent="-171450" defTabSz="914400">
              <a:spcBef>
                <a:spcPts val="11"/>
              </a:spcBef>
              <a:spcAft>
                <a:spcPts val="11"/>
              </a:spcAft>
              <a:buClr>
                <a:srgbClr val="000048"/>
              </a:buClr>
              <a:defRPr/>
            </a:pPr>
            <a:r>
              <a:rPr lang="en-US" sz="1100" dirty="0"/>
              <a:t>Microsoft Certified</a:t>
            </a:r>
          </a:p>
          <a:p>
            <a:pPr marL="171450" lvl="1" indent="-171450" defTabSz="914400">
              <a:spcBef>
                <a:spcPts val="11"/>
              </a:spcBef>
              <a:spcAft>
                <a:spcPts val="11"/>
              </a:spcAft>
              <a:buClr>
                <a:srgbClr val="000048"/>
              </a:buClr>
              <a:defRPr/>
            </a:pPr>
            <a:r>
              <a:rPr lang="en-US" sz="1100" dirty="0"/>
              <a:t>TOGAF, Prince 2</a:t>
            </a:r>
          </a:p>
          <a:p>
            <a:pPr marL="171450" lvl="1" indent="-171450" defTabSz="914400">
              <a:spcBef>
                <a:spcPts val="11"/>
              </a:spcBef>
              <a:spcAft>
                <a:spcPts val="11"/>
              </a:spcAft>
              <a:buClr>
                <a:srgbClr val="000048"/>
              </a:buClr>
              <a:defRPr/>
            </a:pPr>
            <a:endParaRPr lang="en-US" sz="1100" dirty="0"/>
          </a:p>
          <a:p>
            <a:pPr marL="171450" lvl="1" indent="-171450" defTabSz="914400">
              <a:spcBef>
                <a:spcPts val="11"/>
              </a:spcBef>
              <a:spcAft>
                <a:spcPts val="11"/>
              </a:spcAft>
              <a:buClr>
                <a:srgbClr val="000048"/>
              </a:buClr>
              <a:defRPr/>
            </a:pPr>
            <a:endParaRPr lang="en-US" sz="1100" dirty="0"/>
          </a:p>
          <a:p>
            <a:pPr marL="227960" indent="-227960" defTabSz="914340">
              <a:defRPr/>
            </a:pPr>
            <a:endParaRPr lang="en-CH" sz="1100" dirty="0">
              <a:solidFill>
                <a:srgbClr val="000048"/>
              </a:solidFill>
              <a:latin typeface="Arial" panose="020B060402020202020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74FDE5-FE73-C2F1-B1D9-364D47B8CAF8}"/>
              </a:ext>
            </a:extLst>
          </p:cNvPr>
          <p:cNvSpPr txBox="1"/>
          <p:nvPr/>
        </p:nvSpPr>
        <p:spPr>
          <a:xfrm>
            <a:off x="703311" y="1754346"/>
            <a:ext cx="1532249" cy="237352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>
              <a:defRPr/>
            </a:pPr>
            <a:r>
              <a:rPr lang="en-US" sz="1400" b="1" noProof="1">
                <a:solidFill>
                  <a:srgbClr val="FFFFFF"/>
                </a:solidFill>
                <a:latin typeface="Arial" panose="020B0604020202020204"/>
              </a:rPr>
              <a:t>Rajneesh Prakash Hajela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5058E7-0124-01C3-6B13-9D2036AE3D22}"/>
              </a:ext>
            </a:extLst>
          </p:cNvPr>
          <p:cNvSpPr txBox="1"/>
          <p:nvPr/>
        </p:nvSpPr>
        <p:spPr>
          <a:xfrm>
            <a:off x="3064629" y="2905338"/>
            <a:ext cx="2807253" cy="228600"/>
          </a:xfrm>
          <a:prstGeom prst="rect">
            <a:avLst/>
          </a:prstGeom>
          <a:solidFill>
            <a:srgbClr val="92BBE6">
              <a:lumMod val="40000"/>
              <a:lumOff val="60000"/>
            </a:srgbClr>
          </a:solidFill>
        </p:spPr>
        <p:txBody>
          <a:bodyPr wrap="none" lIns="91440" tIns="0" rIns="0" bIns="0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48"/>
                </a:solidFill>
                <a:effectLst/>
                <a:uLnTx/>
                <a:uFillTx/>
                <a:latin typeface="Arial" panose="020B0604020202020204" pitchFamily="34" charset="0"/>
                <a:ea typeface="Helvetica Neue Medium" panose="02000503000000020004" pitchFamily="2" charset="0"/>
                <a:cs typeface="Arial" panose="020B0604020202020204" pitchFamily="34" charset="0"/>
              </a:rPr>
              <a:t>KEY PROJECTS AND ACHIEVEMENTS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7EA763-B695-EEB3-2E65-F6E510D0B246}"/>
              </a:ext>
            </a:extLst>
          </p:cNvPr>
          <p:cNvSpPr txBox="1"/>
          <p:nvPr/>
        </p:nvSpPr>
        <p:spPr>
          <a:xfrm>
            <a:off x="3064629" y="5684386"/>
            <a:ext cx="2807253" cy="190791"/>
          </a:xfrm>
          <a:prstGeom prst="rect">
            <a:avLst/>
          </a:prstGeom>
          <a:solidFill>
            <a:srgbClr val="92BBE6">
              <a:lumMod val="40000"/>
              <a:lumOff val="60000"/>
            </a:srgbClr>
          </a:solidFill>
        </p:spPr>
        <p:txBody>
          <a:bodyPr wrap="none" lIns="91440" tIns="0" rIns="0" bIns="0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48"/>
                </a:solidFill>
                <a:effectLst/>
                <a:uLnTx/>
                <a:uFillTx/>
                <a:latin typeface="Arial" panose="020B0604020202020204" pitchFamily="34" charset="0"/>
                <a:ea typeface="Helvetica Neue Medium" panose="02000503000000020004" pitchFamily="2" charset="0"/>
                <a:cs typeface="Arial" panose="020B0604020202020204" pitchFamily="34" charset="0"/>
              </a:rPr>
              <a:t>QUALIFICATIONS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D26CB7-0D1B-A44F-6421-79AA3E904BC6}"/>
              </a:ext>
            </a:extLst>
          </p:cNvPr>
          <p:cNvSpPr txBox="1"/>
          <p:nvPr/>
        </p:nvSpPr>
        <p:spPr>
          <a:xfrm>
            <a:off x="3064629" y="5560"/>
            <a:ext cx="2807253" cy="228600"/>
          </a:xfrm>
          <a:prstGeom prst="rect">
            <a:avLst/>
          </a:prstGeom>
          <a:solidFill>
            <a:srgbClr val="92BBE6">
              <a:lumMod val="40000"/>
              <a:lumOff val="60000"/>
            </a:srgbClr>
          </a:solidFill>
        </p:spPr>
        <p:txBody>
          <a:bodyPr wrap="none" lIns="91440" tIns="0" rIns="0" bIns="0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48"/>
                </a:solidFill>
                <a:effectLst/>
                <a:uLnTx/>
                <a:uFillTx/>
                <a:latin typeface="Arial" panose="020B0604020202020204" pitchFamily="34" charset="0"/>
                <a:ea typeface="Helvetica Neue Medium" panose="02000503000000020004" pitchFamily="2" charset="0"/>
                <a:cs typeface="Arial" panose="020B0604020202020204" pitchFamily="34" charset="0"/>
              </a:rPr>
              <a:t>PROFILE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26E8041-D351-8363-F31B-C3AB59C773A8}"/>
              </a:ext>
            </a:extLst>
          </p:cNvPr>
          <p:cNvSpPr/>
          <p:nvPr/>
        </p:nvSpPr>
        <p:spPr>
          <a:xfrm>
            <a:off x="95684" y="2444380"/>
            <a:ext cx="2797867" cy="317745"/>
          </a:xfrm>
          <a:prstGeom prst="rect">
            <a:avLst/>
          </a:prstGeom>
          <a:solidFill>
            <a:srgbClr val="2F78C4"/>
          </a:solidFill>
          <a:ln w="3175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100" b="1" dirty="0"/>
              <a:t>Solution Architecture &amp; Design 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" dirty="0"/>
              <a:t>                 (</a:t>
            </a:r>
            <a:r>
              <a:rPr lang="en-US" sz="800" dirty="0"/>
              <a:t>Enterprise frameworks, governance,  consulting.)</a:t>
            </a:r>
            <a:endParaRPr kumimoji="0" lang="en-US" sz="8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4" name="Picture 3" descr="A person with short black hair&#10;&#10;Description automatically generated">
            <a:extLst>
              <a:ext uri="{FF2B5EF4-FFF2-40B4-BE49-F238E27FC236}">
                <a16:creationId xmlns:a16="http://schemas.microsoft.com/office/drawing/2014/main" id="{262108B0-0058-CF80-F871-D2EC7571C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47" y="18260"/>
            <a:ext cx="1565090" cy="15650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F20D44-24B8-666E-CD55-50C4C4E26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224" y="251244"/>
            <a:ext cx="918722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100" dirty="0"/>
              <a:t> Azure Cloud-Native Solution Architect .NET Core, Microservices, event-driven architectures, API First, AKS, Terraform &amp; PAAS approach.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100" dirty="0"/>
              <a:t>       Azure Compute, Storage, Network, Security, Operation, Confluence, Well architecture Framework, Landing zone, Strategy Evaluator etc. </a:t>
            </a:r>
          </a:p>
          <a:p>
            <a:pPr marL="171450" marR="0" lvl="0" indent="-1714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100" dirty="0"/>
              <a:t>Strategic Solution Architect, leveraging TOGAF ADM principles to align IT architectures with business objectives to structured digital transformation</a:t>
            </a:r>
            <a:r>
              <a:rPr lang="en-US" altLang="en-US" sz="1100" dirty="0"/>
              <a:t> 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 Work with business stakeholders to understand their requirements and translate them into technical solutions. </a:t>
            </a:r>
          </a:p>
          <a:p>
            <a:pPr marL="171450" marR="0" lvl="0" indent="-1714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100" dirty="0"/>
              <a:t> AI-powered automation innovator, integrating Azure OpenAI, AI Search, Cloud Foundry, Azure function &amp; Multiple Agent.</a:t>
            </a:r>
          </a:p>
          <a:p>
            <a:pPr marL="171450" marR="0" lvl="0" indent="-1714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100" dirty="0"/>
              <a:t>Migration and Modernization legacy application to Azure cloud native. </a:t>
            </a:r>
          </a:p>
          <a:p>
            <a:pPr marL="171450" marR="0" lvl="0" indent="-1714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100" dirty="0"/>
              <a:t>Compliance and security, embedding Zero Trust, Azure Key Vault,  ADB2C, RBAC, and regulatory policies etc.</a:t>
            </a:r>
          </a:p>
          <a:p>
            <a:pPr marL="171450" marR="0" lvl="0" indent="-1714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100" dirty="0"/>
              <a:t> Have worked on API-first and event-driven architectures using Kafka Confluence, Event Grid, Service Bus, Event hub and Pub/Sub</a:t>
            </a:r>
          </a:p>
          <a:p>
            <a:pPr marL="171450" marR="0" lvl="0" indent="-1714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100" dirty="0"/>
              <a:t> Performance optimization specialist with runtime monitoring, anomaly detection, and observability tools</a:t>
            </a:r>
          </a:p>
          <a:p>
            <a:pPr marL="171450" marR="0" lvl="0" indent="-1714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100" dirty="0"/>
              <a:t> Knowledgeable in enterprise architecture modeling, using structured methodologies for IT governance</a:t>
            </a:r>
          </a:p>
          <a:p>
            <a:pPr marL="171450" marR="0" lvl="0" indent="-1714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100" dirty="0"/>
              <a:t> </a:t>
            </a:r>
            <a:r>
              <a:rPr lang="en-US" altLang="en-US" sz="1100" dirty="0" err="1"/>
              <a:t>DevSecOps</a:t>
            </a:r>
            <a:r>
              <a:rPr lang="en-US" altLang="en-US" sz="1100" dirty="0"/>
              <a:t> practitioner, driving secure, automated deployments with Terraform and Git Operations.</a:t>
            </a:r>
          </a:p>
          <a:p>
            <a:pPr marL="171450" marR="0" lvl="0" indent="-1714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100" dirty="0"/>
              <a:t> Leader and mentor, guiding teams on cloud-native best practices and API security governance</a:t>
            </a:r>
          </a:p>
          <a:p>
            <a:pPr marL="171450" marR="0" lvl="0" indent="-1714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100" dirty="0"/>
              <a:t> Digital transformation strategist focused on modernizing regulated industries like finance and insurance</a:t>
            </a:r>
          </a:p>
          <a:p>
            <a:pPr marL="171450" marR="0" lvl="0" indent="-1714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100" dirty="0"/>
              <a:t> Customer-centric solution designer ensuring business alignment and operational resilience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Cloud Management utilizing RBAC, Azure Blueprints and Policies, Cost Management, Monitor and alerting.</a:t>
            </a:r>
            <a:endParaRPr lang="en-US" altLang="en-US" sz="1100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762CE9-EDCB-4351-4FD2-FB7241517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178" y="4310391"/>
            <a:ext cx="3941390" cy="78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5970B5-3C7E-B264-F70A-9B9A0A39E0BF}"/>
              </a:ext>
            </a:extLst>
          </p:cNvPr>
          <p:cNvSpPr txBox="1"/>
          <p:nvPr/>
        </p:nvSpPr>
        <p:spPr>
          <a:xfrm>
            <a:off x="731713" y="2090849"/>
            <a:ext cx="1532249" cy="237352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>
              <a:defRPr/>
            </a:pPr>
            <a:r>
              <a:rPr lang="en-US" sz="1400" noProof="1">
                <a:solidFill>
                  <a:srgbClr val="FFFFFF"/>
                </a:solidFill>
                <a:latin typeface="Arial" panose="020B0604020202020204"/>
              </a:rPr>
              <a:t>Solution Architect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7D2CEA-0F65-6C2E-CBDB-59480702C8DB}"/>
              </a:ext>
            </a:extLst>
          </p:cNvPr>
          <p:cNvSpPr/>
          <p:nvPr/>
        </p:nvSpPr>
        <p:spPr>
          <a:xfrm>
            <a:off x="91286" y="2816110"/>
            <a:ext cx="2813102" cy="299992"/>
          </a:xfrm>
          <a:prstGeom prst="rect">
            <a:avLst/>
          </a:prstGeom>
          <a:solidFill>
            <a:srgbClr val="2F78C4"/>
          </a:solidFill>
          <a:ln w="3175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100" b="1" dirty="0"/>
              <a:t>Retail eCommerce &amp; Cloud Modernization </a:t>
            </a:r>
            <a:r>
              <a:rPr lang="en-IN" sz="800" dirty="0"/>
              <a:t>(Scalable AI-driven commerce solutions.)</a:t>
            </a:r>
            <a:endParaRPr kumimoji="0" lang="en-US" sz="8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3F5E95-B637-5C6D-F73C-534961BC9A18}"/>
              </a:ext>
            </a:extLst>
          </p:cNvPr>
          <p:cNvSpPr/>
          <p:nvPr/>
        </p:nvSpPr>
        <p:spPr>
          <a:xfrm>
            <a:off x="91286" y="3153651"/>
            <a:ext cx="2813102" cy="301861"/>
          </a:xfrm>
          <a:prstGeom prst="rect">
            <a:avLst/>
          </a:prstGeom>
          <a:solidFill>
            <a:srgbClr val="2F78C4"/>
          </a:solidFill>
          <a:ln w="3175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100" b="1" dirty="0"/>
              <a:t>Integration &amp; Migration Strategies</a:t>
            </a:r>
            <a:r>
              <a:rPr lang="en-IN" sz="1100" dirty="0"/>
              <a:t>  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" dirty="0"/>
              <a:t>(</a:t>
            </a:r>
            <a:r>
              <a:rPr lang="en-US" sz="800" dirty="0"/>
              <a:t>API-first, microservices, and cloud transformation)</a:t>
            </a:r>
            <a:endParaRPr kumimoji="0" lang="en-US" sz="8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DC6EA5-49B7-0BDA-F7C4-30541E64BB5D}"/>
              </a:ext>
            </a:extLst>
          </p:cNvPr>
          <p:cNvSpPr/>
          <p:nvPr/>
        </p:nvSpPr>
        <p:spPr>
          <a:xfrm>
            <a:off x="91286" y="3488294"/>
            <a:ext cx="2813102" cy="301861"/>
          </a:xfrm>
          <a:prstGeom prst="rect">
            <a:avLst/>
          </a:prstGeom>
          <a:solidFill>
            <a:srgbClr val="2F78C4"/>
          </a:solidFill>
          <a:ln w="3175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100" dirty="0"/>
              <a:t> </a:t>
            </a:r>
            <a:r>
              <a:rPr lang="en-IN" sz="1100" b="1" dirty="0"/>
              <a:t>General Insurance &amp; Risk Compliance  </a:t>
            </a:r>
            <a:r>
              <a:rPr lang="en-IN" sz="800" dirty="0"/>
              <a:t>(</a:t>
            </a:r>
            <a:r>
              <a:rPr lang="en-US" sz="800" dirty="0"/>
              <a:t>Underwriting workflows, security, and automation.)</a:t>
            </a:r>
            <a:endParaRPr kumimoji="0" lang="en-US" sz="8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582A6-B1CB-B707-BFC9-C42109002A97}"/>
              </a:ext>
            </a:extLst>
          </p:cNvPr>
          <p:cNvSpPr/>
          <p:nvPr/>
        </p:nvSpPr>
        <p:spPr>
          <a:xfrm>
            <a:off x="80449" y="3819181"/>
            <a:ext cx="2813102" cy="275356"/>
          </a:xfrm>
          <a:prstGeom prst="rect">
            <a:avLst/>
          </a:prstGeom>
          <a:solidFill>
            <a:srgbClr val="2F78C4"/>
          </a:solidFill>
          <a:ln w="3175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100" b="1" dirty="0"/>
              <a:t>Stakeholder &amp; Team Leadership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88363C-CF40-6041-BFC5-906902EFF52A}"/>
              </a:ext>
            </a:extLst>
          </p:cNvPr>
          <p:cNvSpPr/>
          <p:nvPr/>
        </p:nvSpPr>
        <p:spPr>
          <a:xfrm>
            <a:off x="80449" y="4144310"/>
            <a:ext cx="2813102" cy="282919"/>
          </a:xfrm>
          <a:prstGeom prst="rect">
            <a:avLst/>
          </a:prstGeom>
          <a:solidFill>
            <a:srgbClr val="2F78C4"/>
          </a:solidFill>
          <a:ln w="3175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100" b="1" dirty="0"/>
              <a:t>Microservices &amp; Event-Driven Architecture </a:t>
            </a:r>
            <a:r>
              <a:rPr lang="en-IN" sz="800" dirty="0"/>
              <a:t>(</a:t>
            </a:r>
            <a:r>
              <a:rPr lang="en-US" sz="800" dirty="0"/>
              <a:t>Scalable design for high-availability applications.)</a:t>
            </a:r>
            <a:endParaRPr kumimoji="0" lang="en-US" sz="8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DEE3B5-54C2-A389-A722-E2B818A9D8F1}"/>
              </a:ext>
            </a:extLst>
          </p:cNvPr>
          <p:cNvSpPr/>
          <p:nvPr/>
        </p:nvSpPr>
        <p:spPr>
          <a:xfrm>
            <a:off x="80449" y="4465940"/>
            <a:ext cx="2813102" cy="290508"/>
          </a:xfrm>
          <a:prstGeom prst="rect">
            <a:avLst/>
          </a:prstGeom>
          <a:solidFill>
            <a:srgbClr val="2F78C4"/>
          </a:solidFill>
          <a:ln w="3175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100" b="1" dirty="0"/>
              <a:t>AI &amp; Automation in Enterprise Workflows  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" dirty="0"/>
              <a:t>(</a:t>
            </a:r>
            <a:r>
              <a:rPr lang="en-US" sz="800" dirty="0"/>
              <a:t>AI-driven predictive analytics and anomaly detection.)</a:t>
            </a:r>
            <a:endParaRPr kumimoji="0" lang="en-US" sz="8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1A51AF-C7C5-5014-FC8B-61A4B8C3C9C5}"/>
              </a:ext>
            </a:extLst>
          </p:cNvPr>
          <p:cNvSpPr/>
          <p:nvPr/>
        </p:nvSpPr>
        <p:spPr>
          <a:xfrm>
            <a:off x="80449" y="4778515"/>
            <a:ext cx="2813102" cy="290508"/>
          </a:xfrm>
          <a:prstGeom prst="rect">
            <a:avLst/>
          </a:prstGeom>
          <a:solidFill>
            <a:srgbClr val="2F78C4"/>
          </a:solidFill>
          <a:ln w="3175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100" b="1" dirty="0"/>
              <a:t>Cloud Governance &amp; Security Compliance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FB455A-1F10-AAC0-72EA-CF41EE513B14}"/>
              </a:ext>
            </a:extLst>
          </p:cNvPr>
          <p:cNvSpPr/>
          <p:nvPr/>
        </p:nvSpPr>
        <p:spPr>
          <a:xfrm>
            <a:off x="88066" y="5096171"/>
            <a:ext cx="2813102" cy="290508"/>
          </a:xfrm>
          <a:prstGeom prst="rect">
            <a:avLst/>
          </a:prstGeom>
          <a:solidFill>
            <a:srgbClr val="2F78C4"/>
          </a:solidFill>
          <a:ln w="3175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100" b="1" dirty="0"/>
              <a:t>API Management &amp; Data Strategy                </a:t>
            </a:r>
            <a:r>
              <a:rPr lang="en-IN" sz="800" dirty="0"/>
              <a:t>(</a:t>
            </a:r>
            <a:r>
              <a:rPr lang="en-US" sz="800" dirty="0"/>
              <a:t>Secure API ecosystems and real-time data processing.)</a:t>
            </a:r>
            <a:endParaRPr kumimoji="0" lang="en-US" sz="8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AD3A98-F788-C910-9200-46B33DDCC6A3}"/>
              </a:ext>
            </a:extLst>
          </p:cNvPr>
          <p:cNvSpPr/>
          <p:nvPr/>
        </p:nvSpPr>
        <p:spPr>
          <a:xfrm>
            <a:off x="80449" y="5417532"/>
            <a:ext cx="2813102" cy="337051"/>
          </a:xfrm>
          <a:prstGeom prst="rect">
            <a:avLst/>
          </a:prstGeom>
          <a:solidFill>
            <a:srgbClr val="2F78C4"/>
          </a:solidFill>
          <a:ln w="3175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100" b="1" dirty="0"/>
              <a:t>Technology Evaluation Landscape Assessment</a:t>
            </a:r>
            <a:r>
              <a:rPr lang="en-IN" sz="1100" dirty="0"/>
              <a:t>  </a:t>
            </a:r>
            <a:r>
              <a:rPr lang="en-IN" sz="800" dirty="0"/>
              <a:t>(</a:t>
            </a:r>
            <a:r>
              <a:rPr lang="en-US" sz="800" dirty="0"/>
              <a:t>Strategic planning for IT modernization.)</a:t>
            </a:r>
            <a:endParaRPr kumimoji="0" lang="en-US" sz="8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B6156E-97E7-C425-E800-1180AF70B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3112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F01F4-B157-1E62-4B9E-2F8F6CE24A59}"/>
              </a:ext>
            </a:extLst>
          </p:cNvPr>
          <p:cNvSpPr/>
          <p:nvPr/>
        </p:nvSpPr>
        <p:spPr>
          <a:xfrm>
            <a:off x="88066" y="5812488"/>
            <a:ext cx="2813102" cy="337051"/>
          </a:xfrm>
          <a:prstGeom prst="rect">
            <a:avLst/>
          </a:prstGeom>
          <a:solidFill>
            <a:srgbClr val="2F78C4"/>
          </a:solidFill>
          <a:ln w="3175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lIns="45720" rIns="4572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/>
              <a:t>Gen AI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(.NET Azure Cloud Solution)</a:t>
            </a:r>
            <a:endParaRPr kumimoji="0" lang="en-US" sz="800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F96D2C-1916-4FD6-CEBF-F3D4F83B7C76}"/>
              </a:ext>
            </a:extLst>
          </p:cNvPr>
          <p:cNvSpPr txBox="1"/>
          <p:nvPr/>
        </p:nvSpPr>
        <p:spPr>
          <a:xfrm>
            <a:off x="3068974" y="3095520"/>
            <a:ext cx="9081403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Led the migration from monolithic to Azure cloud-native microservices, improving system agility by and reducing infrastructure costs.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Established a multi-layered security framework, embedding Zero Trust, RBAC, and regulatory compliance standards.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Integrated Azure OpenAI and Cognitive Search, automating workflows and reducing manual effort by leading to higher operational efficiency.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Developed predictive analytics models, enabling  faster decision-making and improving risk mitigation strategies.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Designed Azure API Management solutions, securing scalable integrations across enterprise applications.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Implemented event-driven architectures using Kafka, Azure Service Bus, and Event Grid, enhancing real-time responsiveness and system resilience and have worked on NO SQL like MongoDB, Cosmos DB, Azure SQL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Enhanced runtime monitoring and anomaly detection, ensuring faster resolution of system issues.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Developed architecture roadmaps for regulated industries, driving modernization across Retail and insurance sectors.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API security governance, AI automation, and cloud-native best practices.</a:t>
            </a:r>
            <a:r>
              <a:rPr lang="en-US" sz="1100" dirty="0"/>
              <a:t>Discover &amp; Design using Azure Migrate, Azure Advisor , Azure Security Center,  Azure Blueprints, Cloud Adoption Strategy Evaluator, Well-Architected Framework, Azure Landing Zones.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Applied .NET Core microservices and event-driven architecture (EDA) principles for modular scalability and Well architecture framework Reliability, Security, Cost, Performance &amp; Operation.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b="0" i="0" dirty="0" err="1">
                <a:effectLst/>
                <a:latin typeface="-apple-system"/>
              </a:rPr>
              <a:t>DevSecOps</a:t>
            </a:r>
            <a:r>
              <a:rPr lang="en-IN" sz="1100" dirty="0">
                <a:latin typeface="-apple-system"/>
              </a:rPr>
              <a:t> </a:t>
            </a:r>
            <a:r>
              <a:rPr lang="en-IN" sz="1100" b="0" i="0" dirty="0">
                <a:effectLst/>
                <a:latin typeface="-apple-system"/>
              </a:rPr>
              <a:t>Continuous Integration and Continuous Delivery, Blue Green deployments, Code quality checks, Unit and Integration tests, Software Composition Analysis, vulnerability assessments and remediation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87558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669</Words>
  <Application>Microsoft Office PowerPoint</Application>
  <PresentationFormat>Widescreen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Aptos</vt:lpstr>
      <vt:lpstr>Aptos Display</vt:lpstr>
      <vt:lpstr>Arial</vt:lpstr>
      <vt:lpstr>Office Theme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Prakash Hajela, Rajneesh (Cognizant)</dc:creator>
  <cp:lastModifiedBy>Prakash Hajela, Rajneesh (Cognizant)</cp:lastModifiedBy>
  <cp:revision>6</cp:revision>
  <dcterms:created xsi:type="dcterms:W3CDTF">2025-05-22T04:30:47Z</dcterms:created>
  <dcterms:modified xsi:type="dcterms:W3CDTF">2025-06-06T12:44:52Z</dcterms:modified>
</cp:coreProperties>
</file>