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57200" y="2286000"/>
            <a:ext cx="1828800" cy="1097280"/>
          </a:xfrm>
          <a:prstGeom prst="roundRect">
            <a:avLst/>
          </a:prstGeom>
          <a:solidFill>
            <a:srgbClr val="7030A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rPr dirty="0"/>
              <a:t>Step 01</a:t>
            </a:r>
            <a:br>
              <a:rPr dirty="0"/>
            </a:br>
            <a:r>
              <a:rPr dirty="0"/>
              <a:t>Manual Operations</a:t>
            </a:r>
          </a:p>
          <a:p>
            <a:pPr>
              <a:defRPr sz="1000"/>
            </a:pPr>
            <a:r>
              <a:rPr dirty="0"/>
              <a:t>- Early Stage of IT Operations</a:t>
            </a:r>
          </a:p>
          <a:p>
            <a:pPr>
              <a:defRPr sz="1000"/>
            </a:pPr>
            <a:r>
              <a:rPr dirty="0"/>
              <a:t>- Lack of Operations Tool &amp; Guideline</a:t>
            </a:r>
          </a:p>
          <a:p>
            <a:pPr>
              <a:defRPr sz="1000"/>
            </a:pPr>
            <a:r>
              <a:rPr dirty="0"/>
              <a:t>- Reliance on Personal Knowledge, Skill &amp; Experiences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28800" y="1828800"/>
            <a:ext cx="1828800" cy="1097280"/>
          </a:xfrm>
          <a:prstGeom prst="roundRect">
            <a:avLst/>
          </a:prstGeom>
          <a:solidFill>
            <a:srgbClr val="00B0F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Step 02</a:t>
            </a:r>
            <a:br/>
            <a:r>
              <a:t>Procedural Operations</a:t>
            </a:r>
          </a:p>
          <a:p>
            <a:pPr>
              <a:defRPr sz="1000"/>
            </a:pPr>
            <a:r>
              <a:t>- Growth &gt; Personnel</a:t>
            </a:r>
          </a:p>
          <a:p>
            <a:pPr>
              <a:defRPr sz="1000"/>
            </a:pPr>
            <a:r>
              <a:t>- Standard Tools</a:t>
            </a:r>
          </a:p>
          <a:p>
            <a:pPr>
              <a:defRPr sz="1000"/>
            </a:pPr>
            <a:r>
              <a:t>- Manage Docs &amp; Procedures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00400" y="1371600"/>
            <a:ext cx="1828800" cy="1097280"/>
          </a:xfrm>
          <a:prstGeom prst="roundRect">
            <a:avLst/>
          </a:prstGeom>
          <a:solidFill>
            <a:srgbClr val="FFC0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Step 03</a:t>
            </a:r>
            <a:br/>
            <a:r>
              <a:t>Automatic Operations</a:t>
            </a:r>
          </a:p>
          <a:p>
            <a:pPr>
              <a:defRPr sz="1000"/>
            </a:pPr>
            <a:r>
              <a:t>- Manual → Automation</a:t>
            </a:r>
          </a:p>
          <a:p>
            <a:pPr>
              <a:defRPr sz="1000"/>
            </a:pPr>
            <a:r>
              <a:t>- Event-Procedure Link</a:t>
            </a:r>
          </a:p>
          <a:p>
            <a:pPr>
              <a:defRPr sz="1000"/>
            </a:pPr>
            <a:r>
              <a:t>- Visualize Ops Data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0" y="914400"/>
            <a:ext cx="1828800" cy="1097280"/>
          </a:xfrm>
          <a:prstGeom prst="roundRect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/>
            </a:pPr>
            <a:r>
              <a:t>Step 04</a:t>
            </a:r>
            <a:br/>
            <a:r>
              <a:t>AIOps</a:t>
            </a:r>
          </a:p>
          <a:p>
            <a:pPr>
              <a:defRPr sz="1000"/>
            </a:pPr>
            <a:r>
              <a:t>- Big Data + AI</a:t>
            </a:r>
          </a:p>
          <a:p>
            <a:pPr>
              <a:defRPr sz="1000"/>
            </a:pPr>
            <a:r>
              <a:t>- Early Stage</a:t>
            </a:r>
          </a:p>
          <a:p>
            <a:pPr>
              <a:defRPr sz="1000"/>
            </a:pPr>
            <a:r>
              <a:t>- Autonomous Decisions</a:t>
            </a:r>
          </a:p>
        </p:txBody>
      </p:sp>
      <p:sp>
        <p:nvSpPr>
          <p:cNvPr id="6" name="Up Arrow 5"/>
          <p:cNvSpPr/>
          <p:nvPr/>
        </p:nvSpPr>
        <p:spPr>
          <a:xfrm>
            <a:off x="5943600" y="731520"/>
            <a:ext cx="548640" cy="914400"/>
          </a:xfrm>
          <a:prstGeom prst="upArrow">
            <a:avLst/>
          </a:prstGeom>
          <a:solidFill>
            <a:srgbClr val="FF0000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Mohit gamer</cp:lastModifiedBy>
  <cp:revision>1</cp:revision>
  <dcterms:created xsi:type="dcterms:W3CDTF">2013-01-27T09:14:16Z</dcterms:created>
  <dcterms:modified xsi:type="dcterms:W3CDTF">2025-06-15T05:06:55Z</dcterms:modified>
  <cp:category/>
</cp:coreProperties>
</file>