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98" r:id="rId3"/>
    <p:sldId id="257" r:id="rId4"/>
    <p:sldId id="587" r:id="rId5"/>
    <p:sldId id="586" r:id="rId6"/>
    <p:sldId id="475" r:id="rId7"/>
    <p:sldId id="316" r:id="rId8"/>
    <p:sldId id="304" r:id="rId9"/>
    <p:sldId id="361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89" r:id="rId19"/>
    <p:sldId id="266" r:id="rId20"/>
    <p:sldId id="390" r:id="rId21"/>
    <p:sldId id="391" r:id="rId22"/>
    <p:sldId id="393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BBF7E-874B-4907-BF49-51933C882FD9}" v="4" dt="2025-02-06T02:25:02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ela, Rajneesh" userId="f6292950-97fd-49ca-9891-0dcd5d1f2546" providerId="ADAL" clId="{630BBF7E-874B-4907-BF49-51933C882FD9}"/>
    <pc:docChg chg="undo custSel addSld delSld modSld">
      <pc:chgData name="Hajela, Rajneesh" userId="f6292950-97fd-49ca-9891-0dcd5d1f2546" providerId="ADAL" clId="{630BBF7E-874B-4907-BF49-51933C882FD9}" dt="2025-02-12T13:23:26.372" v="1903" actId="15"/>
      <pc:docMkLst>
        <pc:docMk/>
      </pc:docMkLst>
      <pc:sldChg chg="modSp mod">
        <pc:chgData name="Hajela, Rajneesh" userId="f6292950-97fd-49ca-9891-0dcd5d1f2546" providerId="ADAL" clId="{630BBF7E-874B-4907-BF49-51933C882FD9}" dt="2025-02-05T09:25:47.017" v="20" actId="20577"/>
        <pc:sldMkLst>
          <pc:docMk/>
          <pc:sldMk cId="4253388227" sldId="256"/>
        </pc:sldMkLst>
        <pc:spChg chg="mod">
          <ac:chgData name="Hajela, Rajneesh" userId="f6292950-97fd-49ca-9891-0dcd5d1f2546" providerId="ADAL" clId="{630BBF7E-874B-4907-BF49-51933C882FD9}" dt="2025-02-05T09:25:47.017" v="20" actId="20577"/>
          <ac:spMkLst>
            <pc:docMk/>
            <pc:sldMk cId="4253388227" sldId="256"/>
            <ac:spMk id="3" creationId="{B8BF1427-5DF1-DB1F-EC0B-25F64DB59CAA}"/>
          </ac:spMkLst>
        </pc:spChg>
      </pc:sldChg>
      <pc:sldChg chg="modSp mod">
        <pc:chgData name="Hajela, Rajneesh" userId="f6292950-97fd-49ca-9891-0dcd5d1f2546" providerId="ADAL" clId="{630BBF7E-874B-4907-BF49-51933C882FD9}" dt="2025-02-06T02:20:11.318" v="31" actId="27636"/>
        <pc:sldMkLst>
          <pc:docMk/>
          <pc:sldMk cId="594410307" sldId="257"/>
        </pc:sldMkLst>
        <pc:spChg chg="mod">
          <ac:chgData name="Hajela, Rajneesh" userId="f6292950-97fd-49ca-9891-0dcd5d1f2546" providerId="ADAL" clId="{630BBF7E-874B-4907-BF49-51933C882FD9}" dt="2025-02-06T02:20:07.033" v="28" actId="20577"/>
          <ac:spMkLst>
            <pc:docMk/>
            <pc:sldMk cId="594410307" sldId="257"/>
            <ac:spMk id="2" creationId="{01E799B6-083D-2CA5-12B6-C4658B418B79}"/>
          </ac:spMkLst>
        </pc:spChg>
        <pc:spChg chg="mod">
          <ac:chgData name="Hajela, Rajneesh" userId="f6292950-97fd-49ca-9891-0dcd5d1f2546" providerId="ADAL" clId="{630BBF7E-874B-4907-BF49-51933C882FD9}" dt="2025-02-06T02:20:11.318" v="31" actId="27636"/>
          <ac:spMkLst>
            <pc:docMk/>
            <pc:sldMk cId="594410307" sldId="257"/>
            <ac:spMk id="3" creationId="{459DA2DF-BDC0-74F6-4240-E06E3CD529D0}"/>
          </ac:spMkLst>
        </pc:spChg>
      </pc:sldChg>
      <pc:sldChg chg="modSp mod">
        <pc:chgData name="Hajela, Rajneesh" userId="f6292950-97fd-49ca-9891-0dcd5d1f2546" providerId="ADAL" clId="{630BBF7E-874B-4907-BF49-51933C882FD9}" dt="2025-02-06T02:18:27.911" v="23"/>
        <pc:sldMkLst>
          <pc:docMk/>
          <pc:sldMk cId="89726865" sldId="258"/>
        </pc:sldMkLst>
        <pc:spChg chg="mod">
          <ac:chgData name="Hajela, Rajneesh" userId="f6292950-97fd-49ca-9891-0dcd5d1f2546" providerId="ADAL" clId="{630BBF7E-874B-4907-BF49-51933C882FD9}" dt="2025-02-06T02:18:27.911" v="23"/>
          <ac:spMkLst>
            <pc:docMk/>
            <pc:sldMk cId="89726865" sldId="258"/>
            <ac:spMk id="2" creationId="{F7DDACD1-150C-A81F-6605-4AC432A5CF06}"/>
          </ac:spMkLst>
        </pc:spChg>
      </pc:sldChg>
      <pc:sldChg chg="delSp modSp new mod">
        <pc:chgData name="Hajela, Rajneesh" userId="f6292950-97fd-49ca-9891-0dcd5d1f2546" providerId="ADAL" clId="{630BBF7E-874B-4907-BF49-51933C882FD9}" dt="2025-02-06T02:25:31.930" v="115" actId="478"/>
        <pc:sldMkLst>
          <pc:docMk/>
          <pc:sldMk cId="1841432113" sldId="266"/>
        </pc:sldMkLst>
        <pc:spChg chg="mod">
          <ac:chgData name="Hajela, Rajneesh" userId="f6292950-97fd-49ca-9891-0dcd5d1f2546" providerId="ADAL" clId="{630BBF7E-874B-4907-BF49-51933C882FD9}" dt="2025-02-06T02:25:25.458" v="114" actId="20577"/>
          <ac:spMkLst>
            <pc:docMk/>
            <pc:sldMk cId="1841432113" sldId="266"/>
            <ac:spMk id="3" creationId="{C674B22B-5946-5DDF-3D6E-FF4F9F758E01}"/>
          </ac:spMkLst>
        </pc:spChg>
      </pc:sldChg>
      <pc:sldChg chg="add">
        <pc:chgData name="Hajela, Rajneesh" userId="f6292950-97fd-49ca-9891-0dcd5d1f2546" providerId="ADAL" clId="{630BBF7E-874B-4907-BF49-51933C882FD9}" dt="2025-02-06T02:22:11.156" v="35"/>
        <pc:sldMkLst>
          <pc:docMk/>
          <pc:sldMk cId="4226270563" sldId="304"/>
        </pc:sldMkLst>
      </pc:sldChg>
      <pc:sldChg chg="modSp add mod">
        <pc:chgData name="Hajela, Rajneesh" userId="f6292950-97fd-49ca-9891-0dcd5d1f2546" providerId="ADAL" clId="{630BBF7E-874B-4907-BF49-51933C882FD9}" dt="2025-02-06T02:39:15.055" v="231" actId="1076"/>
        <pc:sldMkLst>
          <pc:docMk/>
          <pc:sldMk cId="1654435405" sldId="316"/>
        </pc:sldMkLst>
        <pc:picChg chg="mod">
          <ac:chgData name="Hajela, Rajneesh" userId="f6292950-97fd-49ca-9891-0dcd5d1f2546" providerId="ADAL" clId="{630BBF7E-874B-4907-BF49-51933C882FD9}" dt="2025-02-06T02:39:15.055" v="231" actId="1076"/>
          <ac:picMkLst>
            <pc:docMk/>
            <pc:sldMk cId="1654435405" sldId="316"/>
            <ac:picMk id="575" creationId="{00000000-0000-0000-0000-000000000000}"/>
          </ac:picMkLst>
        </pc:picChg>
      </pc:sldChg>
      <pc:sldChg chg="add">
        <pc:chgData name="Hajela, Rajneesh" userId="f6292950-97fd-49ca-9891-0dcd5d1f2546" providerId="ADAL" clId="{630BBF7E-874B-4907-BF49-51933C882FD9}" dt="2025-02-06T02:22:11.156" v="35"/>
        <pc:sldMkLst>
          <pc:docMk/>
          <pc:sldMk cId="0" sldId="361"/>
        </pc:sldMkLst>
      </pc:sldChg>
      <pc:sldChg chg="add">
        <pc:chgData name="Hajela, Rajneesh" userId="f6292950-97fd-49ca-9891-0dcd5d1f2546" providerId="ADAL" clId="{630BBF7E-874B-4907-BF49-51933C882FD9}" dt="2025-02-06T02:25:02.712" v="58"/>
        <pc:sldMkLst>
          <pc:docMk/>
          <pc:sldMk cId="406515051" sldId="390"/>
        </pc:sldMkLst>
      </pc:sldChg>
      <pc:sldChg chg="add">
        <pc:chgData name="Hajela, Rajneesh" userId="f6292950-97fd-49ca-9891-0dcd5d1f2546" providerId="ADAL" clId="{630BBF7E-874B-4907-BF49-51933C882FD9}" dt="2025-02-06T02:25:02.712" v="58"/>
        <pc:sldMkLst>
          <pc:docMk/>
          <pc:sldMk cId="1919776633" sldId="391"/>
        </pc:sldMkLst>
      </pc:sldChg>
      <pc:sldChg chg="add">
        <pc:chgData name="Hajela, Rajneesh" userId="f6292950-97fd-49ca-9891-0dcd5d1f2546" providerId="ADAL" clId="{630BBF7E-874B-4907-BF49-51933C882FD9}" dt="2025-02-06T02:25:02.712" v="58"/>
        <pc:sldMkLst>
          <pc:docMk/>
          <pc:sldMk cId="1273120924" sldId="393"/>
        </pc:sldMkLst>
      </pc:sldChg>
      <pc:sldChg chg="add">
        <pc:chgData name="Hajela, Rajneesh" userId="f6292950-97fd-49ca-9891-0dcd5d1f2546" providerId="ADAL" clId="{630BBF7E-874B-4907-BF49-51933C882FD9}" dt="2025-02-06T02:21:54.772" v="34"/>
        <pc:sldMkLst>
          <pc:docMk/>
          <pc:sldMk cId="1041759831" sldId="475"/>
        </pc:sldMkLst>
      </pc:sldChg>
      <pc:sldChg chg="add">
        <pc:chgData name="Hajela, Rajneesh" userId="f6292950-97fd-49ca-9891-0dcd5d1f2546" providerId="ADAL" clId="{630BBF7E-874B-4907-BF49-51933C882FD9}" dt="2025-02-06T02:21:28.797" v="33"/>
        <pc:sldMkLst>
          <pc:docMk/>
          <pc:sldMk cId="4167118676" sldId="586"/>
        </pc:sldMkLst>
      </pc:sldChg>
      <pc:sldChg chg="delSp modSp new mod">
        <pc:chgData name="Hajela, Rajneesh" userId="f6292950-97fd-49ca-9891-0dcd5d1f2546" providerId="ADAL" clId="{630BBF7E-874B-4907-BF49-51933C882FD9}" dt="2025-02-06T02:22:55.112" v="57" actId="1076"/>
        <pc:sldMkLst>
          <pc:docMk/>
          <pc:sldMk cId="3602345245" sldId="587"/>
        </pc:sldMkLst>
        <pc:spChg chg="mod">
          <ac:chgData name="Hajela, Rajneesh" userId="f6292950-97fd-49ca-9891-0dcd5d1f2546" providerId="ADAL" clId="{630BBF7E-874B-4907-BF49-51933C882FD9}" dt="2025-02-06T02:22:55.112" v="57" actId="1076"/>
          <ac:spMkLst>
            <pc:docMk/>
            <pc:sldMk cId="3602345245" sldId="587"/>
            <ac:spMk id="3" creationId="{7ED5F073-BDD2-C962-260E-EBC6714B42F8}"/>
          </ac:spMkLst>
        </pc:spChg>
      </pc:sldChg>
      <pc:sldChg chg="addSp delSp modSp new del mod">
        <pc:chgData name="Hajela, Rajneesh" userId="f6292950-97fd-49ca-9891-0dcd5d1f2546" providerId="ADAL" clId="{630BBF7E-874B-4907-BF49-51933C882FD9}" dt="2025-02-06T04:06:00.589" v="1835" actId="47"/>
        <pc:sldMkLst>
          <pc:docMk/>
          <pc:sldMk cId="3431292165" sldId="588"/>
        </pc:sldMkLst>
      </pc:sldChg>
      <pc:sldChg chg="new">
        <pc:chgData name="Hajela, Rajneesh" userId="f6292950-97fd-49ca-9891-0dcd5d1f2546" providerId="ADAL" clId="{630BBF7E-874B-4907-BF49-51933C882FD9}" dt="2025-02-06T02:26:24.636" v="228" actId="680"/>
        <pc:sldMkLst>
          <pc:docMk/>
          <pc:sldMk cId="1810672491" sldId="589"/>
        </pc:sldMkLst>
      </pc:sldChg>
      <pc:sldChg chg="delSp modSp new mod">
        <pc:chgData name="Hajela, Rajneesh" userId="f6292950-97fd-49ca-9891-0dcd5d1f2546" providerId="ADAL" clId="{630BBF7E-874B-4907-BF49-51933C882FD9}" dt="2025-02-06T04:04:41.365" v="1821" actId="478"/>
        <pc:sldMkLst>
          <pc:docMk/>
          <pc:sldMk cId="277180243" sldId="590"/>
        </pc:sldMkLst>
        <pc:spChg chg="mod">
          <ac:chgData name="Hajela, Rajneesh" userId="f6292950-97fd-49ca-9891-0dcd5d1f2546" providerId="ADAL" clId="{630BBF7E-874B-4907-BF49-51933C882FD9}" dt="2025-02-06T03:58:49.460" v="1791" actId="20577"/>
          <ac:spMkLst>
            <pc:docMk/>
            <pc:sldMk cId="277180243" sldId="590"/>
            <ac:spMk id="2" creationId="{2C7C2352-2E76-1F82-85C9-DB92FCBE68DB}"/>
          </ac:spMkLst>
        </pc:spChg>
      </pc:sldChg>
      <pc:sldChg chg="modSp new mod">
        <pc:chgData name="Hajela, Rajneesh" userId="f6292950-97fd-49ca-9891-0dcd5d1f2546" providerId="ADAL" clId="{630BBF7E-874B-4907-BF49-51933C882FD9}" dt="2025-02-06T03:58:59.568" v="1796"/>
        <pc:sldMkLst>
          <pc:docMk/>
          <pc:sldMk cId="4132265275" sldId="591"/>
        </pc:sldMkLst>
        <pc:spChg chg="mod">
          <ac:chgData name="Hajela, Rajneesh" userId="f6292950-97fd-49ca-9891-0dcd5d1f2546" providerId="ADAL" clId="{630BBF7E-874B-4907-BF49-51933C882FD9}" dt="2025-02-06T03:58:59.568" v="1796"/>
          <ac:spMkLst>
            <pc:docMk/>
            <pc:sldMk cId="4132265275" sldId="591"/>
            <ac:spMk id="2" creationId="{603C12EA-C813-4E17-A783-47FC9D6A7614}"/>
          </ac:spMkLst>
        </pc:spChg>
      </pc:sldChg>
      <pc:sldChg chg="modSp new mod">
        <pc:chgData name="Hajela, Rajneesh" userId="f6292950-97fd-49ca-9891-0dcd5d1f2546" providerId="ADAL" clId="{630BBF7E-874B-4907-BF49-51933C882FD9}" dt="2025-02-06T03:59:07.891" v="1798" actId="27636"/>
        <pc:sldMkLst>
          <pc:docMk/>
          <pc:sldMk cId="3538698098" sldId="592"/>
        </pc:sldMkLst>
        <pc:spChg chg="mod">
          <ac:chgData name="Hajela, Rajneesh" userId="f6292950-97fd-49ca-9891-0dcd5d1f2546" providerId="ADAL" clId="{630BBF7E-874B-4907-BF49-51933C882FD9}" dt="2025-02-06T03:59:07.891" v="1798" actId="27636"/>
          <ac:spMkLst>
            <pc:docMk/>
            <pc:sldMk cId="3538698098" sldId="592"/>
            <ac:spMk id="2" creationId="{17FE305C-A24F-E486-F552-0573643F6102}"/>
          </ac:spMkLst>
        </pc:spChg>
      </pc:sldChg>
      <pc:sldChg chg="modSp new mod">
        <pc:chgData name="Hajela, Rajneesh" userId="f6292950-97fd-49ca-9891-0dcd5d1f2546" providerId="ADAL" clId="{630BBF7E-874B-4907-BF49-51933C882FD9}" dt="2025-02-06T03:59:37.260" v="1810" actId="1076"/>
        <pc:sldMkLst>
          <pc:docMk/>
          <pc:sldMk cId="375827462" sldId="593"/>
        </pc:sldMkLst>
        <pc:spChg chg="mod">
          <ac:chgData name="Hajela, Rajneesh" userId="f6292950-97fd-49ca-9891-0dcd5d1f2546" providerId="ADAL" clId="{630BBF7E-874B-4907-BF49-51933C882FD9}" dt="2025-02-06T03:59:37.260" v="1810" actId="1076"/>
          <ac:spMkLst>
            <pc:docMk/>
            <pc:sldMk cId="375827462" sldId="593"/>
            <ac:spMk id="2" creationId="{070F9745-B27B-7621-B56C-4EF2E764C2B2}"/>
          </ac:spMkLst>
        </pc:spChg>
      </pc:sldChg>
      <pc:sldChg chg="delSp modSp new mod">
        <pc:chgData name="Hajela, Rajneesh" userId="f6292950-97fd-49ca-9891-0dcd5d1f2546" providerId="ADAL" clId="{630BBF7E-874B-4907-BF49-51933C882FD9}" dt="2025-02-06T04:05:44.399" v="1832" actId="255"/>
        <pc:sldMkLst>
          <pc:docMk/>
          <pc:sldMk cId="1951832827" sldId="594"/>
        </pc:sldMkLst>
        <pc:spChg chg="mod">
          <ac:chgData name="Hajela, Rajneesh" userId="f6292950-97fd-49ca-9891-0dcd5d1f2546" providerId="ADAL" clId="{630BBF7E-874B-4907-BF49-51933C882FD9}" dt="2025-02-06T04:05:44.399" v="1832" actId="255"/>
          <ac:spMkLst>
            <pc:docMk/>
            <pc:sldMk cId="1951832827" sldId="594"/>
            <ac:spMk id="2" creationId="{D0758E77-1965-A62D-003E-832E137D73A4}"/>
          </ac:spMkLst>
        </pc:spChg>
      </pc:sldChg>
      <pc:sldChg chg="modSp new mod">
        <pc:chgData name="Hajela, Rajneesh" userId="f6292950-97fd-49ca-9891-0dcd5d1f2546" providerId="ADAL" clId="{630BBF7E-874B-4907-BF49-51933C882FD9}" dt="2025-02-06T03:59:59.906" v="1816" actId="27636"/>
        <pc:sldMkLst>
          <pc:docMk/>
          <pc:sldMk cId="3635666414" sldId="595"/>
        </pc:sldMkLst>
        <pc:spChg chg="mod">
          <ac:chgData name="Hajela, Rajneesh" userId="f6292950-97fd-49ca-9891-0dcd5d1f2546" providerId="ADAL" clId="{630BBF7E-874B-4907-BF49-51933C882FD9}" dt="2025-02-06T03:59:59.906" v="1816" actId="27636"/>
          <ac:spMkLst>
            <pc:docMk/>
            <pc:sldMk cId="3635666414" sldId="595"/>
            <ac:spMk id="2" creationId="{EFDE7106-B246-5CB7-6C94-7C425F7E39A2}"/>
          </ac:spMkLst>
        </pc:spChg>
      </pc:sldChg>
      <pc:sldChg chg="modSp new mod">
        <pc:chgData name="Hajela, Rajneesh" userId="f6292950-97fd-49ca-9891-0dcd5d1f2546" providerId="ADAL" clId="{630BBF7E-874B-4907-BF49-51933C882FD9}" dt="2025-02-06T04:00:10.173" v="1818" actId="27636"/>
        <pc:sldMkLst>
          <pc:docMk/>
          <pc:sldMk cId="3635222476" sldId="596"/>
        </pc:sldMkLst>
        <pc:spChg chg="mod">
          <ac:chgData name="Hajela, Rajneesh" userId="f6292950-97fd-49ca-9891-0dcd5d1f2546" providerId="ADAL" clId="{630BBF7E-874B-4907-BF49-51933C882FD9}" dt="2025-02-06T04:00:10.173" v="1818" actId="27636"/>
          <ac:spMkLst>
            <pc:docMk/>
            <pc:sldMk cId="3635222476" sldId="596"/>
            <ac:spMk id="2" creationId="{4DE5B53A-6447-E3EA-E7A8-97E9448CA3E9}"/>
          </ac:spMkLst>
        </pc:spChg>
      </pc:sldChg>
      <pc:sldChg chg="modSp new mod">
        <pc:chgData name="Hajela, Rajneesh" userId="f6292950-97fd-49ca-9891-0dcd5d1f2546" providerId="ADAL" clId="{630BBF7E-874B-4907-BF49-51933C882FD9}" dt="2025-02-06T04:05:55.069" v="1834" actId="5793"/>
        <pc:sldMkLst>
          <pc:docMk/>
          <pc:sldMk cId="1627654747" sldId="597"/>
        </pc:sldMkLst>
        <pc:spChg chg="mod">
          <ac:chgData name="Hajela, Rajneesh" userId="f6292950-97fd-49ca-9891-0dcd5d1f2546" providerId="ADAL" clId="{630BBF7E-874B-4907-BF49-51933C882FD9}" dt="2025-02-06T04:05:55.069" v="1834" actId="5793"/>
          <ac:spMkLst>
            <pc:docMk/>
            <pc:sldMk cId="1627654747" sldId="597"/>
            <ac:spMk id="2" creationId="{2073E94A-F38F-492A-2303-7EC228F0CE84}"/>
          </ac:spMkLst>
        </pc:spChg>
      </pc:sldChg>
      <pc:sldChg chg="modSp new mod">
        <pc:chgData name="Hajela, Rajneesh" userId="f6292950-97fd-49ca-9891-0dcd5d1f2546" providerId="ADAL" clId="{630BBF7E-874B-4907-BF49-51933C882FD9}" dt="2025-02-12T13:23:26.372" v="1903" actId="15"/>
        <pc:sldMkLst>
          <pc:docMk/>
          <pc:sldMk cId="1263767409" sldId="598"/>
        </pc:sldMkLst>
        <pc:spChg chg="mod">
          <ac:chgData name="Hajela, Rajneesh" userId="f6292950-97fd-49ca-9891-0dcd5d1f2546" providerId="ADAL" clId="{630BBF7E-874B-4907-BF49-51933C882FD9}" dt="2025-02-12T13:23:26.372" v="1903" actId="15"/>
          <ac:spMkLst>
            <pc:docMk/>
            <pc:sldMk cId="1263767409" sldId="598"/>
            <ac:spMk id="3" creationId="{6A922D1E-2B20-E304-8896-2A6CFB050F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6305-B5AF-4D8D-93ED-7D08D20E9792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DF49-8EF1-45A1-A2DD-7FD1B139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1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1" name="Google Shape;3671;p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21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5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26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79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0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37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BDE3-09F8-F189-15B2-2D2A545E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5C3A2-BACB-435D-C3A0-4C9569C2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348A-9B06-2D0C-E41A-8F6FD8D3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C88D-45AC-A049-CB6E-21688FDB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31A-477C-DB0A-AF9E-8664B4EA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8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71A9-0E08-2970-86C4-7A787A2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D5593-5352-EC6F-BFFB-2D70D7B9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2E1D-6FB4-9650-6B01-2A6764E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D9E7-F5E2-3FED-AE36-40750D0C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5077-5A11-54FA-998B-BCACFAA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C565F-ED1C-F192-DAE8-8CD6644B5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1789F-282F-CA9A-FDD9-FD918E15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428A-45CE-617B-2368-AB803D3D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47A6-C5B9-2B32-36D2-D812768D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90CA-C269-AC94-93BF-0AC5262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2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64510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17861"/>
            <a:ext cx="10515600" cy="465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227341"/>
            <a:ext cx="10515600" cy="99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50" rIns="109725" bIns="548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238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26D1-EF84-6190-0C0B-8C084A80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0A92-377E-16AA-D60D-ADA648BA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8D40-429C-31D9-4526-0345C6B0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FF2C-FE8B-283B-C762-9D42C4A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8178-19D8-95F2-5DB0-A34E5AA3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A8BD-EB57-BDAE-BFE2-68904B75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94AA-1477-6B6A-8A56-ADAC02DA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0C7C-B758-0359-3889-BDCE421A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54CC-03B3-2322-A278-2690A25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22A3-1B25-8B02-87DD-5781F03E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ED24-7E4B-7AE5-0173-29C65B79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778E-3C9E-ED1D-4914-BFF73F8D1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20F8-BC28-429C-77D2-A90F76C07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90DA-3571-CE6A-FF55-C0FA6860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C616-D769-53A7-975A-1C51C5D9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C9C0-BFD5-0F1E-8652-345802B1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1B59-E7BF-AD43-E453-7BC59D81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AC4E-AC52-A6E5-2A97-A9379E76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AC7AB-26A1-9BBF-9529-464226A5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58B87-A4CA-94C4-82D4-4BBD95B9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C33F8-29B0-BE02-722D-C9B95A96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42CF2-7F24-A0AC-F5C8-CB4EF8F7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E00A7-BDAB-FE32-7858-27F2039B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FBCC-1EF5-8C80-22BA-84626DD4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0711-7A8B-9148-DF5B-727578A7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07CEB-C11A-95E8-408F-260BCCA7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BC516-B023-8CC7-BE33-AC70FC9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F347B-1523-305E-DABA-6F92E2C6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8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0885D-BECB-B9FA-7B24-43B6B8BA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5C66-7B09-639C-FA5A-7D4FCF93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4A97-9201-E33B-CF18-9A622D8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11EA-BC0D-D7E2-C92F-E087CAC6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6038-0D6F-AA2B-4232-B2DB5DDE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2E3C0-3EF7-8D9F-213C-A616CE508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9ADE-560A-E2CE-1F0E-E76C54E9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53710-C65A-0759-90C0-63F19FE1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5929D-4C68-2153-D32E-2E332D3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9030-130C-7A78-FD33-168D830A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3AF91-61F9-0E53-BF80-6271775FC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7E8A6-49BC-58F5-BA83-DAAD4312D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CFED-C304-8C8F-2FB5-E5AB3F36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10405-647F-5620-BB95-C225E993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324B-3412-F692-E6F6-F912B895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3824-64BF-4413-F987-F703C1D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65E7-237A-D244-0BAA-4F27F301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1C95-3BAD-9171-9063-9BF70820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E6BDD-156B-4082-ACBC-4F20427C69B7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5986-4629-013B-39DA-28C0BCAA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233D-B4BC-AAED-E030-8097E489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4C3C-DD05-6057-444F-DE247BF9F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Architecting E-Commerce Solutions with .NET &amp; Azure Cloud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F1427-5DF1-DB1F-EC0B-25F64DB5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4" y="416809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Rajneesh Hajela</a:t>
            </a:r>
          </a:p>
          <a:p>
            <a:r>
              <a:rPr lang="en-US" dirty="0"/>
              <a:t>18+ years,</a:t>
            </a:r>
          </a:p>
          <a:p>
            <a:r>
              <a:rPr lang="en-US" dirty="0"/>
              <a:t>.NET Azure Solution Architect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38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7C2352-2E76-1F82-85C9-DB92FCBE6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1.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Azure Autoscaling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Azure Front Door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Load Balancer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Handling flash sales &amp; high traffic spikes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Azure AKS (Scale Up &amp; Down)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8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3C12EA-C813-4E17-A783-47FC9D6A7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2.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Authentication &amp; Authorization:</a:t>
            </a:r>
            <a:r>
              <a:rPr lang="en-IN" dirty="0"/>
              <a:t> Azure AD B2C, OAuth 2.0, APIM, WAF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Identity Management:</a:t>
            </a:r>
            <a:r>
              <a:rPr lang="en-IN" dirty="0"/>
              <a:t> Azure AD B2C, Identity Server 4, App Registration, JWT, OAuth, OpenID, HTTPs, </a:t>
            </a:r>
            <a:r>
              <a:rPr lang="en-IN" dirty="0" err="1"/>
              <a:t>gRPC</a:t>
            </a:r>
            <a:r>
              <a:rPr lang="en-IN" dirty="0"/>
              <a:t>, OWIN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Vault &amp; Secrets Management:</a:t>
            </a:r>
            <a:r>
              <a:rPr lang="en-IN" dirty="0"/>
              <a:t> System &amp; Managed Identity, Access Policy, Soft Delete, Purge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API Security:</a:t>
            </a:r>
            <a:r>
              <a:rPr lang="en-IN" dirty="0"/>
              <a:t> Fraud Detection, API Gateway (Ocelot, APIM), API Key Management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343AD0-6D67-6CA6-2E6F-4F08524B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6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FE305C-A24F-E486-F552-0573643F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3. Flexibility &amp;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 Patterns:</a:t>
            </a:r>
            <a:r>
              <a:rPr lang="en-IN" dirty="0"/>
              <a:t> GOF, Clean Architecture, DDD, CQRS, Retry &amp; Circuit Breaker (Polly)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Integration &amp; Messaging:</a:t>
            </a:r>
            <a:r>
              <a:rPr lang="en-IN" dirty="0"/>
              <a:t> Ocelot API Gateway, APIM, Event Grid, Event Hub, Service Bus, ESB, RabbitMQ, Kafka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Fault Tolerance:</a:t>
            </a:r>
            <a:r>
              <a:rPr lang="en-IN" dirty="0"/>
              <a:t> Throttling, 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Backup &amp; Disaster Recovery:</a:t>
            </a:r>
            <a:r>
              <a:rPr lang="en-IN" dirty="0"/>
              <a:t> Code Backup, DB Backup, VM Backup, RTO, RPO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Elasticity:</a:t>
            </a:r>
            <a:r>
              <a:rPr lang="en-IN" dirty="0"/>
              <a:t> CPU, Memory, Storage, App Service Plan, VMSS, Elastic Pool (DB)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5EDAA-8823-1197-11C1-6F43E8E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9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F9745-B27B-7621-B56C-4EF2E764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43" y="1398117"/>
            <a:ext cx="11190514" cy="495913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dirty="0"/>
              <a:t>4. Logging &amp;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Tools:</a:t>
            </a:r>
            <a:r>
              <a:rPr lang="en-IN" dirty="0"/>
              <a:t> </a:t>
            </a:r>
            <a:r>
              <a:rPr lang="en-IN" dirty="0" err="1"/>
              <a:t>ElasticSearch</a:t>
            </a:r>
            <a:r>
              <a:rPr lang="en-IN" dirty="0"/>
              <a:t>, Logstash, Kibana, Azure Log Analytics, Azure Application Insights, Azure Monitor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Distributed Tracing:</a:t>
            </a:r>
            <a:r>
              <a:rPr lang="en-IN" dirty="0"/>
              <a:t> Correlation ID, Telemetry</a:t>
            </a:r>
          </a:p>
          <a:p>
            <a:pPr marL="114300" indent="0">
              <a:buNone/>
            </a:pPr>
            <a:r>
              <a:rPr lang="en-IN" b="1" dirty="0"/>
              <a:t>5. Caching &amp;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Caching Mechanisms:</a:t>
            </a:r>
            <a:r>
              <a:rPr lang="en-IN" dirty="0"/>
              <a:t> Redis Cache, CDN, Output, Data, Fragment, Donut, In-Memory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Latency Optimization:</a:t>
            </a:r>
            <a:r>
              <a:rPr lang="en-IN" dirty="0"/>
              <a:t> CDN, Caching (Redis), CQRS, Azure Service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Testing:</a:t>
            </a:r>
            <a:r>
              <a:rPr lang="en-IN" dirty="0"/>
              <a:t> API Health Checks, Monitoring, Alerts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5266A-10B4-E591-1E10-93280E31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58E77-1965-A62D-003E-832E137D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13" y="1099449"/>
            <a:ext cx="11647715" cy="557349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/>
              <a:t>6. API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Versioning &amp; Revision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Async Communication &amp;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IP Address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Testing (Unit Testing, Code Coverage, </a:t>
            </a:r>
            <a:r>
              <a:rPr lang="en-IN" dirty="0" err="1"/>
              <a:t>Resharper</a:t>
            </a:r>
            <a:r>
              <a:rPr lang="en-IN" dirty="0"/>
              <a:t>)</a:t>
            </a:r>
          </a:p>
          <a:p>
            <a:pPr marL="114300" indent="0">
              <a:buNone/>
            </a:pPr>
            <a:r>
              <a:rPr lang="en-IN" b="1" dirty="0"/>
              <a:t>7. Deployment &amp; DevOps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CI/CD Pipelines:</a:t>
            </a:r>
            <a:r>
              <a:rPr lang="en-IN" dirty="0"/>
              <a:t> Azure DevOps, Terraform, ARM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Deployment Strategies:</a:t>
            </a:r>
            <a:r>
              <a:rPr lang="en-IN" dirty="0"/>
              <a:t> Blue-Green Deployment, Canary Releases, One-Click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Secure DevOps:</a:t>
            </a:r>
            <a:r>
              <a:rPr lang="en-IN" dirty="0"/>
              <a:t> Secrets in Azure Key Vault, Infrastructure as Code (</a:t>
            </a:r>
            <a:r>
              <a:rPr lang="en-IN" dirty="0" err="1"/>
              <a:t>IaC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Multi-region Deployment:</a:t>
            </a:r>
            <a:r>
              <a:rPr lang="en-IN" dirty="0"/>
              <a:t> Availability Set, Availability 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Azure Resource Management:</a:t>
            </a:r>
            <a:r>
              <a:rPr lang="en-IN" dirty="0"/>
              <a:t> Subscription, Resource Group, Tenant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3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DE7106-B246-5CB7-6C94-7C425F7E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8. Azure Services &amp;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Compute &amp; Serverless:</a:t>
            </a:r>
            <a:r>
              <a:rPr lang="en-IN" dirty="0"/>
              <a:t> Azure App Services, Azure Functions, Azure Logic Apps, Azure API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&amp; Storage:</a:t>
            </a:r>
            <a:r>
              <a:rPr lang="en-IN" dirty="0"/>
              <a:t> Azure SQL Database, Azure Cosmos DB (Eventual Consistency, Strong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Messaging &amp; Event-Driven Architecture:</a:t>
            </a:r>
            <a:r>
              <a:rPr lang="en-IN" dirty="0"/>
              <a:t> Event Sourcing, SAGA Pattern, Outbox Pattern, Azure Event Grid, Event Hub, Service Bus, RabbitMQ, Kafka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Load Balancing:</a:t>
            </a:r>
            <a:r>
              <a:rPr lang="en-IN" dirty="0"/>
              <a:t> Azure Application Gateway, Load Balancer, Traffic Manager, WAF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Three-Tier Architecture:</a:t>
            </a:r>
            <a:r>
              <a:rPr lang="en-IN" dirty="0"/>
              <a:t> Hub-Spoke Model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E9E3B-EF94-666F-AF70-60403A72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6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5B53A-6447-E3EA-E7A8-97E9448CA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9. Identity &amp; Access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Azure AD B2C:</a:t>
            </a:r>
            <a:r>
              <a:rPr lang="en-IN" dirty="0"/>
              <a:t> Tenant Creation, User Flow (Sign-Up, Sign-In, Password Reset)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App Registration:</a:t>
            </a:r>
            <a:r>
              <a:rPr lang="en-IN" dirty="0"/>
              <a:t> Identity Provider Configuration, API Permissions, JWT Token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Graph API Integration:</a:t>
            </a:r>
            <a:r>
              <a:rPr lang="en-IN" dirty="0"/>
              <a:t> Authentication across multiple APIs</a:t>
            </a:r>
          </a:p>
          <a:p>
            <a:r>
              <a:rPr lang="en-IN" b="1" dirty="0"/>
              <a:t>10. AI &amp;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 Services:</a:t>
            </a:r>
            <a:r>
              <a:rPr lang="en-IN" dirty="0"/>
              <a:t> Cognitive Services, AI Search, Vision API, Azure OpenAI, AI Bot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Automation &amp; Scheduling:</a:t>
            </a:r>
            <a:r>
              <a:rPr lang="en-IN" dirty="0"/>
              <a:t> Azure Logic Apps, Scheduled Batch Jobs, DevOps CICD Pipeline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8FCEEA-3281-B378-B557-010547D4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2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3E94A-F38F-492A-2303-7EC228F0C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11. Development &amp;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Unit Testing Frameworks:</a:t>
            </a:r>
            <a:r>
              <a:rPr lang="en-IN" dirty="0"/>
              <a:t> MOQ, </a:t>
            </a:r>
            <a:r>
              <a:rPr lang="en-IN" dirty="0" err="1"/>
              <a:t>NUnit</a:t>
            </a:r>
            <a:r>
              <a:rPr lang="en-IN" dirty="0"/>
              <a:t>, </a:t>
            </a:r>
            <a:r>
              <a:rPr lang="en-IN" dirty="0" err="1"/>
              <a:t>xUnit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Rest API Testing:</a:t>
            </a:r>
            <a:r>
              <a:rPr lang="en-IN" dirty="0"/>
              <a:t> Postman, Swagger, </a:t>
            </a:r>
            <a:r>
              <a:rPr lang="en-IN" dirty="0" err="1"/>
              <a:t>Resharper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 &amp; Version Control:</a:t>
            </a:r>
            <a:r>
              <a:rPr lang="en-IN" dirty="0"/>
              <a:t> Git, GitLab, GitHub, Git Clone</a:t>
            </a:r>
          </a:p>
          <a:p>
            <a:pPr marL="114300" indent="0">
              <a:buNone/>
            </a:pPr>
            <a:r>
              <a:rPr lang="en-IN" b="1" dirty="0"/>
              <a:t>12. Azure Messaging &amp; Event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Azure Messaging Services:</a:t>
            </a:r>
            <a:r>
              <a:rPr lang="en-IN" dirty="0"/>
              <a:t> Event Grid, Event Hub, Service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Event-Driven Architecture:</a:t>
            </a:r>
            <a:r>
              <a:rPr lang="en-IN" dirty="0"/>
              <a:t> CQRS, Event Sourcing, Integration with Messaging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Serverless Functions:</a:t>
            </a:r>
            <a:r>
              <a:rPr lang="en-IN" dirty="0"/>
              <a:t> Azure Functions for event processing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6663-98EE-6AF0-2BC3-A65A112A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5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8B08F-76BD-1EB9-920E-C088E644E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5FE75-D4BC-7DCE-436A-E5043337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7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B22B-5946-5DDF-3D6E-FF4F9F75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&amp; Monitoring, </a:t>
            </a:r>
            <a:r>
              <a:rPr lang="en-US" dirty="0" err="1"/>
              <a:t>Healthcheck</a:t>
            </a:r>
            <a:r>
              <a:rPr lang="en-US" dirty="0"/>
              <a:t>, Alert </a:t>
            </a:r>
            <a:r>
              <a:rPr lang="en-US" dirty="0" err="1"/>
              <a:t>Messge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43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E440-93C8-BA9F-F39C-D054C81F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2D1E-2B20-E304-8896-2A6CFB05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Governance </a:t>
            </a:r>
          </a:p>
          <a:p>
            <a:pPr lvl="1"/>
            <a:r>
              <a:rPr lang="en-US" dirty="0"/>
              <a:t>Architecture framework</a:t>
            </a:r>
          </a:p>
          <a:p>
            <a:pPr lvl="1"/>
            <a:r>
              <a:rPr lang="en-US" dirty="0"/>
              <a:t>Business Alignment</a:t>
            </a:r>
          </a:p>
          <a:p>
            <a:pPr lvl="1"/>
            <a:r>
              <a:rPr lang="en-US" b="1" dirty="0"/>
              <a:t>cost optimization, security, scalability, governance, and compliance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76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149"/>
          <p:cNvSpPr txBox="1">
            <a:spLocks noGrp="1"/>
          </p:cNvSpPr>
          <p:nvPr>
            <p:ph type="body" idx="1"/>
          </p:nvPr>
        </p:nvSpPr>
        <p:spPr>
          <a:xfrm>
            <a:off x="126123" y="196521"/>
            <a:ext cx="121919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	Azure application insight</a:t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None/>
            </a:pPr>
            <a:r>
              <a:rPr lang="en-US" sz="2000" b="0" i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Application Insights is </a:t>
            </a:r>
            <a:r>
              <a:rPr lang="en-US" sz="2000" b="0" i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an extension of Azure Monitor and provides application performance monitoring (APM) features</a:t>
            </a:r>
            <a:r>
              <a:rPr lang="en-US" sz="2000" b="0" i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. APM tools are useful to monitor applications from development, through test, and into production in the following ways: Proactively understand how an application is performing.</a:t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101" name="Google Shape;3101;p149" descr="Screenshot that shows the Overview preview pane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23" y="1910801"/>
            <a:ext cx="11719036" cy="4750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1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p15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Azure Log Analytics</a:t>
            </a:r>
            <a:endParaRPr/>
          </a:p>
        </p:txBody>
      </p:sp>
      <p:pic>
        <p:nvPicPr>
          <p:cNvPr id="3107" name="Google Shape;3107;p150" descr="Screenshot that shows the Log Analytics interface with four features identified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3607" y="984798"/>
            <a:ext cx="11482062" cy="5917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776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9" name="Google Shape;3119;p152" descr="Azure Monitor | Microsoft Lear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848" y="1238743"/>
            <a:ext cx="11049000" cy="5214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12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ACD1-150C-A81F-6605-4AC432A5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Cost-Benefit Analysis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E2C55C-5F20-52E8-5FC0-9F4292591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0652"/>
            <a:ext cx="105657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 User Management, Catalog, Cart, Payment, Order Processing, Inventory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architecture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Core Microservices &amp; Azure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Cloud-native vs. hybrid approaches </a:t>
            </a:r>
          </a:p>
        </p:txBody>
      </p:sp>
    </p:spTree>
    <p:extLst>
      <p:ext uri="{BB962C8B-B14F-4D97-AF65-F5344CB8AC3E}">
        <p14:creationId xmlns:p14="http://schemas.microsoft.com/office/powerpoint/2010/main" val="8972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08D1-19E3-5CE5-924D-098FE7B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3: Key Challenges in E-Commerce &amp; Resolution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8DAF9F-E996-98E2-445D-A7F65AD02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(Handling flash sales, high traffic spikes)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Autoscaling, Azure Front Door, Load Balancer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(Handling fraud detection, API security)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AD B2C, OAuth 2.0, APIM, WAF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Availability &amp; Resilience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Multi-region deployment, Azure Cosmos DB, Event-driven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Latency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CDN, Caching (Redis), CQRS, DDD, Azure Service Bus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Consistency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Sourcing, SAGA Pattern, Outbox 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79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0CB4-9EA8-28D1-890E-D14293B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4: Solution Architecture - .NET &amp; Azure Cloud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83AF8-D5EF-0F82-84BE-17E795F87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Microservices with Azure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Gateway (Azure APIM)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Microservices (Order, Payment, Inventory)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SQL, Azure Cosmos 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Authorization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AD B2C, OAuth, JWT tokens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&amp; Monitoring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ELK Stack (Elasticsearch, Logstash, Kibana), Azure Monitor, App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7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2B3B-986E-F5DE-C38B-A4C5392D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5: DevOps Strategy for E-Commerce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507F9-4F87-DFC5-16AD-941F0C0D1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DevOps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Blue-Green Deployment, Canary Releases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 as Code (Terraform, ARM templates)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DevOps practices (Secrets in Azure Key Vault) </a:t>
            </a:r>
          </a:p>
        </p:txBody>
      </p:sp>
    </p:spTree>
    <p:extLst>
      <p:ext uri="{BB962C8B-B14F-4D97-AF65-F5344CB8AC3E}">
        <p14:creationId xmlns:p14="http://schemas.microsoft.com/office/powerpoint/2010/main" val="426184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3C0F-C633-B942-2DDB-C9ECBD12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6: Real-world Case Studies &amp; Demo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F3D6C4-BD62-C498-7375-465A711F7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of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Platform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millions of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a microservice to Azure AKS with API Gateway </a:t>
            </a:r>
          </a:p>
        </p:txBody>
      </p:sp>
    </p:spTree>
    <p:extLst>
      <p:ext uri="{BB962C8B-B14F-4D97-AF65-F5344CB8AC3E}">
        <p14:creationId xmlns:p14="http://schemas.microsoft.com/office/powerpoint/2010/main" val="352572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EA8B-70F0-BBF0-E943-D3578164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7: Hands-on Challenges &amp; Solutions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FCB7F1-A886-EED8-D894-1215183BA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problem-solving session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troubleshoot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bottlenecks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failures in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microservices system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Polly for resilience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(Retry, Circuit Breaker) </a:t>
            </a:r>
          </a:p>
        </p:txBody>
      </p:sp>
    </p:spTree>
    <p:extLst>
      <p:ext uri="{BB962C8B-B14F-4D97-AF65-F5344CB8AC3E}">
        <p14:creationId xmlns:p14="http://schemas.microsoft.com/office/powerpoint/2010/main" val="86344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1F8C-B0CA-A1FE-8573-58B2E62E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8: Best Practices &amp; Takeaways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339385-57DB-CAF5-4C26-3A44DBF6E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Do’s and Don’ts in architecting e-commerce on .NET &amp; Azure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future-proof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optimization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governance </a:t>
            </a:r>
          </a:p>
        </p:txBody>
      </p:sp>
    </p:spTree>
    <p:extLst>
      <p:ext uri="{BB962C8B-B14F-4D97-AF65-F5344CB8AC3E}">
        <p14:creationId xmlns:p14="http://schemas.microsoft.com/office/powerpoint/2010/main" val="34092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99B6-083D-2CA5-12B6-C4658B41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9" y="-95477"/>
            <a:ext cx="10515600" cy="1325563"/>
          </a:xfrm>
        </p:spPr>
        <p:txBody>
          <a:bodyPr/>
          <a:lstStyle/>
          <a:p>
            <a:r>
              <a:rPr lang="en-US" dirty="0"/>
              <a:t>Objectives of the workshop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A2DF-BDC0-74F6-4240-E06E3CD5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230086"/>
            <a:ext cx="11364686" cy="5519057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E-Commerce Architecture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brief overview of modern e-commerce platform needs.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 Dive into .NET Core and Microservices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How to structure an e-commerce platform with .NET Core using microservices architecture.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Leveraging Azure Cloud Services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Discuss Azure services like AKS (Azure Kubernetes Service), Cosmos DB, Azure Functions, APIM (API Management), Azure App Services, and Azure Logic Apps.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AI-Driven Solutions for E-Commerce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Using Azure AI to personalize customer experiences, automate product recommendations, and optimize business processes.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Optimization with Azure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Highlight how Azure’s pay-as-you-go model and services like Azure DevOps and Azure Automation help lower infrastructure and operational costs.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9441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BA90-588C-1C19-FA69-B835F1BE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1F09-EE37-866B-2063-23EC56C4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 9: Q&amp;A and Workshop Closure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5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F073-BDD2-C962-260E-EBC6714B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2275115"/>
            <a:ext cx="11299372" cy="1643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Introduction to E-Commerce Architecture</a:t>
            </a: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brief overview of modern e-commerce platform needs.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0234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18E7D-065E-E81A-B28A-8F2E2CB5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446650"/>
            <a:ext cx="3105626" cy="5280721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Security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Compliance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(</a:t>
            </a:r>
            <a:r>
              <a:rPr lang="en-IN" sz="1400" b="0" i="0" dirty="0">
                <a:solidFill>
                  <a:srgbClr val="191B28"/>
                </a:solidFill>
                <a:effectLst/>
                <a:latin typeface="Google Sans"/>
              </a:rPr>
              <a:t>General Data Protection Regulation)</a:t>
            </a:r>
            <a:endParaRPr lang="en-US" sz="2000" dirty="0"/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Logging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Monitoring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Communication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Backup &amp; DR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High Available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Scalable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Reliable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Flexible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Available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MASS Transit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Health Check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Communication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Caching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Blue Green Deployment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RTO RPO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Docker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DevOps CICD Pipeline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Deployment on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App services/ AKS/ VM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Fault Tolerance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SAGA, CQRS, DDD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IN" sz="2400" dirty="0"/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7331D-FBE8-8BB6-C4DC-697A972E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227341"/>
            <a:ext cx="11691257" cy="9907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       Identity Provider, Angular, Web API(.NET Core)</a:t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2800" b="1" dirty="0"/>
              <a:t>Security, Logging, Monitoring, Scalability, Deployment, Caching, Costing</a:t>
            </a:r>
            <a:endParaRPr lang="en-IN" sz="3200" b="1" dirty="0"/>
          </a:p>
        </p:txBody>
      </p:sp>
      <p:pic>
        <p:nvPicPr>
          <p:cNvPr id="4" name="Content Placeholder 3" descr="microservices-styled architecture">
            <a:extLst>
              <a:ext uri="{FF2B5EF4-FFF2-40B4-BE49-F238E27FC236}">
                <a16:creationId xmlns:a16="http://schemas.microsoft.com/office/drawing/2014/main" id="{226E9B70-F46C-EE43-0AC9-69656E743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84"/>
          <a:stretch/>
        </p:blipFill>
        <p:spPr bwMode="auto">
          <a:xfrm>
            <a:off x="4064929" y="1296522"/>
            <a:ext cx="7474570" cy="36270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4EDB298-9585-131C-1FBA-CC706D00DCBB}"/>
              </a:ext>
            </a:extLst>
          </p:cNvPr>
          <p:cNvSpPr txBox="1">
            <a:spLocks/>
          </p:cNvSpPr>
          <p:nvPr/>
        </p:nvSpPr>
        <p:spPr>
          <a:xfrm>
            <a:off x="9272072" y="1165131"/>
            <a:ext cx="3105626" cy="528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sz="24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584D85A-627F-76D1-C44F-1D1DD84CC12B}"/>
              </a:ext>
            </a:extLst>
          </p:cNvPr>
          <p:cNvSpPr txBox="1">
            <a:spLocks/>
          </p:cNvSpPr>
          <p:nvPr/>
        </p:nvSpPr>
        <p:spPr>
          <a:xfrm>
            <a:off x="3198385" y="5282325"/>
            <a:ext cx="8993615" cy="125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(Azure ADB2C/Identity Server/ Other..),  Entity Framework, Application insight, application Gateway, API Management, AKS, Azure SQL DB, Azure Service Bus, VM, Key Vault, Function,  logic app, Cognitive Services etc.</a:t>
            </a:r>
          </a:p>
          <a:p>
            <a:pPr marL="8001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Angular (Component, Directive, Service, Pipe, </a:t>
            </a:r>
            <a:r>
              <a:rPr lang="en-US" sz="2000" dirty="0" err="1"/>
              <a:t>AuthGuard</a:t>
            </a:r>
            <a:r>
              <a:rPr lang="en-US" sz="2000" dirty="0"/>
              <a:t>, http services, MSAL)</a:t>
            </a:r>
          </a:p>
          <a:p>
            <a:pPr marL="8001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Web API (Secure API, Role based Authorization, logging, Communication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71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p234"/>
          <p:cNvSpPr txBox="1"/>
          <p:nvPr/>
        </p:nvSpPr>
        <p:spPr>
          <a:xfrm>
            <a:off x="5131036" y="771718"/>
            <a:ext cx="7022864" cy="647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Factor Microservice Rule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and Authorization, Encryption (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IdentityServer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OAuth 2.0, JWT),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SSL/TLS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Gateway(Ocelot, Azure API Management)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and Monitoring (ELK Stack (Elasticsearch, Logstash, Kibana)/ New Relic, Azure application Insight, log Analytics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Kubernetes Services)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Tolerance(Circuit Breakers-Polly,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retries, timeouts)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Scaling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sharding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replication)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Balancing-Kubernetes Ingress Controllers, Azure load balancer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Tracing(Application Insights,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OpenTelemetry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Autoscaling (Kubernetes Horizontal Pod Auto scaler (HPA)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 Communication- RESTful APIs,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gRPC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Messaging Queues (RabbitMQ, Kafka)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Checks - Kubernetes Probes, ASP.NET Core Health Checks, Consul Health Checks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Containerization(Docker, Docker Swarm),Orchestration – Kubernetes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Integration/Continuous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DeploymentCI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/CD) -Jenkins,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Azure DevOps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Terraform, ARM Template, Bicep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Async, Middleware, SonarQube,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Resharper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Code Analysis, Branching Strategy</a:t>
            </a:r>
            <a:endParaRPr sz="18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5" name="Google Shape;3675;p234"/>
          <p:cNvSpPr/>
          <p:nvPr/>
        </p:nvSpPr>
        <p:spPr>
          <a:xfrm>
            <a:off x="457200" y="91111"/>
            <a:ext cx="11223171" cy="6648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available &amp; Scalable architecture Microservices Architecture</a:t>
            </a:r>
            <a:endParaRPr sz="1200" dirty="0"/>
          </a:p>
        </p:txBody>
      </p:sp>
      <p:pic>
        <p:nvPicPr>
          <p:cNvPr id="1026" name="Picture 2" descr="Microservices Architecture on .NET with applying CQRS, Clean Architecture  and Event-Driven Communication | aspnetrun">
            <a:extLst>
              <a:ext uri="{FF2B5EF4-FFF2-40B4-BE49-F238E27FC236}">
                <a16:creationId xmlns:a16="http://schemas.microsoft.com/office/drawing/2014/main" id="{91C6A085-104D-9C17-96A3-5BA8515C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6" y="3881904"/>
            <a:ext cx="4938458" cy="263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3" descr="microservices-styled architecture">
            <a:extLst>
              <a:ext uri="{FF2B5EF4-FFF2-40B4-BE49-F238E27FC236}">
                <a16:creationId xmlns:a16="http://schemas.microsoft.com/office/drawing/2014/main" id="{72BA5B3D-3C2F-B7CD-555E-BBFB3F789E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84"/>
          <a:stretch/>
        </p:blipFill>
        <p:spPr bwMode="auto">
          <a:xfrm>
            <a:off x="0" y="990157"/>
            <a:ext cx="4912277" cy="263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7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75" descr="ac6_azure_webap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33513"/>
            <a:ext cx="11582400" cy="6590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3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>
            <a:spLocks noGrp="1"/>
          </p:cNvSpPr>
          <p:nvPr>
            <p:ph type="title"/>
          </p:nvPr>
        </p:nvSpPr>
        <p:spPr>
          <a:xfrm>
            <a:off x="1057407" y="-82761"/>
            <a:ext cx="10515600" cy="99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50" rIns="109725" bIns="5485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</a:pPr>
            <a:r>
              <a:rPr lang="en-US"/>
              <a:t>               Azure API Management</a:t>
            </a:r>
            <a:endParaRPr/>
          </a:p>
        </p:txBody>
      </p:sp>
      <p:pic>
        <p:nvPicPr>
          <p:cNvPr id="455" name="Google Shape;455;p63" descr="Diagram that shows an architecture for integrating AKS and API Management via mTL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74" y="646102"/>
            <a:ext cx="12124526" cy="6211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2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120"/>
          <p:cNvSpPr txBox="1">
            <a:spLocks noGrp="1"/>
          </p:cNvSpPr>
          <p:nvPr>
            <p:ph type="ftr" idx="11"/>
          </p:nvPr>
        </p:nvSpPr>
        <p:spPr>
          <a:xfrm>
            <a:off x="0" y="64510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Kalyan Reddy Daida</a:t>
            </a:r>
            <a:endParaRPr/>
          </a:p>
        </p:txBody>
      </p:sp>
      <p:sp>
        <p:nvSpPr>
          <p:cNvPr id="2376" name="Google Shape;2376;p120"/>
          <p:cNvSpPr txBox="1">
            <a:spLocks noGrp="1"/>
          </p:cNvSpPr>
          <p:nvPr>
            <p:ph type="title"/>
          </p:nvPr>
        </p:nvSpPr>
        <p:spPr>
          <a:xfrm>
            <a:off x="838200" y="-96979"/>
            <a:ext cx="10515600" cy="99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50" rIns="109725" bIns="5485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</a:pPr>
            <a:r>
              <a:rPr lang="en-US"/>
              <a:t>Azure Active Directory &amp; Kubernetes RBAC</a:t>
            </a:r>
            <a:endParaRPr/>
          </a:p>
        </p:txBody>
      </p:sp>
      <p:sp>
        <p:nvSpPr>
          <p:cNvPr id="2377" name="Google Shape;2377;p120"/>
          <p:cNvSpPr/>
          <p:nvPr/>
        </p:nvSpPr>
        <p:spPr>
          <a:xfrm>
            <a:off x="5815286" y="893730"/>
            <a:ext cx="6157748" cy="3482082"/>
          </a:xfrm>
          <a:prstGeom prst="roundRect">
            <a:avLst>
              <a:gd name="adj" fmla="val 5445"/>
            </a:avLst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8" name="Google Shape;2378;p120"/>
          <p:cNvCxnSpPr/>
          <p:nvPr/>
        </p:nvCxnSpPr>
        <p:spPr>
          <a:xfrm>
            <a:off x="10264957" y="2431283"/>
            <a:ext cx="1" cy="29741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9" name="Google Shape;2379;p120"/>
          <p:cNvSpPr/>
          <p:nvPr/>
        </p:nvSpPr>
        <p:spPr>
          <a:xfrm>
            <a:off x="7230242" y="2117638"/>
            <a:ext cx="4640812" cy="3153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Role</a:t>
            </a:r>
            <a:endParaRPr/>
          </a:p>
        </p:txBody>
      </p:sp>
      <p:sp>
        <p:nvSpPr>
          <p:cNvPr id="2380" name="Google Shape;2380;p120"/>
          <p:cNvSpPr/>
          <p:nvPr/>
        </p:nvSpPr>
        <p:spPr>
          <a:xfrm>
            <a:off x="7230241" y="3200993"/>
            <a:ext cx="1226207" cy="52551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(Verb)</a:t>
            </a:r>
            <a:endParaRPr/>
          </a:p>
        </p:txBody>
      </p:sp>
      <p:cxnSp>
        <p:nvCxnSpPr>
          <p:cNvPr id="2381" name="Google Shape;2381;p120"/>
          <p:cNvCxnSpPr>
            <a:endCxn id="2380" idx="0"/>
          </p:cNvCxnSpPr>
          <p:nvPr/>
        </p:nvCxnSpPr>
        <p:spPr>
          <a:xfrm>
            <a:off x="7843345" y="2432993"/>
            <a:ext cx="0" cy="76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2" name="Google Shape;2382;p120"/>
          <p:cNvSpPr/>
          <p:nvPr/>
        </p:nvSpPr>
        <p:spPr>
          <a:xfrm>
            <a:off x="5969438" y="1577003"/>
            <a:ext cx="5901615" cy="3153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Role Binding</a:t>
            </a:r>
            <a:endParaRPr/>
          </a:p>
        </p:txBody>
      </p:sp>
      <p:sp>
        <p:nvSpPr>
          <p:cNvPr id="2383" name="Google Shape;2383;p120"/>
          <p:cNvSpPr/>
          <p:nvPr/>
        </p:nvSpPr>
        <p:spPr>
          <a:xfrm>
            <a:off x="5969437" y="3196613"/>
            <a:ext cx="1226207" cy="5255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/ Group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(Subject)</a:t>
            </a:r>
            <a:endParaRPr/>
          </a:p>
        </p:txBody>
      </p:sp>
      <p:cxnSp>
        <p:nvCxnSpPr>
          <p:cNvPr id="2384" name="Google Shape;2384;p120"/>
          <p:cNvCxnSpPr>
            <a:endCxn id="2383" idx="0"/>
          </p:cNvCxnSpPr>
          <p:nvPr/>
        </p:nvCxnSpPr>
        <p:spPr>
          <a:xfrm flipH="1">
            <a:off x="6582541" y="1892213"/>
            <a:ext cx="34500" cy="1304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5" name="Google Shape;2385;p120"/>
          <p:cNvSpPr txBox="1"/>
          <p:nvPr/>
        </p:nvSpPr>
        <p:spPr>
          <a:xfrm>
            <a:off x="7010656" y="943682"/>
            <a:ext cx="4288097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AKS Kubernetes Cluster</a:t>
            </a:r>
            <a:endParaRPr/>
          </a:p>
        </p:txBody>
      </p:sp>
      <p:pic>
        <p:nvPicPr>
          <p:cNvPr id="2386" name="Google Shape;2386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438" y="1539343"/>
            <a:ext cx="352970" cy="35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7" name="Google Shape;2387;p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908" y="2080296"/>
            <a:ext cx="358415" cy="35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8" name="Google Shape;2388;p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6442153" y="927903"/>
            <a:ext cx="578820" cy="57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9" name="Google Shape;2389;p120"/>
          <p:cNvGrpSpPr/>
          <p:nvPr/>
        </p:nvGrpSpPr>
        <p:grpSpPr>
          <a:xfrm>
            <a:off x="8662278" y="2719903"/>
            <a:ext cx="3208775" cy="1379542"/>
            <a:chOff x="4193628" y="3909850"/>
            <a:chExt cx="3850530" cy="1655451"/>
          </a:xfrm>
        </p:grpSpPr>
        <p:sp>
          <p:nvSpPr>
            <p:cNvPr id="2390" name="Google Shape;2390;p120"/>
            <p:cNvSpPr/>
            <p:nvPr/>
          </p:nvSpPr>
          <p:spPr>
            <a:xfrm>
              <a:off x="4193628" y="3909850"/>
              <a:ext cx="3850530" cy="1618246"/>
            </a:xfrm>
            <a:prstGeom prst="roundRect">
              <a:avLst>
                <a:gd name="adj" fmla="val 5665"/>
              </a:avLst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120"/>
            <p:cNvSpPr txBox="1"/>
            <p:nvPr/>
          </p:nvSpPr>
          <p:spPr>
            <a:xfrm>
              <a:off x="5479199" y="5177503"/>
              <a:ext cx="1310590" cy="387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(Resources)</a:t>
              </a:r>
              <a:endParaRPr/>
            </a:p>
          </p:txBody>
        </p:sp>
      </p:grpSp>
      <p:pic>
        <p:nvPicPr>
          <p:cNvPr id="2392" name="Google Shape;2392;p1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8875" y="1198578"/>
            <a:ext cx="1027911" cy="1027911"/>
          </a:xfrm>
          <a:prstGeom prst="rect">
            <a:avLst/>
          </a:prstGeom>
          <a:noFill/>
          <a:ln>
            <a:noFill/>
          </a:ln>
        </p:spPr>
      </p:pic>
      <p:sp>
        <p:nvSpPr>
          <p:cNvPr id="2393" name="Google Shape;2393;p120"/>
          <p:cNvSpPr txBox="1"/>
          <p:nvPr/>
        </p:nvSpPr>
        <p:spPr>
          <a:xfrm>
            <a:off x="738255" y="2213829"/>
            <a:ext cx="1728550" cy="29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Active Directory</a:t>
            </a:r>
            <a:endParaRPr/>
          </a:p>
        </p:txBody>
      </p:sp>
      <p:pic>
        <p:nvPicPr>
          <p:cNvPr id="2394" name="Google Shape;2394;p1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7765" y="2910804"/>
            <a:ext cx="948653" cy="94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120"/>
          <p:cNvSpPr txBox="1"/>
          <p:nvPr/>
        </p:nvSpPr>
        <p:spPr>
          <a:xfrm>
            <a:off x="570969" y="3722130"/>
            <a:ext cx="2215607" cy="29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AD Group: aksreadonly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6" name="Google Shape;2396;p1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2182" y="4845757"/>
            <a:ext cx="925218" cy="925218"/>
          </a:xfrm>
          <a:prstGeom prst="rect">
            <a:avLst/>
          </a:prstGeom>
          <a:noFill/>
          <a:ln>
            <a:noFill/>
          </a:ln>
        </p:spPr>
      </p:pic>
      <p:sp>
        <p:nvSpPr>
          <p:cNvPr id="2397" name="Google Shape;2397;p120"/>
          <p:cNvSpPr txBox="1"/>
          <p:nvPr/>
        </p:nvSpPr>
        <p:spPr>
          <a:xfrm>
            <a:off x="614502" y="5823174"/>
            <a:ext cx="1894558" cy="29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AD User: </a:t>
            </a: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aksread1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120"/>
          <p:cNvSpPr txBox="1"/>
          <p:nvPr/>
        </p:nvSpPr>
        <p:spPr>
          <a:xfrm>
            <a:off x="580965" y="4000848"/>
            <a:ext cx="2148280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 ID: e6dcdae4-e9ff-42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61-81e6-0d08537c4cf8</a:t>
            </a:r>
            <a:endParaRPr/>
          </a:p>
        </p:txBody>
      </p:sp>
      <p:sp>
        <p:nvSpPr>
          <p:cNvPr id="2399" name="Google Shape;2399;p120"/>
          <p:cNvSpPr/>
          <p:nvPr/>
        </p:nvSpPr>
        <p:spPr>
          <a:xfrm>
            <a:off x="424995" y="909721"/>
            <a:ext cx="2382805" cy="5218487"/>
          </a:xfrm>
          <a:prstGeom prst="roundRect">
            <a:avLst>
              <a:gd name="adj" fmla="val 5397"/>
            </a:avLst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120"/>
          <p:cNvSpPr txBox="1"/>
          <p:nvPr/>
        </p:nvSpPr>
        <p:spPr>
          <a:xfrm>
            <a:off x="856437" y="927946"/>
            <a:ext cx="137736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</p:txBody>
      </p:sp>
      <p:sp>
        <p:nvSpPr>
          <p:cNvPr id="2401" name="Google Shape;2401;p120"/>
          <p:cNvSpPr/>
          <p:nvPr/>
        </p:nvSpPr>
        <p:spPr>
          <a:xfrm>
            <a:off x="9484719" y="5101461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02" name="Google Shape;2402;p120"/>
          <p:cNvSpPr/>
          <p:nvPr/>
        </p:nvSpPr>
        <p:spPr>
          <a:xfrm rot="-5400000">
            <a:off x="3833476" y="1486765"/>
            <a:ext cx="269324" cy="3991546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46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120"/>
          <p:cNvSpPr txBox="1"/>
          <p:nvPr/>
        </p:nvSpPr>
        <p:spPr>
          <a:xfrm>
            <a:off x="1899744" y="3087066"/>
            <a:ext cx="4069693" cy="33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3">
                <a:solidFill>
                  <a:srgbClr val="246B1B"/>
                </a:solidFill>
                <a:latin typeface="Calibri"/>
                <a:ea typeface="Calibri"/>
                <a:cs typeface="Calibri"/>
                <a:sym typeface="Calibri"/>
              </a:rPr>
              <a:t>Integrate Azure AD Group &amp; Kubernetes RBAC</a:t>
            </a:r>
            <a:endParaRPr/>
          </a:p>
        </p:txBody>
      </p:sp>
      <p:sp>
        <p:nvSpPr>
          <p:cNvPr id="2404" name="Google Shape;2404;p120"/>
          <p:cNvSpPr/>
          <p:nvPr/>
        </p:nvSpPr>
        <p:spPr>
          <a:xfrm>
            <a:off x="3101814" y="859288"/>
            <a:ext cx="2002458" cy="9732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k8s Cluster Role</a:t>
            </a:r>
            <a:endParaRPr/>
          </a:p>
        </p:txBody>
      </p:sp>
      <p:sp>
        <p:nvSpPr>
          <p:cNvPr id="2405" name="Google Shape;2405;p120"/>
          <p:cNvSpPr/>
          <p:nvPr/>
        </p:nvSpPr>
        <p:spPr>
          <a:xfrm>
            <a:off x="3106283" y="1915888"/>
            <a:ext cx="2002458" cy="9732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k8s Cluster Role Binding</a:t>
            </a:r>
            <a:endParaRPr/>
          </a:p>
        </p:txBody>
      </p:sp>
      <p:sp>
        <p:nvSpPr>
          <p:cNvPr id="2406" name="Google Shape;2406;p120"/>
          <p:cNvSpPr/>
          <p:nvPr/>
        </p:nvSpPr>
        <p:spPr>
          <a:xfrm>
            <a:off x="6617139" y="4771045"/>
            <a:ext cx="2237174" cy="5780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kubectl </a:t>
            </a:r>
            <a:r>
              <a:rPr lang="en-US" sz="1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 sz="15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7" name="Google Shape;2407;p120" descr="Internet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12204" y="4574875"/>
            <a:ext cx="990708" cy="99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408" name="Google Shape;2408;p120"/>
          <p:cNvSpPr txBox="1"/>
          <p:nvPr/>
        </p:nvSpPr>
        <p:spPr>
          <a:xfrm>
            <a:off x="10448991" y="5485863"/>
            <a:ext cx="8600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endParaRPr/>
          </a:p>
        </p:txBody>
      </p:sp>
      <p:sp>
        <p:nvSpPr>
          <p:cNvPr id="2409" name="Google Shape;2409;p120"/>
          <p:cNvSpPr/>
          <p:nvPr/>
        </p:nvSpPr>
        <p:spPr>
          <a:xfrm>
            <a:off x="3368865" y="4563795"/>
            <a:ext cx="8252167" cy="1747039"/>
          </a:xfrm>
          <a:prstGeom prst="roundRect">
            <a:avLst>
              <a:gd name="adj" fmla="val 5397"/>
            </a:avLst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120"/>
          <p:cNvSpPr txBox="1"/>
          <p:nvPr/>
        </p:nvSpPr>
        <p:spPr>
          <a:xfrm>
            <a:off x="6918838" y="5964238"/>
            <a:ext cx="124675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Desktop</a:t>
            </a:r>
            <a:endParaRPr/>
          </a:p>
        </p:txBody>
      </p:sp>
      <p:sp>
        <p:nvSpPr>
          <p:cNvPr id="2411" name="Google Shape;2411;p120"/>
          <p:cNvSpPr/>
          <p:nvPr/>
        </p:nvSpPr>
        <p:spPr>
          <a:xfrm>
            <a:off x="3664051" y="4757882"/>
            <a:ext cx="2358269" cy="5780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Credentials Cached</a:t>
            </a:r>
            <a:endParaRPr/>
          </a:p>
        </p:txBody>
      </p:sp>
      <p:cxnSp>
        <p:nvCxnSpPr>
          <p:cNvPr id="2412" name="Google Shape;2412;p120"/>
          <p:cNvCxnSpPr>
            <a:stCxn id="2407" idx="1"/>
            <a:endCxn id="2406" idx="3"/>
          </p:cNvCxnSpPr>
          <p:nvPr/>
        </p:nvCxnSpPr>
        <p:spPr>
          <a:xfrm rot="10800000">
            <a:off x="8854304" y="5060029"/>
            <a:ext cx="1557900" cy="10200"/>
          </a:xfrm>
          <a:prstGeom prst="straightConnector1">
            <a:avLst/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3" name="Google Shape;2413;p120"/>
          <p:cNvCxnSpPr>
            <a:stCxn id="2406" idx="2"/>
          </p:cNvCxnSpPr>
          <p:nvPr/>
        </p:nvCxnSpPr>
        <p:spPr>
          <a:xfrm rot="5400000" flipH="1">
            <a:off x="4763176" y="2376516"/>
            <a:ext cx="20400" cy="5924700"/>
          </a:xfrm>
          <a:prstGeom prst="bentConnector4">
            <a:avLst>
              <a:gd name="adj1" fmla="val -2504370"/>
              <a:gd name="adj2" fmla="val 79610"/>
            </a:avLst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4" name="Google Shape;2414;p120"/>
          <p:cNvCxnSpPr>
            <a:stCxn id="2396" idx="0"/>
            <a:endCxn id="2411" idx="1"/>
          </p:cNvCxnSpPr>
          <p:nvPr/>
        </p:nvCxnSpPr>
        <p:spPr>
          <a:xfrm rot="-5400000" flipH="1">
            <a:off x="2473891" y="3856657"/>
            <a:ext cx="201000" cy="2179200"/>
          </a:xfrm>
          <a:prstGeom prst="bentConnector4">
            <a:avLst>
              <a:gd name="adj1" fmla="val -94777"/>
              <a:gd name="adj2" fmla="val 64987"/>
            </a:avLst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5" name="Google Shape;2415;p120"/>
          <p:cNvCxnSpPr>
            <a:stCxn id="2406" idx="0"/>
            <a:endCxn id="2383" idx="2"/>
          </p:cNvCxnSpPr>
          <p:nvPr/>
        </p:nvCxnSpPr>
        <p:spPr>
          <a:xfrm rot="5400000" flipH="1">
            <a:off x="6634726" y="3670045"/>
            <a:ext cx="1048800" cy="1153200"/>
          </a:xfrm>
          <a:prstGeom prst="bentConnector3">
            <a:avLst>
              <a:gd name="adj1" fmla="val 29365"/>
            </a:avLst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6" name="Google Shape;2416;p120"/>
          <p:cNvSpPr/>
          <p:nvPr/>
        </p:nvSpPr>
        <p:spPr>
          <a:xfrm>
            <a:off x="3404987" y="5485862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17" name="Google Shape;2417;p120"/>
          <p:cNvSpPr/>
          <p:nvPr/>
        </p:nvSpPr>
        <p:spPr>
          <a:xfrm>
            <a:off x="2939881" y="4662212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18" name="Google Shape;2418;p120"/>
          <p:cNvSpPr/>
          <p:nvPr/>
        </p:nvSpPr>
        <p:spPr>
          <a:xfrm>
            <a:off x="6617139" y="4078652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2419" name="Google Shape;2419;p1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73551" y="2947653"/>
            <a:ext cx="751074" cy="7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1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16719" y="2958734"/>
            <a:ext cx="751074" cy="7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1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897414" y="2947653"/>
            <a:ext cx="751074" cy="75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Google Shape;2422;p120"/>
          <p:cNvSpPr/>
          <p:nvPr/>
        </p:nvSpPr>
        <p:spPr>
          <a:xfrm>
            <a:off x="6982667" y="3702648"/>
            <a:ext cx="2315906" cy="962520"/>
          </a:xfrm>
          <a:prstGeom prst="irregularSeal2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Granted</a:t>
            </a:r>
            <a:endParaRPr/>
          </a:p>
        </p:txBody>
      </p:sp>
      <p:sp>
        <p:nvSpPr>
          <p:cNvPr id="2423" name="Google Shape;2423;p120"/>
          <p:cNvSpPr/>
          <p:nvPr/>
        </p:nvSpPr>
        <p:spPr>
          <a:xfrm>
            <a:off x="8375714" y="5583597"/>
            <a:ext cx="1531403" cy="6614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Only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1591</Words>
  <Application>Microsoft Office PowerPoint</Application>
  <PresentationFormat>Widescreen</PresentationFormat>
  <Paragraphs>204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arial</vt:lpstr>
      <vt:lpstr>Calibri</vt:lpstr>
      <vt:lpstr>Google Sans</vt:lpstr>
      <vt:lpstr>Office Theme</vt:lpstr>
      <vt:lpstr>Architecting E-Commerce Solutions with .NET &amp; Azure Cloud</vt:lpstr>
      <vt:lpstr>PowerPoint Presentation</vt:lpstr>
      <vt:lpstr>Objectives of the workshop</vt:lpstr>
      <vt:lpstr>PowerPoint Presentation</vt:lpstr>
      <vt:lpstr>       Identity Provider, Angular, Web API(.NET Core)  Security, Logging, Monitoring, Scalability, Deployment, Caching, Costing</vt:lpstr>
      <vt:lpstr>PowerPoint Presentation</vt:lpstr>
      <vt:lpstr>PowerPoint Presentation</vt:lpstr>
      <vt:lpstr>               Azure API Management</vt:lpstr>
      <vt:lpstr>Azure Active Directory &amp; Kubernetes RBAC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Log Analytics</vt:lpstr>
      <vt:lpstr>PowerPoint Presentation</vt:lpstr>
      <vt:lpstr>Cost-Benefit Analysis</vt:lpstr>
      <vt:lpstr>Slide 3: Key Challenges in E-Commerce &amp; Resolution</vt:lpstr>
      <vt:lpstr>Slide 4: Solution Architecture - .NET &amp; Azure Cloud</vt:lpstr>
      <vt:lpstr>Slide 5: DevOps Strategy for E-Commerce</vt:lpstr>
      <vt:lpstr>Slide 6: Real-world Case Studies &amp; Demo</vt:lpstr>
      <vt:lpstr>Slide 7: Hands-on Challenges &amp; Solutions</vt:lpstr>
      <vt:lpstr>Slide 8: Best Practices &amp; Takeaways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Hajela, Rajneesh</dc:creator>
  <cp:lastModifiedBy>Hajela, Rajneesh</cp:lastModifiedBy>
  <cp:revision>2</cp:revision>
  <dcterms:created xsi:type="dcterms:W3CDTF">2025-02-05T09:17:19Z</dcterms:created>
  <dcterms:modified xsi:type="dcterms:W3CDTF">2025-02-12T13:23:35Z</dcterms:modified>
</cp:coreProperties>
</file>