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7569200" cy="10706100"/>
  <p:notesSz cx="7569200" cy="10706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3006" y="-3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8891"/>
            <a:ext cx="6433820" cy="22482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95416"/>
            <a:ext cx="5298440" cy="2676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460" y="2462403"/>
            <a:ext cx="3292602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8138" y="2462403"/>
            <a:ext cx="3292602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460" y="428244"/>
            <a:ext cx="6812280" cy="17129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62403"/>
            <a:ext cx="6812280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3528" y="9956673"/>
            <a:ext cx="2422144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460" y="9956673"/>
            <a:ext cx="1740916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9824" y="9956673"/>
            <a:ext cx="1740916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7857" y="8026783"/>
            <a:ext cx="7121525" cy="10160"/>
          </a:xfrm>
          <a:custGeom>
            <a:avLst/>
            <a:gdLst/>
            <a:ahLst/>
            <a:cxnLst/>
            <a:rect l="l" t="t" r="r" b="b"/>
            <a:pathLst>
              <a:path w="7121525" h="10159">
                <a:moveTo>
                  <a:pt x="7121149" y="9532"/>
                </a:moveTo>
                <a:lnTo>
                  <a:pt x="0" y="9532"/>
                </a:lnTo>
                <a:lnTo>
                  <a:pt x="0" y="0"/>
                </a:lnTo>
                <a:lnTo>
                  <a:pt x="7121149" y="0"/>
                </a:lnTo>
                <a:lnTo>
                  <a:pt x="7121149" y="9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7853" y="8026793"/>
            <a:ext cx="7121525" cy="2345690"/>
          </a:xfrm>
          <a:custGeom>
            <a:avLst/>
            <a:gdLst/>
            <a:ahLst/>
            <a:cxnLst/>
            <a:rect l="l" t="t" r="r" b="b"/>
            <a:pathLst>
              <a:path w="7121525" h="2345690">
                <a:moveTo>
                  <a:pt x="7121144" y="0"/>
                </a:moveTo>
                <a:lnTo>
                  <a:pt x="7111619" y="0"/>
                </a:lnTo>
                <a:lnTo>
                  <a:pt x="7111619" y="2335580"/>
                </a:lnTo>
                <a:lnTo>
                  <a:pt x="9537" y="2335580"/>
                </a:lnTo>
                <a:lnTo>
                  <a:pt x="9537" y="0"/>
                </a:lnTo>
                <a:lnTo>
                  <a:pt x="0" y="0"/>
                </a:lnTo>
                <a:lnTo>
                  <a:pt x="0" y="2335580"/>
                </a:lnTo>
                <a:lnTo>
                  <a:pt x="0" y="2345118"/>
                </a:lnTo>
                <a:lnTo>
                  <a:pt x="9537" y="2345118"/>
                </a:lnTo>
                <a:lnTo>
                  <a:pt x="7111619" y="2345118"/>
                </a:lnTo>
                <a:lnTo>
                  <a:pt x="7121144" y="2345118"/>
                </a:lnTo>
                <a:lnTo>
                  <a:pt x="7121144" y="2335580"/>
                </a:lnTo>
                <a:lnTo>
                  <a:pt x="7121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06792" y="1706406"/>
            <a:ext cx="5262245" cy="10160"/>
          </a:xfrm>
          <a:custGeom>
            <a:avLst/>
            <a:gdLst/>
            <a:ahLst/>
            <a:cxnLst/>
            <a:rect l="l" t="t" r="r" b="b"/>
            <a:pathLst>
              <a:path w="5262245" h="10160">
                <a:moveTo>
                  <a:pt x="5262214" y="9532"/>
                </a:moveTo>
                <a:lnTo>
                  <a:pt x="0" y="9532"/>
                </a:lnTo>
                <a:lnTo>
                  <a:pt x="0" y="0"/>
                </a:lnTo>
                <a:lnTo>
                  <a:pt x="5262214" y="0"/>
                </a:lnTo>
                <a:lnTo>
                  <a:pt x="5262214" y="9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7853" y="1706409"/>
            <a:ext cx="7121525" cy="6330315"/>
          </a:xfrm>
          <a:custGeom>
            <a:avLst/>
            <a:gdLst/>
            <a:ahLst/>
            <a:cxnLst/>
            <a:rect l="l" t="t" r="r" b="b"/>
            <a:pathLst>
              <a:path w="7121525" h="6330315">
                <a:moveTo>
                  <a:pt x="7121144" y="0"/>
                </a:moveTo>
                <a:lnTo>
                  <a:pt x="7111619" y="0"/>
                </a:lnTo>
                <a:lnTo>
                  <a:pt x="7111619" y="6320383"/>
                </a:lnTo>
                <a:lnTo>
                  <a:pt x="1868462" y="6320383"/>
                </a:lnTo>
                <a:lnTo>
                  <a:pt x="1868462" y="9537"/>
                </a:lnTo>
                <a:lnTo>
                  <a:pt x="1868462" y="0"/>
                </a:lnTo>
                <a:lnTo>
                  <a:pt x="1858937" y="0"/>
                </a:lnTo>
                <a:lnTo>
                  <a:pt x="1858937" y="9537"/>
                </a:lnTo>
                <a:lnTo>
                  <a:pt x="1858937" y="6320383"/>
                </a:lnTo>
                <a:lnTo>
                  <a:pt x="9537" y="6320383"/>
                </a:lnTo>
                <a:lnTo>
                  <a:pt x="9537" y="9537"/>
                </a:lnTo>
                <a:lnTo>
                  <a:pt x="1858937" y="9537"/>
                </a:lnTo>
                <a:lnTo>
                  <a:pt x="1858937" y="0"/>
                </a:lnTo>
                <a:lnTo>
                  <a:pt x="9537" y="0"/>
                </a:lnTo>
                <a:lnTo>
                  <a:pt x="0" y="0"/>
                </a:lnTo>
                <a:lnTo>
                  <a:pt x="0" y="9537"/>
                </a:lnTo>
                <a:lnTo>
                  <a:pt x="0" y="6320383"/>
                </a:lnTo>
                <a:lnTo>
                  <a:pt x="0" y="6329908"/>
                </a:lnTo>
                <a:lnTo>
                  <a:pt x="9537" y="6329908"/>
                </a:lnTo>
                <a:lnTo>
                  <a:pt x="1858937" y="6329908"/>
                </a:lnTo>
                <a:lnTo>
                  <a:pt x="1868462" y="6329908"/>
                </a:lnTo>
                <a:lnTo>
                  <a:pt x="7111619" y="6329908"/>
                </a:lnTo>
                <a:lnTo>
                  <a:pt x="7121144" y="6329908"/>
                </a:lnTo>
                <a:lnTo>
                  <a:pt x="7121144" y="6320383"/>
                </a:lnTo>
                <a:lnTo>
                  <a:pt x="7121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7857" y="247857"/>
            <a:ext cx="7121525" cy="10160"/>
          </a:xfrm>
          <a:custGeom>
            <a:avLst/>
            <a:gdLst/>
            <a:ahLst/>
            <a:cxnLst/>
            <a:rect l="l" t="t" r="r" b="b"/>
            <a:pathLst>
              <a:path w="7121525" h="10160">
                <a:moveTo>
                  <a:pt x="7121149" y="9532"/>
                </a:moveTo>
                <a:lnTo>
                  <a:pt x="0" y="9532"/>
                </a:lnTo>
                <a:lnTo>
                  <a:pt x="0" y="0"/>
                </a:lnTo>
                <a:lnTo>
                  <a:pt x="7121149" y="0"/>
                </a:lnTo>
                <a:lnTo>
                  <a:pt x="7121149" y="9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47857" y="247857"/>
            <a:ext cx="7121525" cy="1468120"/>
            <a:chOff x="247857" y="247857"/>
            <a:chExt cx="7121525" cy="1468120"/>
          </a:xfrm>
        </p:grpSpPr>
        <p:sp>
          <p:nvSpPr>
            <p:cNvPr id="8" name="object 8"/>
            <p:cNvSpPr/>
            <p:nvPr/>
          </p:nvSpPr>
          <p:spPr>
            <a:xfrm>
              <a:off x="247853" y="247865"/>
              <a:ext cx="7121525" cy="1468120"/>
            </a:xfrm>
            <a:custGeom>
              <a:avLst/>
              <a:gdLst/>
              <a:ahLst/>
              <a:cxnLst/>
              <a:rect l="l" t="t" r="r" b="b"/>
              <a:pathLst>
                <a:path w="7121525" h="1468120">
                  <a:moveTo>
                    <a:pt x="7121144" y="0"/>
                  </a:moveTo>
                  <a:lnTo>
                    <a:pt x="7111619" y="0"/>
                  </a:lnTo>
                  <a:lnTo>
                    <a:pt x="7111619" y="1458544"/>
                  </a:lnTo>
                  <a:lnTo>
                    <a:pt x="9537" y="1458544"/>
                  </a:lnTo>
                  <a:lnTo>
                    <a:pt x="9537" y="0"/>
                  </a:lnTo>
                  <a:lnTo>
                    <a:pt x="0" y="0"/>
                  </a:lnTo>
                  <a:lnTo>
                    <a:pt x="0" y="1458544"/>
                  </a:lnTo>
                  <a:lnTo>
                    <a:pt x="0" y="1468081"/>
                  </a:lnTo>
                  <a:lnTo>
                    <a:pt x="9537" y="1468081"/>
                  </a:lnTo>
                  <a:lnTo>
                    <a:pt x="7111619" y="1468081"/>
                  </a:lnTo>
                  <a:lnTo>
                    <a:pt x="7121144" y="1468081"/>
                  </a:lnTo>
                  <a:lnTo>
                    <a:pt x="7121144" y="1458544"/>
                  </a:lnTo>
                  <a:lnTo>
                    <a:pt x="71211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2720" y="1124893"/>
              <a:ext cx="6902450" cy="10160"/>
            </a:xfrm>
            <a:custGeom>
              <a:avLst/>
              <a:gdLst/>
              <a:ahLst/>
              <a:cxnLst/>
              <a:rect l="l" t="t" r="r" b="b"/>
              <a:pathLst>
                <a:path w="6902450" h="10159">
                  <a:moveTo>
                    <a:pt x="6901890" y="9532"/>
                  </a:moveTo>
                  <a:lnTo>
                    <a:pt x="0" y="9532"/>
                  </a:lnTo>
                  <a:lnTo>
                    <a:pt x="0" y="0"/>
                  </a:lnTo>
                  <a:lnTo>
                    <a:pt x="6901890" y="0"/>
                  </a:lnTo>
                  <a:lnTo>
                    <a:pt x="6901890" y="9532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01888" y="305129"/>
            <a:ext cx="7772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5" dirty="0">
                <a:latin typeface="Verdana"/>
                <a:cs typeface="Verdana"/>
              </a:rPr>
              <a:t>Topic/Title: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1297" y="1696948"/>
            <a:ext cx="14998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Verdana"/>
                <a:cs typeface="Verdana"/>
              </a:rPr>
              <a:t>Keywords/Questions: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60823" y="1763678"/>
            <a:ext cx="4749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Verdana"/>
                <a:cs typeface="Verdana"/>
              </a:rPr>
              <a:t>Notes</a:t>
            </a:r>
            <a:r>
              <a:rPr sz="1100" spc="5" dirty="0">
                <a:latin typeface="Arial MT"/>
                <a:cs typeface="Arial MT"/>
              </a:rPr>
              <a:t>: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1888" y="8084056"/>
            <a:ext cx="7550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Verdana"/>
                <a:cs typeface="Verdana"/>
              </a:rPr>
              <a:t>Summary</a:t>
            </a:r>
            <a:r>
              <a:rPr sz="1100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38" name="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7494" y="314588"/>
            <a:ext cx="514781" cy="39085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79029A8-42D2-4873-86EE-85E6CFEEA1C5}"/>
              </a:ext>
            </a:extLst>
          </p:cNvPr>
          <p:cNvSpPr txBox="1"/>
          <p:nvPr/>
        </p:nvSpPr>
        <p:spPr>
          <a:xfrm>
            <a:off x="352716" y="765617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Introduction to JavaScript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CB1590-D109-4F2F-8ABE-C3EEE398EE8A}"/>
              </a:ext>
            </a:extLst>
          </p:cNvPr>
          <p:cNvSpPr txBox="1"/>
          <p:nvPr/>
        </p:nvSpPr>
        <p:spPr>
          <a:xfrm>
            <a:off x="2160823" y="1982798"/>
            <a:ext cx="497657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## Overview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JavaScript is the language that powers the web.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It allows for dynamic and interactive web pages.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## Historical Context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**Netscape Navigator:** Dominant browser in the 90s, developed by Marc Andreessen.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**Mosaic:** Early browser Marc Andreessen worked on during university.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**Browser Wars:** Competition between Netscape and Internet Explorer led to Netscape's decline and the rise of Firefox.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## Evolution of JavaScript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**Pre-JavaScript Web:** HTML websites were static, and all computations were done on the server.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**Netscape's Vision:** Wanted a dynamic web with animations and real-time interactions.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**Brendan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Eich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:** Created JavaScript (originally called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Livescript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in 10 days.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## JavaScript in Modern Web Browsing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**Disabling JavaScript:**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- Many websites lose functionality without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- Example: Twitter's character count feature and ad loading on news sites.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- Some people disable JavaScript to avoid ads, but it causes issues on sites like YouTube and Netflix.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## JavaScript Naming and Standardization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**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Livescript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JavaScript:** Renamed to capitalize on the popularity of Java in the 90s.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**Microsoft's JScript:** Microsoft's attempt to reverse-engineer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**ECMAScript:** Standardization by the European Computer Manufacturers Association (ECMA), leading to terms like ES6 and ES7.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## Why "Script" in JavaScript?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**Scripts:** Instructions for actors (HTML elements) on a web page.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**Example:** Unhide `&lt;h1&gt;`, then after a 1-second delay, unhide a paragraph and change their texts.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D4E2AA-6AD8-4679-84DA-045B5184D101}"/>
              </a:ext>
            </a:extLst>
          </p:cNvPr>
          <p:cNvSpPr txBox="1"/>
          <p:nvPr/>
        </p:nvSpPr>
        <p:spPr>
          <a:xfrm>
            <a:off x="771816" y="8324844"/>
            <a:ext cx="3393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Known about JavaScript 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7857" y="8026783"/>
            <a:ext cx="7121525" cy="10160"/>
          </a:xfrm>
          <a:custGeom>
            <a:avLst/>
            <a:gdLst/>
            <a:ahLst/>
            <a:cxnLst/>
            <a:rect l="l" t="t" r="r" b="b"/>
            <a:pathLst>
              <a:path w="7121525" h="10159">
                <a:moveTo>
                  <a:pt x="7121149" y="9532"/>
                </a:moveTo>
                <a:lnTo>
                  <a:pt x="0" y="9532"/>
                </a:lnTo>
                <a:lnTo>
                  <a:pt x="0" y="0"/>
                </a:lnTo>
                <a:lnTo>
                  <a:pt x="7121149" y="0"/>
                </a:lnTo>
                <a:lnTo>
                  <a:pt x="7121149" y="9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7853" y="8026793"/>
            <a:ext cx="7121525" cy="2345690"/>
          </a:xfrm>
          <a:custGeom>
            <a:avLst/>
            <a:gdLst/>
            <a:ahLst/>
            <a:cxnLst/>
            <a:rect l="l" t="t" r="r" b="b"/>
            <a:pathLst>
              <a:path w="7121525" h="2345690">
                <a:moveTo>
                  <a:pt x="7121144" y="0"/>
                </a:moveTo>
                <a:lnTo>
                  <a:pt x="7111619" y="0"/>
                </a:lnTo>
                <a:lnTo>
                  <a:pt x="7111619" y="2335580"/>
                </a:lnTo>
                <a:lnTo>
                  <a:pt x="9537" y="2335580"/>
                </a:lnTo>
                <a:lnTo>
                  <a:pt x="9537" y="0"/>
                </a:lnTo>
                <a:lnTo>
                  <a:pt x="0" y="0"/>
                </a:lnTo>
                <a:lnTo>
                  <a:pt x="0" y="2335580"/>
                </a:lnTo>
                <a:lnTo>
                  <a:pt x="0" y="2345118"/>
                </a:lnTo>
                <a:lnTo>
                  <a:pt x="9537" y="2345118"/>
                </a:lnTo>
                <a:lnTo>
                  <a:pt x="7111619" y="2345118"/>
                </a:lnTo>
                <a:lnTo>
                  <a:pt x="7121144" y="2345118"/>
                </a:lnTo>
                <a:lnTo>
                  <a:pt x="7121144" y="2335580"/>
                </a:lnTo>
                <a:lnTo>
                  <a:pt x="7121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06792" y="1706406"/>
            <a:ext cx="5262245" cy="10160"/>
          </a:xfrm>
          <a:custGeom>
            <a:avLst/>
            <a:gdLst/>
            <a:ahLst/>
            <a:cxnLst/>
            <a:rect l="l" t="t" r="r" b="b"/>
            <a:pathLst>
              <a:path w="5262245" h="10160">
                <a:moveTo>
                  <a:pt x="5262214" y="9532"/>
                </a:moveTo>
                <a:lnTo>
                  <a:pt x="0" y="9532"/>
                </a:lnTo>
                <a:lnTo>
                  <a:pt x="0" y="0"/>
                </a:lnTo>
                <a:lnTo>
                  <a:pt x="5262214" y="0"/>
                </a:lnTo>
                <a:lnTo>
                  <a:pt x="5262214" y="9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7853" y="1706409"/>
            <a:ext cx="7121525" cy="6330315"/>
          </a:xfrm>
          <a:custGeom>
            <a:avLst/>
            <a:gdLst/>
            <a:ahLst/>
            <a:cxnLst/>
            <a:rect l="l" t="t" r="r" b="b"/>
            <a:pathLst>
              <a:path w="7121525" h="6330315">
                <a:moveTo>
                  <a:pt x="7121144" y="0"/>
                </a:moveTo>
                <a:lnTo>
                  <a:pt x="7111619" y="0"/>
                </a:lnTo>
                <a:lnTo>
                  <a:pt x="7111619" y="6320383"/>
                </a:lnTo>
                <a:lnTo>
                  <a:pt x="1868462" y="6320383"/>
                </a:lnTo>
                <a:lnTo>
                  <a:pt x="1868462" y="9537"/>
                </a:lnTo>
                <a:lnTo>
                  <a:pt x="1868462" y="0"/>
                </a:lnTo>
                <a:lnTo>
                  <a:pt x="1858937" y="0"/>
                </a:lnTo>
                <a:lnTo>
                  <a:pt x="1858937" y="9537"/>
                </a:lnTo>
                <a:lnTo>
                  <a:pt x="1858937" y="6320383"/>
                </a:lnTo>
                <a:lnTo>
                  <a:pt x="9537" y="6320383"/>
                </a:lnTo>
                <a:lnTo>
                  <a:pt x="9537" y="9537"/>
                </a:lnTo>
                <a:lnTo>
                  <a:pt x="1858937" y="9537"/>
                </a:lnTo>
                <a:lnTo>
                  <a:pt x="1858937" y="0"/>
                </a:lnTo>
                <a:lnTo>
                  <a:pt x="9537" y="0"/>
                </a:lnTo>
                <a:lnTo>
                  <a:pt x="0" y="0"/>
                </a:lnTo>
                <a:lnTo>
                  <a:pt x="0" y="9537"/>
                </a:lnTo>
                <a:lnTo>
                  <a:pt x="0" y="6320383"/>
                </a:lnTo>
                <a:lnTo>
                  <a:pt x="0" y="6329908"/>
                </a:lnTo>
                <a:lnTo>
                  <a:pt x="9537" y="6329908"/>
                </a:lnTo>
                <a:lnTo>
                  <a:pt x="1858937" y="6329908"/>
                </a:lnTo>
                <a:lnTo>
                  <a:pt x="1868462" y="6329908"/>
                </a:lnTo>
                <a:lnTo>
                  <a:pt x="7111619" y="6329908"/>
                </a:lnTo>
                <a:lnTo>
                  <a:pt x="7121144" y="6329908"/>
                </a:lnTo>
                <a:lnTo>
                  <a:pt x="7121144" y="6320383"/>
                </a:lnTo>
                <a:lnTo>
                  <a:pt x="7121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7857" y="247857"/>
            <a:ext cx="7121525" cy="10160"/>
          </a:xfrm>
          <a:custGeom>
            <a:avLst/>
            <a:gdLst/>
            <a:ahLst/>
            <a:cxnLst/>
            <a:rect l="l" t="t" r="r" b="b"/>
            <a:pathLst>
              <a:path w="7121525" h="10160">
                <a:moveTo>
                  <a:pt x="7121149" y="9532"/>
                </a:moveTo>
                <a:lnTo>
                  <a:pt x="0" y="9532"/>
                </a:lnTo>
                <a:lnTo>
                  <a:pt x="0" y="0"/>
                </a:lnTo>
                <a:lnTo>
                  <a:pt x="7121149" y="0"/>
                </a:lnTo>
                <a:lnTo>
                  <a:pt x="7121149" y="9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47857" y="247857"/>
            <a:ext cx="7121525" cy="1468120"/>
            <a:chOff x="247857" y="247857"/>
            <a:chExt cx="7121525" cy="1468120"/>
          </a:xfrm>
        </p:grpSpPr>
        <p:sp>
          <p:nvSpPr>
            <p:cNvPr id="8" name="object 8"/>
            <p:cNvSpPr/>
            <p:nvPr/>
          </p:nvSpPr>
          <p:spPr>
            <a:xfrm>
              <a:off x="247853" y="247865"/>
              <a:ext cx="7121525" cy="1468120"/>
            </a:xfrm>
            <a:custGeom>
              <a:avLst/>
              <a:gdLst/>
              <a:ahLst/>
              <a:cxnLst/>
              <a:rect l="l" t="t" r="r" b="b"/>
              <a:pathLst>
                <a:path w="7121525" h="1468120">
                  <a:moveTo>
                    <a:pt x="7121144" y="0"/>
                  </a:moveTo>
                  <a:lnTo>
                    <a:pt x="7111619" y="0"/>
                  </a:lnTo>
                  <a:lnTo>
                    <a:pt x="7111619" y="1458544"/>
                  </a:lnTo>
                  <a:lnTo>
                    <a:pt x="9537" y="1458544"/>
                  </a:lnTo>
                  <a:lnTo>
                    <a:pt x="9537" y="0"/>
                  </a:lnTo>
                  <a:lnTo>
                    <a:pt x="0" y="0"/>
                  </a:lnTo>
                  <a:lnTo>
                    <a:pt x="0" y="1458544"/>
                  </a:lnTo>
                  <a:lnTo>
                    <a:pt x="0" y="1468081"/>
                  </a:lnTo>
                  <a:lnTo>
                    <a:pt x="9537" y="1468081"/>
                  </a:lnTo>
                  <a:lnTo>
                    <a:pt x="7111619" y="1468081"/>
                  </a:lnTo>
                  <a:lnTo>
                    <a:pt x="7121144" y="1468081"/>
                  </a:lnTo>
                  <a:lnTo>
                    <a:pt x="7121144" y="1458544"/>
                  </a:lnTo>
                  <a:lnTo>
                    <a:pt x="71211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2720" y="1124893"/>
              <a:ext cx="6902450" cy="10160"/>
            </a:xfrm>
            <a:custGeom>
              <a:avLst/>
              <a:gdLst/>
              <a:ahLst/>
              <a:cxnLst/>
              <a:rect l="l" t="t" r="r" b="b"/>
              <a:pathLst>
                <a:path w="6902450" h="10159">
                  <a:moveTo>
                    <a:pt x="6901890" y="9532"/>
                  </a:moveTo>
                  <a:lnTo>
                    <a:pt x="0" y="9532"/>
                  </a:lnTo>
                  <a:lnTo>
                    <a:pt x="0" y="0"/>
                  </a:lnTo>
                  <a:lnTo>
                    <a:pt x="6901890" y="0"/>
                  </a:lnTo>
                  <a:lnTo>
                    <a:pt x="6901890" y="9532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01888" y="305129"/>
            <a:ext cx="7772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5" dirty="0">
                <a:latin typeface="Verdana"/>
                <a:cs typeface="Verdana"/>
              </a:rPr>
              <a:t>Topic/Title: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1297" y="1696948"/>
            <a:ext cx="14998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Verdana"/>
                <a:cs typeface="Verdana"/>
              </a:rPr>
              <a:t>Keywords/Questions: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60823" y="1763678"/>
            <a:ext cx="4749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Verdana"/>
                <a:cs typeface="Verdana"/>
              </a:rPr>
              <a:t>Notes</a:t>
            </a:r>
            <a:r>
              <a:rPr sz="1100" spc="5" dirty="0">
                <a:latin typeface="Arial MT"/>
                <a:cs typeface="Arial MT"/>
              </a:rPr>
              <a:t>: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1888" y="8084056"/>
            <a:ext cx="7550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Verdana"/>
                <a:cs typeface="Verdana"/>
              </a:rPr>
              <a:t>Summary</a:t>
            </a:r>
            <a:r>
              <a:rPr sz="1100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38" name="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7494" y="314588"/>
            <a:ext cx="514781" cy="39085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79029A8-42D2-4873-86EE-85E6CFEEA1C5}"/>
              </a:ext>
            </a:extLst>
          </p:cNvPr>
          <p:cNvSpPr txBox="1"/>
          <p:nvPr/>
        </p:nvSpPr>
        <p:spPr>
          <a:xfrm>
            <a:off x="352716" y="765617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Introduction to JavaScript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CB1590-D109-4F2F-8ABE-C3EEE398EE8A}"/>
              </a:ext>
            </a:extLst>
          </p:cNvPr>
          <p:cNvSpPr txBox="1"/>
          <p:nvPr/>
        </p:nvSpPr>
        <p:spPr>
          <a:xfrm>
            <a:off x="2160823" y="1982798"/>
            <a:ext cx="4976577" cy="380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## JavaScript vs. Java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**Differences:**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- JavaScript: Interpreted language, executes instructions line by 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- Java: Compiled language, faster execution.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**Naming:** JavaScript was named to attract attention during Java's popularity.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## Modern Use of JavaScript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**Versatility:** Used in both front-end and back-end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**Popularity:** Supported by all major browsers and remains a top programming language.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**Frameworks:** JavaScript frameworks cover a wide range of development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## Choosing a Programming Language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**Depends on Goals:**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- iOS app development: Learn Swift.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- Android app development: Learn Java.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- Web development: Learn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## Next Steps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Learn best practices for using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Explore the various features and frameworks of JavaScript in upcoming lessons.</a:t>
            </a:r>
          </a:p>
        </p:txBody>
      </p:sp>
    </p:spTree>
    <p:extLst>
      <p:ext uri="{BB962C8B-B14F-4D97-AF65-F5344CB8AC3E}">
        <p14:creationId xmlns:p14="http://schemas.microsoft.com/office/powerpoint/2010/main" val="183426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7857" y="8026783"/>
            <a:ext cx="7121525" cy="10160"/>
          </a:xfrm>
          <a:custGeom>
            <a:avLst/>
            <a:gdLst/>
            <a:ahLst/>
            <a:cxnLst/>
            <a:rect l="l" t="t" r="r" b="b"/>
            <a:pathLst>
              <a:path w="7121525" h="10159">
                <a:moveTo>
                  <a:pt x="7121149" y="9532"/>
                </a:moveTo>
                <a:lnTo>
                  <a:pt x="0" y="9532"/>
                </a:lnTo>
                <a:lnTo>
                  <a:pt x="0" y="0"/>
                </a:lnTo>
                <a:lnTo>
                  <a:pt x="7121149" y="0"/>
                </a:lnTo>
                <a:lnTo>
                  <a:pt x="7121149" y="9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7853" y="8026793"/>
            <a:ext cx="7121525" cy="2345690"/>
          </a:xfrm>
          <a:custGeom>
            <a:avLst/>
            <a:gdLst/>
            <a:ahLst/>
            <a:cxnLst/>
            <a:rect l="l" t="t" r="r" b="b"/>
            <a:pathLst>
              <a:path w="7121525" h="2345690">
                <a:moveTo>
                  <a:pt x="7121144" y="0"/>
                </a:moveTo>
                <a:lnTo>
                  <a:pt x="7111619" y="0"/>
                </a:lnTo>
                <a:lnTo>
                  <a:pt x="7111619" y="2335580"/>
                </a:lnTo>
                <a:lnTo>
                  <a:pt x="9537" y="2335580"/>
                </a:lnTo>
                <a:lnTo>
                  <a:pt x="9537" y="0"/>
                </a:lnTo>
                <a:lnTo>
                  <a:pt x="0" y="0"/>
                </a:lnTo>
                <a:lnTo>
                  <a:pt x="0" y="2335580"/>
                </a:lnTo>
                <a:lnTo>
                  <a:pt x="0" y="2345118"/>
                </a:lnTo>
                <a:lnTo>
                  <a:pt x="9537" y="2345118"/>
                </a:lnTo>
                <a:lnTo>
                  <a:pt x="7111619" y="2345118"/>
                </a:lnTo>
                <a:lnTo>
                  <a:pt x="7121144" y="2345118"/>
                </a:lnTo>
                <a:lnTo>
                  <a:pt x="7121144" y="2335580"/>
                </a:lnTo>
                <a:lnTo>
                  <a:pt x="7121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06792" y="1706406"/>
            <a:ext cx="5262245" cy="10160"/>
          </a:xfrm>
          <a:custGeom>
            <a:avLst/>
            <a:gdLst/>
            <a:ahLst/>
            <a:cxnLst/>
            <a:rect l="l" t="t" r="r" b="b"/>
            <a:pathLst>
              <a:path w="5262245" h="10160">
                <a:moveTo>
                  <a:pt x="5262214" y="9532"/>
                </a:moveTo>
                <a:lnTo>
                  <a:pt x="0" y="9532"/>
                </a:lnTo>
                <a:lnTo>
                  <a:pt x="0" y="0"/>
                </a:lnTo>
                <a:lnTo>
                  <a:pt x="5262214" y="0"/>
                </a:lnTo>
                <a:lnTo>
                  <a:pt x="5262214" y="9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7853" y="1706409"/>
            <a:ext cx="7121525" cy="6330315"/>
          </a:xfrm>
          <a:custGeom>
            <a:avLst/>
            <a:gdLst/>
            <a:ahLst/>
            <a:cxnLst/>
            <a:rect l="l" t="t" r="r" b="b"/>
            <a:pathLst>
              <a:path w="7121525" h="6330315">
                <a:moveTo>
                  <a:pt x="7121144" y="0"/>
                </a:moveTo>
                <a:lnTo>
                  <a:pt x="7111619" y="0"/>
                </a:lnTo>
                <a:lnTo>
                  <a:pt x="7111619" y="6320383"/>
                </a:lnTo>
                <a:lnTo>
                  <a:pt x="1868462" y="6320383"/>
                </a:lnTo>
                <a:lnTo>
                  <a:pt x="1868462" y="9537"/>
                </a:lnTo>
                <a:lnTo>
                  <a:pt x="1868462" y="0"/>
                </a:lnTo>
                <a:lnTo>
                  <a:pt x="1858937" y="0"/>
                </a:lnTo>
                <a:lnTo>
                  <a:pt x="1858937" y="9537"/>
                </a:lnTo>
                <a:lnTo>
                  <a:pt x="1858937" y="6320383"/>
                </a:lnTo>
                <a:lnTo>
                  <a:pt x="9537" y="6320383"/>
                </a:lnTo>
                <a:lnTo>
                  <a:pt x="9537" y="9537"/>
                </a:lnTo>
                <a:lnTo>
                  <a:pt x="1858937" y="9537"/>
                </a:lnTo>
                <a:lnTo>
                  <a:pt x="1858937" y="0"/>
                </a:lnTo>
                <a:lnTo>
                  <a:pt x="9537" y="0"/>
                </a:lnTo>
                <a:lnTo>
                  <a:pt x="0" y="0"/>
                </a:lnTo>
                <a:lnTo>
                  <a:pt x="0" y="9537"/>
                </a:lnTo>
                <a:lnTo>
                  <a:pt x="0" y="6320383"/>
                </a:lnTo>
                <a:lnTo>
                  <a:pt x="0" y="6329908"/>
                </a:lnTo>
                <a:lnTo>
                  <a:pt x="9537" y="6329908"/>
                </a:lnTo>
                <a:lnTo>
                  <a:pt x="1858937" y="6329908"/>
                </a:lnTo>
                <a:lnTo>
                  <a:pt x="1868462" y="6329908"/>
                </a:lnTo>
                <a:lnTo>
                  <a:pt x="7111619" y="6329908"/>
                </a:lnTo>
                <a:lnTo>
                  <a:pt x="7121144" y="6329908"/>
                </a:lnTo>
                <a:lnTo>
                  <a:pt x="7121144" y="6320383"/>
                </a:lnTo>
                <a:lnTo>
                  <a:pt x="7121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7857" y="247857"/>
            <a:ext cx="7121525" cy="10160"/>
          </a:xfrm>
          <a:custGeom>
            <a:avLst/>
            <a:gdLst/>
            <a:ahLst/>
            <a:cxnLst/>
            <a:rect l="l" t="t" r="r" b="b"/>
            <a:pathLst>
              <a:path w="7121525" h="10160">
                <a:moveTo>
                  <a:pt x="7121149" y="9532"/>
                </a:moveTo>
                <a:lnTo>
                  <a:pt x="0" y="9532"/>
                </a:lnTo>
                <a:lnTo>
                  <a:pt x="0" y="0"/>
                </a:lnTo>
                <a:lnTo>
                  <a:pt x="7121149" y="0"/>
                </a:lnTo>
                <a:lnTo>
                  <a:pt x="7121149" y="9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47857" y="247857"/>
            <a:ext cx="7121525" cy="1468120"/>
            <a:chOff x="247857" y="247857"/>
            <a:chExt cx="7121525" cy="1468120"/>
          </a:xfrm>
        </p:grpSpPr>
        <p:sp>
          <p:nvSpPr>
            <p:cNvPr id="8" name="object 8"/>
            <p:cNvSpPr/>
            <p:nvPr/>
          </p:nvSpPr>
          <p:spPr>
            <a:xfrm>
              <a:off x="247853" y="247865"/>
              <a:ext cx="7121525" cy="1468120"/>
            </a:xfrm>
            <a:custGeom>
              <a:avLst/>
              <a:gdLst/>
              <a:ahLst/>
              <a:cxnLst/>
              <a:rect l="l" t="t" r="r" b="b"/>
              <a:pathLst>
                <a:path w="7121525" h="1468120">
                  <a:moveTo>
                    <a:pt x="7121144" y="0"/>
                  </a:moveTo>
                  <a:lnTo>
                    <a:pt x="7111619" y="0"/>
                  </a:lnTo>
                  <a:lnTo>
                    <a:pt x="7111619" y="1458544"/>
                  </a:lnTo>
                  <a:lnTo>
                    <a:pt x="9537" y="1458544"/>
                  </a:lnTo>
                  <a:lnTo>
                    <a:pt x="9537" y="0"/>
                  </a:lnTo>
                  <a:lnTo>
                    <a:pt x="0" y="0"/>
                  </a:lnTo>
                  <a:lnTo>
                    <a:pt x="0" y="1458544"/>
                  </a:lnTo>
                  <a:lnTo>
                    <a:pt x="0" y="1468081"/>
                  </a:lnTo>
                  <a:lnTo>
                    <a:pt x="9537" y="1468081"/>
                  </a:lnTo>
                  <a:lnTo>
                    <a:pt x="7111619" y="1468081"/>
                  </a:lnTo>
                  <a:lnTo>
                    <a:pt x="7121144" y="1468081"/>
                  </a:lnTo>
                  <a:lnTo>
                    <a:pt x="7121144" y="1458544"/>
                  </a:lnTo>
                  <a:lnTo>
                    <a:pt x="71211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2720" y="1124893"/>
              <a:ext cx="6902450" cy="10160"/>
            </a:xfrm>
            <a:custGeom>
              <a:avLst/>
              <a:gdLst/>
              <a:ahLst/>
              <a:cxnLst/>
              <a:rect l="l" t="t" r="r" b="b"/>
              <a:pathLst>
                <a:path w="6902450" h="10159">
                  <a:moveTo>
                    <a:pt x="6901890" y="9532"/>
                  </a:moveTo>
                  <a:lnTo>
                    <a:pt x="0" y="9532"/>
                  </a:lnTo>
                  <a:lnTo>
                    <a:pt x="0" y="0"/>
                  </a:lnTo>
                  <a:lnTo>
                    <a:pt x="6901890" y="0"/>
                  </a:lnTo>
                  <a:lnTo>
                    <a:pt x="6901890" y="9532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01888" y="305129"/>
            <a:ext cx="7772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5" dirty="0">
                <a:latin typeface="Verdana"/>
                <a:cs typeface="Verdana"/>
              </a:rPr>
              <a:t>Topic/Title: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1297" y="1696948"/>
            <a:ext cx="14998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Verdana"/>
                <a:cs typeface="Verdana"/>
              </a:rPr>
              <a:t>Keywords/Questions: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60823" y="1763678"/>
            <a:ext cx="4749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Verdana"/>
                <a:cs typeface="Verdana"/>
              </a:rPr>
              <a:t>Notes</a:t>
            </a:r>
            <a:r>
              <a:rPr sz="1100" spc="5" dirty="0">
                <a:latin typeface="Arial MT"/>
                <a:cs typeface="Arial MT"/>
              </a:rPr>
              <a:t>: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1888" y="8084056"/>
            <a:ext cx="7550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Verdana"/>
                <a:cs typeface="Verdana"/>
              </a:rPr>
              <a:t>Summary</a:t>
            </a:r>
            <a:r>
              <a:rPr sz="1100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38" name="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7494" y="314588"/>
            <a:ext cx="514781" cy="39085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79029A8-42D2-4873-86EE-85E6CFEEA1C5}"/>
              </a:ext>
            </a:extLst>
          </p:cNvPr>
          <p:cNvSpPr txBox="1"/>
          <p:nvPr/>
        </p:nvSpPr>
        <p:spPr>
          <a:xfrm>
            <a:off x="352716" y="765617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Introduction to JavaScript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CB1590-D109-4F2F-8ABE-C3EEE398EE8A}"/>
              </a:ext>
            </a:extLst>
          </p:cNvPr>
          <p:cNvSpPr txBox="1"/>
          <p:nvPr/>
        </p:nvSpPr>
        <p:spPr>
          <a:xfrm>
            <a:off x="2160823" y="1982798"/>
            <a:ext cx="4976577" cy="380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## JavaScript vs. Java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**Differences:**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- JavaScript: Interpreted language, executes instructions line by 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- Java: Compiled language, faster execution.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**Naming:** JavaScript was named to attract attention during Java's popularity.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## Modern Use of JavaScript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**Versatility:** Used in both front-end and back-end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**Popularity:** Supported by all major browsers and remains a top programming language.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**Frameworks:** JavaScript frameworks cover a wide range of development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## Choosing a Programming Language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**Depends on Goals:**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- iOS app development: Learn Swift.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- Android app development: Learn Java.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- Web development: Learn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## Next Steps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Learn best practices for using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Explore the various features and frameworks of JavaScript in upcoming lessons.</a:t>
            </a:r>
          </a:p>
        </p:txBody>
      </p:sp>
    </p:spTree>
    <p:extLst>
      <p:ext uri="{BB962C8B-B14F-4D97-AF65-F5344CB8AC3E}">
        <p14:creationId xmlns:p14="http://schemas.microsoft.com/office/powerpoint/2010/main" val="310419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644</Words>
  <Application>Microsoft Office PowerPoint</Application>
  <PresentationFormat>Custom</PresentationFormat>
  <Paragraphs>84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MT</vt:lpstr>
      <vt:lpstr>Calibri</vt:lpstr>
      <vt:lpstr>Verdana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RAJNISH J</cp:lastModifiedBy>
  <cp:revision>16</cp:revision>
  <dcterms:created xsi:type="dcterms:W3CDTF">2024-06-29T05:28:18Z</dcterms:created>
  <dcterms:modified xsi:type="dcterms:W3CDTF">2024-07-27T10:17:11Z</dcterms:modified>
</cp:coreProperties>
</file>