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Lst>
  <p:sldSz cx="7569200" cy="10706100"/>
  <p:notesSz cx="7569200" cy="10706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818" y="-12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8891"/>
            <a:ext cx="6433820" cy="224828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5416"/>
            <a:ext cx="5298440" cy="2676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2403"/>
            <a:ext cx="3292602" cy="70660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2403"/>
            <a:ext cx="3292602" cy="70660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460" y="428244"/>
            <a:ext cx="6812280" cy="171297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2403"/>
            <a:ext cx="6812280" cy="70660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56673"/>
            <a:ext cx="2422144" cy="5353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56673"/>
            <a:ext cx="1740916" cy="5353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7/26/2024</a:t>
            </a:fld>
            <a:endParaRPr lang="en-US"/>
          </a:p>
        </p:txBody>
      </p:sp>
      <p:sp>
        <p:nvSpPr>
          <p:cNvPr id="6" name="Holder 6"/>
          <p:cNvSpPr>
            <a:spLocks noGrp="1"/>
          </p:cNvSpPr>
          <p:nvPr>
            <p:ph type="sldNum" sz="quarter" idx="7"/>
          </p:nvPr>
        </p:nvSpPr>
        <p:spPr>
          <a:xfrm>
            <a:off x="5449824" y="9956673"/>
            <a:ext cx="1740916" cy="5353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52716" y="765617"/>
            <a:ext cx="5867400" cy="369332"/>
          </a:xfrm>
          <a:prstGeom prst="rect">
            <a:avLst/>
          </a:prstGeom>
          <a:noFill/>
        </p:spPr>
        <p:txBody>
          <a:bodyPr wrap="square" rtlCol="0">
            <a:spAutoFit/>
          </a:bodyPr>
          <a:lstStyle/>
          <a:p>
            <a:r>
              <a:rPr lang="en-US" dirty="0"/>
              <a:t>HTML – Hyper Text Markup Language.</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3647152"/>
          </a:xfrm>
          <a:prstGeom prst="rect">
            <a:avLst/>
          </a:prstGeom>
          <a:noFill/>
        </p:spPr>
        <p:txBody>
          <a:bodyPr wrap="square" rtlCol="0">
            <a:spAutoFit/>
          </a:bodyPr>
          <a:lstStyle/>
          <a:p>
            <a:r>
              <a:rPr lang="en-US" sz="1050" b="1" dirty="0"/>
              <a:t>Hyper Text: </a:t>
            </a:r>
            <a:r>
              <a:rPr lang="en-US" sz="1050" dirty="0"/>
              <a:t>Well, it refers to the pieces of text which can link to other documents in the website. So these pieces of text are hypertext or hyperlinks, and they are the foundation of how an HTML website.</a:t>
            </a:r>
          </a:p>
          <a:p>
            <a:endParaRPr lang="en-US" sz="1050" dirty="0"/>
          </a:p>
          <a:p>
            <a:r>
              <a:rPr lang="en-IN" sz="1050" b="1" dirty="0"/>
              <a:t>Markup Language:</a:t>
            </a:r>
            <a:r>
              <a:rPr lang="en-IN" sz="1050" dirty="0"/>
              <a:t> </a:t>
            </a:r>
            <a:r>
              <a:rPr lang="en-US" sz="1050" dirty="0"/>
              <a:t>Now, if you look at the English language, we often see little bits</a:t>
            </a:r>
          </a:p>
          <a:p>
            <a:r>
              <a:rPr lang="en-US" sz="1050" dirty="0"/>
              <a:t>that function very similar to markup, like these double quotes The presence of these quotation marks is what tells a reader that this part is a quotation.</a:t>
            </a:r>
          </a:p>
          <a:p>
            <a:endParaRPr lang="en-US" sz="1050" dirty="0"/>
          </a:p>
          <a:p>
            <a:r>
              <a:rPr lang="en-US" sz="1050" b="1" dirty="0"/>
              <a:t>HTML TAGs:</a:t>
            </a:r>
          </a:p>
          <a:p>
            <a:endParaRPr lang="en-US" sz="1050" dirty="0"/>
          </a:p>
          <a:p>
            <a:r>
              <a:rPr lang="en-IN" sz="1050" b="1" dirty="0"/>
              <a:t>&lt;a&gt; </a:t>
            </a:r>
            <a:r>
              <a:rPr lang="en-IN" sz="1050" dirty="0"/>
              <a:t>&lt;</a:t>
            </a:r>
            <a:r>
              <a:rPr lang="en-IN" sz="1050" dirty="0" err="1"/>
              <a:t>abbr</a:t>
            </a:r>
            <a:r>
              <a:rPr lang="en-IN" sz="1050" dirty="0"/>
              <a:t>&gt; &lt;address&gt; &lt;area&gt; &lt;article&gt; &lt;aside&gt; &lt;audio&gt; &lt;b&gt; &lt;base&gt; &lt;</a:t>
            </a:r>
            <a:r>
              <a:rPr lang="en-IN" sz="1050" dirty="0" err="1"/>
              <a:t>bdi</a:t>
            </a:r>
            <a:r>
              <a:rPr lang="en-IN" sz="1050" dirty="0"/>
              <a:t>&gt; &lt;</a:t>
            </a:r>
            <a:r>
              <a:rPr lang="en-IN" sz="1050" dirty="0" err="1"/>
              <a:t>bdo</a:t>
            </a:r>
            <a:r>
              <a:rPr lang="en-IN" sz="1050" dirty="0"/>
              <a:t>&gt; &lt;blockquote&gt; </a:t>
            </a:r>
            <a:r>
              <a:rPr lang="en-IN" sz="1050" b="1" dirty="0"/>
              <a:t>&lt;body&gt; &lt;</a:t>
            </a:r>
            <a:r>
              <a:rPr lang="en-IN" sz="1050" b="1" dirty="0" err="1"/>
              <a:t>br</a:t>
            </a:r>
            <a:r>
              <a:rPr lang="en-IN" sz="1050" b="1" dirty="0"/>
              <a:t>&gt; &lt;button&gt; &lt;canvas&gt;</a:t>
            </a:r>
            <a:r>
              <a:rPr lang="en-IN" sz="1050" dirty="0"/>
              <a:t> &lt;caption&gt; &lt;cite&gt; &lt;code&gt; &lt;</a:t>
            </a:r>
            <a:r>
              <a:rPr lang="en-IN" sz="1050" dirty="0" err="1"/>
              <a:t>colgroup</a:t>
            </a:r>
            <a:r>
              <a:rPr lang="en-IN" sz="1050" dirty="0"/>
              <a:t>&gt;</a:t>
            </a:r>
          </a:p>
          <a:p>
            <a:r>
              <a:rPr lang="en-IN" sz="1050" dirty="0"/>
              <a:t>&lt;data&gt; &lt;</a:t>
            </a:r>
            <a:r>
              <a:rPr lang="en-IN" sz="1050" dirty="0" err="1"/>
              <a:t>datalist</a:t>
            </a:r>
            <a:r>
              <a:rPr lang="en-IN" sz="1050" dirty="0"/>
              <a:t>&gt; &lt;dd&gt; &lt;details&gt; &lt;</a:t>
            </a:r>
            <a:r>
              <a:rPr lang="en-IN" sz="1050" dirty="0" err="1"/>
              <a:t>dfn</a:t>
            </a:r>
            <a:r>
              <a:rPr lang="en-IN" sz="1050" dirty="0"/>
              <a:t>&gt; &lt;dialog&gt; </a:t>
            </a:r>
            <a:r>
              <a:rPr lang="en-IN" sz="1050" b="1" dirty="0"/>
              <a:t>&lt;div&gt; &lt;</a:t>
            </a:r>
            <a:r>
              <a:rPr lang="en-IN" sz="1050" b="1" dirty="0" err="1"/>
              <a:t>em</a:t>
            </a:r>
            <a:r>
              <a:rPr lang="en-IN" sz="1050" b="1" dirty="0"/>
              <a:t>&gt; &lt;embed&gt;</a:t>
            </a:r>
            <a:r>
              <a:rPr lang="en-IN" sz="1050" dirty="0"/>
              <a:t> &lt;</a:t>
            </a:r>
            <a:r>
              <a:rPr lang="en-IN" sz="1050" dirty="0" err="1"/>
              <a:t>fieldset</a:t>
            </a:r>
            <a:r>
              <a:rPr lang="en-IN" sz="1050" dirty="0"/>
              <a:t>&gt;</a:t>
            </a:r>
          </a:p>
          <a:p>
            <a:r>
              <a:rPr lang="en-IN" sz="1050" dirty="0"/>
              <a:t>&lt;</a:t>
            </a:r>
            <a:r>
              <a:rPr lang="en-IN" sz="1050" dirty="0" err="1"/>
              <a:t>figcaption</a:t>
            </a:r>
            <a:r>
              <a:rPr lang="en-IN" sz="1050" dirty="0"/>
              <a:t>&gt; &lt;figure&gt; </a:t>
            </a:r>
            <a:r>
              <a:rPr lang="en-IN" sz="1050" b="1" dirty="0"/>
              <a:t>&lt;footer&gt; &lt; form&gt; &lt;head&gt; &lt;header&gt;</a:t>
            </a:r>
            <a:r>
              <a:rPr lang="en-IN" sz="1050" dirty="0"/>
              <a:t> &lt;</a:t>
            </a:r>
            <a:r>
              <a:rPr lang="en-IN" sz="1050" dirty="0" err="1"/>
              <a:t>hgroup</a:t>
            </a:r>
            <a:r>
              <a:rPr lang="en-IN" sz="1050" dirty="0"/>
              <a:t>&gt; </a:t>
            </a:r>
            <a:r>
              <a:rPr lang="en-IN" sz="1050" b="1" dirty="0"/>
              <a:t>&lt;hl&gt; to &lt;h6&gt;</a:t>
            </a:r>
          </a:p>
          <a:p>
            <a:r>
              <a:rPr lang="en-IN" sz="1050" b="1" dirty="0"/>
              <a:t>&lt;hr&gt; &lt;html&gt;</a:t>
            </a:r>
            <a:r>
              <a:rPr lang="en-IN" sz="1050" dirty="0"/>
              <a:t> </a:t>
            </a:r>
            <a:r>
              <a:rPr lang="en-IN" sz="1050" b="1" dirty="0"/>
              <a:t>&lt;iframe&gt; &lt; </a:t>
            </a:r>
            <a:r>
              <a:rPr lang="en-IN" sz="1050" b="1" dirty="0" err="1"/>
              <a:t>img</a:t>
            </a:r>
            <a:r>
              <a:rPr lang="en-IN" sz="1050" b="1" dirty="0"/>
              <a:t>&gt; &lt;input&gt;</a:t>
            </a:r>
            <a:r>
              <a:rPr lang="en-IN" sz="1050" dirty="0"/>
              <a:t>  &lt;ins&gt; &lt;</a:t>
            </a:r>
            <a:r>
              <a:rPr lang="en-IN" sz="1050" dirty="0" err="1"/>
              <a:t>kbd</a:t>
            </a:r>
            <a:r>
              <a:rPr lang="en-IN" sz="1050" dirty="0"/>
              <a:t>&gt; &lt;keygen&gt; </a:t>
            </a:r>
            <a:r>
              <a:rPr lang="en-IN" sz="1050" b="1" dirty="0"/>
              <a:t>&lt;label&gt;</a:t>
            </a:r>
            <a:r>
              <a:rPr lang="en-IN" sz="1050" dirty="0"/>
              <a:t> &lt; legend&gt;</a:t>
            </a:r>
          </a:p>
          <a:p>
            <a:r>
              <a:rPr lang="en-IN" sz="1050" b="1" dirty="0"/>
              <a:t>&lt;li&gt; &lt;link&gt;</a:t>
            </a:r>
            <a:r>
              <a:rPr lang="en-IN" sz="1050" dirty="0"/>
              <a:t> &lt;main&gt; &lt;map&gt; &lt;mark&gt; &lt;menu&gt; &lt;</a:t>
            </a:r>
            <a:r>
              <a:rPr lang="en-IN" sz="1050" dirty="0" err="1"/>
              <a:t>menuitem</a:t>
            </a:r>
            <a:r>
              <a:rPr lang="en-IN" sz="1050" dirty="0"/>
              <a:t>&gt; </a:t>
            </a:r>
            <a:r>
              <a:rPr lang="en-IN" sz="1050" b="1" dirty="0"/>
              <a:t>&lt;meta&gt; </a:t>
            </a:r>
            <a:r>
              <a:rPr lang="en-IN" sz="1050" dirty="0"/>
              <a:t>&lt;meter&gt; &lt;</a:t>
            </a:r>
            <a:r>
              <a:rPr lang="en-IN" sz="1050" dirty="0" err="1"/>
              <a:t>noscript</a:t>
            </a:r>
            <a:r>
              <a:rPr lang="en-IN" sz="1050" dirty="0"/>
              <a:t>&gt; </a:t>
            </a:r>
            <a:r>
              <a:rPr lang="en-IN" sz="1050" b="1" dirty="0"/>
              <a:t>&lt;nav&gt; </a:t>
            </a:r>
            <a:r>
              <a:rPr lang="en-IN" sz="1050" dirty="0"/>
              <a:t>&lt;object&gt; </a:t>
            </a:r>
            <a:r>
              <a:rPr lang="en-IN" sz="1050" b="1" dirty="0"/>
              <a:t>&lt;</a:t>
            </a:r>
            <a:r>
              <a:rPr lang="en-IN" sz="1050" b="1" dirty="0" err="1"/>
              <a:t>ol</a:t>
            </a:r>
            <a:r>
              <a:rPr lang="en-IN" sz="1050" b="1" dirty="0"/>
              <a:t>&gt;</a:t>
            </a:r>
            <a:r>
              <a:rPr lang="en-IN" sz="1050" dirty="0"/>
              <a:t> &lt;</a:t>
            </a:r>
            <a:r>
              <a:rPr lang="en-IN" sz="1050" dirty="0" err="1"/>
              <a:t>optgroup</a:t>
            </a:r>
            <a:r>
              <a:rPr lang="en-IN" sz="1050" dirty="0"/>
              <a:t>&gt; </a:t>
            </a:r>
            <a:r>
              <a:rPr lang="en-IN" sz="1050" b="1" dirty="0"/>
              <a:t>&lt;option&gt; </a:t>
            </a:r>
            <a:r>
              <a:rPr lang="en-IN" sz="1050" dirty="0"/>
              <a:t>&lt;output&gt; &lt;param&gt; </a:t>
            </a:r>
            <a:r>
              <a:rPr lang="en-IN" sz="1050" b="1" dirty="0"/>
              <a:t>&lt;p&gt;</a:t>
            </a:r>
            <a:r>
              <a:rPr lang="en-IN" sz="1050" dirty="0"/>
              <a:t> &lt;picture&gt; &lt;progress&gt; &lt;ruby&gt; &lt;amp&gt; </a:t>
            </a:r>
            <a:r>
              <a:rPr lang="en-IN" sz="1050" b="1" dirty="0"/>
              <a:t>&lt;script&gt; &lt;section&gt; &lt;select&gt; </a:t>
            </a:r>
            <a:r>
              <a:rPr lang="en-IN" sz="1050" dirty="0"/>
              <a:t>&lt;small&gt; &lt;source&gt; </a:t>
            </a:r>
            <a:r>
              <a:rPr lang="en-IN" sz="1050" b="1" dirty="0"/>
              <a:t>&lt;span&gt; &lt;strong&gt; &lt;style&gt; </a:t>
            </a:r>
            <a:r>
              <a:rPr lang="en-IN" sz="1050" dirty="0"/>
              <a:t>&lt;summary&gt; &lt;</a:t>
            </a:r>
            <a:r>
              <a:rPr lang="en-IN" sz="1050" dirty="0" err="1"/>
              <a:t>svg</a:t>
            </a:r>
            <a:r>
              <a:rPr lang="en-IN" sz="1050" dirty="0"/>
              <a:t>&gt; &lt;table&gt; &lt;</a:t>
            </a:r>
            <a:r>
              <a:rPr lang="en-IN" sz="1050" dirty="0" err="1"/>
              <a:t>tbody</a:t>
            </a:r>
            <a:r>
              <a:rPr lang="en-IN" sz="1050" dirty="0"/>
              <a:t>&gt; &lt;template&gt; </a:t>
            </a:r>
            <a:r>
              <a:rPr lang="en-IN" sz="1050" b="1" dirty="0"/>
              <a:t>&lt;</a:t>
            </a:r>
            <a:r>
              <a:rPr lang="en-IN" sz="1050" b="1" dirty="0" err="1"/>
              <a:t>textarea</a:t>
            </a:r>
            <a:r>
              <a:rPr lang="en-IN" sz="1050" b="1" dirty="0"/>
              <a:t>&gt; </a:t>
            </a:r>
            <a:r>
              <a:rPr lang="en-IN" sz="1050" dirty="0"/>
              <a:t>&lt;</a:t>
            </a:r>
            <a:r>
              <a:rPr lang="en-IN" sz="1050" dirty="0" err="1"/>
              <a:t>tfoot</a:t>
            </a:r>
            <a:r>
              <a:rPr lang="en-IN" sz="1050" dirty="0"/>
              <a:t>&gt; &lt;</a:t>
            </a:r>
            <a:r>
              <a:rPr lang="en-IN" sz="1050" dirty="0" err="1"/>
              <a:t>thead</a:t>
            </a:r>
            <a:r>
              <a:rPr lang="en-IN" sz="1050" dirty="0"/>
              <a:t>&gt; </a:t>
            </a:r>
            <a:r>
              <a:rPr lang="en-IN" sz="1050" b="1" dirty="0"/>
              <a:t>&lt;title&gt; &lt;ul&gt; </a:t>
            </a:r>
            <a:r>
              <a:rPr lang="en-IN" sz="1050" dirty="0"/>
              <a:t>&lt;video&gt;</a:t>
            </a:r>
          </a:p>
          <a:p>
            <a:endParaRPr lang="en-IN" sz="1050" dirty="0"/>
          </a:p>
          <a:p>
            <a:endParaRPr lang="en-IN" sz="1050" dirty="0"/>
          </a:p>
        </p:txBody>
      </p:sp>
      <p:sp>
        <p:nvSpPr>
          <p:cNvPr id="42" name="TextBox 41">
            <a:extLst>
              <a:ext uri="{FF2B5EF4-FFF2-40B4-BE49-F238E27FC236}">
                <a16:creationId xmlns:a16="http://schemas.microsoft.com/office/drawing/2014/main" id="{E5D4E2AA-6AD8-4679-84DA-045B5184D101}"/>
              </a:ext>
            </a:extLst>
          </p:cNvPr>
          <p:cNvSpPr txBox="1"/>
          <p:nvPr/>
        </p:nvSpPr>
        <p:spPr>
          <a:xfrm>
            <a:off x="653995" y="8324844"/>
            <a:ext cx="2514600" cy="400110"/>
          </a:xfrm>
          <a:prstGeom prst="rect">
            <a:avLst/>
          </a:prstGeom>
          <a:noFill/>
        </p:spPr>
        <p:txBody>
          <a:bodyPr wrap="square" rtlCol="0">
            <a:spAutoFit/>
          </a:bodyPr>
          <a:lstStyle/>
          <a:p>
            <a:r>
              <a:rPr lang="en-US" sz="2000" b="1" dirty="0"/>
              <a:t>Known about HTML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52716" y="765617"/>
            <a:ext cx="5867400" cy="369332"/>
          </a:xfrm>
          <a:prstGeom prst="rect">
            <a:avLst/>
          </a:prstGeom>
          <a:noFill/>
        </p:spPr>
        <p:txBody>
          <a:bodyPr wrap="square" rtlCol="0">
            <a:spAutoFit/>
          </a:bodyPr>
          <a:lstStyle/>
          <a:p>
            <a:r>
              <a:rPr lang="en-US" dirty="0"/>
              <a:t>Heading Tag</a:t>
            </a:r>
            <a:endParaRPr lang="en-IN" dirty="0"/>
          </a:p>
        </p:txBody>
      </p:sp>
      <p:sp>
        <p:nvSpPr>
          <p:cNvPr id="13" name="TextBox 12">
            <a:extLst>
              <a:ext uri="{FF2B5EF4-FFF2-40B4-BE49-F238E27FC236}">
                <a16:creationId xmlns:a16="http://schemas.microsoft.com/office/drawing/2014/main" id="{BB42CBCA-17D8-4CC8-A051-0CDC84ECB946}"/>
              </a:ext>
            </a:extLst>
          </p:cNvPr>
          <p:cNvSpPr txBox="1"/>
          <p:nvPr/>
        </p:nvSpPr>
        <p:spPr>
          <a:xfrm>
            <a:off x="2260600" y="1982798"/>
            <a:ext cx="4994570" cy="3647152"/>
          </a:xfrm>
          <a:prstGeom prst="rect">
            <a:avLst/>
          </a:prstGeom>
          <a:noFill/>
        </p:spPr>
        <p:txBody>
          <a:bodyPr wrap="square" rtlCol="0">
            <a:spAutoFit/>
          </a:bodyPr>
          <a:lstStyle/>
          <a:p>
            <a:r>
              <a:rPr lang="en-IN" sz="1050" b="1" dirty="0"/>
              <a:t>Element vs. Tag</a:t>
            </a:r>
          </a:p>
          <a:p>
            <a:endParaRPr lang="en-IN" sz="1050" dirty="0"/>
          </a:p>
          <a:p>
            <a:r>
              <a:rPr lang="en-US" sz="1050" dirty="0"/>
              <a:t>So what exactly is the difference? </a:t>
            </a:r>
          </a:p>
          <a:p>
            <a:r>
              <a:rPr lang="en-US" sz="1050" dirty="0"/>
              <a:t>Well, the tag refers to these bits. These are tags Anything that's inside an angle bracket, we call these, "angle brackets," is a tag.  And they have different names. As I mentioned this is opening tag </a:t>
            </a:r>
            <a:r>
              <a:rPr lang="en-US" sz="1050" b="1" dirty="0"/>
              <a:t>&lt;h1&gt; </a:t>
            </a:r>
            <a:r>
              <a:rPr lang="en-US" sz="1050" dirty="0"/>
              <a:t>and this one at the end, is of course called the closing tag </a:t>
            </a:r>
            <a:r>
              <a:rPr lang="en-US" sz="1050" b="1" dirty="0"/>
              <a:t>&lt;/h1&gt;</a:t>
            </a:r>
            <a:r>
              <a:rPr lang="en-US" sz="1050" dirty="0"/>
              <a:t> </a:t>
            </a:r>
            <a:endParaRPr lang="en-IN" sz="1050" dirty="0"/>
          </a:p>
          <a:p>
            <a:r>
              <a:rPr lang="en-IN" sz="1050" dirty="0"/>
              <a:t>Now these are the tags, </a:t>
            </a:r>
            <a:r>
              <a:rPr lang="en-US" sz="1050" dirty="0"/>
              <a:t>Well, the entire thing here, this is an element. That includes the</a:t>
            </a:r>
          </a:p>
          <a:p>
            <a:r>
              <a:rPr lang="en-US" sz="1050" dirty="0"/>
              <a:t>content as well as any opening or closing tags. This is the HTML element, and these parts are the tags. </a:t>
            </a:r>
          </a:p>
          <a:p>
            <a:endParaRPr lang="en-US" sz="1050" dirty="0"/>
          </a:p>
          <a:p>
            <a:r>
              <a:rPr lang="en-US" sz="1050" b="1" dirty="0"/>
              <a:t>Available tags: h1 to h6</a:t>
            </a:r>
          </a:p>
          <a:p>
            <a:r>
              <a:rPr lang="en-US" sz="1050" dirty="0"/>
              <a:t>&lt;h1&gt; Heading 1 &lt;/h1&gt;</a:t>
            </a:r>
          </a:p>
          <a:p>
            <a:r>
              <a:rPr lang="en-US" sz="1050" dirty="0"/>
              <a:t>&lt;h2&gt; Heading 2 &lt;/h2&gt;</a:t>
            </a:r>
          </a:p>
          <a:p>
            <a:r>
              <a:rPr lang="en-US" sz="1050" dirty="0"/>
              <a:t>&lt;h3&gt; Heading 3 &lt;/h3&gt;</a:t>
            </a:r>
          </a:p>
          <a:p>
            <a:r>
              <a:rPr lang="en-US" sz="1050" dirty="0"/>
              <a:t>&lt;h4&gt; Heading 4 &lt;/h4&gt;</a:t>
            </a:r>
          </a:p>
          <a:p>
            <a:r>
              <a:rPr lang="en-US" sz="1050" dirty="0"/>
              <a:t>&lt;h5&gt; Heading 5 &lt;/h5&gt;</a:t>
            </a:r>
          </a:p>
          <a:p>
            <a:r>
              <a:rPr lang="en-US" sz="1050" dirty="0"/>
              <a:t>&lt;h6&gt; Heading 6 &lt;/h6&gt;</a:t>
            </a:r>
          </a:p>
          <a:p>
            <a:endParaRPr lang="en-US" sz="1050" dirty="0"/>
          </a:p>
          <a:p>
            <a:r>
              <a:rPr lang="en-US" sz="1050" dirty="0"/>
              <a:t>Note: </a:t>
            </a:r>
          </a:p>
          <a:p>
            <a:pPr marL="171450" indent="-171450">
              <a:buFont typeface="Arial" panose="020B0604020202020204" pitchFamily="34" charset="0"/>
              <a:buChar char="•"/>
            </a:pPr>
            <a:r>
              <a:rPr lang="en-US" sz="1050" dirty="0"/>
              <a:t>If you create with tag like this  with h1 and then you end  with a different one like an h6. It does not works. </a:t>
            </a:r>
          </a:p>
          <a:p>
            <a:pPr marL="171450" indent="-171450">
              <a:buFont typeface="Arial" panose="020B0604020202020204" pitchFamily="34" charset="0"/>
              <a:buChar char="•"/>
            </a:pPr>
            <a:r>
              <a:rPr lang="en-US" sz="1050" dirty="0"/>
              <a:t>The Level 1 headings are the biggest and the Level 6 headings are the smallest.</a:t>
            </a:r>
          </a:p>
        </p:txBody>
      </p:sp>
    </p:spTree>
    <p:extLst>
      <p:ext uri="{BB962C8B-B14F-4D97-AF65-F5344CB8AC3E}">
        <p14:creationId xmlns:p14="http://schemas.microsoft.com/office/powerpoint/2010/main" val="4650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52716" y="765617"/>
            <a:ext cx="5867400" cy="369332"/>
          </a:xfrm>
          <a:prstGeom prst="rect">
            <a:avLst/>
          </a:prstGeom>
          <a:noFill/>
        </p:spPr>
        <p:txBody>
          <a:bodyPr wrap="square" rtlCol="0">
            <a:spAutoFit/>
          </a:bodyPr>
          <a:lstStyle/>
          <a:p>
            <a:r>
              <a:rPr lang="en-IN" dirty="0"/>
              <a:t>Notes: HTML Paragraph Element</a:t>
            </a:r>
          </a:p>
        </p:txBody>
      </p:sp>
      <p:sp>
        <p:nvSpPr>
          <p:cNvPr id="13" name="TextBox 12">
            <a:extLst>
              <a:ext uri="{FF2B5EF4-FFF2-40B4-BE49-F238E27FC236}">
                <a16:creationId xmlns:a16="http://schemas.microsoft.com/office/drawing/2014/main" id="{BB42CBCA-17D8-4CC8-A051-0CDC84ECB946}"/>
              </a:ext>
            </a:extLst>
          </p:cNvPr>
          <p:cNvSpPr txBox="1"/>
          <p:nvPr/>
        </p:nvSpPr>
        <p:spPr>
          <a:xfrm>
            <a:off x="2260600" y="1982798"/>
            <a:ext cx="4994570" cy="5909310"/>
          </a:xfrm>
          <a:prstGeom prst="rect">
            <a:avLst/>
          </a:prstGeom>
          <a:noFill/>
        </p:spPr>
        <p:txBody>
          <a:bodyPr wrap="square" rtlCol="0">
            <a:spAutoFit/>
          </a:bodyPr>
          <a:lstStyle/>
          <a:p>
            <a:r>
              <a:rPr lang="en-US" sz="1050" b="1" dirty="0"/>
              <a:t>## Overview</a:t>
            </a:r>
          </a:p>
          <a:p>
            <a:r>
              <a:rPr lang="en-US" sz="1050" b="1" dirty="0"/>
              <a:t>- The paragraph element `&lt;p&gt;` is used to format text on websites.</a:t>
            </a:r>
          </a:p>
          <a:p>
            <a:r>
              <a:rPr lang="en-US" sz="1050" b="1" dirty="0"/>
              <a:t>- Similar to the heading element, it includes an opening tag `&lt;p&gt;` and a closing tag `&lt;/p&gt;`, with the paragraph content in between.</a:t>
            </a:r>
          </a:p>
          <a:p>
            <a:endParaRPr lang="en-US" sz="1050" b="1" dirty="0"/>
          </a:p>
          <a:p>
            <a:r>
              <a:rPr lang="en-US" sz="1050" b="1" dirty="0"/>
              <a:t>## Importance of Paragraph Tag</a:t>
            </a:r>
          </a:p>
          <a:p>
            <a:r>
              <a:rPr lang="en-US" sz="1050" b="1" dirty="0"/>
              <a:t>- Without paragraph tags, plain text in an HTML document will run into each other on the same line.</a:t>
            </a:r>
          </a:p>
          <a:p>
            <a:r>
              <a:rPr lang="en-US" sz="1050" b="1" dirty="0"/>
              <a:t>- Paragraph tags help separate text into distinct paragraphs, making it visually clear where one paragraph ends and another begins.</a:t>
            </a:r>
          </a:p>
          <a:p>
            <a:r>
              <a:rPr lang="en-US" sz="1050" b="1" dirty="0"/>
              <a:t>- For screen readers, paragraph tags are crucial as they help users navigate through paragraphs easily.</a:t>
            </a:r>
          </a:p>
          <a:p>
            <a:endParaRPr lang="en-US" sz="1050" b="1" dirty="0"/>
          </a:p>
          <a:p>
            <a:r>
              <a:rPr lang="en-US" sz="1050" b="1" dirty="0"/>
              <a:t>## Exercise Instructions</a:t>
            </a:r>
          </a:p>
          <a:p>
            <a:r>
              <a:rPr lang="en-US" sz="1050" b="1" dirty="0"/>
              <a:t>1. **Download Resources:**</a:t>
            </a:r>
          </a:p>
          <a:p>
            <a:r>
              <a:rPr lang="en-US" sz="1050" b="1" dirty="0"/>
              <a:t>   - Access the course resources and download the zipped file for "2.2 Paragraph Element".</a:t>
            </a:r>
          </a:p>
          <a:p>
            <a:r>
              <a:rPr lang="en-US" sz="1050" b="1" dirty="0"/>
              <a:t>   - Extract and unzip the file, then place it in your Web Development Projects folder.</a:t>
            </a:r>
          </a:p>
          <a:p>
            <a:r>
              <a:rPr lang="en-US" sz="1050" b="1" dirty="0"/>
              <a:t>   - Open the folder in VS Code.</a:t>
            </a:r>
          </a:p>
          <a:p>
            <a:r>
              <a:rPr lang="en-US" sz="1050" b="1" dirty="0"/>
              <a:t>2. **Modify `index.html`:**</a:t>
            </a:r>
          </a:p>
          <a:p>
            <a:r>
              <a:rPr lang="en-US" sz="1050" b="1" dirty="0"/>
              <a:t>   - Open `index.html` which contains three paragraphs of placeholder text.</a:t>
            </a:r>
          </a:p>
          <a:p>
            <a:r>
              <a:rPr lang="en-US" sz="1050" b="1" dirty="0"/>
              <a:t>   - Use the paragraph tag to format the text so that each paragraph is separated.</a:t>
            </a:r>
          </a:p>
          <a:p>
            <a:endParaRPr lang="en-US" sz="1050" b="1" dirty="0"/>
          </a:p>
          <a:p>
            <a:r>
              <a:rPr lang="en-US" sz="1050" b="1" dirty="0"/>
              <a:t>## Steps to Format Paragraphs</a:t>
            </a:r>
          </a:p>
          <a:p>
            <a:r>
              <a:rPr lang="en-US" sz="1050" b="1" dirty="0"/>
              <a:t>1. Insert the opening tag `&lt;p&gt;` at the beginning of each paragraph.</a:t>
            </a:r>
          </a:p>
          <a:p>
            <a:r>
              <a:rPr lang="en-US" sz="1050" b="1" dirty="0"/>
              <a:t>2. Insert the closing tag `&lt;/p&gt;` at the end of each paragraph.</a:t>
            </a:r>
          </a:p>
          <a:p>
            <a:r>
              <a:rPr lang="en-US" sz="1050" b="1" dirty="0"/>
              <a:t>3. Repeat for all paragraphs.</a:t>
            </a:r>
          </a:p>
          <a:p>
            <a:endParaRPr lang="en-US" sz="1050" b="1" dirty="0"/>
          </a:p>
          <a:p>
            <a:r>
              <a:rPr lang="en-US" sz="1050" b="1" dirty="0"/>
              <a:t>## Previewing the Result</a:t>
            </a:r>
          </a:p>
          <a:p>
            <a:r>
              <a:rPr lang="en-US" sz="1050" b="1" dirty="0"/>
              <a:t>- After adding the paragraph tags, right-click and select "Show Preview".</a:t>
            </a:r>
          </a:p>
          <a:p>
            <a:r>
              <a:rPr lang="en-US" sz="1050" b="1" dirty="0"/>
              <a:t>- The paragraphs should be displayed as separate blocks of text, not jumbled together.</a:t>
            </a:r>
          </a:p>
          <a:p>
            <a:endParaRPr lang="en-US" sz="1050" b="1" dirty="0"/>
          </a:p>
          <a:p>
            <a:r>
              <a:rPr lang="en-US" sz="1050" b="1" dirty="0"/>
              <a:t>## Placeholder Text: Lorem Ipsum</a:t>
            </a:r>
          </a:p>
          <a:p>
            <a:r>
              <a:rPr lang="en-US" sz="1050" b="1" dirty="0"/>
              <a:t>- **Purpose:** Used to simulate content in web design without writing actual text.</a:t>
            </a:r>
          </a:p>
          <a:p>
            <a:r>
              <a:rPr lang="en-US" sz="1050" b="1" dirty="0"/>
              <a:t>- **Origin:** Derived from classical Latin literature by Cicero, used since the 1500s in print layouts.</a:t>
            </a:r>
          </a:p>
        </p:txBody>
      </p:sp>
    </p:spTree>
    <p:extLst>
      <p:ext uri="{BB962C8B-B14F-4D97-AF65-F5344CB8AC3E}">
        <p14:creationId xmlns:p14="http://schemas.microsoft.com/office/powerpoint/2010/main" val="204374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52716" y="765617"/>
            <a:ext cx="5867400" cy="369332"/>
          </a:xfrm>
          <a:prstGeom prst="rect">
            <a:avLst/>
          </a:prstGeom>
          <a:noFill/>
        </p:spPr>
        <p:txBody>
          <a:bodyPr wrap="square" rtlCol="0">
            <a:spAutoFit/>
          </a:bodyPr>
          <a:lstStyle/>
          <a:p>
            <a:r>
              <a:rPr lang="en-IN" dirty="0"/>
              <a:t>Notes: HTML Paragraph Element</a:t>
            </a:r>
          </a:p>
        </p:txBody>
      </p:sp>
      <p:sp>
        <p:nvSpPr>
          <p:cNvPr id="13" name="TextBox 12">
            <a:extLst>
              <a:ext uri="{FF2B5EF4-FFF2-40B4-BE49-F238E27FC236}">
                <a16:creationId xmlns:a16="http://schemas.microsoft.com/office/drawing/2014/main" id="{BB42CBCA-17D8-4CC8-A051-0CDC84ECB946}"/>
              </a:ext>
            </a:extLst>
          </p:cNvPr>
          <p:cNvSpPr txBox="1"/>
          <p:nvPr/>
        </p:nvSpPr>
        <p:spPr>
          <a:xfrm>
            <a:off x="2260600" y="1982798"/>
            <a:ext cx="4994570" cy="4131900"/>
          </a:xfrm>
          <a:prstGeom prst="rect">
            <a:avLst/>
          </a:prstGeom>
          <a:noFill/>
        </p:spPr>
        <p:txBody>
          <a:bodyPr wrap="square" rtlCol="0">
            <a:spAutoFit/>
          </a:bodyPr>
          <a:lstStyle/>
          <a:p>
            <a:r>
              <a:rPr lang="en-US" sz="1050" b="1" dirty="0"/>
              <a:t>- **Usage:** </a:t>
            </a:r>
          </a:p>
          <a:p>
            <a:r>
              <a:rPr lang="en-US" sz="1050" b="1" dirty="0"/>
              <a:t>  - Websites like [lipsum.com](http://lipsum.com) allow you to generate Lorem Ipsum text in different languages.</a:t>
            </a:r>
          </a:p>
          <a:p>
            <a:r>
              <a:rPr lang="en-US" sz="1050" b="1" dirty="0"/>
              <a:t>  - Novelty versions (e.g., baconipsum.com, broipsum.com) provide themed placeholder text.</a:t>
            </a:r>
          </a:p>
          <a:p>
            <a:endParaRPr lang="en-US" sz="1050" b="1" dirty="0"/>
          </a:p>
          <a:p>
            <a:r>
              <a:rPr lang="en-US" sz="1050" b="1" dirty="0"/>
              <a:t>## Additional Challenge</a:t>
            </a:r>
          </a:p>
          <a:p>
            <a:r>
              <a:rPr lang="en-US" sz="1050" b="1" dirty="0"/>
              <a:t>- Generate your own Lorem Ipsum or themed placeholder text.</a:t>
            </a:r>
          </a:p>
          <a:p>
            <a:r>
              <a:rPr lang="en-US" sz="1050" b="1" dirty="0"/>
              <a:t>- Create an article using the paragraph tag and the generated text.</a:t>
            </a:r>
          </a:p>
          <a:p>
            <a:r>
              <a:rPr lang="en-US" sz="1050" b="1" dirty="0"/>
              <a:t>- Modify `index.html` to include your new content.</a:t>
            </a:r>
          </a:p>
          <a:p>
            <a:r>
              <a:rPr lang="en-US" sz="1050" b="1" dirty="0"/>
              <a:t>- Share any interesting or funny Lorem Ipsum generators in the Q&amp;A section of the course.</a:t>
            </a:r>
          </a:p>
          <a:p>
            <a:endParaRPr lang="en-US" sz="1050" b="1" dirty="0"/>
          </a:p>
          <a:p>
            <a:r>
              <a:rPr lang="en-US" sz="1050" b="1" dirty="0"/>
              <a:t>## Tools and Resources</a:t>
            </a:r>
          </a:p>
          <a:p>
            <a:r>
              <a:rPr lang="en-US" sz="1050" b="1" dirty="0"/>
              <a:t>- [lipsum.com](http://lipsum.com): Generate classic Lorem Ipsum text.</a:t>
            </a:r>
          </a:p>
          <a:p>
            <a:r>
              <a:rPr lang="en-US" sz="1050" b="1" dirty="0"/>
              <a:t>- [baconipsum.com](http://baconipsum.com): Generate bacon-themed placeholder text.</a:t>
            </a:r>
          </a:p>
          <a:p>
            <a:r>
              <a:rPr lang="en-US" sz="1050" b="1" dirty="0"/>
              <a:t>- [broipsum.com](http://broipsum.com): Generate "bro" themed placeholder text.</a:t>
            </a:r>
          </a:p>
          <a:p>
            <a:r>
              <a:rPr lang="en-US" sz="1050" b="1" dirty="0"/>
              <a:t>- Google search for "funny Lorem ipsum" for more variations.</a:t>
            </a:r>
          </a:p>
          <a:p>
            <a:endParaRPr lang="en-US" sz="1050" b="1" dirty="0"/>
          </a:p>
          <a:p>
            <a:r>
              <a:rPr lang="en-US" sz="1050" b="1" dirty="0"/>
              <a:t>## Conclusion</a:t>
            </a:r>
          </a:p>
          <a:p>
            <a:r>
              <a:rPr lang="en-US" sz="1050" b="1" dirty="0"/>
              <a:t>- Using the paragraph element correctly enhances readability and accessibility of web content.</a:t>
            </a:r>
          </a:p>
          <a:p>
            <a:r>
              <a:rPr lang="en-US" sz="1050" b="1" dirty="0"/>
              <a:t>- Lorem Ipsum and its variations are useful tools for web designers to create realistic-looking text blocks quickly.</a:t>
            </a:r>
            <a:endParaRPr lang="en-US" sz="1050" dirty="0"/>
          </a:p>
        </p:txBody>
      </p:sp>
    </p:spTree>
    <p:extLst>
      <p:ext uri="{BB962C8B-B14F-4D97-AF65-F5344CB8AC3E}">
        <p14:creationId xmlns:p14="http://schemas.microsoft.com/office/powerpoint/2010/main" val="3435167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1197</Words>
  <Application>Microsoft Office PowerPoint</Application>
  <PresentationFormat>Custom</PresentationFormat>
  <Paragraphs>100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MT</vt:lpstr>
      <vt:lpstr>Calibri</vt:lpstr>
      <vt:lpstr>Verdana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RAJNISH J</cp:lastModifiedBy>
  <cp:revision>12</cp:revision>
  <dcterms:created xsi:type="dcterms:W3CDTF">2024-06-29T05:28:18Z</dcterms:created>
  <dcterms:modified xsi:type="dcterms:W3CDTF">2024-07-26T13:29:05Z</dcterms:modified>
</cp:coreProperties>
</file>