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7569200" cy="10706100"/>
  <p:notesSz cx="7569200" cy="10706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315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7838" y="0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C47EC-3BD2-4619-A1CC-873F829C80CC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6663" y="1338263"/>
            <a:ext cx="2555875" cy="3613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7238" y="5153025"/>
            <a:ext cx="6054725" cy="4214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69525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7838" y="10169525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D24DD-BCFA-440D-9CED-5CD0A822F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046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8891"/>
            <a:ext cx="6433820" cy="224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5416"/>
            <a:ext cx="5298440" cy="267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62403"/>
            <a:ext cx="3292602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62403"/>
            <a:ext cx="3292602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8244"/>
            <a:ext cx="6812280" cy="17129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62403"/>
            <a:ext cx="6812280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56673"/>
            <a:ext cx="2422144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56673"/>
            <a:ext cx="1740916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9824" y="9956673"/>
            <a:ext cx="1740916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857" y="8026783"/>
            <a:ext cx="7121525" cy="10160"/>
          </a:xfrm>
          <a:custGeom>
            <a:avLst/>
            <a:gdLst/>
            <a:ahLst/>
            <a:cxnLst/>
            <a:rect l="l" t="t" r="r" b="b"/>
            <a:pathLst>
              <a:path w="7121525" h="10159">
                <a:moveTo>
                  <a:pt x="7121149" y="9532"/>
                </a:moveTo>
                <a:lnTo>
                  <a:pt x="0" y="9532"/>
                </a:lnTo>
                <a:lnTo>
                  <a:pt x="0" y="0"/>
                </a:lnTo>
                <a:lnTo>
                  <a:pt x="7121149" y="0"/>
                </a:lnTo>
                <a:lnTo>
                  <a:pt x="7121149" y="9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853" y="8026793"/>
            <a:ext cx="7121525" cy="2345690"/>
          </a:xfrm>
          <a:custGeom>
            <a:avLst/>
            <a:gdLst/>
            <a:ahLst/>
            <a:cxnLst/>
            <a:rect l="l" t="t" r="r" b="b"/>
            <a:pathLst>
              <a:path w="7121525" h="2345690">
                <a:moveTo>
                  <a:pt x="7121144" y="0"/>
                </a:moveTo>
                <a:lnTo>
                  <a:pt x="7111619" y="0"/>
                </a:lnTo>
                <a:lnTo>
                  <a:pt x="7111619" y="2335580"/>
                </a:lnTo>
                <a:lnTo>
                  <a:pt x="9537" y="2335580"/>
                </a:lnTo>
                <a:lnTo>
                  <a:pt x="9537" y="0"/>
                </a:lnTo>
                <a:lnTo>
                  <a:pt x="0" y="0"/>
                </a:lnTo>
                <a:lnTo>
                  <a:pt x="0" y="2335580"/>
                </a:lnTo>
                <a:lnTo>
                  <a:pt x="0" y="2345118"/>
                </a:lnTo>
                <a:lnTo>
                  <a:pt x="9537" y="2345118"/>
                </a:lnTo>
                <a:lnTo>
                  <a:pt x="7111619" y="2345118"/>
                </a:lnTo>
                <a:lnTo>
                  <a:pt x="7121144" y="2345118"/>
                </a:lnTo>
                <a:lnTo>
                  <a:pt x="7121144" y="2335580"/>
                </a:lnTo>
                <a:lnTo>
                  <a:pt x="7121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6792" y="1706406"/>
            <a:ext cx="5262245" cy="10160"/>
          </a:xfrm>
          <a:custGeom>
            <a:avLst/>
            <a:gdLst/>
            <a:ahLst/>
            <a:cxnLst/>
            <a:rect l="l" t="t" r="r" b="b"/>
            <a:pathLst>
              <a:path w="5262245" h="10160">
                <a:moveTo>
                  <a:pt x="5262214" y="9532"/>
                </a:moveTo>
                <a:lnTo>
                  <a:pt x="0" y="9532"/>
                </a:lnTo>
                <a:lnTo>
                  <a:pt x="0" y="0"/>
                </a:lnTo>
                <a:lnTo>
                  <a:pt x="5262214" y="0"/>
                </a:lnTo>
                <a:lnTo>
                  <a:pt x="5262214" y="9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7853" y="1706409"/>
            <a:ext cx="7121525" cy="6330315"/>
          </a:xfrm>
          <a:custGeom>
            <a:avLst/>
            <a:gdLst/>
            <a:ahLst/>
            <a:cxnLst/>
            <a:rect l="l" t="t" r="r" b="b"/>
            <a:pathLst>
              <a:path w="7121525" h="6330315">
                <a:moveTo>
                  <a:pt x="7121144" y="0"/>
                </a:moveTo>
                <a:lnTo>
                  <a:pt x="7111619" y="0"/>
                </a:lnTo>
                <a:lnTo>
                  <a:pt x="7111619" y="6320383"/>
                </a:lnTo>
                <a:lnTo>
                  <a:pt x="1868462" y="6320383"/>
                </a:lnTo>
                <a:lnTo>
                  <a:pt x="1868462" y="9537"/>
                </a:lnTo>
                <a:lnTo>
                  <a:pt x="1868462" y="0"/>
                </a:lnTo>
                <a:lnTo>
                  <a:pt x="1858937" y="0"/>
                </a:lnTo>
                <a:lnTo>
                  <a:pt x="1858937" y="9537"/>
                </a:lnTo>
                <a:lnTo>
                  <a:pt x="1858937" y="6320383"/>
                </a:lnTo>
                <a:lnTo>
                  <a:pt x="9537" y="6320383"/>
                </a:lnTo>
                <a:lnTo>
                  <a:pt x="9537" y="9537"/>
                </a:lnTo>
                <a:lnTo>
                  <a:pt x="1858937" y="9537"/>
                </a:lnTo>
                <a:lnTo>
                  <a:pt x="1858937" y="0"/>
                </a:lnTo>
                <a:lnTo>
                  <a:pt x="9537" y="0"/>
                </a:lnTo>
                <a:lnTo>
                  <a:pt x="0" y="0"/>
                </a:lnTo>
                <a:lnTo>
                  <a:pt x="0" y="9537"/>
                </a:lnTo>
                <a:lnTo>
                  <a:pt x="0" y="6320383"/>
                </a:lnTo>
                <a:lnTo>
                  <a:pt x="0" y="6329908"/>
                </a:lnTo>
                <a:lnTo>
                  <a:pt x="9537" y="6329908"/>
                </a:lnTo>
                <a:lnTo>
                  <a:pt x="1858937" y="6329908"/>
                </a:lnTo>
                <a:lnTo>
                  <a:pt x="1868462" y="6329908"/>
                </a:lnTo>
                <a:lnTo>
                  <a:pt x="7111619" y="6329908"/>
                </a:lnTo>
                <a:lnTo>
                  <a:pt x="7121144" y="6329908"/>
                </a:lnTo>
                <a:lnTo>
                  <a:pt x="7121144" y="6320383"/>
                </a:lnTo>
                <a:lnTo>
                  <a:pt x="7121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7857" y="247857"/>
            <a:ext cx="7121525" cy="10160"/>
          </a:xfrm>
          <a:custGeom>
            <a:avLst/>
            <a:gdLst/>
            <a:ahLst/>
            <a:cxnLst/>
            <a:rect l="l" t="t" r="r" b="b"/>
            <a:pathLst>
              <a:path w="7121525" h="10160">
                <a:moveTo>
                  <a:pt x="7121149" y="9532"/>
                </a:moveTo>
                <a:lnTo>
                  <a:pt x="0" y="9532"/>
                </a:lnTo>
                <a:lnTo>
                  <a:pt x="0" y="0"/>
                </a:lnTo>
                <a:lnTo>
                  <a:pt x="7121149" y="0"/>
                </a:lnTo>
                <a:lnTo>
                  <a:pt x="7121149" y="9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47857" y="247857"/>
            <a:ext cx="7121525" cy="1468120"/>
            <a:chOff x="247857" y="247857"/>
            <a:chExt cx="7121525" cy="1468120"/>
          </a:xfrm>
        </p:grpSpPr>
        <p:sp>
          <p:nvSpPr>
            <p:cNvPr id="8" name="object 8"/>
            <p:cNvSpPr/>
            <p:nvPr/>
          </p:nvSpPr>
          <p:spPr>
            <a:xfrm>
              <a:off x="247853" y="247865"/>
              <a:ext cx="7121525" cy="1468120"/>
            </a:xfrm>
            <a:custGeom>
              <a:avLst/>
              <a:gdLst/>
              <a:ahLst/>
              <a:cxnLst/>
              <a:rect l="l" t="t" r="r" b="b"/>
              <a:pathLst>
                <a:path w="7121525" h="1468120">
                  <a:moveTo>
                    <a:pt x="7121144" y="0"/>
                  </a:moveTo>
                  <a:lnTo>
                    <a:pt x="7111619" y="0"/>
                  </a:lnTo>
                  <a:lnTo>
                    <a:pt x="7111619" y="1458544"/>
                  </a:lnTo>
                  <a:lnTo>
                    <a:pt x="9537" y="1458544"/>
                  </a:lnTo>
                  <a:lnTo>
                    <a:pt x="9537" y="0"/>
                  </a:lnTo>
                  <a:lnTo>
                    <a:pt x="0" y="0"/>
                  </a:lnTo>
                  <a:lnTo>
                    <a:pt x="0" y="1458544"/>
                  </a:lnTo>
                  <a:lnTo>
                    <a:pt x="0" y="1468081"/>
                  </a:lnTo>
                  <a:lnTo>
                    <a:pt x="9537" y="1468081"/>
                  </a:lnTo>
                  <a:lnTo>
                    <a:pt x="7111619" y="1468081"/>
                  </a:lnTo>
                  <a:lnTo>
                    <a:pt x="7121144" y="1468081"/>
                  </a:lnTo>
                  <a:lnTo>
                    <a:pt x="7121144" y="1458544"/>
                  </a:lnTo>
                  <a:lnTo>
                    <a:pt x="7121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720" y="1124893"/>
              <a:ext cx="6902450" cy="10160"/>
            </a:xfrm>
            <a:custGeom>
              <a:avLst/>
              <a:gdLst/>
              <a:ahLst/>
              <a:cxnLst/>
              <a:rect l="l" t="t" r="r" b="b"/>
              <a:pathLst>
                <a:path w="6902450" h="10159">
                  <a:moveTo>
                    <a:pt x="6901890" y="9532"/>
                  </a:moveTo>
                  <a:lnTo>
                    <a:pt x="0" y="9532"/>
                  </a:lnTo>
                  <a:lnTo>
                    <a:pt x="0" y="0"/>
                  </a:lnTo>
                  <a:lnTo>
                    <a:pt x="6901890" y="0"/>
                  </a:lnTo>
                  <a:lnTo>
                    <a:pt x="6901890" y="9532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1888" y="305129"/>
            <a:ext cx="7772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5" dirty="0">
                <a:latin typeface="Verdana"/>
                <a:cs typeface="Verdana"/>
              </a:rPr>
              <a:t>Topic/Title: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297" y="1696948"/>
            <a:ext cx="14998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Verdana"/>
                <a:cs typeface="Verdana"/>
              </a:rPr>
              <a:t>Keywords/Questions: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0823" y="1763678"/>
            <a:ext cx="4749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Verdana"/>
                <a:cs typeface="Verdana"/>
              </a:rPr>
              <a:t>Notes</a:t>
            </a:r>
            <a:r>
              <a:rPr sz="1100" spc="5" dirty="0">
                <a:latin typeface="Arial MT"/>
                <a:cs typeface="Arial MT"/>
              </a:rPr>
              <a:t>: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1888" y="8084056"/>
            <a:ext cx="7550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Summary</a:t>
            </a:r>
            <a:r>
              <a:rPr sz="110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7494" y="314588"/>
            <a:ext cx="514781" cy="39085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79029A8-42D2-4873-86EE-85E6CFEEA1C5}"/>
              </a:ext>
            </a:extLst>
          </p:cNvPr>
          <p:cNvSpPr txBox="1"/>
          <p:nvPr/>
        </p:nvSpPr>
        <p:spPr>
          <a:xfrm>
            <a:off x="330194" y="84832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Introduction to the Bootstrap Framework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CB1590-D109-4F2F-8ABE-C3EEE398EE8A}"/>
              </a:ext>
            </a:extLst>
          </p:cNvPr>
          <p:cNvSpPr txBox="1"/>
          <p:nvPr/>
        </p:nvSpPr>
        <p:spPr>
          <a:xfrm>
            <a:off x="2160823" y="1982798"/>
            <a:ext cx="4976577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Hey, guys.</a:t>
            </a:r>
          </a:p>
          <a:p>
            <a:endParaRPr lang="en-US" sz="1050" b="1" dirty="0"/>
          </a:p>
          <a:p>
            <a:r>
              <a:rPr lang="en-US" sz="1050" b="1" dirty="0"/>
              <a:t>In this section, we're going to learn about the Bootstrap Framework, one of the most popular external CSS layout systems you’re likely to encounter.</a:t>
            </a:r>
          </a:p>
          <a:p>
            <a:endParaRPr lang="en-US" sz="1050" b="1" dirty="0"/>
          </a:p>
          <a:p>
            <a:r>
              <a:rPr lang="en-US" sz="1050" b="1" dirty="0"/>
              <a:t>## What is Bootstrap?</a:t>
            </a:r>
          </a:p>
          <a:p>
            <a:endParaRPr lang="en-US" sz="1050" b="1" dirty="0"/>
          </a:p>
          <a:p>
            <a:r>
              <a:rPr lang="en-US" sz="1050" b="1" dirty="0"/>
              <a:t>Bootstrap is a CSS framework created in 2010 by two Twitter developers, Mark Otto and Jacob Thornton. It contains pre-made CSS files that you can include in your project to use their pre-built components and styling.</a:t>
            </a:r>
          </a:p>
          <a:p>
            <a:endParaRPr lang="en-US" sz="1050" b="1" dirty="0"/>
          </a:p>
          <a:p>
            <a:r>
              <a:rPr lang="en-US" sz="1050" b="1" dirty="0"/>
              <a:t>### Why Bootstrap is Popular</a:t>
            </a:r>
          </a:p>
          <a:p>
            <a:endParaRPr lang="en-US" sz="1050" b="1" dirty="0"/>
          </a:p>
          <a:p>
            <a:r>
              <a:rPr lang="en-US" sz="1050" b="1" dirty="0"/>
              <a:t>1. **Pre-made CSS files:** Simply include them in your project and add classes to your HTML to use pre-built components.</a:t>
            </a:r>
          </a:p>
          <a:p>
            <a:r>
              <a:rPr lang="en-US" sz="1050" b="1" dirty="0"/>
              <a:t>2. **12-column layout system:** Built on top of Flexbox, making it easy to create responsive websites that work well on both mobile and desktop (Mobile First approach).</a:t>
            </a:r>
          </a:p>
          <a:p>
            <a:endParaRPr lang="en-US" sz="1050" b="1" dirty="0"/>
          </a:p>
          <a:p>
            <a:r>
              <a:rPr lang="en-US" sz="1050" b="1" dirty="0"/>
              <a:t>### Example of Using Bootstrap</a:t>
            </a:r>
          </a:p>
          <a:p>
            <a:endParaRPr lang="en-US" sz="1050" b="1" dirty="0"/>
          </a:p>
          <a:p>
            <a:r>
              <a:rPr lang="en-US" sz="1050" b="1" dirty="0"/>
              <a:t>- **HTML Button:** A standard button in HTML doesn’t look fantastic.</a:t>
            </a:r>
          </a:p>
          <a:p>
            <a:r>
              <a:rPr lang="en-US" sz="1050" b="1" dirty="0"/>
              <a:t>- **Bootstrap Button:** Include five Bootstrap classes in your HTML to style the button beautifully.</a:t>
            </a:r>
          </a:p>
          <a:p>
            <a:endParaRPr lang="en-US" sz="1050" b="1" dirty="0"/>
          </a:p>
          <a:p>
            <a:r>
              <a:rPr lang="en-US" sz="1050" b="1" dirty="0"/>
              <a:t>### What are CSS Frameworks?</a:t>
            </a:r>
          </a:p>
          <a:p>
            <a:endParaRPr lang="en-US" sz="1050" b="1" dirty="0"/>
          </a:p>
          <a:p>
            <a:r>
              <a:rPr lang="en-US" sz="1050" b="1" dirty="0"/>
              <a:t>CSS frameworks are pre-made CSS files you can include in your projects. Bootstrap is open-source, so all its code is visible on GitHub. You can see predefined styling for various components, like cards.</a:t>
            </a:r>
          </a:p>
          <a:p>
            <a:endParaRPr lang="en-US" sz="1050" b="1" dirty="0"/>
          </a:p>
          <a:p>
            <a:r>
              <a:rPr lang="en-US" sz="1050" b="1" dirty="0"/>
              <a:t>### Popular CSS Frameworks</a:t>
            </a:r>
          </a:p>
          <a:p>
            <a:endParaRPr lang="en-US" sz="1050" b="1" dirty="0"/>
          </a:p>
          <a:p>
            <a:r>
              <a:rPr lang="en-US" sz="1050" b="1" dirty="0"/>
              <a:t>- Bootstrap</a:t>
            </a:r>
          </a:p>
          <a:p>
            <a:r>
              <a:rPr lang="en-US" sz="1050" b="1" dirty="0"/>
              <a:t>- Foundation</a:t>
            </a:r>
          </a:p>
          <a:p>
            <a:r>
              <a:rPr lang="en-US" sz="1050" b="1" dirty="0"/>
              <a:t>- MUI</a:t>
            </a:r>
          </a:p>
          <a:p>
            <a:r>
              <a:rPr lang="en-US" sz="1050" b="1" dirty="0"/>
              <a:t>- Tailwind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BCEC36B-80FB-4E99-9967-D1DC90EC5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692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875E5987-6A2D-41A9-A63C-5C9761EDA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75692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857" y="8026783"/>
            <a:ext cx="7121525" cy="10160"/>
          </a:xfrm>
          <a:custGeom>
            <a:avLst/>
            <a:gdLst/>
            <a:ahLst/>
            <a:cxnLst/>
            <a:rect l="l" t="t" r="r" b="b"/>
            <a:pathLst>
              <a:path w="7121525" h="10159">
                <a:moveTo>
                  <a:pt x="7121149" y="9532"/>
                </a:moveTo>
                <a:lnTo>
                  <a:pt x="0" y="9532"/>
                </a:lnTo>
                <a:lnTo>
                  <a:pt x="0" y="0"/>
                </a:lnTo>
                <a:lnTo>
                  <a:pt x="7121149" y="0"/>
                </a:lnTo>
                <a:lnTo>
                  <a:pt x="7121149" y="9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853" y="8026793"/>
            <a:ext cx="7121525" cy="2345690"/>
          </a:xfrm>
          <a:custGeom>
            <a:avLst/>
            <a:gdLst/>
            <a:ahLst/>
            <a:cxnLst/>
            <a:rect l="l" t="t" r="r" b="b"/>
            <a:pathLst>
              <a:path w="7121525" h="2345690">
                <a:moveTo>
                  <a:pt x="7121144" y="0"/>
                </a:moveTo>
                <a:lnTo>
                  <a:pt x="7111619" y="0"/>
                </a:lnTo>
                <a:lnTo>
                  <a:pt x="7111619" y="2335580"/>
                </a:lnTo>
                <a:lnTo>
                  <a:pt x="9537" y="2335580"/>
                </a:lnTo>
                <a:lnTo>
                  <a:pt x="9537" y="0"/>
                </a:lnTo>
                <a:lnTo>
                  <a:pt x="0" y="0"/>
                </a:lnTo>
                <a:lnTo>
                  <a:pt x="0" y="2335580"/>
                </a:lnTo>
                <a:lnTo>
                  <a:pt x="0" y="2345118"/>
                </a:lnTo>
                <a:lnTo>
                  <a:pt x="9537" y="2345118"/>
                </a:lnTo>
                <a:lnTo>
                  <a:pt x="7111619" y="2345118"/>
                </a:lnTo>
                <a:lnTo>
                  <a:pt x="7121144" y="2345118"/>
                </a:lnTo>
                <a:lnTo>
                  <a:pt x="7121144" y="2335580"/>
                </a:lnTo>
                <a:lnTo>
                  <a:pt x="7121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6792" y="1706406"/>
            <a:ext cx="5262245" cy="10160"/>
          </a:xfrm>
          <a:custGeom>
            <a:avLst/>
            <a:gdLst/>
            <a:ahLst/>
            <a:cxnLst/>
            <a:rect l="l" t="t" r="r" b="b"/>
            <a:pathLst>
              <a:path w="5262245" h="10160">
                <a:moveTo>
                  <a:pt x="5262214" y="9532"/>
                </a:moveTo>
                <a:lnTo>
                  <a:pt x="0" y="9532"/>
                </a:lnTo>
                <a:lnTo>
                  <a:pt x="0" y="0"/>
                </a:lnTo>
                <a:lnTo>
                  <a:pt x="5262214" y="0"/>
                </a:lnTo>
                <a:lnTo>
                  <a:pt x="5262214" y="9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7853" y="1706409"/>
            <a:ext cx="7121525" cy="6330315"/>
          </a:xfrm>
          <a:custGeom>
            <a:avLst/>
            <a:gdLst/>
            <a:ahLst/>
            <a:cxnLst/>
            <a:rect l="l" t="t" r="r" b="b"/>
            <a:pathLst>
              <a:path w="7121525" h="6330315">
                <a:moveTo>
                  <a:pt x="7121144" y="0"/>
                </a:moveTo>
                <a:lnTo>
                  <a:pt x="7111619" y="0"/>
                </a:lnTo>
                <a:lnTo>
                  <a:pt x="7111619" y="6320383"/>
                </a:lnTo>
                <a:lnTo>
                  <a:pt x="1868462" y="6320383"/>
                </a:lnTo>
                <a:lnTo>
                  <a:pt x="1868462" y="9537"/>
                </a:lnTo>
                <a:lnTo>
                  <a:pt x="1868462" y="0"/>
                </a:lnTo>
                <a:lnTo>
                  <a:pt x="1858937" y="0"/>
                </a:lnTo>
                <a:lnTo>
                  <a:pt x="1858937" y="9537"/>
                </a:lnTo>
                <a:lnTo>
                  <a:pt x="1858937" y="6320383"/>
                </a:lnTo>
                <a:lnTo>
                  <a:pt x="9537" y="6320383"/>
                </a:lnTo>
                <a:lnTo>
                  <a:pt x="9537" y="9537"/>
                </a:lnTo>
                <a:lnTo>
                  <a:pt x="1858937" y="9537"/>
                </a:lnTo>
                <a:lnTo>
                  <a:pt x="1858937" y="0"/>
                </a:lnTo>
                <a:lnTo>
                  <a:pt x="9537" y="0"/>
                </a:lnTo>
                <a:lnTo>
                  <a:pt x="0" y="0"/>
                </a:lnTo>
                <a:lnTo>
                  <a:pt x="0" y="9537"/>
                </a:lnTo>
                <a:lnTo>
                  <a:pt x="0" y="6320383"/>
                </a:lnTo>
                <a:lnTo>
                  <a:pt x="0" y="6329908"/>
                </a:lnTo>
                <a:lnTo>
                  <a:pt x="9537" y="6329908"/>
                </a:lnTo>
                <a:lnTo>
                  <a:pt x="1858937" y="6329908"/>
                </a:lnTo>
                <a:lnTo>
                  <a:pt x="1868462" y="6329908"/>
                </a:lnTo>
                <a:lnTo>
                  <a:pt x="7111619" y="6329908"/>
                </a:lnTo>
                <a:lnTo>
                  <a:pt x="7121144" y="6329908"/>
                </a:lnTo>
                <a:lnTo>
                  <a:pt x="7121144" y="6320383"/>
                </a:lnTo>
                <a:lnTo>
                  <a:pt x="7121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7857" y="247857"/>
            <a:ext cx="7121525" cy="10160"/>
          </a:xfrm>
          <a:custGeom>
            <a:avLst/>
            <a:gdLst/>
            <a:ahLst/>
            <a:cxnLst/>
            <a:rect l="l" t="t" r="r" b="b"/>
            <a:pathLst>
              <a:path w="7121525" h="10160">
                <a:moveTo>
                  <a:pt x="7121149" y="9532"/>
                </a:moveTo>
                <a:lnTo>
                  <a:pt x="0" y="9532"/>
                </a:lnTo>
                <a:lnTo>
                  <a:pt x="0" y="0"/>
                </a:lnTo>
                <a:lnTo>
                  <a:pt x="7121149" y="0"/>
                </a:lnTo>
                <a:lnTo>
                  <a:pt x="7121149" y="9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47857" y="247857"/>
            <a:ext cx="7121525" cy="1468120"/>
            <a:chOff x="247857" y="247857"/>
            <a:chExt cx="7121525" cy="1468120"/>
          </a:xfrm>
        </p:grpSpPr>
        <p:sp>
          <p:nvSpPr>
            <p:cNvPr id="8" name="object 8"/>
            <p:cNvSpPr/>
            <p:nvPr/>
          </p:nvSpPr>
          <p:spPr>
            <a:xfrm>
              <a:off x="247853" y="247865"/>
              <a:ext cx="7121525" cy="1468120"/>
            </a:xfrm>
            <a:custGeom>
              <a:avLst/>
              <a:gdLst/>
              <a:ahLst/>
              <a:cxnLst/>
              <a:rect l="l" t="t" r="r" b="b"/>
              <a:pathLst>
                <a:path w="7121525" h="1468120">
                  <a:moveTo>
                    <a:pt x="7121144" y="0"/>
                  </a:moveTo>
                  <a:lnTo>
                    <a:pt x="7111619" y="0"/>
                  </a:lnTo>
                  <a:lnTo>
                    <a:pt x="7111619" y="1458544"/>
                  </a:lnTo>
                  <a:lnTo>
                    <a:pt x="9537" y="1458544"/>
                  </a:lnTo>
                  <a:lnTo>
                    <a:pt x="9537" y="0"/>
                  </a:lnTo>
                  <a:lnTo>
                    <a:pt x="0" y="0"/>
                  </a:lnTo>
                  <a:lnTo>
                    <a:pt x="0" y="1458544"/>
                  </a:lnTo>
                  <a:lnTo>
                    <a:pt x="0" y="1468081"/>
                  </a:lnTo>
                  <a:lnTo>
                    <a:pt x="9537" y="1468081"/>
                  </a:lnTo>
                  <a:lnTo>
                    <a:pt x="7111619" y="1468081"/>
                  </a:lnTo>
                  <a:lnTo>
                    <a:pt x="7121144" y="1468081"/>
                  </a:lnTo>
                  <a:lnTo>
                    <a:pt x="7121144" y="1458544"/>
                  </a:lnTo>
                  <a:lnTo>
                    <a:pt x="7121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720" y="1124893"/>
              <a:ext cx="6902450" cy="10160"/>
            </a:xfrm>
            <a:custGeom>
              <a:avLst/>
              <a:gdLst/>
              <a:ahLst/>
              <a:cxnLst/>
              <a:rect l="l" t="t" r="r" b="b"/>
              <a:pathLst>
                <a:path w="6902450" h="10159">
                  <a:moveTo>
                    <a:pt x="6901890" y="9532"/>
                  </a:moveTo>
                  <a:lnTo>
                    <a:pt x="0" y="9532"/>
                  </a:lnTo>
                  <a:lnTo>
                    <a:pt x="0" y="0"/>
                  </a:lnTo>
                  <a:lnTo>
                    <a:pt x="6901890" y="0"/>
                  </a:lnTo>
                  <a:lnTo>
                    <a:pt x="6901890" y="9532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1888" y="305129"/>
            <a:ext cx="7772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5" dirty="0">
                <a:latin typeface="Verdana"/>
                <a:cs typeface="Verdana"/>
              </a:rPr>
              <a:t>Topic/Title: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297" y="1696948"/>
            <a:ext cx="14998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Verdana"/>
                <a:cs typeface="Verdana"/>
              </a:rPr>
              <a:t>Keywords/Questions: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0823" y="1763678"/>
            <a:ext cx="4749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Verdana"/>
                <a:cs typeface="Verdana"/>
              </a:rPr>
              <a:t>Notes</a:t>
            </a:r>
            <a:r>
              <a:rPr sz="1100" spc="5" dirty="0">
                <a:latin typeface="Arial MT"/>
                <a:cs typeface="Arial MT"/>
              </a:rPr>
              <a:t>: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1888" y="8084056"/>
            <a:ext cx="7550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Summary</a:t>
            </a:r>
            <a:r>
              <a:rPr sz="110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7494" y="314588"/>
            <a:ext cx="514781" cy="39085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CB1590-D109-4F2F-8ABE-C3EEE398EE8A}"/>
              </a:ext>
            </a:extLst>
          </p:cNvPr>
          <p:cNvSpPr txBox="1"/>
          <p:nvPr/>
        </p:nvSpPr>
        <p:spPr>
          <a:xfrm>
            <a:off x="2160823" y="1974853"/>
            <a:ext cx="4976577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They allow you to quickly develop websites by adding pre-built components and consistent styling.</a:t>
            </a:r>
          </a:p>
          <a:p>
            <a:endParaRPr lang="en-US" sz="1050" b="1" dirty="0"/>
          </a:p>
          <a:p>
            <a:r>
              <a:rPr lang="en-US" sz="1050" b="1" dirty="0"/>
              <a:t>### Market Share</a:t>
            </a:r>
          </a:p>
          <a:p>
            <a:endParaRPr lang="en-US" sz="1050" b="1" dirty="0"/>
          </a:p>
          <a:p>
            <a:r>
              <a:rPr lang="en-US" sz="1050" b="1" dirty="0"/>
              <a:t>Bootstrap holds close to 80% of the market share for external CSS frameworks. However, most websites still use native CSS like Flexbox, Grid, and Float.</a:t>
            </a:r>
          </a:p>
          <a:p>
            <a:endParaRPr lang="en-US" sz="1050" b="1" dirty="0"/>
          </a:p>
          <a:p>
            <a:r>
              <a:rPr lang="en-US" sz="1050" b="1" dirty="0"/>
              <a:t>## Pros and Cons of CSS Frameworks</a:t>
            </a:r>
          </a:p>
          <a:p>
            <a:endParaRPr lang="en-US" sz="1050" b="1" dirty="0"/>
          </a:p>
          <a:p>
            <a:r>
              <a:rPr lang="en-US" sz="1050" b="1" dirty="0"/>
              <a:t>### Pros</a:t>
            </a:r>
          </a:p>
          <a:p>
            <a:endParaRPr lang="en-US" sz="1050" b="1" dirty="0"/>
          </a:p>
          <a:p>
            <a:r>
              <a:rPr lang="en-US" sz="1050" b="1" dirty="0"/>
              <a:t>- **Ease and Speed:** Quickly build components like pricing plans.</a:t>
            </a:r>
          </a:p>
          <a:p>
            <a:r>
              <a:rPr lang="en-US" sz="1050" b="1" dirty="0"/>
              <a:t>- **Consistent Styling:** Maintain a uniform look across your website.</a:t>
            </a:r>
          </a:p>
          <a:p>
            <a:r>
              <a:rPr lang="en-US" sz="1050" b="1" dirty="0"/>
              <a:t>- **Browser Compatibility:** Tested across various browsers for compatibility.</a:t>
            </a:r>
          </a:p>
          <a:p>
            <a:endParaRPr lang="en-US" sz="1050" b="1" dirty="0"/>
          </a:p>
          <a:p>
            <a:r>
              <a:rPr lang="en-US" sz="1050" b="1" dirty="0"/>
              <a:t>### Cons</a:t>
            </a:r>
          </a:p>
          <a:p>
            <a:endParaRPr lang="en-US" sz="1050" b="1" dirty="0"/>
          </a:p>
          <a:p>
            <a:r>
              <a:rPr lang="en-US" sz="1050" b="1" dirty="0"/>
              <a:t>- **Class Bloat:** Too many classes in HTML make it less clean.</a:t>
            </a:r>
          </a:p>
          <a:p>
            <a:r>
              <a:rPr lang="en-US" sz="1050" b="1" dirty="0"/>
              <a:t>- **Customization:** Time-consuming to achieve full control over the design.</a:t>
            </a:r>
          </a:p>
          <a:p>
            <a:endParaRPr lang="en-US" sz="1050" b="1" dirty="0"/>
          </a:p>
          <a:p>
            <a:r>
              <a:rPr lang="en-US" sz="1050" b="1" dirty="0"/>
              <a:t>### When to Use Bootstrap</a:t>
            </a:r>
          </a:p>
          <a:p>
            <a:endParaRPr lang="en-US" sz="1050" b="1" dirty="0"/>
          </a:p>
          <a:p>
            <a:r>
              <a:rPr lang="en-US" sz="1050" b="1" dirty="0"/>
              <a:t>- **Use:** For mobile-first, responsive websites needing quick, beautiful components.</a:t>
            </a:r>
          </a:p>
          <a:p>
            <a:r>
              <a:rPr lang="en-US" sz="1050" b="1" dirty="0"/>
              <a:t>- **Avoid:** For simple websites or highly customized designs needing full control.</a:t>
            </a:r>
          </a:p>
          <a:p>
            <a:endParaRPr lang="en-US" sz="1050" b="1" dirty="0"/>
          </a:p>
          <a:p>
            <a:r>
              <a:rPr lang="en-US" sz="1050" b="1" dirty="0"/>
              <a:t>## How to Use Bootstrap</a:t>
            </a:r>
          </a:p>
          <a:p>
            <a:endParaRPr lang="en-US" sz="1050" b="1" dirty="0"/>
          </a:p>
          <a:p>
            <a:r>
              <a:rPr lang="en-US" sz="1050" b="1" dirty="0"/>
              <a:t>### Including Bootstrap</a:t>
            </a:r>
          </a:p>
          <a:p>
            <a:endParaRPr lang="en-US" sz="1050" b="1" dirty="0"/>
          </a:p>
          <a:p>
            <a:r>
              <a:rPr lang="en-US" sz="1050" b="1" dirty="0"/>
              <a:t>Use a CDN link to include Bootstrap in your project. This ensures quick loading as the content is delivered from the closest server hub to the user.</a:t>
            </a:r>
          </a:p>
          <a:p>
            <a:endParaRPr lang="en-US" sz="1050" b="1" dirty="0"/>
          </a:p>
          <a:p>
            <a:r>
              <a:rPr lang="en-US" sz="1050" b="1" dirty="0"/>
              <a:t>1. **Include CSS:** Add the Bootstrap stylesheet link in the `&lt;head&gt;` section of your HTML.</a:t>
            </a:r>
          </a:p>
          <a:p>
            <a:r>
              <a:rPr lang="en-US" sz="1050" b="1" dirty="0"/>
              <a:t>2. **Include JavaScript:** Add the Bootstrap script before the end of the `&lt;body&gt;` section for functionality like dropdowns.</a:t>
            </a:r>
          </a:p>
          <a:p>
            <a:endParaRPr lang="en-US" sz="1050" b="1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BCEC36B-80FB-4E99-9967-D1DC90EC5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692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875E5987-6A2D-41A9-A63C-5C9761EDA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75692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38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857" y="8026783"/>
            <a:ext cx="7121525" cy="10160"/>
          </a:xfrm>
          <a:custGeom>
            <a:avLst/>
            <a:gdLst/>
            <a:ahLst/>
            <a:cxnLst/>
            <a:rect l="l" t="t" r="r" b="b"/>
            <a:pathLst>
              <a:path w="7121525" h="10159">
                <a:moveTo>
                  <a:pt x="7121149" y="9532"/>
                </a:moveTo>
                <a:lnTo>
                  <a:pt x="0" y="9532"/>
                </a:lnTo>
                <a:lnTo>
                  <a:pt x="0" y="0"/>
                </a:lnTo>
                <a:lnTo>
                  <a:pt x="7121149" y="0"/>
                </a:lnTo>
                <a:lnTo>
                  <a:pt x="7121149" y="9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853" y="8026793"/>
            <a:ext cx="7121525" cy="2345690"/>
          </a:xfrm>
          <a:custGeom>
            <a:avLst/>
            <a:gdLst/>
            <a:ahLst/>
            <a:cxnLst/>
            <a:rect l="l" t="t" r="r" b="b"/>
            <a:pathLst>
              <a:path w="7121525" h="2345690">
                <a:moveTo>
                  <a:pt x="7121144" y="0"/>
                </a:moveTo>
                <a:lnTo>
                  <a:pt x="7111619" y="0"/>
                </a:lnTo>
                <a:lnTo>
                  <a:pt x="7111619" y="2335580"/>
                </a:lnTo>
                <a:lnTo>
                  <a:pt x="9537" y="2335580"/>
                </a:lnTo>
                <a:lnTo>
                  <a:pt x="9537" y="0"/>
                </a:lnTo>
                <a:lnTo>
                  <a:pt x="0" y="0"/>
                </a:lnTo>
                <a:lnTo>
                  <a:pt x="0" y="2335580"/>
                </a:lnTo>
                <a:lnTo>
                  <a:pt x="0" y="2345118"/>
                </a:lnTo>
                <a:lnTo>
                  <a:pt x="9537" y="2345118"/>
                </a:lnTo>
                <a:lnTo>
                  <a:pt x="7111619" y="2345118"/>
                </a:lnTo>
                <a:lnTo>
                  <a:pt x="7121144" y="2345118"/>
                </a:lnTo>
                <a:lnTo>
                  <a:pt x="7121144" y="2335580"/>
                </a:lnTo>
                <a:lnTo>
                  <a:pt x="7121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6792" y="1706406"/>
            <a:ext cx="5262245" cy="10160"/>
          </a:xfrm>
          <a:custGeom>
            <a:avLst/>
            <a:gdLst/>
            <a:ahLst/>
            <a:cxnLst/>
            <a:rect l="l" t="t" r="r" b="b"/>
            <a:pathLst>
              <a:path w="5262245" h="10160">
                <a:moveTo>
                  <a:pt x="5262214" y="9532"/>
                </a:moveTo>
                <a:lnTo>
                  <a:pt x="0" y="9532"/>
                </a:lnTo>
                <a:lnTo>
                  <a:pt x="0" y="0"/>
                </a:lnTo>
                <a:lnTo>
                  <a:pt x="5262214" y="0"/>
                </a:lnTo>
                <a:lnTo>
                  <a:pt x="5262214" y="9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7853" y="1706409"/>
            <a:ext cx="7121525" cy="6330315"/>
          </a:xfrm>
          <a:custGeom>
            <a:avLst/>
            <a:gdLst/>
            <a:ahLst/>
            <a:cxnLst/>
            <a:rect l="l" t="t" r="r" b="b"/>
            <a:pathLst>
              <a:path w="7121525" h="6330315">
                <a:moveTo>
                  <a:pt x="7121144" y="0"/>
                </a:moveTo>
                <a:lnTo>
                  <a:pt x="7111619" y="0"/>
                </a:lnTo>
                <a:lnTo>
                  <a:pt x="7111619" y="6320383"/>
                </a:lnTo>
                <a:lnTo>
                  <a:pt x="1868462" y="6320383"/>
                </a:lnTo>
                <a:lnTo>
                  <a:pt x="1868462" y="9537"/>
                </a:lnTo>
                <a:lnTo>
                  <a:pt x="1868462" y="0"/>
                </a:lnTo>
                <a:lnTo>
                  <a:pt x="1858937" y="0"/>
                </a:lnTo>
                <a:lnTo>
                  <a:pt x="1858937" y="9537"/>
                </a:lnTo>
                <a:lnTo>
                  <a:pt x="1858937" y="6320383"/>
                </a:lnTo>
                <a:lnTo>
                  <a:pt x="9537" y="6320383"/>
                </a:lnTo>
                <a:lnTo>
                  <a:pt x="9537" y="9537"/>
                </a:lnTo>
                <a:lnTo>
                  <a:pt x="1858937" y="9537"/>
                </a:lnTo>
                <a:lnTo>
                  <a:pt x="1858937" y="0"/>
                </a:lnTo>
                <a:lnTo>
                  <a:pt x="9537" y="0"/>
                </a:lnTo>
                <a:lnTo>
                  <a:pt x="0" y="0"/>
                </a:lnTo>
                <a:lnTo>
                  <a:pt x="0" y="9537"/>
                </a:lnTo>
                <a:lnTo>
                  <a:pt x="0" y="6320383"/>
                </a:lnTo>
                <a:lnTo>
                  <a:pt x="0" y="6329908"/>
                </a:lnTo>
                <a:lnTo>
                  <a:pt x="9537" y="6329908"/>
                </a:lnTo>
                <a:lnTo>
                  <a:pt x="1858937" y="6329908"/>
                </a:lnTo>
                <a:lnTo>
                  <a:pt x="1868462" y="6329908"/>
                </a:lnTo>
                <a:lnTo>
                  <a:pt x="7111619" y="6329908"/>
                </a:lnTo>
                <a:lnTo>
                  <a:pt x="7121144" y="6329908"/>
                </a:lnTo>
                <a:lnTo>
                  <a:pt x="7121144" y="6320383"/>
                </a:lnTo>
                <a:lnTo>
                  <a:pt x="7121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7857" y="247857"/>
            <a:ext cx="7121525" cy="10160"/>
          </a:xfrm>
          <a:custGeom>
            <a:avLst/>
            <a:gdLst/>
            <a:ahLst/>
            <a:cxnLst/>
            <a:rect l="l" t="t" r="r" b="b"/>
            <a:pathLst>
              <a:path w="7121525" h="10160">
                <a:moveTo>
                  <a:pt x="7121149" y="9532"/>
                </a:moveTo>
                <a:lnTo>
                  <a:pt x="0" y="9532"/>
                </a:lnTo>
                <a:lnTo>
                  <a:pt x="0" y="0"/>
                </a:lnTo>
                <a:lnTo>
                  <a:pt x="7121149" y="0"/>
                </a:lnTo>
                <a:lnTo>
                  <a:pt x="7121149" y="9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47857" y="247857"/>
            <a:ext cx="7121525" cy="1468120"/>
            <a:chOff x="247857" y="247857"/>
            <a:chExt cx="7121525" cy="1468120"/>
          </a:xfrm>
        </p:grpSpPr>
        <p:sp>
          <p:nvSpPr>
            <p:cNvPr id="8" name="object 8"/>
            <p:cNvSpPr/>
            <p:nvPr/>
          </p:nvSpPr>
          <p:spPr>
            <a:xfrm>
              <a:off x="247853" y="247865"/>
              <a:ext cx="7121525" cy="1468120"/>
            </a:xfrm>
            <a:custGeom>
              <a:avLst/>
              <a:gdLst/>
              <a:ahLst/>
              <a:cxnLst/>
              <a:rect l="l" t="t" r="r" b="b"/>
              <a:pathLst>
                <a:path w="7121525" h="1468120">
                  <a:moveTo>
                    <a:pt x="7121144" y="0"/>
                  </a:moveTo>
                  <a:lnTo>
                    <a:pt x="7111619" y="0"/>
                  </a:lnTo>
                  <a:lnTo>
                    <a:pt x="7111619" y="1458544"/>
                  </a:lnTo>
                  <a:lnTo>
                    <a:pt x="9537" y="1458544"/>
                  </a:lnTo>
                  <a:lnTo>
                    <a:pt x="9537" y="0"/>
                  </a:lnTo>
                  <a:lnTo>
                    <a:pt x="0" y="0"/>
                  </a:lnTo>
                  <a:lnTo>
                    <a:pt x="0" y="1458544"/>
                  </a:lnTo>
                  <a:lnTo>
                    <a:pt x="0" y="1468081"/>
                  </a:lnTo>
                  <a:lnTo>
                    <a:pt x="9537" y="1468081"/>
                  </a:lnTo>
                  <a:lnTo>
                    <a:pt x="7111619" y="1468081"/>
                  </a:lnTo>
                  <a:lnTo>
                    <a:pt x="7121144" y="1468081"/>
                  </a:lnTo>
                  <a:lnTo>
                    <a:pt x="7121144" y="1458544"/>
                  </a:lnTo>
                  <a:lnTo>
                    <a:pt x="7121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720" y="1124893"/>
              <a:ext cx="6902450" cy="10160"/>
            </a:xfrm>
            <a:custGeom>
              <a:avLst/>
              <a:gdLst/>
              <a:ahLst/>
              <a:cxnLst/>
              <a:rect l="l" t="t" r="r" b="b"/>
              <a:pathLst>
                <a:path w="6902450" h="10159">
                  <a:moveTo>
                    <a:pt x="6901890" y="9532"/>
                  </a:moveTo>
                  <a:lnTo>
                    <a:pt x="0" y="9532"/>
                  </a:lnTo>
                  <a:lnTo>
                    <a:pt x="0" y="0"/>
                  </a:lnTo>
                  <a:lnTo>
                    <a:pt x="6901890" y="0"/>
                  </a:lnTo>
                  <a:lnTo>
                    <a:pt x="6901890" y="9532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1888" y="305129"/>
            <a:ext cx="7772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5" dirty="0">
                <a:latin typeface="Verdana"/>
                <a:cs typeface="Verdana"/>
              </a:rPr>
              <a:t>Topic/Title: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297" y="1696948"/>
            <a:ext cx="14998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Verdana"/>
                <a:cs typeface="Verdana"/>
              </a:rPr>
              <a:t>Keywords/Questions: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0823" y="1763678"/>
            <a:ext cx="4749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Verdana"/>
                <a:cs typeface="Verdana"/>
              </a:rPr>
              <a:t>Notes</a:t>
            </a:r>
            <a:r>
              <a:rPr sz="1100" spc="5" dirty="0">
                <a:latin typeface="Arial MT"/>
                <a:cs typeface="Arial MT"/>
              </a:rPr>
              <a:t>: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1888" y="8084056"/>
            <a:ext cx="7550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Summary</a:t>
            </a:r>
            <a:r>
              <a:rPr sz="110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7494" y="314588"/>
            <a:ext cx="514781" cy="39085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CB1590-D109-4F2F-8ABE-C3EEE398EE8A}"/>
              </a:ext>
            </a:extLst>
          </p:cNvPr>
          <p:cNvSpPr txBox="1"/>
          <p:nvPr/>
        </p:nvSpPr>
        <p:spPr>
          <a:xfrm>
            <a:off x="2160823" y="1982798"/>
            <a:ext cx="4976577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## How to Use Bootstrap</a:t>
            </a:r>
          </a:p>
          <a:p>
            <a:endParaRPr lang="en-US" sz="1050" b="1" dirty="0"/>
          </a:p>
          <a:p>
            <a:r>
              <a:rPr lang="en-US" sz="1050" b="1" dirty="0"/>
              <a:t>### Including Bootstrap</a:t>
            </a:r>
          </a:p>
          <a:p>
            <a:endParaRPr lang="en-US" sz="1050" b="1" dirty="0"/>
          </a:p>
          <a:p>
            <a:r>
              <a:rPr lang="en-US" sz="1050" b="1" dirty="0"/>
              <a:t>Use a CDN link to include Bootstrap in your project. This ensures quick loading as the content is delivered from the closest server hub to the user.</a:t>
            </a:r>
          </a:p>
          <a:p>
            <a:endParaRPr lang="en-US" sz="1050" b="1" dirty="0"/>
          </a:p>
          <a:p>
            <a:r>
              <a:rPr lang="en-US" sz="1050" b="1" dirty="0"/>
              <a:t>1. **Include CSS:** Add the Bootstrap stylesheet link in the `&lt;head&gt;` section of your HTML.</a:t>
            </a:r>
          </a:p>
          <a:p>
            <a:r>
              <a:rPr lang="en-US" sz="1050" b="1" dirty="0"/>
              <a:t>2. **Include JavaScript:** Add the Bootstrap script before the end of the `&lt;body&gt;` section for functionality like dropdowns.</a:t>
            </a:r>
          </a:p>
          <a:p>
            <a:endParaRPr lang="en-US" sz="1050" b="1" dirty="0"/>
          </a:p>
          <a:p>
            <a:r>
              <a:rPr lang="en-US" sz="1050" b="1" dirty="0"/>
              <a:t>### Exercise: Bootstrap Card</a:t>
            </a:r>
          </a:p>
          <a:p>
            <a:endParaRPr lang="en-US" sz="1050" b="1" dirty="0"/>
          </a:p>
          <a:p>
            <a:r>
              <a:rPr lang="en-US" sz="1050" b="1" dirty="0"/>
              <a:t>1. **Download:** Download the provided Bootstrap Intro file.</a:t>
            </a:r>
          </a:p>
          <a:p>
            <a:r>
              <a:rPr lang="en-US" sz="1050" b="1" dirty="0"/>
              <a:t>2. **Include Bootstrap CSS:** Add the CDN link for Bootstrap CSS in your HTML `&lt;head&gt;`.</a:t>
            </a:r>
          </a:p>
          <a:p>
            <a:r>
              <a:rPr lang="en-US" sz="1050" b="1" dirty="0"/>
              <a:t>3. **Add Bootstrap Card:** Copy the card example code from the Bootstrap documentation and paste it into your HTML.</a:t>
            </a:r>
          </a:p>
          <a:p>
            <a:r>
              <a:rPr lang="en-US" sz="1050" b="1" dirty="0"/>
              <a:t>4. **Update Image Source:** Change the image source to display a flower image and add alt text.</a:t>
            </a:r>
          </a:p>
          <a:p>
            <a:r>
              <a:rPr lang="en-US" sz="1050" b="1" dirty="0"/>
              <a:t>5. **Center the Card with Flexbox:** Use Flexbox to center the card both vertically and horizontally.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BCEC36B-80FB-4E99-9967-D1DC90EC5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692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875E5987-6A2D-41A9-A63C-5C9761EDA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75692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83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857" y="8026783"/>
            <a:ext cx="7121525" cy="10160"/>
          </a:xfrm>
          <a:custGeom>
            <a:avLst/>
            <a:gdLst/>
            <a:ahLst/>
            <a:cxnLst/>
            <a:rect l="l" t="t" r="r" b="b"/>
            <a:pathLst>
              <a:path w="7121525" h="10159">
                <a:moveTo>
                  <a:pt x="7121149" y="9532"/>
                </a:moveTo>
                <a:lnTo>
                  <a:pt x="0" y="9532"/>
                </a:lnTo>
                <a:lnTo>
                  <a:pt x="0" y="0"/>
                </a:lnTo>
                <a:lnTo>
                  <a:pt x="7121149" y="0"/>
                </a:lnTo>
                <a:lnTo>
                  <a:pt x="7121149" y="9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853" y="8026793"/>
            <a:ext cx="7121525" cy="2345690"/>
          </a:xfrm>
          <a:custGeom>
            <a:avLst/>
            <a:gdLst/>
            <a:ahLst/>
            <a:cxnLst/>
            <a:rect l="l" t="t" r="r" b="b"/>
            <a:pathLst>
              <a:path w="7121525" h="2345690">
                <a:moveTo>
                  <a:pt x="7121144" y="0"/>
                </a:moveTo>
                <a:lnTo>
                  <a:pt x="7111619" y="0"/>
                </a:lnTo>
                <a:lnTo>
                  <a:pt x="7111619" y="2335580"/>
                </a:lnTo>
                <a:lnTo>
                  <a:pt x="9537" y="2335580"/>
                </a:lnTo>
                <a:lnTo>
                  <a:pt x="9537" y="0"/>
                </a:lnTo>
                <a:lnTo>
                  <a:pt x="0" y="0"/>
                </a:lnTo>
                <a:lnTo>
                  <a:pt x="0" y="2335580"/>
                </a:lnTo>
                <a:lnTo>
                  <a:pt x="0" y="2345118"/>
                </a:lnTo>
                <a:lnTo>
                  <a:pt x="9537" y="2345118"/>
                </a:lnTo>
                <a:lnTo>
                  <a:pt x="7111619" y="2345118"/>
                </a:lnTo>
                <a:lnTo>
                  <a:pt x="7121144" y="2345118"/>
                </a:lnTo>
                <a:lnTo>
                  <a:pt x="7121144" y="2335580"/>
                </a:lnTo>
                <a:lnTo>
                  <a:pt x="7121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6792" y="1706406"/>
            <a:ext cx="5262245" cy="10160"/>
          </a:xfrm>
          <a:custGeom>
            <a:avLst/>
            <a:gdLst/>
            <a:ahLst/>
            <a:cxnLst/>
            <a:rect l="l" t="t" r="r" b="b"/>
            <a:pathLst>
              <a:path w="5262245" h="10160">
                <a:moveTo>
                  <a:pt x="5262214" y="9532"/>
                </a:moveTo>
                <a:lnTo>
                  <a:pt x="0" y="9532"/>
                </a:lnTo>
                <a:lnTo>
                  <a:pt x="0" y="0"/>
                </a:lnTo>
                <a:lnTo>
                  <a:pt x="5262214" y="0"/>
                </a:lnTo>
                <a:lnTo>
                  <a:pt x="5262214" y="9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7853" y="1706409"/>
            <a:ext cx="7121525" cy="6330315"/>
          </a:xfrm>
          <a:custGeom>
            <a:avLst/>
            <a:gdLst/>
            <a:ahLst/>
            <a:cxnLst/>
            <a:rect l="l" t="t" r="r" b="b"/>
            <a:pathLst>
              <a:path w="7121525" h="6330315">
                <a:moveTo>
                  <a:pt x="7121144" y="0"/>
                </a:moveTo>
                <a:lnTo>
                  <a:pt x="7111619" y="0"/>
                </a:lnTo>
                <a:lnTo>
                  <a:pt x="7111619" y="6320383"/>
                </a:lnTo>
                <a:lnTo>
                  <a:pt x="1868462" y="6320383"/>
                </a:lnTo>
                <a:lnTo>
                  <a:pt x="1868462" y="9537"/>
                </a:lnTo>
                <a:lnTo>
                  <a:pt x="1868462" y="0"/>
                </a:lnTo>
                <a:lnTo>
                  <a:pt x="1858937" y="0"/>
                </a:lnTo>
                <a:lnTo>
                  <a:pt x="1858937" y="9537"/>
                </a:lnTo>
                <a:lnTo>
                  <a:pt x="1858937" y="6320383"/>
                </a:lnTo>
                <a:lnTo>
                  <a:pt x="9537" y="6320383"/>
                </a:lnTo>
                <a:lnTo>
                  <a:pt x="9537" y="9537"/>
                </a:lnTo>
                <a:lnTo>
                  <a:pt x="1858937" y="9537"/>
                </a:lnTo>
                <a:lnTo>
                  <a:pt x="1858937" y="0"/>
                </a:lnTo>
                <a:lnTo>
                  <a:pt x="9537" y="0"/>
                </a:lnTo>
                <a:lnTo>
                  <a:pt x="0" y="0"/>
                </a:lnTo>
                <a:lnTo>
                  <a:pt x="0" y="9537"/>
                </a:lnTo>
                <a:lnTo>
                  <a:pt x="0" y="6320383"/>
                </a:lnTo>
                <a:lnTo>
                  <a:pt x="0" y="6329908"/>
                </a:lnTo>
                <a:lnTo>
                  <a:pt x="9537" y="6329908"/>
                </a:lnTo>
                <a:lnTo>
                  <a:pt x="1858937" y="6329908"/>
                </a:lnTo>
                <a:lnTo>
                  <a:pt x="1868462" y="6329908"/>
                </a:lnTo>
                <a:lnTo>
                  <a:pt x="7111619" y="6329908"/>
                </a:lnTo>
                <a:lnTo>
                  <a:pt x="7121144" y="6329908"/>
                </a:lnTo>
                <a:lnTo>
                  <a:pt x="7121144" y="6320383"/>
                </a:lnTo>
                <a:lnTo>
                  <a:pt x="7121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7857" y="247857"/>
            <a:ext cx="7121525" cy="10160"/>
          </a:xfrm>
          <a:custGeom>
            <a:avLst/>
            <a:gdLst/>
            <a:ahLst/>
            <a:cxnLst/>
            <a:rect l="l" t="t" r="r" b="b"/>
            <a:pathLst>
              <a:path w="7121525" h="10160">
                <a:moveTo>
                  <a:pt x="7121149" y="9532"/>
                </a:moveTo>
                <a:lnTo>
                  <a:pt x="0" y="9532"/>
                </a:lnTo>
                <a:lnTo>
                  <a:pt x="0" y="0"/>
                </a:lnTo>
                <a:lnTo>
                  <a:pt x="7121149" y="0"/>
                </a:lnTo>
                <a:lnTo>
                  <a:pt x="7121149" y="9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47857" y="247857"/>
            <a:ext cx="7121525" cy="1468120"/>
            <a:chOff x="247857" y="247857"/>
            <a:chExt cx="7121525" cy="1468120"/>
          </a:xfrm>
        </p:grpSpPr>
        <p:sp>
          <p:nvSpPr>
            <p:cNvPr id="8" name="object 8"/>
            <p:cNvSpPr/>
            <p:nvPr/>
          </p:nvSpPr>
          <p:spPr>
            <a:xfrm>
              <a:off x="247853" y="247865"/>
              <a:ext cx="7121525" cy="1468120"/>
            </a:xfrm>
            <a:custGeom>
              <a:avLst/>
              <a:gdLst/>
              <a:ahLst/>
              <a:cxnLst/>
              <a:rect l="l" t="t" r="r" b="b"/>
              <a:pathLst>
                <a:path w="7121525" h="1468120">
                  <a:moveTo>
                    <a:pt x="7121144" y="0"/>
                  </a:moveTo>
                  <a:lnTo>
                    <a:pt x="7111619" y="0"/>
                  </a:lnTo>
                  <a:lnTo>
                    <a:pt x="7111619" y="1458544"/>
                  </a:lnTo>
                  <a:lnTo>
                    <a:pt x="9537" y="1458544"/>
                  </a:lnTo>
                  <a:lnTo>
                    <a:pt x="9537" y="0"/>
                  </a:lnTo>
                  <a:lnTo>
                    <a:pt x="0" y="0"/>
                  </a:lnTo>
                  <a:lnTo>
                    <a:pt x="0" y="1458544"/>
                  </a:lnTo>
                  <a:lnTo>
                    <a:pt x="0" y="1468081"/>
                  </a:lnTo>
                  <a:lnTo>
                    <a:pt x="9537" y="1468081"/>
                  </a:lnTo>
                  <a:lnTo>
                    <a:pt x="7111619" y="1468081"/>
                  </a:lnTo>
                  <a:lnTo>
                    <a:pt x="7121144" y="1468081"/>
                  </a:lnTo>
                  <a:lnTo>
                    <a:pt x="7121144" y="1458544"/>
                  </a:lnTo>
                  <a:lnTo>
                    <a:pt x="7121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720" y="1124893"/>
              <a:ext cx="6902450" cy="10160"/>
            </a:xfrm>
            <a:custGeom>
              <a:avLst/>
              <a:gdLst/>
              <a:ahLst/>
              <a:cxnLst/>
              <a:rect l="l" t="t" r="r" b="b"/>
              <a:pathLst>
                <a:path w="6902450" h="10159">
                  <a:moveTo>
                    <a:pt x="6901890" y="9532"/>
                  </a:moveTo>
                  <a:lnTo>
                    <a:pt x="0" y="9532"/>
                  </a:lnTo>
                  <a:lnTo>
                    <a:pt x="0" y="0"/>
                  </a:lnTo>
                  <a:lnTo>
                    <a:pt x="6901890" y="0"/>
                  </a:lnTo>
                  <a:lnTo>
                    <a:pt x="6901890" y="9532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1888" y="305129"/>
            <a:ext cx="7772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5" dirty="0">
                <a:latin typeface="Verdana"/>
                <a:cs typeface="Verdana"/>
              </a:rPr>
              <a:t>Topic/Title: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297" y="1696948"/>
            <a:ext cx="14998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Verdana"/>
                <a:cs typeface="Verdana"/>
              </a:rPr>
              <a:t>Keywords/Questions: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0823" y="1763678"/>
            <a:ext cx="4749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Verdana"/>
                <a:cs typeface="Verdana"/>
              </a:rPr>
              <a:t>Notes</a:t>
            </a:r>
            <a:r>
              <a:rPr sz="1100" spc="5" dirty="0">
                <a:latin typeface="Arial MT"/>
                <a:cs typeface="Arial MT"/>
              </a:rPr>
              <a:t>: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1888" y="8084056"/>
            <a:ext cx="7550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Summary</a:t>
            </a:r>
            <a:r>
              <a:rPr sz="110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7494" y="314588"/>
            <a:ext cx="514781" cy="39085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CB1590-D109-4F2F-8ABE-C3EEE398EE8A}"/>
              </a:ext>
            </a:extLst>
          </p:cNvPr>
          <p:cNvSpPr txBox="1"/>
          <p:nvPr/>
        </p:nvSpPr>
        <p:spPr>
          <a:xfrm>
            <a:off x="2160823" y="1982798"/>
            <a:ext cx="4976577" cy="768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html</a:t>
            </a:r>
          </a:p>
          <a:p>
            <a:r>
              <a:rPr lang="en-US" sz="1050" b="1" dirty="0"/>
              <a:t>&lt;!-- Include Bootstrap CSS --&gt;</a:t>
            </a:r>
          </a:p>
          <a:p>
            <a:r>
              <a:rPr lang="en-US" sz="1050" b="1" dirty="0"/>
              <a:t>&lt;link </a:t>
            </a:r>
            <a:r>
              <a:rPr lang="en-US" sz="1050" b="1" dirty="0" err="1"/>
              <a:t>href</a:t>
            </a:r>
            <a:r>
              <a:rPr lang="en-US" sz="1050" b="1" dirty="0"/>
              <a:t>="https://stackpath.bootstrapcdn.com/bootstrap/4.3.1/</a:t>
            </a:r>
            <a:r>
              <a:rPr lang="en-US" sz="1050" b="1" dirty="0" err="1"/>
              <a:t>css</a:t>
            </a:r>
            <a:r>
              <a:rPr lang="en-US" sz="1050" b="1" dirty="0"/>
              <a:t>/bootstrap.min.css" </a:t>
            </a:r>
            <a:r>
              <a:rPr lang="en-US" sz="1050" b="1" dirty="0" err="1"/>
              <a:t>rel</a:t>
            </a:r>
            <a:r>
              <a:rPr lang="en-US" sz="1050" b="1" dirty="0"/>
              <a:t>="stylesheet"&gt;</a:t>
            </a:r>
          </a:p>
          <a:p>
            <a:endParaRPr lang="en-US" sz="1050" b="1" dirty="0"/>
          </a:p>
          <a:p>
            <a:r>
              <a:rPr lang="en-US" sz="1050" b="1" dirty="0"/>
              <a:t>&lt;!-- HTML Card Component --&gt;</a:t>
            </a:r>
          </a:p>
          <a:p>
            <a:r>
              <a:rPr lang="en-US" sz="1050" b="1" dirty="0"/>
              <a:t>&lt;div class="d-flex justify-content-center align-items-center" style="height: 100vh;"&gt;</a:t>
            </a:r>
          </a:p>
          <a:p>
            <a:r>
              <a:rPr lang="en-US" sz="1050" b="1" dirty="0"/>
              <a:t>    &lt;div class="card" style="width: 18rem;"&gt;</a:t>
            </a:r>
          </a:p>
          <a:p>
            <a:r>
              <a:rPr lang="en-US" sz="1050" b="1" dirty="0"/>
              <a:t>        &lt;</a:t>
            </a:r>
            <a:r>
              <a:rPr lang="en-US" sz="1050" b="1" dirty="0" err="1"/>
              <a:t>img</a:t>
            </a:r>
            <a:r>
              <a:rPr lang="en-US" sz="1050" b="1" dirty="0"/>
              <a:t> </a:t>
            </a:r>
            <a:r>
              <a:rPr lang="en-US" sz="1050" b="1" dirty="0" err="1"/>
              <a:t>src</a:t>
            </a:r>
            <a:r>
              <a:rPr lang="en-US" sz="1050" b="1" dirty="0"/>
              <a:t>="flower.jpeg" class="card-</a:t>
            </a:r>
            <a:r>
              <a:rPr lang="en-US" sz="1050" b="1" dirty="0" err="1"/>
              <a:t>img</a:t>
            </a:r>
            <a:r>
              <a:rPr lang="en-US" sz="1050" b="1" dirty="0"/>
              <a:t>-top" alt="Sunflower"&gt;</a:t>
            </a:r>
          </a:p>
          <a:p>
            <a:r>
              <a:rPr lang="en-US" sz="1050" b="1" dirty="0"/>
              <a:t>        &lt;div class="card-body"&gt;</a:t>
            </a:r>
          </a:p>
          <a:p>
            <a:r>
              <a:rPr lang="en-US" sz="1050" b="1" dirty="0"/>
              <a:t>            &lt;h5 class="card-title"&gt;Card Title&lt;/h5&gt;</a:t>
            </a:r>
          </a:p>
          <a:p>
            <a:r>
              <a:rPr lang="en-US" sz="1050" b="1" dirty="0"/>
              <a:t>            &lt;p class="card-text"&gt;Some example text.&lt;/p&gt;</a:t>
            </a:r>
          </a:p>
          <a:p>
            <a:r>
              <a:rPr lang="en-US" sz="1050" b="1" dirty="0"/>
              <a:t>            &lt;a </a:t>
            </a:r>
            <a:r>
              <a:rPr lang="en-US" sz="1050" b="1" dirty="0" err="1"/>
              <a:t>href</a:t>
            </a:r>
            <a:r>
              <a:rPr lang="en-US" sz="1050" b="1" dirty="0"/>
              <a:t>="#" class="</a:t>
            </a:r>
            <a:r>
              <a:rPr lang="en-US" sz="1050" b="1" dirty="0" err="1"/>
              <a:t>btn</a:t>
            </a:r>
            <a:r>
              <a:rPr lang="en-US" sz="1050" b="1" dirty="0"/>
              <a:t> </a:t>
            </a:r>
            <a:r>
              <a:rPr lang="en-US" sz="1050" b="1" dirty="0" err="1"/>
              <a:t>btn</a:t>
            </a:r>
            <a:r>
              <a:rPr lang="en-US" sz="1050" b="1" dirty="0"/>
              <a:t>-primary"&gt;Go somewhere&lt;/a&gt;</a:t>
            </a:r>
          </a:p>
          <a:p>
            <a:r>
              <a:rPr lang="en-US" sz="1050" b="1" dirty="0"/>
              <a:t>        &lt;/div&gt;</a:t>
            </a:r>
          </a:p>
          <a:p>
            <a:r>
              <a:rPr lang="en-US" sz="1050" b="1" dirty="0"/>
              <a:t>    &lt;/div&gt;</a:t>
            </a:r>
          </a:p>
          <a:p>
            <a:r>
              <a:rPr lang="en-US" sz="1050" b="1" dirty="0"/>
              <a:t>&lt;/div&gt;</a:t>
            </a:r>
          </a:p>
          <a:p>
            <a:r>
              <a:rPr lang="en-US" sz="1050" b="1" dirty="0"/>
              <a:t>```</a:t>
            </a:r>
          </a:p>
          <a:p>
            <a:endParaRPr lang="en-US" sz="1050" b="1" dirty="0"/>
          </a:p>
          <a:p>
            <a:r>
              <a:rPr lang="en-US" sz="1050" b="1" dirty="0"/>
              <a:t>### Solution Walkthrough</a:t>
            </a:r>
          </a:p>
          <a:p>
            <a:endParaRPr lang="en-US" sz="1050" b="1" dirty="0"/>
          </a:p>
          <a:p>
            <a:r>
              <a:rPr lang="en-US" sz="1050" b="1" dirty="0"/>
              <a:t>1. **Include Bootstrap CSS:** Add the CDN link from the Bootstrap homepage.</a:t>
            </a:r>
          </a:p>
          <a:p>
            <a:r>
              <a:rPr lang="en-US" sz="1050" b="1" dirty="0"/>
              <a:t>2. **Add Card Component:** Copy the card example from the Bootstrap documentation and paste it into your HTML.</a:t>
            </a:r>
          </a:p>
          <a:p>
            <a:r>
              <a:rPr lang="en-US" sz="1050" b="1" dirty="0"/>
              <a:t>3. **Update Image Source:** Change the image source to `flower.jpeg` and add alt text.</a:t>
            </a:r>
          </a:p>
          <a:p>
            <a:r>
              <a:rPr lang="en-US" sz="1050" b="1" dirty="0"/>
              <a:t>4. **Center the Card:** Use Flexbox to center the card by adding the `d-flex justify-content-center align-items-center` classes and setting the height to `100vh`.</a:t>
            </a:r>
          </a:p>
          <a:p>
            <a:endParaRPr lang="en-US" sz="1050" b="1" dirty="0"/>
          </a:p>
          <a:p>
            <a:r>
              <a:rPr lang="en-US" sz="1050" b="1" dirty="0"/>
              <a:t>### Flexbox Magic</a:t>
            </a:r>
          </a:p>
          <a:p>
            <a:endParaRPr lang="en-US" sz="1050" b="1" dirty="0"/>
          </a:p>
          <a:p>
            <a:r>
              <a:rPr lang="en-US" sz="1050" b="1" dirty="0"/>
              <a:t>To center an element with Flexbox:</a:t>
            </a:r>
          </a:p>
          <a:p>
            <a:r>
              <a:rPr lang="en-US" sz="1050" b="1" dirty="0"/>
              <a:t>- `display: flex;`</a:t>
            </a:r>
          </a:p>
          <a:p>
            <a:r>
              <a:rPr lang="en-US" sz="1050" b="1" dirty="0"/>
              <a:t>- `justify-content: center;`</a:t>
            </a:r>
          </a:p>
          <a:p>
            <a:r>
              <a:rPr lang="en-US" sz="1050" b="1" dirty="0"/>
              <a:t>- `align-items: center;`</a:t>
            </a:r>
          </a:p>
          <a:p>
            <a:r>
              <a:rPr lang="en-US" sz="1050" b="1" dirty="0"/>
              <a:t>- `height: 100vh;`</a:t>
            </a:r>
          </a:p>
          <a:p>
            <a:endParaRPr lang="en-US" sz="1050" b="1" dirty="0"/>
          </a:p>
          <a:p>
            <a:r>
              <a:rPr lang="en-US" sz="1050" b="1" dirty="0"/>
              <a:t>Remember, when overriding Bootstrap styles, ensure your custom styles are more specific or included after the Bootstrap styles.</a:t>
            </a:r>
          </a:p>
          <a:p>
            <a:endParaRPr lang="en-US" sz="1050" b="1" dirty="0"/>
          </a:p>
          <a:p>
            <a:r>
              <a:rPr lang="en-US" sz="1050" b="1" dirty="0"/>
              <a:t>In the next lesson, we’ll dive deeper into Bootstrap’s 12-column layout system and see how it works in practice.</a:t>
            </a:r>
          </a:p>
          <a:p>
            <a:endParaRPr lang="en-US" sz="1050" b="1" dirty="0"/>
          </a:p>
          <a:p>
            <a:r>
              <a:rPr lang="en-US" sz="1050" b="1" dirty="0"/>
              <a:t>---</a:t>
            </a:r>
          </a:p>
          <a:p>
            <a:endParaRPr lang="en-US" sz="1050" b="1" dirty="0"/>
          </a:p>
          <a:p>
            <a:r>
              <a:rPr lang="en-US" sz="1050" b="1" dirty="0"/>
              <a:t>This structured approach maintains clarity and keeps the information organized, making it easier to follow along and understand the concepts.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BCEC36B-80FB-4E99-9967-D1DC90EC5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692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875E5987-6A2D-41A9-A63C-5C9761EDA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75692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3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857" y="8026783"/>
            <a:ext cx="7121525" cy="10160"/>
          </a:xfrm>
          <a:custGeom>
            <a:avLst/>
            <a:gdLst/>
            <a:ahLst/>
            <a:cxnLst/>
            <a:rect l="l" t="t" r="r" b="b"/>
            <a:pathLst>
              <a:path w="7121525" h="10159">
                <a:moveTo>
                  <a:pt x="7121149" y="9532"/>
                </a:moveTo>
                <a:lnTo>
                  <a:pt x="0" y="9532"/>
                </a:lnTo>
                <a:lnTo>
                  <a:pt x="0" y="0"/>
                </a:lnTo>
                <a:lnTo>
                  <a:pt x="7121149" y="0"/>
                </a:lnTo>
                <a:lnTo>
                  <a:pt x="7121149" y="9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853" y="8026793"/>
            <a:ext cx="7121525" cy="2345690"/>
          </a:xfrm>
          <a:custGeom>
            <a:avLst/>
            <a:gdLst/>
            <a:ahLst/>
            <a:cxnLst/>
            <a:rect l="l" t="t" r="r" b="b"/>
            <a:pathLst>
              <a:path w="7121525" h="2345690">
                <a:moveTo>
                  <a:pt x="7121144" y="0"/>
                </a:moveTo>
                <a:lnTo>
                  <a:pt x="7111619" y="0"/>
                </a:lnTo>
                <a:lnTo>
                  <a:pt x="7111619" y="2335580"/>
                </a:lnTo>
                <a:lnTo>
                  <a:pt x="9537" y="2335580"/>
                </a:lnTo>
                <a:lnTo>
                  <a:pt x="9537" y="0"/>
                </a:lnTo>
                <a:lnTo>
                  <a:pt x="0" y="0"/>
                </a:lnTo>
                <a:lnTo>
                  <a:pt x="0" y="2335580"/>
                </a:lnTo>
                <a:lnTo>
                  <a:pt x="0" y="2345118"/>
                </a:lnTo>
                <a:lnTo>
                  <a:pt x="9537" y="2345118"/>
                </a:lnTo>
                <a:lnTo>
                  <a:pt x="7111619" y="2345118"/>
                </a:lnTo>
                <a:lnTo>
                  <a:pt x="7121144" y="2345118"/>
                </a:lnTo>
                <a:lnTo>
                  <a:pt x="7121144" y="2335580"/>
                </a:lnTo>
                <a:lnTo>
                  <a:pt x="7121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6792" y="1706406"/>
            <a:ext cx="5262245" cy="10160"/>
          </a:xfrm>
          <a:custGeom>
            <a:avLst/>
            <a:gdLst/>
            <a:ahLst/>
            <a:cxnLst/>
            <a:rect l="l" t="t" r="r" b="b"/>
            <a:pathLst>
              <a:path w="5262245" h="10160">
                <a:moveTo>
                  <a:pt x="5262214" y="9532"/>
                </a:moveTo>
                <a:lnTo>
                  <a:pt x="0" y="9532"/>
                </a:lnTo>
                <a:lnTo>
                  <a:pt x="0" y="0"/>
                </a:lnTo>
                <a:lnTo>
                  <a:pt x="5262214" y="0"/>
                </a:lnTo>
                <a:lnTo>
                  <a:pt x="5262214" y="9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7853" y="1706409"/>
            <a:ext cx="7121525" cy="6330315"/>
          </a:xfrm>
          <a:custGeom>
            <a:avLst/>
            <a:gdLst/>
            <a:ahLst/>
            <a:cxnLst/>
            <a:rect l="l" t="t" r="r" b="b"/>
            <a:pathLst>
              <a:path w="7121525" h="6330315">
                <a:moveTo>
                  <a:pt x="7121144" y="0"/>
                </a:moveTo>
                <a:lnTo>
                  <a:pt x="7111619" y="0"/>
                </a:lnTo>
                <a:lnTo>
                  <a:pt x="7111619" y="6320383"/>
                </a:lnTo>
                <a:lnTo>
                  <a:pt x="1868462" y="6320383"/>
                </a:lnTo>
                <a:lnTo>
                  <a:pt x="1868462" y="9537"/>
                </a:lnTo>
                <a:lnTo>
                  <a:pt x="1868462" y="0"/>
                </a:lnTo>
                <a:lnTo>
                  <a:pt x="1858937" y="0"/>
                </a:lnTo>
                <a:lnTo>
                  <a:pt x="1858937" y="9537"/>
                </a:lnTo>
                <a:lnTo>
                  <a:pt x="1858937" y="6320383"/>
                </a:lnTo>
                <a:lnTo>
                  <a:pt x="9537" y="6320383"/>
                </a:lnTo>
                <a:lnTo>
                  <a:pt x="9537" y="9537"/>
                </a:lnTo>
                <a:lnTo>
                  <a:pt x="1858937" y="9537"/>
                </a:lnTo>
                <a:lnTo>
                  <a:pt x="1858937" y="0"/>
                </a:lnTo>
                <a:lnTo>
                  <a:pt x="9537" y="0"/>
                </a:lnTo>
                <a:lnTo>
                  <a:pt x="0" y="0"/>
                </a:lnTo>
                <a:lnTo>
                  <a:pt x="0" y="9537"/>
                </a:lnTo>
                <a:lnTo>
                  <a:pt x="0" y="6320383"/>
                </a:lnTo>
                <a:lnTo>
                  <a:pt x="0" y="6329908"/>
                </a:lnTo>
                <a:lnTo>
                  <a:pt x="9537" y="6329908"/>
                </a:lnTo>
                <a:lnTo>
                  <a:pt x="1858937" y="6329908"/>
                </a:lnTo>
                <a:lnTo>
                  <a:pt x="1868462" y="6329908"/>
                </a:lnTo>
                <a:lnTo>
                  <a:pt x="7111619" y="6329908"/>
                </a:lnTo>
                <a:lnTo>
                  <a:pt x="7121144" y="6329908"/>
                </a:lnTo>
                <a:lnTo>
                  <a:pt x="7121144" y="6320383"/>
                </a:lnTo>
                <a:lnTo>
                  <a:pt x="7121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7857" y="247857"/>
            <a:ext cx="7121525" cy="10160"/>
          </a:xfrm>
          <a:custGeom>
            <a:avLst/>
            <a:gdLst/>
            <a:ahLst/>
            <a:cxnLst/>
            <a:rect l="l" t="t" r="r" b="b"/>
            <a:pathLst>
              <a:path w="7121525" h="10160">
                <a:moveTo>
                  <a:pt x="7121149" y="9532"/>
                </a:moveTo>
                <a:lnTo>
                  <a:pt x="0" y="9532"/>
                </a:lnTo>
                <a:lnTo>
                  <a:pt x="0" y="0"/>
                </a:lnTo>
                <a:lnTo>
                  <a:pt x="7121149" y="0"/>
                </a:lnTo>
                <a:lnTo>
                  <a:pt x="7121149" y="9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47857" y="247857"/>
            <a:ext cx="7121525" cy="1468120"/>
            <a:chOff x="247857" y="247857"/>
            <a:chExt cx="7121525" cy="1468120"/>
          </a:xfrm>
        </p:grpSpPr>
        <p:sp>
          <p:nvSpPr>
            <p:cNvPr id="8" name="object 8"/>
            <p:cNvSpPr/>
            <p:nvPr/>
          </p:nvSpPr>
          <p:spPr>
            <a:xfrm>
              <a:off x="247853" y="247865"/>
              <a:ext cx="7121525" cy="1468120"/>
            </a:xfrm>
            <a:custGeom>
              <a:avLst/>
              <a:gdLst/>
              <a:ahLst/>
              <a:cxnLst/>
              <a:rect l="l" t="t" r="r" b="b"/>
              <a:pathLst>
                <a:path w="7121525" h="1468120">
                  <a:moveTo>
                    <a:pt x="7121144" y="0"/>
                  </a:moveTo>
                  <a:lnTo>
                    <a:pt x="7111619" y="0"/>
                  </a:lnTo>
                  <a:lnTo>
                    <a:pt x="7111619" y="1458544"/>
                  </a:lnTo>
                  <a:lnTo>
                    <a:pt x="9537" y="1458544"/>
                  </a:lnTo>
                  <a:lnTo>
                    <a:pt x="9537" y="0"/>
                  </a:lnTo>
                  <a:lnTo>
                    <a:pt x="0" y="0"/>
                  </a:lnTo>
                  <a:lnTo>
                    <a:pt x="0" y="1458544"/>
                  </a:lnTo>
                  <a:lnTo>
                    <a:pt x="0" y="1468081"/>
                  </a:lnTo>
                  <a:lnTo>
                    <a:pt x="9537" y="1468081"/>
                  </a:lnTo>
                  <a:lnTo>
                    <a:pt x="7111619" y="1468081"/>
                  </a:lnTo>
                  <a:lnTo>
                    <a:pt x="7121144" y="1468081"/>
                  </a:lnTo>
                  <a:lnTo>
                    <a:pt x="7121144" y="1458544"/>
                  </a:lnTo>
                  <a:lnTo>
                    <a:pt x="7121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720" y="1124893"/>
              <a:ext cx="6902450" cy="10160"/>
            </a:xfrm>
            <a:custGeom>
              <a:avLst/>
              <a:gdLst/>
              <a:ahLst/>
              <a:cxnLst/>
              <a:rect l="l" t="t" r="r" b="b"/>
              <a:pathLst>
                <a:path w="6902450" h="10159">
                  <a:moveTo>
                    <a:pt x="6901890" y="9532"/>
                  </a:moveTo>
                  <a:lnTo>
                    <a:pt x="0" y="9532"/>
                  </a:lnTo>
                  <a:lnTo>
                    <a:pt x="0" y="0"/>
                  </a:lnTo>
                  <a:lnTo>
                    <a:pt x="6901890" y="0"/>
                  </a:lnTo>
                  <a:lnTo>
                    <a:pt x="6901890" y="9532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1888" y="305129"/>
            <a:ext cx="7772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5" dirty="0">
                <a:latin typeface="Verdana"/>
                <a:cs typeface="Verdana"/>
              </a:rPr>
              <a:t>Topic/Title: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297" y="1696948"/>
            <a:ext cx="14998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Verdana"/>
                <a:cs typeface="Verdana"/>
              </a:rPr>
              <a:t>Keywords/Questions: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0823" y="1763678"/>
            <a:ext cx="4749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Verdana"/>
                <a:cs typeface="Verdana"/>
              </a:rPr>
              <a:t>Notes</a:t>
            </a:r>
            <a:r>
              <a:rPr sz="1100" spc="5" dirty="0">
                <a:latin typeface="Arial MT"/>
                <a:cs typeface="Arial MT"/>
              </a:rPr>
              <a:t>: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1888" y="8084056"/>
            <a:ext cx="7550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Summary</a:t>
            </a:r>
            <a:r>
              <a:rPr sz="110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7494" y="314588"/>
            <a:ext cx="514781" cy="39085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79029A8-42D2-4873-86EE-85E6CFEEA1C5}"/>
              </a:ext>
            </a:extLst>
          </p:cNvPr>
          <p:cNvSpPr txBox="1"/>
          <p:nvPr/>
        </p:nvSpPr>
        <p:spPr>
          <a:xfrm>
            <a:off x="330194" y="84832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Introduction to the Bootstrap Framework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CB1590-D109-4F2F-8ABE-C3EEE398EE8A}"/>
              </a:ext>
            </a:extLst>
          </p:cNvPr>
          <p:cNvSpPr txBox="1"/>
          <p:nvPr/>
        </p:nvSpPr>
        <p:spPr>
          <a:xfrm>
            <a:off x="2160823" y="1982798"/>
            <a:ext cx="497657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Remember, when overriding Bootstrap styles, ensure your custom styles are more specific or included after the Bootstrap styles.</a:t>
            </a:r>
          </a:p>
          <a:p>
            <a:endParaRPr lang="en-US" sz="1050" b="1" dirty="0"/>
          </a:p>
          <a:p>
            <a:r>
              <a:rPr lang="en-US" sz="1050" b="1" dirty="0"/>
              <a:t>In the next lesson, we’ll dive deeper into Bootstrap’s 12-column layout system and see how it works in practice.</a:t>
            </a:r>
          </a:p>
          <a:p>
            <a:endParaRPr lang="en-US" sz="1050" b="1" dirty="0"/>
          </a:p>
          <a:p>
            <a:r>
              <a:rPr lang="en-US" sz="1050" b="1" dirty="0"/>
              <a:t>---</a:t>
            </a:r>
          </a:p>
          <a:p>
            <a:endParaRPr lang="en-US" sz="1050" b="1" dirty="0"/>
          </a:p>
          <a:p>
            <a:r>
              <a:rPr lang="en-US" sz="1050" b="1" dirty="0"/>
              <a:t>This structured approach maintains clarity and keeps the information organized, making it easier to follow along and understand the concepts.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BCEC36B-80FB-4E99-9967-D1DC90EC5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692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875E5987-6A2D-41A9-A63C-5C9761EDA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75692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93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857" y="8026783"/>
            <a:ext cx="7121525" cy="10160"/>
          </a:xfrm>
          <a:custGeom>
            <a:avLst/>
            <a:gdLst/>
            <a:ahLst/>
            <a:cxnLst/>
            <a:rect l="l" t="t" r="r" b="b"/>
            <a:pathLst>
              <a:path w="7121525" h="10159">
                <a:moveTo>
                  <a:pt x="7121149" y="9532"/>
                </a:moveTo>
                <a:lnTo>
                  <a:pt x="0" y="9532"/>
                </a:lnTo>
                <a:lnTo>
                  <a:pt x="0" y="0"/>
                </a:lnTo>
                <a:lnTo>
                  <a:pt x="7121149" y="0"/>
                </a:lnTo>
                <a:lnTo>
                  <a:pt x="7121149" y="9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853" y="8026793"/>
            <a:ext cx="7121525" cy="2345690"/>
          </a:xfrm>
          <a:custGeom>
            <a:avLst/>
            <a:gdLst/>
            <a:ahLst/>
            <a:cxnLst/>
            <a:rect l="l" t="t" r="r" b="b"/>
            <a:pathLst>
              <a:path w="7121525" h="2345690">
                <a:moveTo>
                  <a:pt x="7121144" y="0"/>
                </a:moveTo>
                <a:lnTo>
                  <a:pt x="7111619" y="0"/>
                </a:lnTo>
                <a:lnTo>
                  <a:pt x="7111619" y="2335580"/>
                </a:lnTo>
                <a:lnTo>
                  <a:pt x="9537" y="2335580"/>
                </a:lnTo>
                <a:lnTo>
                  <a:pt x="9537" y="0"/>
                </a:lnTo>
                <a:lnTo>
                  <a:pt x="0" y="0"/>
                </a:lnTo>
                <a:lnTo>
                  <a:pt x="0" y="2335580"/>
                </a:lnTo>
                <a:lnTo>
                  <a:pt x="0" y="2345118"/>
                </a:lnTo>
                <a:lnTo>
                  <a:pt x="9537" y="2345118"/>
                </a:lnTo>
                <a:lnTo>
                  <a:pt x="7111619" y="2345118"/>
                </a:lnTo>
                <a:lnTo>
                  <a:pt x="7121144" y="2345118"/>
                </a:lnTo>
                <a:lnTo>
                  <a:pt x="7121144" y="2335580"/>
                </a:lnTo>
                <a:lnTo>
                  <a:pt x="7121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6792" y="1706406"/>
            <a:ext cx="5262245" cy="10160"/>
          </a:xfrm>
          <a:custGeom>
            <a:avLst/>
            <a:gdLst/>
            <a:ahLst/>
            <a:cxnLst/>
            <a:rect l="l" t="t" r="r" b="b"/>
            <a:pathLst>
              <a:path w="5262245" h="10160">
                <a:moveTo>
                  <a:pt x="5262214" y="9532"/>
                </a:moveTo>
                <a:lnTo>
                  <a:pt x="0" y="9532"/>
                </a:lnTo>
                <a:lnTo>
                  <a:pt x="0" y="0"/>
                </a:lnTo>
                <a:lnTo>
                  <a:pt x="5262214" y="0"/>
                </a:lnTo>
                <a:lnTo>
                  <a:pt x="5262214" y="9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7853" y="1706409"/>
            <a:ext cx="7121525" cy="6330315"/>
          </a:xfrm>
          <a:custGeom>
            <a:avLst/>
            <a:gdLst/>
            <a:ahLst/>
            <a:cxnLst/>
            <a:rect l="l" t="t" r="r" b="b"/>
            <a:pathLst>
              <a:path w="7121525" h="6330315">
                <a:moveTo>
                  <a:pt x="7121144" y="0"/>
                </a:moveTo>
                <a:lnTo>
                  <a:pt x="7111619" y="0"/>
                </a:lnTo>
                <a:lnTo>
                  <a:pt x="7111619" y="6320383"/>
                </a:lnTo>
                <a:lnTo>
                  <a:pt x="1868462" y="6320383"/>
                </a:lnTo>
                <a:lnTo>
                  <a:pt x="1868462" y="9537"/>
                </a:lnTo>
                <a:lnTo>
                  <a:pt x="1868462" y="0"/>
                </a:lnTo>
                <a:lnTo>
                  <a:pt x="1858937" y="0"/>
                </a:lnTo>
                <a:lnTo>
                  <a:pt x="1858937" y="9537"/>
                </a:lnTo>
                <a:lnTo>
                  <a:pt x="1858937" y="6320383"/>
                </a:lnTo>
                <a:lnTo>
                  <a:pt x="9537" y="6320383"/>
                </a:lnTo>
                <a:lnTo>
                  <a:pt x="9537" y="9537"/>
                </a:lnTo>
                <a:lnTo>
                  <a:pt x="1858937" y="9537"/>
                </a:lnTo>
                <a:lnTo>
                  <a:pt x="1858937" y="0"/>
                </a:lnTo>
                <a:lnTo>
                  <a:pt x="9537" y="0"/>
                </a:lnTo>
                <a:lnTo>
                  <a:pt x="0" y="0"/>
                </a:lnTo>
                <a:lnTo>
                  <a:pt x="0" y="9537"/>
                </a:lnTo>
                <a:lnTo>
                  <a:pt x="0" y="6320383"/>
                </a:lnTo>
                <a:lnTo>
                  <a:pt x="0" y="6329908"/>
                </a:lnTo>
                <a:lnTo>
                  <a:pt x="9537" y="6329908"/>
                </a:lnTo>
                <a:lnTo>
                  <a:pt x="1858937" y="6329908"/>
                </a:lnTo>
                <a:lnTo>
                  <a:pt x="1868462" y="6329908"/>
                </a:lnTo>
                <a:lnTo>
                  <a:pt x="7111619" y="6329908"/>
                </a:lnTo>
                <a:lnTo>
                  <a:pt x="7121144" y="6329908"/>
                </a:lnTo>
                <a:lnTo>
                  <a:pt x="7121144" y="6320383"/>
                </a:lnTo>
                <a:lnTo>
                  <a:pt x="7121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7857" y="247857"/>
            <a:ext cx="7121525" cy="10160"/>
          </a:xfrm>
          <a:custGeom>
            <a:avLst/>
            <a:gdLst/>
            <a:ahLst/>
            <a:cxnLst/>
            <a:rect l="l" t="t" r="r" b="b"/>
            <a:pathLst>
              <a:path w="7121525" h="10160">
                <a:moveTo>
                  <a:pt x="7121149" y="9532"/>
                </a:moveTo>
                <a:lnTo>
                  <a:pt x="0" y="9532"/>
                </a:lnTo>
                <a:lnTo>
                  <a:pt x="0" y="0"/>
                </a:lnTo>
                <a:lnTo>
                  <a:pt x="7121149" y="0"/>
                </a:lnTo>
                <a:lnTo>
                  <a:pt x="7121149" y="9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47857" y="247857"/>
            <a:ext cx="7121525" cy="1468120"/>
            <a:chOff x="247857" y="247857"/>
            <a:chExt cx="7121525" cy="1468120"/>
          </a:xfrm>
        </p:grpSpPr>
        <p:sp>
          <p:nvSpPr>
            <p:cNvPr id="8" name="object 8"/>
            <p:cNvSpPr/>
            <p:nvPr/>
          </p:nvSpPr>
          <p:spPr>
            <a:xfrm>
              <a:off x="247853" y="247865"/>
              <a:ext cx="7121525" cy="1468120"/>
            </a:xfrm>
            <a:custGeom>
              <a:avLst/>
              <a:gdLst/>
              <a:ahLst/>
              <a:cxnLst/>
              <a:rect l="l" t="t" r="r" b="b"/>
              <a:pathLst>
                <a:path w="7121525" h="1468120">
                  <a:moveTo>
                    <a:pt x="7121144" y="0"/>
                  </a:moveTo>
                  <a:lnTo>
                    <a:pt x="7111619" y="0"/>
                  </a:lnTo>
                  <a:lnTo>
                    <a:pt x="7111619" y="1458544"/>
                  </a:lnTo>
                  <a:lnTo>
                    <a:pt x="9537" y="1458544"/>
                  </a:lnTo>
                  <a:lnTo>
                    <a:pt x="9537" y="0"/>
                  </a:lnTo>
                  <a:lnTo>
                    <a:pt x="0" y="0"/>
                  </a:lnTo>
                  <a:lnTo>
                    <a:pt x="0" y="1458544"/>
                  </a:lnTo>
                  <a:lnTo>
                    <a:pt x="0" y="1468081"/>
                  </a:lnTo>
                  <a:lnTo>
                    <a:pt x="9537" y="1468081"/>
                  </a:lnTo>
                  <a:lnTo>
                    <a:pt x="7111619" y="1468081"/>
                  </a:lnTo>
                  <a:lnTo>
                    <a:pt x="7121144" y="1468081"/>
                  </a:lnTo>
                  <a:lnTo>
                    <a:pt x="7121144" y="1458544"/>
                  </a:lnTo>
                  <a:lnTo>
                    <a:pt x="7121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720" y="1124893"/>
              <a:ext cx="6902450" cy="10160"/>
            </a:xfrm>
            <a:custGeom>
              <a:avLst/>
              <a:gdLst/>
              <a:ahLst/>
              <a:cxnLst/>
              <a:rect l="l" t="t" r="r" b="b"/>
              <a:pathLst>
                <a:path w="6902450" h="10159">
                  <a:moveTo>
                    <a:pt x="6901890" y="9532"/>
                  </a:moveTo>
                  <a:lnTo>
                    <a:pt x="0" y="9532"/>
                  </a:lnTo>
                  <a:lnTo>
                    <a:pt x="0" y="0"/>
                  </a:lnTo>
                  <a:lnTo>
                    <a:pt x="6901890" y="0"/>
                  </a:lnTo>
                  <a:lnTo>
                    <a:pt x="6901890" y="9532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1888" y="305129"/>
            <a:ext cx="7772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5" dirty="0">
                <a:latin typeface="Verdana"/>
                <a:cs typeface="Verdana"/>
              </a:rPr>
              <a:t>Topic/Title: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297" y="1696948"/>
            <a:ext cx="14998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Verdana"/>
                <a:cs typeface="Verdana"/>
              </a:rPr>
              <a:t>Keywords/Questions: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0823" y="1763678"/>
            <a:ext cx="4749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Verdana"/>
                <a:cs typeface="Verdana"/>
              </a:rPr>
              <a:t>Notes</a:t>
            </a:r>
            <a:r>
              <a:rPr sz="1100" spc="5" dirty="0">
                <a:latin typeface="Arial MT"/>
                <a:cs typeface="Arial MT"/>
              </a:rPr>
              <a:t>: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1888" y="8084056"/>
            <a:ext cx="7550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Summary</a:t>
            </a:r>
            <a:r>
              <a:rPr sz="110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7494" y="314588"/>
            <a:ext cx="514781" cy="39085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CB1590-D109-4F2F-8ABE-C3EEE398EE8A}"/>
              </a:ext>
            </a:extLst>
          </p:cNvPr>
          <p:cNvSpPr txBox="1"/>
          <p:nvPr/>
        </p:nvSpPr>
        <p:spPr>
          <a:xfrm>
            <a:off x="2160823" y="1982798"/>
            <a:ext cx="49765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b="1" dirty="0"/>
          </a:p>
          <a:p>
            <a:r>
              <a:rPr lang="en-US" sz="1050" b="1" dirty="0"/>
              <a:t>Bootstrap's 12-column layout system is a powerful tool for creating responsive web designs. This system consists of three main components: containers, rows, and columns. Let's break down how to use it effectively.</a:t>
            </a:r>
          </a:p>
          <a:p>
            <a:endParaRPr lang="en-US" sz="1050" b="1" dirty="0"/>
          </a:p>
          <a:p>
            <a:r>
              <a:rPr lang="en-US" sz="1050" b="1" dirty="0"/>
              <a:t>## Basic Structure</a:t>
            </a:r>
          </a:p>
          <a:p>
            <a:endParaRPr lang="en-US" sz="1050" b="1" dirty="0"/>
          </a:p>
          <a:p>
            <a:r>
              <a:rPr lang="en-US" sz="1050" b="1" dirty="0"/>
              <a:t>1. **Container**: This is the starting point for the layout.</a:t>
            </a:r>
          </a:p>
          <a:p>
            <a:r>
              <a:rPr lang="en-US" sz="1050" b="1" dirty="0"/>
              <a:t>   ```html</a:t>
            </a:r>
          </a:p>
          <a:p>
            <a:r>
              <a:rPr lang="en-US" sz="1050" b="1" dirty="0"/>
              <a:t>   &lt;div class="container"&gt;</a:t>
            </a:r>
          </a:p>
          <a:p>
            <a:r>
              <a:rPr lang="en-US" sz="1050" b="1" dirty="0"/>
              <a:t>   ```</a:t>
            </a:r>
          </a:p>
          <a:p>
            <a:endParaRPr lang="en-US" sz="1050" b="1" dirty="0"/>
          </a:p>
          <a:p>
            <a:r>
              <a:rPr lang="en-US" sz="1050" b="1" dirty="0"/>
              <a:t>2. **Row**: Inside the container, create a row.</a:t>
            </a:r>
          </a:p>
          <a:p>
            <a:r>
              <a:rPr lang="en-US" sz="1050" b="1" dirty="0"/>
              <a:t>   ```html</a:t>
            </a:r>
          </a:p>
          <a:p>
            <a:r>
              <a:rPr lang="en-US" sz="1050" b="1" dirty="0"/>
              <a:t>   &lt;div class="row"&gt;</a:t>
            </a:r>
          </a:p>
          <a:p>
            <a:r>
              <a:rPr lang="en-US" sz="1050" b="1" dirty="0"/>
              <a:t>   ```</a:t>
            </a:r>
          </a:p>
          <a:p>
            <a:endParaRPr lang="en-US" sz="1050" b="1" dirty="0"/>
          </a:p>
          <a:p>
            <a:r>
              <a:rPr lang="en-US" sz="1050" b="1" dirty="0"/>
              <a:t>3. **Columns**: Inside the row, define your columns.</a:t>
            </a:r>
          </a:p>
          <a:p>
            <a:r>
              <a:rPr lang="en-US" sz="1050" b="1" dirty="0"/>
              <a:t>   ```html</a:t>
            </a:r>
          </a:p>
          <a:p>
            <a:r>
              <a:rPr lang="en-US" sz="1050" b="1" dirty="0"/>
              <a:t>   &lt;div class="col"&gt;Content&lt;/div&gt;</a:t>
            </a:r>
          </a:p>
          <a:p>
            <a:r>
              <a:rPr lang="en-US" sz="1050" b="1" dirty="0"/>
              <a:t>   ```</a:t>
            </a:r>
          </a:p>
          <a:p>
            <a:endParaRPr lang="en-US" sz="1050" b="1" dirty="0"/>
          </a:p>
          <a:p>
            <a:r>
              <a:rPr lang="en-US" sz="1050" b="1" dirty="0"/>
              <a:t>### Example</a:t>
            </a:r>
          </a:p>
          <a:p>
            <a:r>
              <a:rPr lang="en-US" sz="1050" b="1" dirty="0"/>
              <a:t>```html</a:t>
            </a:r>
          </a:p>
          <a:p>
            <a:r>
              <a:rPr lang="en-US" sz="1050" b="1" dirty="0"/>
              <a:t>&lt;div class="container"&gt;</a:t>
            </a:r>
          </a:p>
          <a:p>
            <a:r>
              <a:rPr lang="en-US" sz="1050" b="1" dirty="0"/>
              <a:t>  &lt;div class="row"&gt;</a:t>
            </a:r>
          </a:p>
          <a:p>
            <a:r>
              <a:rPr lang="en-US" sz="1050" b="1" dirty="0"/>
              <a:t>    &lt;div class="col"&gt;Item 1&lt;/div&gt;</a:t>
            </a:r>
          </a:p>
          <a:p>
            <a:r>
              <a:rPr lang="en-US" sz="1050" b="1" dirty="0"/>
              <a:t>    &lt;div class="col"&gt;Item 2&lt;/div&gt;</a:t>
            </a:r>
          </a:p>
          <a:p>
            <a:r>
              <a:rPr lang="en-US" sz="1050" b="1" dirty="0"/>
              <a:t>    &lt;div class="col"&gt;Item 3&lt;/div&gt;</a:t>
            </a:r>
          </a:p>
          <a:p>
            <a:r>
              <a:rPr lang="en-US" sz="1050" b="1" dirty="0"/>
              <a:t>  &lt;/div&gt;</a:t>
            </a:r>
          </a:p>
          <a:p>
            <a:r>
              <a:rPr lang="en-US" sz="1050" b="1" dirty="0"/>
              <a:t>&lt;/div&gt;</a:t>
            </a:r>
          </a:p>
          <a:p>
            <a:r>
              <a:rPr lang="en-US" sz="1050" b="1" dirty="0"/>
              <a:t>```</a:t>
            </a:r>
          </a:p>
          <a:p>
            <a:endParaRPr lang="en-US" sz="1050" b="1" dirty="0"/>
          </a:p>
          <a:p>
            <a:r>
              <a:rPr lang="en-US" sz="1050" b="1" dirty="0"/>
              <a:t>### Equal Spacing</a:t>
            </a:r>
          </a:p>
          <a:p>
            <a:r>
              <a:rPr lang="en-US" sz="1050" b="1" dirty="0"/>
              <a:t>- By default, Bootstrap divides the row into equal parts for each column.</a:t>
            </a:r>
          </a:p>
          <a:p>
            <a:endParaRPr lang="en-US" sz="1050" b="1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BCEC36B-80FB-4E99-9967-D1DC90EC5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692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875E5987-6A2D-41A9-A63C-5C9761EDA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75692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53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857" y="8026783"/>
            <a:ext cx="7121525" cy="10160"/>
          </a:xfrm>
          <a:custGeom>
            <a:avLst/>
            <a:gdLst/>
            <a:ahLst/>
            <a:cxnLst/>
            <a:rect l="l" t="t" r="r" b="b"/>
            <a:pathLst>
              <a:path w="7121525" h="10159">
                <a:moveTo>
                  <a:pt x="7121149" y="9532"/>
                </a:moveTo>
                <a:lnTo>
                  <a:pt x="0" y="9532"/>
                </a:lnTo>
                <a:lnTo>
                  <a:pt x="0" y="0"/>
                </a:lnTo>
                <a:lnTo>
                  <a:pt x="7121149" y="0"/>
                </a:lnTo>
                <a:lnTo>
                  <a:pt x="7121149" y="9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853" y="8026793"/>
            <a:ext cx="7121525" cy="2345690"/>
          </a:xfrm>
          <a:custGeom>
            <a:avLst/>
            <a:gdLst/>
            <a:ahLst/>
            <a:cxnLst/>
            <a:rect l="l" t="t" r="r" b="b"/>
            <a:pathLst>
              <a:path w="7121525" h="2345690">
                <a:moveTo>
                  <a:pt x="7121144" y="0"/>
                </a:moveTo>
                <a:lnTo>
                  <a:pt x="7111619" y="0"/>
                </a:lnTo>
                <a:lnTo>
                  <a:pt x="7111619" y="2335580"/>
                </a:lnTo>
                <a:lnTo>
                  <a:pt x="9537" y="2335580"/>
                </a:lnTo>
                <a:lnTo>
                  <a:pt x="9537" y="0"/>
                </a:lnTo>
                <a:lnTo>
                  <a:pt x="0" y="0"/>
                </a:lnTo>
                <a:lnTo>
                  <a:pt x="0" y="2335580"/>
                </a:lnTo>
                <a:lnTo>
                  <a:pt x="0" y="2345118"/>
                </a:lnTo>
                <a:lnTo>
                  <a:pt x="9537" y="2345118"/>
                </a:lnTo>
                <a:lnTo>
                  <a:pt x="7111619" y="2345118"/>
                </a:lnTo>
                <a:lnTo>
                  <a:pt x="7121144" y="2345118"/>
                </a:lnTo>
                <a:lnTo>
                  <a:pt x="7121144" y="2335580"/>
                </a:lnTo>
                <a:lnTo>
                  <a:pt x="7121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6792" y="1706406"/>
            <a:ext cx="5262245" cy="10160"/>
          </a:xfrm>
          <a:custGeom>
            <a:avLst/>
            <a:gdLst/>
            <a:ahLst/>
            <a:cxnLst/>
            <a:rect l="l" t="t" r="r" b="b"/>
            <a:pathLst>
              <a:path w="5262245" h="10160">
                <a:moveTo>
                  <a:pt x="5262214" y="9532"/>
                </a:moveTo>
                <a:lnTo>
                  <a:pt x="0" y="9532"/>
                </a:lnTo>
                <a:lnTo>
                  <a:pt x="0" y="0"/>
                </a:lnTo>
                <a:lnTo>
                  <a:pt x="5262214" y="0"/>
                </a:lnTo>
                <a:lnTo>
                  <a:pt x="5262214" y="9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7853" y="1706409"/>
            <a:ext cx="7121525" cy="6330315"/>
          </a:xfrm>
          <a:custGeom>
            <a:avLst/>
            <a:gdLst/>
            <a:ahLst/>
            <a:cxnLst/>
            <a:rect l="l" t="t" r="r" b="b"/>
            <a:pathLst>
              <a:path w="7121525" h="6330315">
                <a:moveTo>
                  <a:pt x="7121144" y="0"/>
                </a:moveTo>
                <a:lnTo>
                  <a:pt x="7111619" y="0"/>
                </a:lnTo>
                <a:lnTo>
                  <a:pt x="7111619" y="6320383"/>
                </a:lnTo>
                <a:lnTo>
                  <a:pt x="1868462" y="6320383"/>
                </a:lnTo>
                <a:lnTo>
                  <a:pt x="1868462" y="9537"/>
                </a:lnTo>
                <a:lnTo>
                  <a:pt x="1868462" y="0"/>
                </a:lnTo>
                <a:lnTo>
                  <a:pt x="1858937" y="0"/>
                </a:lnTo>
                <a:lnTo>
                  <a:pt x="1858937" y="9537"/>
                </a:lnTo>
                <a:lnTo>
                  <a:pt x="1858937" y="6320383"/>
                </a:lnTo>
                <a:lnTo>
                  <a:pt x="9537" y="6320383"/>
                </a:lnTo>
                <a:lnTo>
                  <a:pt x="9537" y="9537"/>
                </a:lnTo>
                <a:lnTo>
                  <a:pt x="1858937" y="9537"/>
                </a:lnTo>
                <a:lnTo>
                  <a:pt x="1858937" y="0"/>
                </a:lnTo>
                <a:lnTo>
                  <a:pt x="9537" y="0"/>
                </a:lnTo>
                <a:lnTo>
                  <a:pt x="0" y="0"/>
                </a:lnTo>
                <a:lnTo>
                  <a:pt x="0" y="9537"/>
                </a:lnTo>
                <a:lnTo>
                  <a:pt x="0" y="6320383"/>
                </a:lnTo>
                <a:lnTo>
                  <a:pt x="0" y="6329908"/>
                </a:lnTo>
                <a:lnTo>
                  <a:pt x="9537" y="6329908"/>
                </a:lnTo>
                <a:lnTo>
                  <a:pt x="1858937" y="6329908"/>
                </a:lnTo>
                <a:lnTo>
                  <a:pt x="1868462" y="6329908"/>
                </a:lnTo>
                <a:lnTo>
                  <a:pt x="7111619" y="6329908"/>
                </a:lnTo>
                <a:lnTo>
                  <a:pt x="7121144" y="6329908"/>
                </a:lnTo>
                <a:lnTo>
                  <a:pt x="7121144" y="6320383"/>
                </a:lnTo>
                <a:lnTo>
                  <a:pt x="7121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7857" y="247857"/>
            <a:ext cx="7121525" cy="10160"/>
          </a:xfrm>
          <a:custGeom>
            <a:avLst/>
            <a:gdLst/>
            <a:ahLst/>
            <a:cxnLst/>
            <a:rect l="l" t="t" r="r" b="b"/>
            <a:pathLst>
              <a:path w="7121525" h="10160">
                <a:moveTo>
                  <a:pt x="7121149" y="9532"/>
                </a:moveTo>
                <a:lnTo>
                  <a:pt x="0" y="9532"/>
                </a:lnTo>
                <a:lnTo>
                  <a:pt x="0" y="0"/>
                </a:lnTo>
                <a:lnTo>
                  <a:pt x="7121149" y="0"/>
                </a:lnTo>
                <a:lnTo>
                  <a:pt x="7121149" y="9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47857" y="247857"/>
            <a:ext cx="7121525" cy="1468120"/>
            <a:chOff x="247857" y="247857"/>
            <a:chExt cx="7121525" cy="1468120"/>
          </a:xfrm>
        </p:grpSpPr>
        <p:sp>
          <p:nvSpPr>
            <p:cNvPr id="8" name="object 8"/>
            <p:cNvSpPr/>
            <p:nvPr/>
          </p:nvSpPr>
          <p:spPr>
            <a:xfrm>
              <a:off x="247853" y="247865"/>
              <a:ext cx="7121525" cy="1468120"/>
            </a:xfrm>
            <a:custGeom>
              <a:avLst/>
              <a:gdLst/>
              <a:ahLst/>
              <a:cxnLst/>
              <a:rect l="l" t="t" r="r" b="b"/>
              <a:pathLst>
                <a:path w="7121525" h="1468120">
                  <a:moveTo>
                    <a:pt x="7121144" y="0"/>
                  </a:moveTo>
                  <a:lnTo>
                    <a:pt x="7111619" y="0"/>
                  </a:lnTo>
                  <a:lnTo>
                    <a:pt x="7111619" y="1458544"/>
                  </a:lnTo>
                  <a:lnTo>
                    <a:pt x="9537" y="1458544"/>
                  </a:lnTo>
                  <a:lnTo>
                    <a:pt x="9537" y="0"/>
                  </a:lnTo>
                  <a:lnTo>
                    <a:pt x="0" y="0"/>
                  </a:lnTo>
                  <a:lnTo>
                    <a:pt x="0" y="1458544"/>
                  </a:lnTo>
                  <a:lnTo>
                    <a:pt x="0" y="1468081"/>
                  </a:lnTo>
                  <a:lnTo>
                    <a:pt x="9537" y="1468081"/>
                  </a:lnTo>
                  <a:lnTo>
                    <a:pt x="7111619" y="1468081"/>
                  </a:lnTo>
                  <a:lnTo>
                    <a:pt x="7121144" y="1468081"/>
                  </a:lnTo>
                  <a:lnTo>
                    <a:pt x="7121144" y="1458544"/>
                  </a:lnTo>
                  <a:lnTo>
                    <a:pt x="7121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720" y="1124893"/>
              <a:ext cx="6902450" cy="10160"/>
            </a:xfrm>
            <a:custGeom>
              <a:avLst/>
              <a:gdLst/>
              <a:ahLst/>
              <a:cxnLst/>
              <a:rect l="l" t="t" r="r" b="b"/>
              <a:pathLst>
                <a:path w="6902450" h="10159">
                  <a:moveTo>
                    <a:pt x="6901890" y="9532"/>
                  </a:moveTo>
                  <a:lnTo>
                    <a:pt x="0" y="9532"/>
                  </a:lnTo>
                  <a:lnTo>
                    <a:pt x="0" y="0"/>
                  </a:lnTo>
                  <a:lnTo>
                    <a:pt x="6901890" y="0"/>
                  </a:lnTo>
                  <a:lnTo>
                    <a:pt x="6901890" y="9532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1888" y="305129"/>
            <a:ext cx="7772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5" dirty="0">
                <a:latin typeface="Verdana"/>
                <a:cs typeface="Verdana"/>
              </a:rPr>
              <a:t>Topic/Title: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297" y="1696948"/>
            <a:ext cx="14998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Verdana"/>
                <a:cs typeface="Verdana"/>
              </a:rPr>
              <a:t>Keywords/Questions: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0823" y="1763678"/>
            <a:ext cx="4749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Verdana"/>
                <a:cs typeface="Verdana"/>
              </a:rPr>
              <a:t>Notes</a:t>
            </a:r>
            <a:r>
              <a:rPr sz="1100" spc="5" dirty="0">
                <a:latin typeface="Arial MT"/>
                <a:cs typeface="Arial MT"/>
              </a:rPr>
              <a:t>: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1888" y="8084056"/>
            <a:ext cx="7550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Summary</a:t>
            </a:r>
            <a:r>
              <a:rPr sz="110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7494" y="314588"/>
            <a:ext cx="514781" cy="39085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CB1590-D109-4F2F-8ABE-C3EEE398EE8A}"/>
              </a:ext>
            </a:extLst>
          </p:cNvPr>
          <p:cNvSpPr txBox="1"/>
          <p:nvPr/>
        </p:nvSpPr>
        <p:spPr>
          <a:xfrm>
            <a:off x="2160823" y="1982798"/>
            <a:ext cx="4976577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## Responsive Containers</a:t>
            </a:r>
          </a:p>
          <a:p>
            <a:endParaRPr lang="en-US" sz="1050" b="1" dirty="0"/>
          </a:p>
          <a:p>
            <a:r>
              <a:rPr lang="en-US" sz="1050" b="1" dirty="0"/>
              <a:t>- **container**: Default container with responsive breakpoints.</a:t>
            </a:r>
          </a:p>
          <a:p>
            <a:r>
              <a:rPr lang="en-US" sz="1050" b="1" dirty="0"/>
              <a:t>- **container-</a:t>
            </a:r>
            <a:r>
              <a:rPr lang="en-US" sz="1050" b="1" dirty="0" err="1"/>
              <a:t>sm</a:t>
            </a:r>
            <a:r>
              <a:rPr lang="en-US" sz="1050" b="1" dirty="0"/>
              <a:t>**: Container width adjusts at the small breakpoint (576px).</a:t>
            </a:r>
          </a:p>
          <a:p>
            <a:r>
              <a:rPr lang="en-US" sz="1050" b="1" dirty="0"/>
              <a:t>- **container-md**: Medium breakpoint (768px).</a:t>
            </a:r>
          </a:p>
          <a:p>
            <a:r>
              <a:rPr lang="en-US" sz="1050" b="1" dirty="0"/>
              <a:t>- **container-lg**: Large breakpoint (992px).</a:t>
            </a:r>
          </a:p>
          <a:p>
            <a:r>
              <a:rPr lang="en-US" sz="1050" b="1" dirty="0"/>
              <a:t>- **container-xl**: Extra-large breakpoint (1200px).</a:t>
            </a:r>
          </a:p>
          <a:p>
            <a:r>
              <a:rPr lang="en-US" sz="1050" b="1" dirty="0"/>
              <a:t>- **container-</a:t>
            </a:r>
            <a:r>
              <a:rPr lang="en-US" sz="1050" b="1" dirty="0" err="1"/>
              <a:t>xxl</a:t>
            </a:r>
            <a:r>
              <a:rPr lang="en-US" sz="1050" b="1" dirty="0"/>
              <a:t>**: Extra-extra-large breakpoint (1400px).</a:t>
            </a:r>
          </a:p>
          <a:p>
            <a:r>
              <a:rPr lang="en-US" sz="1050" b="1" dirty="0"/>
              <a:t>- **container-fluid**: Full-width container across all breakpoints.</a:t>
            </a:r>
          </a:p>
          <a:p>
            <a:endParaRPr lang="en-US" sz="1050" b="1" dirty="0"/>
          </a:p>
          <a:p>
            <a:r>
              <a:rPr lang="en-US" sz="1050" b="1" dirty="0"/>
              <a:t>## Defining Column Sizes</a:t>
            </a:r>
          </a:p>
          <a:p>
            <a:endParaRPr lang="en-US" sz="1050" b="1" dirty="0"/>
          </a:p>
          <a:p>
            <a:r>
              <a:rPr lang="en-US" sz="1050" b="1" dirty="0"/>
              <a:t>Use classes to specify how many of the 12 columns each div should occupy.</a:t>
            </a:r>
          </a:p>
          <a:p>
            <a:endParaRPr lang="en-US" sz="1050" b="1" dirty="0"/>
          </a:p>
          <a:p>
            <a:r>
              <a:rPr lang="en-US" sz="1050" b="1" dirty="0"/>
              <a:t>### Example</a:t>
            </a:r>
          </a:p>
          <a:p>
            <a:r>
              <a:rPr lang="en-US" sz="1050" b="1" dirty="0"/>
              <a:t>```html</a:t>
            </a:r>
          </a:p>
          <a:p>
            <a:r>
              <a:rPr lang="en-US" sz="1050" b="1" dirty="0"/>
              <a:t>&lt;div class="row"&gt;</a:t>
            </a:r>
          </a:p>
          <a:p>
            <a:r>
              <a:rPr lang="en-US" sz="1050" b="1" dirty="0"/>
              <a:t>  &lt;div class="col-2"&gt;2 of 12&lt;/div&gt;</a:t>
            </a:r>
          </a:p>
          <a:p>
            <a:r>
              <a:rPr lang="en-US" sz="1050" b="1" dirty="0"/>
              <a:t>  &lt;div class="col-4"&gt;4 of 12&lt;/div&gt;</a:t>
            </a:r>
          </a:p>
          <a:p>
            <a:r>
              <a:rPr lang="en-US" sz="1050" b="1" dirty="0"/>
              <a:t>  &lt;div class="col-6"&gt;6 of 12&lt;/div&gt;</a:t>
            </a:r>
          </a:p>
          <a:p>
            <a:r>
              <a:rPr lang="en-US" sz="1050" b="1" dirty="0"/>
              <a:t>&lt;/div&gt;</a:t>
            </a:r>
          </a:p>
          <a:p>
            <a:r>
              <a:rPr lang="en-US" sz="1050" b="1" dirty="0"/>
              <a:t>```</a:t>
            </a:r>
          </a:p>
          <a:p>
            <a:endParaRPr lang="en-US" sz="1050" b="1" dirty="0"/>
          </a:p>
          <a:p>
            <a:r>
              <a:rPr lang="en-US" sz="1050" b="1" dirty="0"/>
              <a:t>### Responsive Columns</a:t>
            </a:r>
          </a:p>
          <a:p>
            <a:endParaRPr lang="en-US" sz="1050" b="1" dirty="0"/>
          </a:p>
          <a:p>
            <a:r>
              <a:rPr lang="en-US" sz="1050" b="1" dirty="0"/>
              <a:t>Use breakpoint-specific classes to change layout on different devices.</a:t>
            </a:r>
          </a:p>
          <a:p>
            <a:endParaRPr lang="en-US" sz="1050" b="1" dirty="0"/>
          </a:p>
          <a:p>
            <a:r>
              <a:rPr lang="en-US" sz="1050" b="1" dirty="0"/>
              <a:t>### Example</a:t>
            </a:r>
          </a:p>
          <a:p>
            <a:r>
              <a:rPr lang="en-US" sz="1050" b="1" dirty="0"/>
              <a:t>```html</a:t>
            </a:r>
          </a:p>
          <a:p>
            <a:r>
              <a:rPr lang="en-US" sz="1050" b="1" dirty="0"/>
              <a:t>&lt;div class="row"&gt;</a:t>
            </a:r>
          </a:p>
          <a:p>
            <a:r>
              <a:rPr lang="en-US" sz="1050" b="1" dirty="0"/>
              <a:t>  &lt;div class="col-sm-12 col-md-6 col-lg-4"&gt;Responsive Column&lt;/div&gt;</a:t>
            </a:r>
          </a:p>
          <a:p>
            <a:r>
              <a:rPr lang="en-US" sz="1050" b="1" dirty="0"/>
              <a:t>  &lt;div class="col-sm-12 col-md-6 col-lg-4"&gt;Responsive Column&lt;/div&gt;</a:t>
            </a:r>
          </a:p>
          <a:p>
            <a:r>
              <a:rPr lang="en-US" sz="1050" b="1" dirty="0"/>
              <a:t>  &lt;div class="col-sm-12 col-md-6 col-lg-4"&gt;Responsive Column&lt;/div&gt;</a:t>
            </a:r>
          </a:p>
          <a:p>
            <a:r>
              <a:rPr lang="en-US" sz="1050" b="1" dirty="0"/>
              <a:t>&lt;/div&gt;</a:t>
            </a:r>
          </a:p>
          <a:p>
            <a:r>
              <a:rPr lang="en-US" sz="1050" b="1" dirty="0"/>
              <a:t>```</a:t>
            </a:r>
          </a:p>
          <a:p>
            <a:endParaRPr lang="en-US" sz="1050" b="1" dirty="0"/>
          </a:p>
          <a:p>
            <a:endParaRPr lang="en-US" sz="1050" b="1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BCEC36B-80FB-4E99-9967-D1DC90EC5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692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875E5987-6A2D-41A9-A63C-5C9761EDA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75692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8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857" y="8026783"/>
            <a:ext cx="7121525" cy="10160"/>
          </a:xfrm>
          <a:custGeom>
            <a:avLst/>
            <a:gdLst/>
            <a:ahLst/>
            <a:cxnLst/>
            <a:rect l="l" t="t" r="r" b="b"/>
            <a:pathLst>
              <a:path w="7121525" h="10159">
                <a:moveTo>
                  <a:pt x="7121149" y="9532"/>
                </a:moveTo>
                <a:lnTo>
                  <a:pt x="0" y="9532"/>
                </a:lnTo>
                <a:lnTo>
                  <a:pt x="0" y="0"/>
                </a:lnTo>
                <a:lnTo>
                  <a:pt x="7121149" y="0"/>
                </a:lnTo>
                <a:lnTo>
                  <a:pt x="7121149" y="9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853" y="8026793"/>
            <a:ext cx="7121525" cy="2345690"/>
          </a:xfrm>
          <a:custGeom>
            <a:avLst/>
            <a:gdLst/>
            <a:ahLst/>
            <a:cxnLst/>
            <a:rect l="l" t="t" r="r" b="b"/>
            <a:pathLst>
              <a:path w="7121525" h="2345690">
                <a:moveTo>
                  <a:pt x="7121144" y="0"/>
                </a:moveTo>
                <a:lnTo>
                  <a:pt x="7111619" y="0"/>
                </a:lnTo>
                <a:lnTo>
                  <a:pt x="7111619" y="2335580"/>
                </a:lnTo>
                <a:lnTo>
                  <a:pt x="9537" y="2335580"/>
                </a:lnTo>
                <a:lnTo>
                  <a:pt x="9537" y="0"/>
                </a:lnTo>
                <a:lnTo>
                  <a:pt x="0" y="0"/>
                </a:lnTo>
                <a:lnTo>
                  <a:pt x="0" y="2335580"/>
                </a:lnTo>
                <a:lnTo>
                  <a:pt x="0" y="2345118"/>
                </a:lnTo>
                <a:lnTo>
                  <a:pt x="9537" y="2345118"/>
                </a:lnTo>
                <a:lnTo>
                  <a:pt x="7111619" y="2345118"/>
                </a:lnTo>
                <a:lnTo>
                  <a:pt x="7121144" y="2345118"/>
                </a:lnTo>
                <a:lnTo>
                  <a:pt x="7121144" y="2335580"/>
                </a:lnTo>
                <a:lnTo>
                  <a:pt x="7121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6792" y="1706406"/>
            <a:ext cx="5262245" cy="10160"/>
          </a:xfrm>
          <a:custGeom>
            <a:avLst/>
            <a:gdLst/>
            <a:ahLst/>
            <a:cxnLst/>
            <a:rect l="l" t="t" r="r" b="b"/>
            <a:pathLst>
              <a:path w="5262245" h="10160">
                <a:moveTo>
                  <a:pt x="5262214" y="9532"/>
                </a:moveTo>
                <a:lnTo>
                  <a:pt x="0" y="9532"/>
                </a:lnTo>
                <a:lnTo>
                  <a:pt x="0" y="0"/>
                </a:lnTo>
                <a:lnTo>
                  <a:pt x="5262214" y="0"/>
                </a:lnTo>
                <a:lnTo>
                  <a:pt x="5262214" y="9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7853" y="1706409"/>
            <a:ext cx="7121525" cy="6330315"/>
          </a:xfrm>
          <a:custGeom>
            <a:avLst/>
            <a:gdLst/>
            <a:ahLst/>
            <a:cxnLst/>
            <a:rect l="l" t="t" r="r" b="b"/>
            <a:pathLst>
              <a:path w="7121525" h="6330315">
                <a:moveTo>
                  <a:pt x="7121144" y="0"/>
                </a:moveTo>
                <a:lnTo>
                  <a:pt x="7111619" y="0"/>
                </a:lnTo>
                <a:lnTo>
                  <a:pt x="7111619" y="6320383"/>
                </a:lnTo>
                <a:lnTo>
                  <a:pt x="1868462" y="6320383"/>
                </a:lnTo>
                <a:lnTo>
                  <a:pt x="1868462" y="9537"/>
                </a:lnTo>
                <a:lnTo>
                  <a:pt x="1868462" y="0"/>
                </a:lnTo>
                <a:lnTo>
                  <a:pt x="1858937" y="0"/>
                </a:lnTo>
                <a:lnTo>
                  <a:pt x="1858937" y="9537"/>
                </a:lnTo>
                <a:lnTo>
                  <a:pt x="1858937" y="6320383"/>
                </a:lnTo>
                <a:lnTo>
                  <a:pt x="9537" y="6320383"/>
                </a:lnTo>
                <a:lnTo>
                  <a:pt x="9537" y="9537"/>
                </a:lnTo>
                <a:lnTo>
                  <a:pt x="1858937" y="9537"/>
                </a:lnTo>
                <a:lnTo>
                  <a:pt x="1858937" y="0"/>
                </a:lnTo>
                <a:lnTo>
                  <a:pt x="9537" y="0"/>
                </a:lnTo>
                <a:lnTo>
                  <a:pt x="0" y="0"/>
                </a:lnTo>
                <a:lnTo>
                  <a:pt x="0" y="9537"/>
                </a:lnTo>
                <a:lnTo>
                  <a:pt x="0" y="6320383"/>
                </a:lnTo>
                <a:lnTo>
                  <a:pt x="0" y="6329908"/>
                </a:lnTo>
                <a:lnTo>
                  <a:pt x="9537" y="6329908"/>
                </a:lnTo>
                <a:lnTo>
                  <a:pt x="1858937" y="6329908"/>
                </a:lnTo>
                <a:lnTo>
                  <a:pt x="1868462" y="6329908"/>
                </a:lnTo>
                <a:lnTo>
                  <a:pt x="7111619" y="6329908"/>
                </a:lnTo>
                <a:lnTo>
                  <a:pt x="7121144" y="6329908"/>
                </a:lnTo>
                <a:lnTo>
                  <a:pt x="7121144" y="6320383"/>
                </a:lnTo>
                <a:lnTo>
                  <a:pt x="7121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7857" y="247857"/>
            <a:ext cx="7121525" cy="10160"/>
          </a:xfrm>
          <a:custGeom>
            <a:avLst/>
            <a:gdLst/>
            <a:ahLst/>
            <a:cxnLst/>
            <a:rect l="l" t="t" r="r" b="b"/>
            <a:pathLst>
              <a:path w="7121525" h="10160">
                <a:moveTo>
                  <a:pt x="7121149" y="9532"/>
                </a:moveTo>
                <a:lnTo>
                  <a:pt x="0" y="9532"/>
                </a:lnTo>
                <a:lnTo>
                  <a:pt x="0" y="0"/>
                </a:lnTo>
                <a:lnTo>
                  <a:pt x="7121149" y="0"/>
                </a:lnTo>
                <a:lnTo>
                  <a:pt x="7121149" y="9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47857" y="247857"/>
            <a:ext cx="7121525" cy="1468120"/>
            <a:chOff x="247857" y="247857"/>
            <a:chExt cx="7121525" cy="1468120"/>
          </a:xfrm>
        </p:grpSpPr>
        <p:sp>
          <p:nvSpPr>
            <p:cNvPr id="8" name="object 8"/>
            <p:cNvSpPr/>
            <p:nvPr/>
          </p:nvSpPr>
          <p:spPr>
            <a:xfrm>
              <a:off x="247853" y="247865"/>
              <a:ext cx="7121525" cy="1468120"/>
            </a:xfrm>
            <a:custGeom>
              <a:avLst/>
              <a:gdLst/>
              <a:ahLst/>
              <a:cxnLst/>
              <a:rect l="l" t="t" r="r" b="b"/>
              <a:pathLst>
                <a:path w="7121525" h="1468120">
                  <a:moveTo>
                    <a:pt x="7121144" y="0"/>
                  </a:moveTo>
                  <a:lnTo>
                    <a:pt x="7111619" y="0"/>
                  </a:lnTo>
                  <a:lnTo>
                    <a:pt x="7111619" y="1458544"/>
                  </a:lnTo>
                  <a:lnTo>
                    <a:pt x="9537" y="1458544"/>
                  </a:lnTo>
                  <a:lnTo>
                    <a:pt x="9537" y="0"/>
                  </a:lnTo>
                  <a:lnTo>
                    <a:pt x="0" y="0"/>
                  </a:lnTo>
                  <a:lnTo>
                    <a:pt x="0" y="1458544"/>
                  </a:lnTo>
                  <a:lnTo>
                    <a:pt x="0" y="1468081"/>
                  </a:lnTo>
                  <a:lnTo>
                    <a:pt x="9537" y="1468081"/>
                  </a:lnTo>
                  <a:lnTo>
                    <a:pt x="7111619" y="1468081"/>
                  </a:lnTo>
                  <a:lnTo>
                    <a:pt x="7121144" y="1468081"/>
                  </a:lnTo>
                  <a:lnTo>
                    <a:pt x="7121144" y="1458544"/>
                  </a:lnTo>
                  <a:lnTo>
                    <a:pt x="7121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720" y="1124893"/>
              <a:ext cx="6902450" cy="10160"/>
            </a:xfrm>
            <a:custGeom>
              <a:avLst/>
              <a:gdLst/>
              <a:ahLst/>
              <a:cxnLst/>
              <a:rect l="l" t="t" r="r" b="b"/>
              <a:pathLst>
                <a:path w="6902450" h="10159">
                  <a:moveTo>
                    <a:pt x="6901890" y="9532"/>
                  </a:moveTo>
                  <a:lnTo>
                    <a:pt x="0" y="9532"/>
                  </a:lnTo>
                  <a:lnTo>
                    <a:pt x="0" y="0"/>
                  </a:lnTo>
                  <a:lnTo>
                    <a:pt x="6901890" y="0"/>
                  </a:lnTo>
                  <a:lnTo>
                    <a:pt x="6901890" y="9532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1888" y="305129"/>
            <a:ext cx="7772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5" dirty="0">
                <a:latin typeface="Verdana"/>
                <a:cs typeface="Verdana"/>
              </a:rPr>
              <a:t>Topic/Title: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297" y="1696948"/>
            <a:ext cx="14998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latin typeface="Verdana"/>
                <a:cs typeface="Verdana"/>
              </a:rPr>
              <a:t>Keywords/Questions: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0823" y="1763678"/>
            <a:ext cx="4749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Verdana"/>
                <a:cs typeface="Verdana"/>
              </a:rPr>
              <a:t>Notes</a:t>
            </a:r>
            <a:r>
              <a:rPr sz="1100" spc="5" dirty="0">
                <a:latin typeface="Arial MT"/>
                <a:cs typeface="Arial MT"/>
              </a:rPr>
              <a:t>: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1888" y="8084056"/>
            <a:ext cx="7550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Summary</a:t>
            </a:r>
            <a:r>
              <a:rPr sz="110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7494" y="314588"/>
            <a:ext cx="514781" cy="39085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CB1590-D109-4F2F-8ABE-C3EEE398EE8A}"/>
              </a:ext>
            </a:extLst>
          </p:cNvPr>
          <p:cNvSpPr txBox="1"/>
          <p:nvPr/>
        </p:nvSpPr>
        <p:spPr>
          <a:xfrm>
            <a:off x="2160823" y="1982798"/>
            <a:ext cx="4976577" cy="51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### Multiple Breakpoints in One </a:t>
            </a:r>
            <a:r>
              <a:rPr lang="en-US" sz="1050" b="1" dirty="0" err="1"/>
              <a:t>Div</a:t>
            </a:r>
            <a:endParaRPr lang="en-US" sz="1050" b="1" dirty="0"/>
          </a:p>
          <a:p>
            <a:r>
              <a:rPr lang="en-US" sz="1050" b="1" dirty="0"/>
              <a:t>```html</a:t>
            </a:r>
          </a:p>
          <a:p>
            <a:r>
              <a:rPr lang="en-US" sz="1050" b="1" dirty="0"/>
              <a:t>&lt;div class="col-lg-4 col-md-8 col-sm-12"&gt;Column&lt;/div&gt;</a:t>
            </a:r>
          </a:p>
          <a:p>
            <a:r>
              <a:rPr lang="en-US" sz="1050" b="1" dirty="0"/>
              <a:t>```</a:t>
            </a:r>
          </a:p>
          <a:p>
            <a:endParaRPr lang="en-US" sz="1050" b="1" dirty="0"/>
          </a:p>
          <a:p>
            <a:r>
              <a:rPr lang="en-US" sz="1050" b="1" dirty="0"/>
              <a:t>## Exercises</a:t>
            </a:r>
          </a:p>
          <a:p>
            <a:endParaRPr lang="en-US" sz="1050" b="1" dirty="0"/>
          </a:p>
          <a:p>
            <a:r>
              <a:rPr lang="en-US" sz="1050" b="1" dirty="0"/>
              <a:t>To practice using Bootstrap's 12-column layout system, visit [Bootstrap Layout Exercises](https://appbrewery.github.io/bootstrap-layout).</a:t>
            </a:r>
          </a:p>
          <a:p>
            <a:endParaRPr lang="en-US" sz="1050" b="1" dirty="0"/>
          </a:p>
          <a:p>
            <a:r>
              <a:rPr lang="en-US" sz="1050" b="1" dirty="0"/>
              <a:t>1. **Exercise 1**: Columns should be 50% on desktop and 100% on mobile.</a:t>
            </a:r>
          </a:p>
          <a:p>
            <a:r>
              <a:rPr lang="en-US" sz="1050" b="1" dirty="0"/>
              <a:t>   ```html</a:t>
            </a:r>
          </a:p>
          <a:p>
            <a:r>
              <a:rPr lang="en-US" sz="1050" b="1" dirty="0"/>
              <a:t>   &lt;div class="col-xl-6 col-sm-12"&gt;&lt;/div&gt;</a:t>
            </a:r>
          </a:p>
          <a:p>
            <a:r>
              <a:rPr lang="en-US" sz="1050" b="1" dirty="0"/>
              <a:t>   &lt;div class="col-xl-6 col-sm-12"&gt;&lt;/div&gt;</a:t>
            </a:r>
          </a:p>
          <a:p>
            <a:r>
              <a:rPr lang="en-US" sz="1050" b="1" dirty="0"/>
              <a:t>   ```</a:t>
            </a:r>
          </a:p>
          <a:p>
            <a:endParaRPr lang="en-US" sz="1050" b="1" dirty="0"/>
          </a:p>
          <a:p>
            <a:r>
              <a:rPr lang="en-US" sz="1050" b="1" dirty="0"/>
              <a:t>2. **Exercise 2**: Adjust column widths for different breakpoints.</a:t>
            </a:r>
          </a:p>
          <a:p>
            <a:r>
              <a:rPr lang="en-US" sz="1050" b="1" dirty="0"/>
              <a:t>   - Large: `col-lg-6`, `col-lg-3`, `col-lg-3`</a:t>
            </a:r>
          </a:p>
          <a:p>
            <a:r>
              <a:rPr lang="en-US" sz="1050" b="1" dirty="0"/>
              <a:t>   - Small: `col-sm-6`</a:t>
            </a:r>
          </a:p>
          <a:p>
            <a:endParaRPr lang="en-US" sz="1050" b="1" dirty="0"/>
          </a:p>
          <a:p>
            <a:r>
              <a:rPr lang="en-US" sz="1050" b="1" dirty="0"/>
              <a:t>3. **Exercise 3**: Complex responsive layout.</a:t>
            </a:r>
          </a:p>
          <a:p>
            <a:r>
              <a:rPr lang="en-US" sz="1050" b="1" dirty="0"/>
              <a:t>   - XX-Large: `col-xxl-1`, `col-xxl-11`</a:t>
            </a:r>
          </a:p>
          <a:p>
            <a:r>
              <a:rPr lang="en-US" sz="1050" b="1" dirty="0"/>
              <a:t>   - X-Large: `col-xl-2`, `col-xl-10`</a:t>
            </a:r>
          </a:p>
          <a:p>
            <a:r>
              <a:rPr lang="en-US" sz="1050" b="1" dirty="0"/>
              <a:t>   - Large: `col-lg-4`, `col-lg-8`</a:t>
            </a:r>
          </a:p>
          <a:p>
            <a:r>
              <a:rPr lang="en-US" sz="1050" b="1" dirty="0"/>
              <a:t>   - Medium: `col-md-6`</a:t>
            </a:r>
          </a:p>
          <a:p>
            <a:endParaRPr lang="en-US" sz="1050" b="1" dirty="0"/>
          </a:p>
          <a:p>
            <a:r>
              <a:rPr lang="en-US" sz="1050" b="1" dirty="0"/>
              <a:t>---</a:t>
            </a:r>
          </a:p>
          <a:p>
            <a:endParaRPr lang="en-US" sz="1050" b="1" dirty="0"/>
          </a:p>
          <a:p>
            <a:r>
              <a:rPr lang="en-US" sz="1050" b="1" dirty="0"/>
              <a:t>By practicing with these examples and using the Bootstrap documentation, you can master the 12-column layout system and create versatile, responsive web layouts effortlessly.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BCEC36B-80FB-4E99-9967-D1DC90EC5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692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875E5987-6A2D-41A9-A63C-5C9761EDA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75692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49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1774</Words>
  <Application>Microsoft Office PowerPoint</Application>
  <PresentationFormat>Custom</PresentationFormat>
  <Paragraphs>252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MT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RAJNISH J</cp:lastModifiedBy>
  <cp:revision>18</cp:revision>
  <dcterms:created xsi:type="dcterms:W3CDTF">2024-06-29T05:28:18Z</dcterms:created>
  <dcterms:modified xsi:type="dcterms:W3CDTF">2024-07-31T10:03:35Z</dcterms:modified>
</cp:coreProperties>
</file>