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7569200" cy="10706100"/>
  <p:notesSz cx="7569200" cy="1070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938" y="-17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97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7838" y="0"/>
            <a:ext cx="3279775" cy="536575"/>
          </a:xfrm>
          <a:prstGeom prst="rect">
            <a:avLst/>
          </a:prstGeom>
        </p:spPr>
        <p:txBody>
          <a:bodyPr vert="horz" lIns="91440" tIns="45720" rIns="91440" bIns="45720" rtlCol="0"/>
          <a:lstStyle>
            <a:lvl1pPr algn="r">
              <a:defRPr sz="1200"/>
            </a:lvl1pPr>
          </a:lstStyle>
          <a:p>
            <a:fld id="{009C47EC-3BD2-4619-A1CC-873F829C80CC}" type="datetimeFigureOut">
              <a:rPr lang="en-IN" smtClean="0"/>
              <a:t>02-08-2024</a:t>
            </a:fld>
            <a:endParaRPr lang="en-IN"/>
          </a:p>
        </p:txBody>
      </p:sp>
      <p:sp>
        <p:nvSpPr>
          <p:cNvPr id="4" name="Slide Image Placeholder 3"/>
          <p:cNvSpPr>
            <a:spLocks noGrp="1" noRot="1" noChangeAspect="1"/>
          </p:cNvSpPr>
          <p:nvPr>
            <p:ph type="sldImg" idx="2"/>
          </p:nvPr>
        </p:nvSpPr>
        <p:spPr>
          <a:xfrm>
            <a:off x="2506663" y="1338263"/>
            <a:ext cx="2555875" cy="36131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7238" y="5153025"/>
            <a:ext cx="6054725" cy="4214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69525"/>
            <a:ext cx="32797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7838" y="10169525"/>
            <a:ext cx="3279775" cy="536575"/>
          </a:xfrm>
          <a:prstGeom prst="rect">
            <a:avLst/>
          </a:prstGeom>
        </p:spPr>
        <p:txBody>
          <a:bodyPr vert="horz" lIns="91440" tIns="45720" rIns="91440" bIns="45720" rtlCol="0" anchor="b"/>
          <a:lstStyle>
            <a:lvl1pPr algn="r">
              <a:defRPr sz="1200"/>
            </a:lvl1pPr>
          </a:lstStyle>
          <a:p>
            <a:fld id="{845D24DD-BCFA-440D-9CED-5CD0A822FC26}" type="slidenum">
              <a:rPr lang="en-IN" smtClean="0"/>
              <a:t>‹#›</a:t>
            </a:fld>
            <a:endParaRPr lang="en-IN"/>
          </a:p>
        </p:txBody>
      </p:sp>
    </p:spTree>
    <p:extLst>
      <p:ext uri="{BB962C8B-B14F-4D97-AF65-F5344CB8AC3E}">
        <p14:creationId xmlns:p14="http://schemas.microsoft.com/office/powerpoint/2010/main" val="155404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8891"/>
            <a:ext cx="6433820" cy="224828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5416"/>
            <a:ext cx="5298440" cy="2676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2403"/>
            <a:ext cx="3292602"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2403"/>
            <a:ext cx="3292602" cy="70660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8244"/>
            <a:ext cx="6812280" cy="17129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2403"/>
            <a:ext cx="6812280" cy="70660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6673"/>
            <a:ext cx="2422144" cy="5353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56673"/>
            <a:ext cx="1740916" cy="5353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a:xfrm>
            <a:off x="5449824" y="9956673"/>
            <a:ext cx="1740916" cy="5353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Display</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586145"/>
          </a:xfrm>
          <a:prstGeom prst="rect">
            <a:avLst/>
          </a:prstGeom>
          <a:noFill/>
        </p:spPr>
        <p:txBody>
          <a:bodyPr wrap="square" rtlCol="0">
            <a:spAutoFit/>
          </a:bodyPr>
          <a:lstStyle/>
          <a:p>
            <a:r>
              <a:rPr lang="en-US" sz="1050" b="1" dirty="0"/>
              <a:t>Hey, guys.</a:t>
            </a:r>
          </a:p>
          <a:p>
            <a:endParaRPr lang="en-US" sz="1050" b="1" dirty="0"/>
          </a:p>
          <a:p>
            <a:r>
              <a:rPr lang="en-US" sz="1050" b="1" dirty="0"/>
              <a:t>In this section, we're going to dive deeper into CSS for website layout. We touched upon CSS positioning in the last section, but now we’ll explore additional aspects of layout, starting with the CSS Display Property.</a:t>
            </a:r>
          </a:p>
          <a:p>
            <a:endParaRPr lang="en-US" sz="1050" b="1" dirty="0"/>
          </a:p>
          <a:p>
            <a:r>
              <a:rPr lang="en-US" sz="1050" b="1" dirty="0"/>
              <a:t>Previously, we created a paragraph element and, using a tool like Pesticide, saw that it takes up the entire width of the webpage. If we don't want this behavior—for instance, if we want short paragraphs to wrap onto the next line—we need a different approach. One such approach is using the "span" element, typically found within other elements.</a:t>
            </a:r>
          </a:p>
          <a:p>
            <a:endParaRPr lang="en-US" sz="1050" b="1" dirty="0"/>
          </a:p>
          <a:p>
            <a:r>
              <a:rPr lang="en-US" sz="1050" b="1" dirty="0"/>
              <a:t>For example, here's a span element within a paragraph:</a:t>
            </a:r>
          </a:p>
          <a:p>
            <a:endParaRPr lang="en-US" sz="1050" b="1" dirty="0"/>
          </a:p>
          <a:p>
            <a:r>
              <a:rPr lang="en-US" sz="1050" b="1" dirty="0"/>
              <a:t>```html</a:t>
            </a:r>
          </a:p>
          <a:p>
            <a:r>
              <a:rPr lang="en-US" sz="1050" b="1" dirty="0"/>
              <a:t>&lt;p&gt;Hello, &lt;span&gt;Beautiful&lt;/span&gt; World&lt;/p&gt;</a:t>
            </a:r>
          </a:p>
          <a:p>
            <a:r>
              <a:rPr lang="en-US" sz="1050" b="1" dirty="0"/>
              <a:t>```</a:t>
            </a:r>
          </a:p>
          <a:p>
            <a:endParaRPr lang="en-US" sz="1050" b="1" dirty="0"/>
          </a:p>
          <a:p>
            <a:r>
              <a:rPr lang="en-US" sz="1050" b="1" dirty="0"/>
              <a:t>The span element has a unique display property value by default—it's set to "inline."</a:t>
            </a:r>
          </a:p>
          <a:p>
            <a:endParaRPr lang="en-US" sz="1050" b="1" dirty="0"/>
          </a:p>
          <a:p>
            <a:r>
              <a:rPr lang="en-US" sz="1050" b="1" dirty="0"/>
              <a:t>There are three common display values we’ll discuss: block, inline, and inline-block. Let's start with "inline." Here’s an example with two h2 elements:</a:t>
            </a:r>
          </a:p>
          <a:p>
            <a:endParaRPr lang="en-US" sz="1050" b="1" dirty="0"/>
          </a:p>
          <a:p>
            <a:r>
              <a:rPr lang="en-US" sz="1050" b="1" dirty="0"/>
              <a:t>```html</a:t>
            </a:r>
          </a:p>
          <a:p>
            <a:r>
              <a:rPr lang="en-US" sz="1050" b="1" dirty="0"/>
              <a:t>&lt;h2 style="display: inline;"&gt;Hello&lt;/h2&gt;</a:t>
            </a:r>
          </a:p>
          <a:p>
            <a:r>
              <a:rPr lang="en-US" sz="1050" b="1" dirty="0"/>
              <a:t>&lt;h2 style="display: inline;"&gt;World&lt;/h2&gt;</a:t>
            </a:r>
          </a:p>
          <a:p>
            <a:r>
              <a:rPr lang="en-US" sz="1050" b="1" dirty="0"/>
              <a:t>```</a:t>
            </a:r>
          </a:p>
          <a:p>
            <a:endParaRPr lang="en-US" sz="1050" b="1" dirty="0"/>
          </a:p>
          <a:p>
            <a:r>
              <a:rPr lang="en-US" sz="1050" b="1" dirty="0"/>
              <a:t>Because they're set to display: inline, they appear on the same line. Most elements have their display set to "block" by default, meaning they take up the entire width and push any following elements to a new line.</a:t>
            </a:r>
          </a:p>
          <a:p>
            <a:endParaRPr lang="en-US" sz="1050" b="1" dirty="0"/>
          </a:p>
          <a:p>
            <a:r>
              <a:rPr lang="en-US" sz="1050" b="1" dirty="0"/>
              <a:t>We can alter the layout by changing the display value. The CSS property `display` has many possible values, but today we’ll focus on block, inline, and inline-block.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How to create Responsive webpage: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262979"/>
          </a:xfrm>
          <a:prstGeom prst="rect">
            <a:avLst/>
          </a:prstGeom>
          <a:noFill/>
        </p:spPr>
        <p:txBody>
          <a:bodyPr wrap="square" rtlCol="0">
            <a:spAutoFit/>
          </a:bodyPr>
          <a:lstStyle/>
          <a:p>
            <a:r>
              <a:rPr lang="en-US" sz="1050" b="1" dirty="0"/>
              <a:t>In the world of web design, making your website look good on all screen sizes is crucial. This process is known as making your website responsive. There are various ways to achieve this:</a:t>
            </a:r>
          </a:p>
          <a:p>
            <a:endParaRPr lang="en-US" sz="1050" b="1" dirty="0"/>
          </a:p>
          <a:p>
            <a:r>
              <a:rPr lang="en-US" sz="1050" b="1" dirty="0"/>
              <a:t>1. **Media Queries**:</a:t>
            </a:r>
          </a:p>
          <a:p>
            <a:r>
              <a:rPr lang="en-US" sz="1050" b="1" dirty="0"/>
              <a:t>   - Media queries allow you to apply CSS rules based on the size of the viewport. </a:t>
            </a:r>
          </a:p>
          <a:p>
            <a:r>
              <a:rPr lang="en-US" sz="1050" b="1" dirty="0"/>
              <a:t>   - You can define different styles for different screen sizes using the `@media` rule.</a:t>
            </a:r>
          </a:p>
          <a:p>
            <a:r>
              <a:rPr lang="en-US" sz="1050" b="1" dirty="0"/>
              <a:t>   - Example:</a:t>
            </a:r>
          </a:p>
          <a:p>
            <a:r>
              <a:rPr lang="en-US" sz="1050" b="1" dirty="0"/>
              <a:t>     ```</a:t>
            </a:r>
            <a:r>
              <a:rPr lang="en-US" sz="1050" b="1" dirty="0" err="1"/>
              <a:t>css</a:t>
            </a:r>
            <a:endParaRPr lang="en-US" sz="1050" b="1" dirty="0"/>
          </a:p>
          <a:p>
            <a:r>
              <a:rPr lang="en-US" sz="1050" b="1" dirty="0"/>
              <a:t>     @media (max-width: 600px) {</a:t>
            </a:r>
          </a:p>
          <a:p>
            <a:r>
              <a:rPr lang="en-US" sz="1050" b="1" dirty="0"/>
              <a:t>         .navbar {</a:t>
            </a:r>
          </a:p>
          <a:p>
            <a:r>
              <a:rPr lang="en-US" sz="1050" b="1" dirty="0"/>
              <a:t>             display: none;</a:t>
            </a:r>
          </a:p>
          <a:p>
            <a:r>
              <a:rPr lang="en-US" sz="1050" b="1" dirty="0"/>
              <a:t>         }</a:t>
            </a:r>
          </a:p>
          <a:p>
            <a:r>
              <a:rPr lang="en-US" sz="1050" b="1" dirty="0"/>
              <a:t>     }</a:t>
            </a:r>
          </a:p>
          <a:p>
            <a:r>
              <a:rPr lang="en-US" sz="1050" b="1" dirty="0"/>
              <a:t>     ```</a:t>
            </a:r>
          </a:p>
          <a:p>
            <a:r>
              <a:rPr lang="en-US" sz="1050" b="1" dirty="0"/>
              <a:t>     This rule hides the navigation bar on screens smaller than 600px.</a:t>
            </a:r>
          </a:p>
          <a:p>
            <a:endParaRPr lang="en-US" sz="1050" b="1" dirty="0"/>
          </a:p>
          <a:p>
            <a:r>
              <a:rPr lang="en-US" sz="1050" b="1" dirty="0"/>
              <a:t>2. **CSS Grid**:</a:t>
            </a:r>
          </a:p>
          <a:p>
            <a:r>
              <a:rPr lang="en-US" sz="1050" b="1" dirty="0"/>
              <a:t>   - CSS Grid is a powerful layout system that allows you to create complex designs using rows and columns.</a:t>
            </a:r>
          </a:p>
          <a:p>
            <a:r>
              <a:rPr lang="en-US" sz="1050" b="1" dirty="0"/>
              <a:t>   - You can define the structure of your layout using the `display: grid;` property.</a:t>
            </a:r>
          </a:p>
          <a:p>
            <a:r>
              <a:rPr lang="en-US" sz="1050" b="1" dirty="0"/>
              <a:t>   - Example:</a:t>
            </a:r>
          </a:p>
          <a:p>
            <a:r>
              <a:rPr lang="en-US" sz="1050" b="1" dirty="0"/>
              <a:t>     ```</a:t>
            </a:r>
            <a:r>
              <a:rPr lang="en-US" sz="1050" b="1" dirty="0" err="1"/>
              <a:t>css</a:t>
            </a:r>
            <a:endParaRPr lang="en-US" sz="1050" b="1" dirty="0"/>
          </a:p>
          <a:p>
            <a:r>
              <a:rPr lang="en-US" sz="1050" b="1" dirty="0"/>
              <a:t>     .container {</a:t>
            </a:r>
          </a:p>
          <a:p>
            <a:r>
              <a:rPr lang="en-US" sz="1050" b="1" dirty="0"/>
              <a:t>         display: grid;</a:t>
            </a:r>
          </a:p>
          <a:p>
            <a:r>
              <a:rPr lang="en-US" sz="1050" b="1" dirty="0"/>
              <a:t>         grid-template-columns: 1fr </a:t>
            </a:r>
            <a:r>
              <a:rPr lang="en-US" sz="1050" b="1" dirty="0" err="1"/>
              <a:t>1fr</a:t>
            </a:r>
            <a:r>
              <a:rPr lang="en-US" sz="1050" b="1" dirty="0"/>
              <a:t>;</a:t>
            </a:r>
          </a:p>
          <a:p>
            <a:r>
              <a:rPr lang="en-US" sz="1050" b="1" dirty="0"/>
              <a:t>         grid-template-rows: 100px 200px </a:t>
            </a:r>
            <a:r>
              <a:rPr lang="en-US" sz="1050" b="1" dirty="0" err="1"/>
              <a:t>200px</a:t>
            </a:r>
            <a:r>
              <a:rPr lang="en-US" sz="1050" b="1" dirty="0"/>
              <a:t>;</a:t>
            </a:r>
          </a:p>
          <a:p>
            <a:r>
              <a:rPr lang="en-US" sz="1050" b="1" dirty="0"/>
              <a:t>         gap: 30px;</a:t>
            </a:r>
          </a:p>
          <a:p>
            <a:r>
              <a:rPr lang="en-US" sz="1050" b="1" dirty="0"/>
              <a:t>     }</a:t>
            </a:r>
          </a:p>
          <a:p>
            <a:r>
              <a:rPr lang="en-US" sz="1050" b="1" dirty="0"/>
              <a:t>     ```</a:t>
            </a:r>
          </a:p>
          <a:p>
            <a:r>
              <a:rPr lang="en-US" sz="1050" b="1" dirty="0"/>
              <a:t>     This creates a grid with two equal columns and three rows of specified heights, with a 30px gap between them.</a:t>
            </a:r>
          </a:p>
        </p:txBody>
      </p:sp>
    </p:spTree>
    <p:extLst>
      <p:ext uri="{BB962C8B-B14F-4D97-AF65-F5344CB8AC3E}">
        <p14:creationId xmlns:p14="http://schemas.microsoft.com/office/powerpoint/2010/main" val="13212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How to create Responsive webpage: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6070893"/>
          </a:xfrm>
          <a:prstGeom prst="rect">
            <a:avLst/>
          </a:prstGeom>
          <a:noFill/>
        </p:spPr>
        <p:txBody>
          <a:bodyPr wrap="square" rtlCol="0">
            <a:spAutoFit/>
          </a:bodyPr>
          <a:lstStyle/>
          <a:p>
            <a:r>
              <a:rPr lang="en-US" sz="1050" b="1" dirty="0"/>
              <a:t>3. **Flexbox**:</a:t>
            </a:r>
          </a:p>
          <a:p>
            <a:r>
              <a:rPr lang="en-US" sz="1050" b="1" dirty="0"/>
              <a:t>   - Flexbox is another layout system that is great for creating one-dimensional layouts, either in rows or columns.</a:t>
            </a:r>
          </a:p>
          <a:p>
            <a:r>
              <a:rPr lang="en-US" sz="1050" b="1" dirty="0"/>
              <a:t>   - You can define a flex container using the `display: flex;` property.</a:t>
            </a:r>
          </a:p>
          <a:p>
            <a:r>
              <a:rPr lang="en-US" sz="1050" b="1" dirty="0"/>
              <a:t>   - Example:</a:t>
            </a:r>
          </a:p>
          <a:p>
            <a:r>
              <a:rPr lang="en-US" sz="1050" b="1" dirty="0"/>
              <a:t>     ```</a:t>
            </a:r>
            <a:r>
              <a:rPr lang="en-US" sz="1050" b="1" dirty="0" err="1"/>
              <a:t>css</a:t>
            </a:r>
            <a:endParaRPr lang="en-US" sz="1050" b="1" dirty="0"/>
          </a:p>
          <a:p>
            <a:r>
              <a:rPr lang="en-US" sz="1050" b="1" dirty="0"/>
              <a:t>     .container {</a:t>
            </a:r>
          </a:p>
          <a:p>
            <a:r>
              <a:rPr lang="en-US" sz="1050" b="1" dirty="0"/>
              <a:t>         display: flex;</a:t>
            </a:r>
          </a:p>
          <a:p>
            <a:r>
              <a:rPr lang="en-US" sz="1050" b="1" dirty="0"/>
              <a:t>     }</a:t>
            </a:r>
          </a:p>
          <a:p>
            <a:r>
              <a:rPr lang="en-US" sz="1050" b="1" dirty="0"/>
              <a:t>     .item {</a:t>
            </a:r>
          </a:p>
          <a:p>
            <a:r>
              <a:rPr lang="en-US" sz="1050" b="1" dirty="0"/>
              <a:t>         flex: 1;</a:t>
            </a:r>
          </a:p>
          <a:p>
            <a:r>
              <a:rPr lang="en-US" sz="1050" b="1" dirty="0"/>
              <a:t>     }</a:t>
            </a:r>
          </a:p>
          <a:p>
            <a:r>
              <a:rPr lang="en-US" sz="1050" b="1" dirty="0"/>
              <a:t>     .item-large {</a:t>
            </a:r>
          </a:p>
          <a:p>
            <a:r>
              <a:rPr lang="en-US" sz="1050" b="1" dirty="0"/>
              <a:t>         flex: 2;</a:t>
            </a:r>
          </a:p>
          <a:p>
            <a:r>
              <a:rPr lang="en-US" sz="1050" b="1" dirty="0"/>
              <a:t>     }</a:t>
            </a:r>
          </a:p>
          <a:p>
            <a:r>
              <a:rPr lang="en-US" sz="1050" b="1" dirty="0"/>
              <a:t>     ```</a:t>
            </a:r>
          </a:p>
          <a:p>
            <a:r>
              <a:rPr lang="en-US" sz="1050" b="1" dirty="0"/>
              <a:t>     This sets up a flex container with items that have equal width, except for `.item-large`, which is twice as wide as the others.</a:t>
            </a:r>
          </a:p>
          <a:p>
            <a:endParaRPr lang="en-US" sz="1050" b="1" dirty="0"/>
          </a:p>
          <a:p>
            <a:r>
              <a:rPr lang="en-US" sz="1050" b="1" dirty="0"/>
              <a:t>4. **Bootstrap**:</a:t>
            </a:r>
          </a:p>
          <a:p>
            <a:r>
              <a:rPr lang="en-US" sz="1050" b="1" dirty="0"/>
              <a:t>   - Bootstrap is an external CSS framework that provides a 12-column grid system and various pre-styled components.</a:t>
            </a:r>
          </a:p>
          <a:p>
            <a:r>
              <a:rPr lang="en-US" sz="1050" b="1" dirty="0"/>
              <a:t>   - It simplifies the process of creating responsive designs with its predefined classes.</a:t>
            </a:r>
          </a:p>
          <a:p>
            <a:r>
              <a:rPr lang="en-US" sz="1050" b="1" dirty="0"/>
              <a:t>   - Example:</a:t>
            </a:r>
          </a:p>
          <a:p>
            <a:r>
              <a:rPr lang="en-US" sz="1050" b="1" dirty="0"/>
              <a:t>     ```html</a:t>
            </a:r>
          </a:p>
          <a:p>
            <a:r>
              <a:rPr lang="en-US" sz="1050" b="1" dirty="0"/>
              <a:t>     &lt;div class="container"&gt;</a:t>
            </a:r>
          </a:p>
          <a:p>
            <a:r>
              <a:rPr lang="en-US" sz="1050" b="1" dirty="0"/>
              <a:t>         &lt;div class="row"&gt;</a:t>
            </a:r>
          </a:p>
          <a:p>
            <a:r>
              <a:rPr lang="en-US" sz="1050" b="1" dirty="0"/>
              <a:t>             &lt;div class="col-6"&gt;...&lt;/div&gt;</a:t>
            </a:r>
          </a:p>
          <a:p>
            <a:r>
              <a:rPr lang="en-US" sz="1050" b="1" dirty="0"/>
              <a:t>             &lt;div class="col-2"&gt;...&lt;/div&gt;</a:t>
            </a:r>
          </a:p>
          <a:p>
            <a:r>
              <a:rPr lang="en-US" sz="1050" b="1" dirty="0"/>
              <a:t>             &lt;div class="col-4"&gt;...&lt;/div&gt;</a:t>
            </a:r>
          </a:p>
          <a:p>
            <a:r>
              <a:rPr lang="en-US" sz="1050" b="1" dirty="0"/>
              <a:t>         &lt;/div&gt;</a:t>
            </a:r>
          </a:p>
          <a:p>
            <a:r>
              <a:rPr lang="en-US" sz="1050" b="1" dirty="0"/>
              <a:t>     &lt;/div&gt;</a:t>
            </a:r>
          </a:p>
          <a:p>
            <a:r>
              <a:rPr lang="en-US" sz="1050" b="1" dirty="0"/>
              <a:t>     ```</a:t>
            </a:r>
          </a:p>
          <a:p>
            <a:r>
              <a:rPr lang="en-US" sz="1050" b="1" dirty="0"/>
              <a:t>     This sets up a responsive layout where the columns adjust their width based on the screen size.</a:t>
            </a:r>
          </a:p>
          <a:p>
            <a:endParaRPr lang="en-US" sz="1050" b="1" dirty="0"/>
          </a:p>
        </p:txBody>
      </p:sp>
    </p:spTree>
    <p:extLst>
      <p:ext uri="{BB962C8B-B14F-4D97-AF65-F5344CB8AC3E}">
        <p14:creationId xmlns:p14="http://schemas.microsoft.com/office/powerpoint/2010/main" val="396921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sz="1800" b="1" dirty="0"/>
              <a:t>Making Websites Responsive with Media Queries</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909310"/>
          </a:xfrm>
          <a:prstGeom prst="rect">
            <a:avLst/>
          </a:prstGeom>
          <a:noFill/>
        </p:spPr>
        <p:txBody>
          <a:bodyPr wrap="square" rtlCol="0">
            <a:spAutoFit/>
          </a:bodyPr>
          <a:lstStyle/>
          <a:p>
            <a:r>
              <a:rPr lang="en-US" sz="1050" b="1" dirty="0"/>
              <a:t>**Introduction:**</a:t>
            </a:r>
          </a:p>
          <a:p>
            <a:endParaRPr lang="en-US" sz="1050" b="1" dirty="0"/>
          </a:p>
          <a:p>
            <a:r>
              <a:rPr lang="en-US" sz="1050" b="1" dirty="0"/>
              <a:t>Responsive design is crucial in modern web development due to the variety of devices used to access websites, from desktops to mobile phones. In this lesson, we will explore how to make websites responsive using media queries, one of the primary methods.</a:t>
            </a:r>
          </a:p>
          <a:p>
            <a:endParaRPr lang="en-US" sz="1050" b="1" dirty="0"/>
          </a:p>
          <a:p>
            <a:r>
              <a:rPr lang="en-US" sz="1050" b="1" dirty="0"/>
              <a:t>---</a:t>
            </a:r>
          </a:p>
          <a:p>
            <a:endParaRPr lang="en-US" sz="1050" b="1" dirty="0"/>
          </a:p>
          <a:p>
            <a:r>
              <a:rPr lang="en-US" sz="1050" b="1" dirty="0"/>
              <a:t>**Understanding Media Queries:**</a:t>
            </a:r>
          </a:p>
          <a:p>
            <a:endParaRPr lang="en-US" sz="1050" b="1" dirty="0"/>
          </a:p>
          <a:p>
            <a:r>
              <a:rPr lang="en-US" sz="1050" b="1" dirty="0"/>
              <a:t>1. **What are Media Queries?**</a:t>
            </a:r>
          </a:p>
          <a:p>
            <a:r>
              <a:rPr lang="en-US" sz="1050" b="1" dirty="0"/>
              <a:t>   - Media queries are used to apply CSS rules based on the characteristics of the device displaying the content, such as its width.</a:t>
            </a:r>
          </a:p>
          <a:p>
            <a:r>
              <a:rPr lang="en-US" sz="1050" b="1" dirty="0"/>
              <a:t>   - They allow you to specify different styles for different screen sizes.</a:t>
            </a:r>
          </a:p>
          <a:p>
            <a:endParaRPr lang="en-US" sz="1050" b="1" dirty="0"/>
          </a:p>
          <a:p>
            <a:r>
              <a:rPr lang="en-US" sz="1050" b="1" dirty="0"/>
              <a:t>2. **Syntax of Media Queries:**</a:t>
            </a:r>
          </a:p>
          <a:p>
            <a:r>
              <a:rPr lang="en-US" sz="1050" b="1" dirty="0"/>
              <a:t>   - Media queries are added using the `@media` keyword followed by the conditions (breakpoints).</a:t>
            </a:r>
          </a:p>
          <a:p>
            <a:r>
              <a:rPr lang="en-US" sz="1050" b="1" dirty="0"/>
              <a:t>   - Example:</a:t>
            </a:r>
          </a:p>
          <a:p>
            <a:r>
              <a:rPr lang="en-US" sz="1050" b="1" dirty="0"/>
              <a:t>     ```</a:t>
            </a:r>
            <a:r>
              <a:rPr lang="en-US" sz="1050" b="1" dirty="0" err="1"/>
              <a:t>css</a:t>
            </a:r>
            <a:endParaRPr lang="en-US" sz="1050" b="1" dirty="0"/>
          </a:p>
          <a:p>
            <a:r>
              <a:rPr lang="en-US" sz="1050" b="1" dirty="0"/>
              <a:t>     @media (max-width: 600px) {</a:t>
            </a:r>
          </a:p>
          <a:p>
            <a:r>
              <a:rPr lang="en-US" sz="1050" b="1" dirty="0"/>
              <a:t>       /* CSS rules for screens smaller than or equal to 600px */</a:t>
            </a:r>
          </a:p>
          <a:p>
            <a:r>
              <a:rPr lang="en-US" sz="1050" b="1" dirty="0"/>
              <a:t>     }</a:t>
            </a:r>
          </a:p>
          <a:p>
            <a:r>
              <a:rPr lang="en-US" sz="1050" b="1" dirty="0"/>
              <a:t>     ```</a:t>
            </a:r>
          </a:p>
          <a:p>
            <a:endParaRPr lang="en-US" sz="1050" b="1" dirty="0"/>
          </a:p>
          <a:p>
            <a:r>
              <a:rPr lang="en-US" sz="1050" b="1" dirty="0"/>
              <a:t>3. **Using Max-Width and Min-Width:**</a:t>
            </a:r>
          </a:p>
          <a:p>
            <a:r>
              <a:rPr lang="en-US" sz="1050" b="1" dirty="0"/>
              <a:t>   - `max-width`: Targets devices with a width less than or equal to the specified value.</a:t>
            </a:r>
          </a:p>
          <a:p>
            <a:r>
              <a:rPr lang="en-US" sz="1050" b="1" dirty="0"/>
              <a:t>   - `min-width`: Targets devices with a width greater than or equal to the specified value.</a:t>
            </a:r>
          </a:p>
          <a:p>
            <a:r>
              <a:rPr lang="en-US" sz="1050" b="1" dirty="0"/>
              <a:t>   - Example:</a:t>
            </a:r>
          </a:p>
          <a:p>
            <a:r>
              <a:rPr lang="en-US" sz="1050" b="1" dirty="0"/>
              <a:t>     ```</a:t>
            </a:r>
            <a:r>
              <a:rPr lang="en-US" sz="1050" b="1" dirty="0" err="1"/>
              <a:t>css</a:t>
            </a:r>
            <a:endParaRPr lang="en-US" sz="1050" b="1" dirty="0"/>
          </a:p>
          <a:p>
            <a:r>
              <a:rPr lang="en-US" sz="1050" b="1" dirty="0"/>
              <a:t>     @media (min-width: 600px) and (max-width: 900px) {</a:t>
            </a:r>
          </a:p>
          <a:p>
            <a:r>
              <a:rPr lang="en-US" sz="1050" b="1" dirty="0"/>
              <a:t>       /* CSS rules for screens between 600px and 900px */</a:t>
            </a:r>
          </a:p>
          <a:p>
            <a:r>
              <a:rPr lang="en-US" sz="1050" b="1" dirty="0"/>
              <a:t>     }</a:t>
            </a:r>
          </a:p>
          <a:p>
            <a:r>
              <a:rPr lang="en-US" sz="1050" b="1" dirty="0"/>
              <a:t>     ```</a:t>
            </a:r>
          </a:p>
        </p:txBody>
      </p:sp>
    </p:spTree>
    <p:extLst>
      <p:ext uri="{BB962C8B-B14F-4D97-AF65-F5344CB8AC3E}">
        <p14:creationId xmlns:p14="http://schemas.microsoft.com/office/powerpoint/2010/main" val="134697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How to create Responsive webpage: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24050"/>
            <a:ext cx="4976577" cy="6070893"/>
          </a:xfrm>
          <a:prstGeom prst="rect">
            <a:avLst/>
          </a:prstGeom>
          <a:noFill/>
        </p:spPr>
        <p:txBody>
          <a:bodyPr wrap="square" rtlCol="0">
            <a:spAutoFit/>
          </a:bodyPr>
          <a:lstStyle/>
          <a:p>
            <a:r>
              <a:rPr lang="en-US" sz="1050" b="1" dirty="0"/>
              <a:t>4. **Combining Media Queries:**</a:t>
            </a:r>
          </a:p>
          <a:p>
            <a:r>
              <a:rPr lang="en-US" sz="1050" b="1" dirty="0"/>
              <a:t>   - You can combine conditions using logical operators like `and`.</a:t>
            </a:r>
          </a:p>
          <a:p>
            <a:r>
              <a:rPr lang="en-US" sz="1050" b="1" dirty="0"/>
              <a:t>   - Example:</a:t>
            </a:r>
          </a:p>
          <a:p>
            <a:r>
              <a:rPr lang="en-US" sz="1050" b="1" dirty="0"/>
              <a:t>     ```</a:t>
            </a:r>
            <a:r>
              <a:rPr lang="en-US" sz="1050" b="1" dirty="0" err="1"/>
              <a:t>css</a:t>
            </a:r>
            <a:endParaRPr lang="en-US" sz="1050" b="1" dirty="0"/>
          </a:p>
          <a:p>
            <a:r>
              <a:rPr lang="en-US" sz="1050" b="1" dirty="0"/>
              <a:t>     @media (max-width: 600px), (min-width: 900px) {</a:t>
            </a:r>
          </a:p>
          <a:p>
            <a:r>
              <a:rPr lang="en-US" sz="1050" b="1" dirty="0"/>
              <a:t>       /* CSS rules for screens smaller than 600px or larger than 900px */</a:t>
            </a:r>
          </a:p>
          <a:p>
            <a:r>
              <a:rPr lang="en-US" sz="1050" b="1" dirty="0"/>
              <a:t>     }</a:t>
            </a:r>
          </a:p>
          <a:p>
            <a:r>
              <a:rPr lang="en-US" sz="1050" b="1" dirty="0"/>
              <a:t>     ```</a:t>
            </a:r>
          </a:p>
          <a:p>
            <a:endParaRPr lang="en-US" sz="1050" b="1" dirty="0"/>
          </a:p>
          <a:p>
            <a:r>
              <a:rPr lang="en-US" sz="1050" b="1" dirty="0"/>
              <a:t>5. **Targeting Different Devices:**</a:t>
            </a:r>
          </a:p>
          <a:p>
            <a:r>
              <a:rPr lang="en-US" sz="1050" b="1" dirty="0"/>
              <a:t>   - Media queries can be used to create responsive designs for various devices, such as:</a:t>
            </a:r>
          </a:p>
          <a:p>
            <a:r>
              <a:rPr lang="en-US" sz="1050" b="1" dirty="0"/>
              <a:t>     - Mobile devices (up to 480px)</a:t>
            </a:r>
          </a:p>
          <a:p>
            <a:r>
              <a:rPr lang="en-US" sz="1050" b="1" dirty="0"/>
              <a:t>     - Tablets (481px to 1200px)</a:t>
            </a:r>
          </a:p>
          <a:p>
            <a:r>
              <a:rPr lang="en-US" sz="1050" b="1" dirty="0"/>
              <a:t>     - Laptops (1201px to 1600px)</a:t>
            </a:r>
          </a:p>
          <a:p>
            <a:r>
              <a:rPr lang="en-US" sz="1050" b="1" dirty="0"/>
              <a:t>     - Desktops (1601px and above)</a:t>
            </a:r>
          </a:p>
          <a:p>
            <a:endParaRPr lang="en-US" sz="1050" b="1" dirty="0"/>
          </a:p>
          <a:p>
            <a:r>
              <a:rPr lang="en-US" sz="1050" b="1" dirty="0"/>
              <a:t>6. **Example:**</a:t>
            </a:r>
          </a:p>
          <a:p>
            <a:r>
              <a:rPr lang="en-US" sz="1050" b="1" dirty="0"/>
              <a:t>   - A simple example to change the background color based on screen size:</a:t>
            </a:r>
          </a:p>
          <a:p>
            <a:r>
              <a:rPr lang="en-US" sz="1050" b="1" dirty="0"/>
              <a:t>     ```</a:t>
            </a:r>
            <a:r>
              <a:rPr lang="en-US" sz="1050" b="1" dirty="0" err="1"/>
              <a:t>css</a:t>
            </a:r>
            <a:endParaRPr lang="en-US" sz="1050" b="1" dirty="0"/>
          </a:p>
          <a:p>
            <a:r>
              <a:rPr lang="en-US" sz="1050" b="1" dirty="0"/>
              <a:t>     body {</a:t>
            </a:r>
          </a:p>
          <a:p>
            <a:r>
              <a:rPr lang="en-US" sz="1050" b="1" dirty="0"/>
              <a:t>       background-color: aquamarine;</a:t>
            </a:r>
          </a:p>
          <a:p>
            <a:r>
              <a:rPr lang="en-US" sz="1050" b="1" dirty="0"/>
              <a:t>     }</a:t>
            </a:r>
          </a:p>
          <a:p>
            <a:endParaRPr lang="en-US" sz="1050" b="1" dirty="0"/>
          </a:p>
          <a:p>
            <a:r>
              <a:rPr lang="en-US" sz="1050" b="1" dirty="0"/>
              <a:t>     @media (max-width: 480px) {</a:t>
            </a:r>
          </a:p>
          <a:p>
            <a:r>
              <a:rPr lang="en-US" sz="1050" b="1" dirty="0"/>
              <a:t>       body {</a:t>
            </a:r>
          </a:p>
          <a:p>
            <a:r>
              <a:rPr lang="en-US" sz="1050" b="1" dirty="0"/>
              <a:t>         background-color: salmon;</a:t>
            </a:r>
          </a:p>
          <a:p>
            <a:r>
              <a:rPr lang="en-US" sz="1050" b="1" dirty="0"/>
              <a:t>       }</a:t>
            </a:r>
          </a:p>
          <a:p>
            <a:r>
              <a:rPr lang="en-US" sz="1050" b="1" dirty="0"/>
              <a:t>     }</a:t>
            </a:r>
          </a:p>
          <a:p>
            <a:endParaRPr lang="en-US" sz="1050" b="1" dirty="0"/>
          </a:p>
          <a:p>
            <a:r>
              <a:rPr lang="en-US" sz="1050" b="1" dirty="0"/>
              <a:t>     @media (min-width: 481px) and (max-width: 1200px) {</a:t>
            </a:r>
          </a:p>
          <a:p>
            <a:r>
              <a:rPr lang="en-US" sz="1050" b="1" dirty="0"/>
              <a:t>       body {</a:t>
            </a:r>
          </a:p>
          <a:p>
            <a:r>
              <a:rPr lang="en-US" sz="1050" b="1" dirty="0"/>
              <a:t>         background-color: </a:t>
            </a:r>
            <a:r>
              <a:rPr lang="en-US" sz="1050" b="1" dirty="0" err="1"/>
              <a:t>powderblue</a:t>
            </a:r>
            <a:r>
              <a:rPr lang="en-US" sz="1050" b="1" dirty="0"/>
              <a:t>;</a:t>
            </a:r>
          </a:p>
          <a:p>
            <a:r>
              <a:rPr lang="en-US" sz="1050" b="1" dirty="0"/>
              <a:t>       }</a:t>
            </a:r>
          </a:p>
          <a:p>
            <a:r>
              <a:rPr lang="en-US" sz="1050" b="1" dirty="0"/>
              <a:t>     }</a:t>
            </a:r>
          </a:p>
          <a:p>
            <a:endParaRPr lang="en-US" sz="1050" b="1" dirty="0"/>
          </a:p>
          <a:p>
            <a:r>
              <a:rPr lang="en-US" sz="1050" b="1" dirty="0"/>
              <a:t>     </a:t>
            </a:r>
          </a:p>
        </p:txBody>
      </p:sp>
    </p:spTree>
    <p:extLst>
      <p:ext uri="{BB962C8B-B14F-4D97-AF65-F5344CB8AC3E}">
        <p14:creationId xmlns:p14="http://schemas.microsoft.com/office/powerpoint/2010/main" val="147715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How to create Responsive webpage: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101397"/>
          </a:xfrm>
          <a:prstGeom prst="rect">
            <a:avLst/>
          </a:prstGeom>
          <a:noFill/>
        </p:spPr>
        <p:txBody>
          <a:bodyPr wrap="square" rtlCol="0">
            <a:spAutoFit/>
          </a:bodyPr>
          <a:lstStyle/>
          <a:p>
            <a:r>
              <a:rPr lang="en-US" sz="1050" b="1" dirty="0"/>
              <a:t>@media (min-width: 1201px) and (max-width: 1600px) {</a:t>
            </a:r>
          </a:p>
          <a:p>
            <a:r>
              <a:rPr lang="en-US" sz="1050" b="1" dirty="0"/>
              <a:t>  body {</a:t>
            </a:r>
          </a:p>
          <a:p>
            <a:r>
              <a:rPr lang="en-US" sz="1050" b="1" dirty="0"/>
              <a:t>    background-color: </a:t>
            </a:r>
            <a:r>
              <a:rPr lang="en-US" sz="1050" b="1" dirty="0" err="1"/>
              <a:t>limegreen</a:t>
            </a:r>
            <a:r>
              <a:rPr lang="en-US" sz="1050" b="1" dirty="0"/>
              <a:t>;</a:t>
            </a:r>
          </a:p>
          <a:p>
            <a:r>
              <a:rPr lang="en-US" sz="1050" b="1" dirty="0"/>
              <a:t>  }</a:t>
            </a:r>
          </a:p>
          <a:p>
            <a:r>
              <a:rPr lang="en-US" sz="1050" b="1" dirty="0"/>
              <a:t>}</a:t>
            </a:r>
          </a:p>
          <a:p>
            <a:endParaRPr lang="en-US" sz="1050" b="1" dirty="0"/>
          </a:p>
          <a:p>
            <a:r>
              <a:rPr lang="en-US" sz="1050" b="1" dirty="0"/>
              <a:t>@media (min-width: 1601px) {</a:t>
            </a:r>
          </a:p>
          <a:p>
            <a:r>
              <a:rPr lang="en-US" sz="1050" b="1" dirty="0"/>
              <a:t>  body {</a:t>
            </a:r>
          </a:p>
          <a:p>
            <a:r>
              <a:rPr lang="en-US" sz="1050" b="1" dirty="0"/>
              <a:t>    background-color: </a:t>
            </a:r>
            <a:r>
              <a:rPr lang="en-US" sz="1050" b="1" dirty="0" err="1"/>
              <a:t>seagreen</a:t>
            </a:r>
            <a:r>
              <a:rPr lang="en-US" sz="1050" b="1" dirty="0"/>
              <a:t>;</a:t>
            </a:r>
          </a:p>
          <a:p>
            <a:r>
              <a:rPr lang="en-US" sz="1050" b="1" dirty="0"/>
              <a:t>  }</a:t>
            </a:r>
          </a:p>
          <a:p>
            <a:r>
              <a:rPr lang="en-US" sz="1050" b="1" dirty="0"/>
              <a:t>}</a:t>
            </a:r>
          </a:p>
          <a:p>
            <a:r>
              <a:rPr lang="en-US" sz="1050" b="1" dirty="0"/>
              <a:t>```</a:t>
            </a:r>
          </a:p>
          <a:p>
            <a:endParaRPr lang="en-US" sz="1050" b="1" dirty="0"/>
          </a:p>
          <a:p>
            <a:r>
              <a:rPr lang="en-US" sz="1050" b="1" dirty="0"/>
              <a:t>---</a:t>
            </a:r>
          </a:p>
          <a:p>
            <a:endParaRPr lang="en-US" sz="1050" b="1" dirty="0"/>
          </a:p>
          <a:p>
            <a:r>
              <a:rPr lang="en-US" sz="1050" b="1" dirty="0"/>
              <a:t>**Conclusion:**</a:t>
            </a:r>
          </a:p>
          <a:p>
            <a:endParaRPr lang="en-US" sz="1050" b="1" dirty="0"/>
          </a:p>
          <a:p>
            <a:r>
              <a:rPr lang="en-US" sz="1050" b="1" dirty="0"/>
              <a:t>Media queries are a powerful tool to make your websites responsive. By defining different styles for different screen sizes, you can ensure your website looks great on any device. Practice using media queries to get comfortable with creating responsive designs.</a:t>
            </a:r>
          </a:p>
          <a:p>
            <a:endParaRPr lang="en-US" sz="1050" b="1" dirty="0"/>
          </a:p>
          <a:p>
            <a:r>
              <a:rPr lang="en-US" sz="1050" b="1" dirty="0"/>
              <a:t>---</a:t>
            </a:r>
          </a:p>
          <a:p>
            <a:endParaRPr lang="en-US" sz="1050" b="1" dirty="0"/>
          </a:p>
          <a:p>
            <a:r>
              <a:rPr lang="en-US" sz="1050" b="1" dirty="0"/>
              <a:t>**Next Steps:**</a:t>
            </a:r>
          </a:p>
          <a:p>
            <a:endParaRPr lang="en-US" sz="1050" b="1" dirty="0"/>
          </a:p>
          <a:p>
            <a:r>
              <a:rPr lang="en-US" sz="1050" b="1" dirty="0"/>
              <a:t>In the next lesson, we will dive deeper into more advanced methods for creating responsive layouts, such as CSS Grid and Flexbox.</a:t>
            </a:r>
          </a:p>
          <a:p>
            <a:endParaRPr lang="en-US" sz="1050" b="1" dirty="0"/>
          </a:p>
          <a:p>
            <a:r>
              <a:rPr lang="en-US" sz="1050" b="1" dirty="0"/>
              <a:t>---</a:t>
            </a:r>
          </a:p>
          <a:p>
            <a:endParaRPr lang="en-US" sz="1050" b="1" dirty="0"/>
          </a:p>
        </p:txBody>
      </p:sp>
    </p:spTree>
    <p:extLst>
      <p:ext uri="{BB962C8B-B14F-4D97-AF65-F5344CB8AC3E}">
        <p14:creationId xmlns:p14="http://schemas.microsoft.com/office/powerpoint/2010/main" val="81646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Display</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909310"/>
          </a:xfrm>
          <a:prstGeom prst="rect">
            <a:avLst/>
          </a:prstGeom>
          <a:noFill/>
        </p:spPr>
        <p:txBody>
          <a:bodyPr wrap="square" rtlCol="0">
            <a:spAutoFit/>
          </a:bodyPr>
          <a:lstStyle/>
          <a:p>
            <a:r>
              <a:rPr lang="en-US" sz="1050" b="1" dirty="0"/>
              <a:t>### Display: Block</a:t>
            </a:r>
          </a:p>
          <a:p>
            <a:r>
              <a:rPr lang="en-US" sz="1050" b="1" dirty="0"/>
              <a:t>When an element has `display: block`, it takes up the full width, forcing subsequent elements onto a new line.</a:t>
            </a:r>
          </a:p>
          <a:p>
            <a:endParaRPr lang="en-US" sz="1050" b="1" dirty="0"/>
          </a:p>
          <a:p>
            <a:r>
              <a:rPr lang="en-US" sz="1050" b="1" dirty="0"/>
              <a:t>### Display: Inline</a:t>
            </a:r>
          </a:p>
          <a:p>
            <a:r>
              <a:rPr lang="en-US" sz="1050" b="1" dirty="0"/>
              <a:t>With `display: inline`, elements only take up as much width as necessary. They won't break to a new line unless the width of the page is exceeded. However, you cannot set the width or height of inline elements—they conform to the size of their content.</a:t>
            </a:r>
          </a:p>
          <a:p>
            <a:endParaRPr lang="en-US" sz="1050" b="1" dirty="0"/>
          </a:p>
          <a:p>
            <a:r>
              <a:rPr lang="en-US" sz="1050" b="1" dirty="0"/>
              <a:t>### Display: Inline-Block</a:t>
            </a:r>
          </a:p>
          <a:p>
            <a:r>
              <a:rPr lang="en-US" sz="1050" b="1" dirty="0"/>
              <a:t>The `display: inline-block` value is a hybrid. It allows elements to be on the same line (like inline) but also lets you set their width and height (like block).</a:t>
            </a:r>
          </a:p>
          <a:p>
            <a:endParaRPr lang="en-US" sz="1050" b="1" dirty="0"/>
          </a:p>
          <a:p>
            <a:r>
              <a:rPr lang="en-US" sz="1050" b="1" dirty="0"/>
              <a:t>For example:</a:t>
            </a:r>
          </a:p>
          <a:p>
            <a:endParaRPr lang="en-US" sz="1050" b="1" dirty="0"/>
          </a:p>
          <a:p>
            <a:r>
              <a:rPr lang="en-US" sz="1050" b="1" dirty="0"/>
              <a:t>```html</a:t>
            </a:r>
          </a:p>
          <a:p>
            <a:r>
              <a:rPr lang="en-US" sz="1050" b="1" dirty="0"/>
              <a:t>&lt;span style="display: inline-block; width: 100px; height: 50px;"&gt;Hello&lt;/span&gt;</a:t>
            </a:r>
          </a:p>
          <a:p>
            <a:r>
              <a:rPr lang="en-US" sz="1050" b="1" dirty="0"/>
              <a:t>&lt;span style="display: inline-block; width: 150px; height: 50px;"&gt;World&lt;/span&gt;</a:t>
            </a:r>
          </a:p>
          <a:p>
            <a:r>
              <a:rPr lang="en-US" sz="1050" b="1" dirty="0"/>
              <a:t>```</a:t>
            </a:r>
          </a:p>
          <a:p>
            <a:endParaRPr lang="en-US" sz="1050" b="1" dirty="0"/>
          </a:p>
          <a:p>
            <a:r>
              <a:rPr lang="en-US" sz="1050" b="1" dirty="0"/>
              <a:t>These elements appear on the same line, respecting the specified width and height, as long as there’s enough space.</a:t>
            </a:r>
          </a:p>
          <a:p>
            <a:endParaRPr lang="en-US" sz="1050" b="1" dirty="0"/>
          </a:p>
          <a:p>
            <a:r>
              <a:rPr lang="en-US" sz="1050" b="1" dirty="0"/>
              <a:t>### Display: None</a:t>
            </a:r>
          </a:p>
          <a:p>
            <a:r>
              <a:rPr lang="en-US" sz="1050" b="1" dirty="0"/>
              <a:t>Setting `display: none` makes an element disappear from the page layout entirely. This is useful for actions like hiding elements with a button click.</a:t>
            </a:r>
          </a:p>
          <a:p>
            <a:endParaRPr lang="en-US" sz="1050" b="1" dirty="0"/>
          </a:p>
          <a:p>
            <a:r>
              <a:rPr lang="en-US" sz="1050" b="1" dirty="0"/>
              <a:t>To better understand these concepts, visit this example website: [appbrewery.github.io/</a:t>
            </a:r>
            <a:r>
              <a:rPr lang="en-US" sz="1050" b="1" dirty="0" err="1"/>
              <a:t>css</a:t>
            </a:r>
            <a:r>
              <a:rPr lang="en-US" sz="1050" b="1" dirty="0"/>
              <a:t>-display](https://appbrewery.github.io/css-display). Here, you can experiment with three types of paragraph elements: Block, Inline, and Inline-Block.</a:t>
            </a:r>
          </a:p>
          <a:p>
            <a:endParaRPr lang="en-US" sz="1050" b="1" dirty="0"/>
          </a:p>
          <a:p>
            <a:r>
              <a:rPr lang="en-US" sz="1050" b="1" dirty="0"/>
              <a:t>Next, download the starting file for 8.0 CSS Display, extract it, and open it in VS Code. In the index.html file, you'll see three paragraph elements set to a width and height of 200px.</a:t>
            </a:r>
          </a:p>
          <a:p>
            <a:endParaRPr lang="en-US" sz="1050" b="1" dirty="0"/>
          </a:p>
        </p:txBody>
      </p:sp>
    </p:spTree>
    <p:extLst>
      <p:ext uri="{BB962C8B-B14F-4D97-AF65-F5344CB8AC3E}">
        <p14:creationId xmlns:p14="http://schemas.microsoft.com/office/powerpoint/2010/main" val="196697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Display</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3323987"/>
          </a:xfrm>
          <a:prstGeom prst="rect">
            <a:avLst/>
          </a:prstGeom>
          <a:noFill/>
        </p:spPr>
        <p:txBody>
          <a:bodyPr wrap="square" rtlCol="0">
            <a:spAutoFit/>
          </a:bodyPr>
          <a:lstStyle/>
          <a:p>
            <a:r>
              <a:rPr lang="en-US" sz="1050" b="1" dirty="0"/>
              <a:t>Your first task is to change only the display property in the CSS to make all three squares line up horizontally, as shown in the goal image. Here’s how to achieve this:</a:t>
            </a:r>
          </a:p>
          <a:p>
            <a:endParaRPr lang="en-US" sz="1050" b="1" dirty="0"/>
          </a:p>
          <a:p>
            <a:r>
              <a:rPr lang="en-US" sz="1050" b="1" dirty="0"/>
              <a:t>Change the display value of the elements to `inline-block` to allow them to respect their set width and height while lining up horizontally:</a:t>
            </a:r>
          </a:p>
          <a:p>
            <a:endParaRPr lang="en-US" sz="1050" b="1" dirty="0"/>
          </a:p>
          <a:p>
            <a:r>
              <a:rPr lang="en-US" sz="1050" b="1" dirty="0"/>
              <a:t>```html</a:t>
            </a:r>
          </a:p>
          <a:p>
            <a:r>
              <a:rPr lang="en-US" sz="1050" b="1" dirty="0"/>
              <a:t>&lt;style&gt;</a:t>
            </a:r>
          </a:p>
          <a:p>
            <a:r>
              <a:rPr lang="en-US" sz="1050" b="1" dirty="0"/>
              <a:t>  .block {</a:t>
            </a:r>
          </a:p>
          <a:p>
            <a:r>
              <a:rPr lang="en-US" sz="1050" b="1" dirty="0"/>
              <a:t>    display: inline-block;</a:t>
            </a:r>
          </a:p>
          <a:p>
            <a:r>
              <a:rPr lang="en-US" sz="1050" b="1" dirty="0"/>
              <a:t>  }</a:t>
            </a:r>
          </a:p>
          <a:p>
            <a:r>
              <a:rPr lang="en-US" sz="1050" b="1" dirty="0"/>
              <a:t>  .inline {</a:t>
            </a:r>
          </a:p>
          <a:p>
            <a:r>
              <a:rPr lang="en-US" sz="1050" b="1" dirty="0"/>
              <a:t>    display: inline-block;</a:t>
            </a:r>
          </a:p>
          <a:p>
            <a:r>
              <a:rPr lang="en-US" sz="1050" b="1" dirty="0"/>
              <a:t>  }</a:t>
            </a:r>
          </a:p>
          <a:p>
            <a:r>
              <a:rPr lang="en-US" sz="1050" b="1" dirty="0"/>
              <a:t>  .inline-block {</a:t>
            </a:r>
          </a:p>
          <a:p>
            <a:r>
              <a:rPr lang="en-US" sz="1050" b="1" dirty="0"/>
              <a:t>    display: inline-block;</a:t>
            </a:r>
          </a:p>
          <a:p>
            <a:r>
              <a:rPr lang="en-US" sz="1050" b="1" dirty="0"/>
              <a:t>  }</a:t>
            </a:r>
          </a:p>
          <a:p>
            <a:r>
              <a:rPr lang="en-US" sz="1050" b="1" dirty="0"/>
              <a:t>&lt;/style&gt;</a:t>
            </a:r>
          </a:p>
          <a:p>
            <a:r>
              <a:rPr lang="en-US" sz="1050" b="1" dirty="0"/>
              <a:t>```</a:t>
            </a:r>
          </a:p>
          <a:p>
            <a:endParaRPr lang="en-US" sz="1050" b="1" dirty="0"/>
          </a:p>
        </p:txBody>
      </p:sp>
    </p:spTree>
    <p:extLst>
      <p:ext uri="{BB962C8B-B14F-4D97-AF65-F5344CB8AC3E}">
        <p14:creationId xmlns:p14="http://schemas.microsoft.com/office/powerpoint/2010/main" val="113058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Display</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3808735"/>
          </a:xfrm>
          <a:prstGeom prst="rect">
            <a:avLst/>
          </a:prstGeom>
          <a:noFill/>
        </p:spPr>
        <p:txBody>
          <a:bodyPr wrap="square" rtlCol="0">
            <a:spAutoFit/>
          </a:bodyPr>
          <a:lstStyle/>
          <a:p>
            <a:r>
              <a:rPr lang="en-US" sz="1050" b="1" dirty="0"/>
              <a:t>This will make the squares align horizontally, given enough width on the page.</a:t>
            </a:r>
          </a:p>
          <a:p>
            <a:endParaRPr lang="en-US" sz="1050" b="1" dirty="0"/>
          </a:p>
          <a:p>
            <a:r>
              <a:rPr lang="en-US" sz="1050" b="1" dirty="0"/>
              <a:t>For the next task, change the display property to make the squares line up vertically. Set each display value to `block` to ensure they take up the full width and stack vertically:</a:t>
            </a:r>
          </a:p>
          <a:p>
            <a:endParaRPr lang="en-US" sz="1050" b="1" dirty="0"/>
          </a:p>
          <a:p>
            <a:r>
              <a:rPr lang="en-US" sz="1050" b="1" dirty="0"/>
              <a:t>```html</a:t>
            </a:r>
          </a:p>
          <a:p>
            <a:r>
              <a:rPr lang="en-US" sz="1050" b="1" dirty="0"/>
              <a:t>&lt;style&gt;</a:t>
            </a:r>
          </a:p>
          <a:p>
            <a:r>
              <a:rPr lang="en-US" sz="1050" b="1" dirty="0"/>
              <a:t>  .block {</a:t>
            </a:r>
          </a:p>
          <a:p>
            <a:r>
              <a:rPr lang="en-US" sz="1050" b="1" dirty="0"/>
              <a:t>    display: block;</a:t>
            </a:r>
          </a:p>
          <a:p>
            <a:r>
              <a:rPr lang="en-US" sz="1050" b="1" dirty="0"/>
              <a:t>  }</a:t>
            </a:r>
          </a:p>
          <a:p>
            <a:r>
              <a:rPr lang="en-US" sz="1050" b="1" dirty="0"/>
              <a:t>  .inline {</a:t>
            </a:r>
          </a:p>
          <a:p>
            <a:r>
              <a:rPr lang="en-US" sz="1050" b="1" dirty="0"/>
              <a:t>    display: block;</a:t>
            </a:r>
          </a:p>
          <a:p>
            <a:r>
              <a:rPr lang="en-US" sz="1050" b="1" dirty="0"/>
              <a:t>  }</a:t>
            </a:r>
          </a:p>
          <a:p>
            <a:r>
              <a:rPr lang="en-US" sz="1050" b="1" dirty="0"/>
              <a:t>  .inline-block {</a:t>
            </a:r>
          </a:p>
          <a:p>
            <a:r>
              <a:rPr lang="en-US" sz="1050" b="1" dirty="0"/>
              <a:t>    display: block;</a:t>
            </a:r>
          </a:p>
          <a:p>
            <a:r>
              <a:rPr lang="en-US" sz="1050" b="1" dirty="0"/>
              <a:t>  }</a:t>
            </a:r>
          </a:p>
          <a:p>
            <a:r>
              <a:rPr lang="en-US" sz="1050" b="1" dirty="0"/>
              <a:t>&lt;/style&gt;</a:t>
            </a:r>
          </a:p>
          <a:p>
            <a:r>
              <a:rPr lang="en-US" sz="1050" b="1" dirty="0"/>
              <a:t>```</a:t>
            </a:r>
          </a:p>
          <a:p>
            <a:endParaRPr lang="en-US" sz="1050" b="1" dirty="0"/>
          </a:p>
          <a:p>
            <a:r>
              <a:rPr lang="en-US" sz="1050" b="1" dirty="0"/>
              <a:t>By understanding and manipulating these display properties, you can achieve various layouts. Play around with these concepts to solidify your understanding, then proceed to the next lesson where we'll cover another layout method."</a:t>
            </a:r>
          </a:p>
        </p:txBody>
      </p:sp>
    </p:spTree>
    <p:extLst>
      <p:ext uri="{BB962C8B-B14F-4D97-AF65-F5344CB8AC3E}">
        <p14:creationId xmlns:p14="http://schemas.microsoft.com/office/powerpoint/2010/main" val="278037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Float</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586145"/>
          </a:xfrm>
          <a:prstGeom prst="rect">
            <a:avLst/>
          </a:prstGeom>
          <a:noFill/>
        </p:spPr>
        <p:txBody>
          <a:bodyPr wrap="square" rtlCol="0">
            <a:spAutoFit/>
          </a:bodyPr>
          <a:lstStyle/>
          <a:p>
            <a:r>
              <a:rPr lang="en-US" sz="1050" b="1" dirty="0"/>
              <a:t>"Hey, guys.</a:t>
            </a:r>
          </a:p>
          <a:p>
            <a:endParaRPr lang="en-US" sz="1050" b="1" dirty="0"/>
          </a:p>
          <a:p>
            <a:r>
              <a:rPr lang="en-US" sz="1050" b="1" dirty="0"/>
              <a:t>Now that we've looked at the CSS Display Property, I want to cover another important CSS property for layout: the Float Property. This property is mainly used to wrap text around a particular element.</a:t>
            </a:r>
          </a:p>
          <a:p>
            <a:endParaRPr lang="en-US" sz="1050" b="1" dirty="0"/>
          </a:p>
          <a:p>
            <a:r>
              <a:rPr lang="en-US" sz="1050" b="1" dirty="0"/>
              <a:t>### What Does the Float Property Do?</a:t>
            </a:r>
          </a:p>
          <a:p>
            <a:endParaRPr lang="en-US" sz="1050" b="1" dirty="0"/>
          </a:p>
          <a:p>
            <a:r>
              <a:rPr lang="en-US" sz="1050" b="1" dirty="0"/>
              <a:t>Previously, we saw that by changing the display property, we could align elements on the same line. However, if we want text to wrap around an element, we need to use the Float Property. The web has borrowed many layout techniques from print media, such as newspapers, where text wraps around images.</a:t>
            </a:r>
          </a:p>
          <a:p>
            <a:endParaRPr lang="en-US" sz="1050" b="1" dirty="0"/>
          </a:p>
          <a:p>
            <a:r>
              <a:rPr lang="en-US" sz="1050" b="1" dirty="0"/>
              <a:t>### Using the Float Property</a:t>
            </a:r>
          </a:p>
          <a:p>
            <a:endParaRPr lang="en-US" sz="1050" b="1" dirty="0"/>
          </a:p>
          <a:p>
            <a:r>
              <a:rPr lang="en-US" sz="1050" b="1" dirty="0"/>
              <a:t>Let's say we have an image and a paragraph of text:</a:t>
            </a:r>
          </a:p>
          <a:p>
            <a:endParaRPr lang="en-US" sz="1050" b="1" dirty="0"/>
          </a:p>
          <a:p>
            <a:r>
              <a:rPr lang="en-US" sz="1050" b="1" dirty="0"/>
              <a:t>```html</a:t>
            </a:r>
          </a:p>
          <a:p>
            <a:r>
              <a:rPr lang="en-US" sz="1050" b="1" dirty="0"/>
              <a:t>&lt;</a:t>
            </a:r>
            <a:r>
              <a:rPr lang="en-US" sz="1050" b="1" dirty="0" err="1"/>
              <a:t>img</a:t>
            </a:r>
            <a:r>
              <a:rPr lang="en-US" sz="1050" b="1" dirty="0"/>
              <a:t> </a:t>
            </a:r>
            <a:r>
              <a:rPr lang="en-US" sz="1050" b="1" dirty="0" err="1"/>
              <a:t>src</a:t>
            </a:r>
            <a:r>
              <a:rPr lang="en-US" sz="1050" b="1" dirty="0"/>
              <a:t>="image.jpg" alt="An image"&gt;</a:t>
            </a:r>
          </a:p>
          <a:p>
            <a:r>
              <a:rPr lang="en-US" sz="1050" b="1" dirty="0"/>
              <a:t>&lt;p&gt;Lorem ipsum dolor sit </a:t>
            </a:r>
            <a:r>
              <a:rPr lang="en-US" sz="1050" b="1" dirty="0" err="1"/>
              <a:t>amet</a:t>
            </a:r>
            <a:r>
              <a:rPr lang="en-US" sz="1050" b="1" dirty="0"/>
              <a:t>, </a:t>
            </a:r>
            <a:r>
              <a:rPr lang="en-US" sz="1050" b="1" dirty="0" err="1"/>
              <a:t>consectetur</a:t>
            </a:r>
            <a:r>
              <a:rPr lang="en-US" sz="1050" b="1" dirty="0"/>
              <a:t> </a:t>
            </a:r>
            <a:r>
              <a:rPr lang="en-US" sz="1050" b="1" dirty="0" err="1"/>
              <a:t>adipiscing</a:t>
            </a:r>
            <a:r>
              <a:rPr lang="en-US" sz="1050" b="1" dirty="0"/>
              <a:t> </a:t>
            </a:r>
            <a:r>
              <a:rPr lang="en-US" sz="1050" b="1" dirty="0" err="1"/>
              <a:t>elit</a:t>
            </a:r>
            <a:r>
              <a:rPr lang="en-US" sz="1050" b="1" dirty="0"/>
              <a:t>.&lt;/p&gt;</a:t>
            </a:r>
          </a:p>
          <a:p>
            <a:r>
              <a:rPr lang="en-US" sz="1050" b="1" dirty="0"/>
              <a:t>```</a:t>
            </a:r>
          </a:p>
          <a:p>
            <a:endParaRPr lang="en-US" sz="1050" b="1" dirty="0"/>
          </a:p>
          <a:p>
            <a:r>
              <a:rPr lang="en-US" sz="1050" b="1" dirty="0"/>
              <a:t>To make the text wrap around the image, we can apply the float property to the image:</a:t>
            </a:r>
          </a:p>
          <a:p>
            <a:endParaRPr lang="en-US" sz="1050" b="1" dirty="0"/>
          </a:p>
          <a:p>
            <a:r>
              <a:rPr lang="en-US" sz="1050" b="1" dirty="0"/>
              <a:t>```</a:t>
            </a:r>
            <a:r>
              <a:rPr lang="en-US" sz="1050" b="1" dirty="0" err="1"/>
              <a:t>css</a:t>
            </a:r>
            <a:endParaRPr lang="en-US" sz="1050" b="1" dirty="0"/>
          </a:p>
          <a:p>
            <a:r>
              <a:rPr lang="en-US" sz="1050" b="1" dirty="0" err="1"/>
              <a:t>img</a:t>
            </a:r>
            <a:r>
              <a:rPr lang="en-US" sz="1050" b="1" dirty="0"/>
              <a:t> {</a:t>
            </a:r>
          </a:p>
          <a:p>
            <a:r>
              <a:rPr lang="en-US" sz="1050" b="1" dirty="0"/>
              <a:t>    float: left;</a:t>
            </a:r>
          </a:p>
          <a:p>
            <a:r>
              <a:rPr lang="en-US" sz="1050" b="1" dirty="0"/>
              <a:t>}</a:t>
            </a:r>
          </a:p>
          <a:p>
            <a:r>
              <a:rPr lang="en-US" sz="1050" b="1" dirty="0"/>
              <a:t>```</a:t>
            </a:r>
          </a:p>
          <a:p>
            <a:endParaRPr lang="en-US" sz="1050" b="1" dirty="0"/>
          </a:p>
          <a:p>
            <a:r>
              <a:rPr lang="en-US" sz="1050" b="1" dirty="0"/>
              <a:t>When this CSS is applied, the text will wrap around the image. The image floats to the left, and the text flows around it. We can also float the image to the right:</a:t>
            </a:r>
          </a:p>
          <a:p>
            <a:endParaRPr lang="en-US" sz="1050" b="1" dirty="0"/>
          </a:p>
        </p:txBody>
      </p:sp>
    </p:spTree>
    <p:extLst>
      <p:ext uri="{BB962C8B-B14F-4D97-AF65-F5344CB8AC3E}">
        <p14:creationId xmlns:p14="http://schemas.microsoft.com/office/powerpoint/2010/main" val="283111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Float</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262979"/>
          </a:xfrm>
          <a:prstGeom prst="rect">
            <a:avLst/>
          </a:prstGeom>
          <a:noFill/>
        </p:spPr>
        <p:txBody>
          <a:bodyPr wrap="square" rtlCol="0">
            <a:spAutoFit/>
          </a:bodyPr>
          <a:lstStyle/>
          <a:p>
            <a:r>
              <a:rPr lang="en-US" sz="1050" b="1" dirty="0"/>
              <a:t>```</a:t>
            </a:r>
            <a:r>
              <a:rPr lang="en-US" sz="1050" b="1" dirty="0" err="1"/>
              <a:t>css</a:t>
            </a:r>
            <a:endParaRPr lang="en-US" sz="1050" b="1" dirty="0"/>
          </a:p>
          <a:p>
            <a:r>
              <a:rPr lang="en-US" sz="1050" b="1" dirty="0" err="1"/>
              <a:t>img</a:t>
            </a:r>
            <a:r>
              <a:rPr lang="en-US" sz="1050" b="1" dirty="0"/>
              <a:t> {</a:t>
            </a:r>
          </a:p>
          <a:p>
            <a:r>
              <a:rPr lang="en-US" sz="1050" b="1" dirty="0"/>
              <a:t>    float: right;</a:t>
            </a:r>
          </a:p>
          <a:p>
            <a:r>
              <a:rPr lang="en-US" sz="1050" b="1" dirty="0"/>
              <a:t>}</a:t>
            </a:r>
          </a:p>
          <a:p>
            <a:r>
              <a:rPr lang="en-US" sz="1050" b="1" dirty="0"/>
              <a:t>```</a:t>
            </a:r>
          </a:p>
          <a:p>
            <a:endParaRPr lang="en-US" sz="1050" b="1" dirty="0"/>
          </a:p>
          <a:p>
            <a:r>
              <a:rPr lang="en-US" sz="1050" b="1" dirty="0"/>
              <a:t>This will make the image float to the right, and the text will wrap around the left side of the image.</a:t>
            </a:r>
          </a:p>
          <a:p>
            <a:endParaRPr lang="en-US" sz="1050" b="1" dirty="0"/>
          </a:p>
          <a:p>
            <a:r>
              <a:rPr lang="en-US" sz="1050" b="1" dirty="0"/>
              <a:t>### Clearing Floats</a:t>
            </a:r>
          </a:p>
          <a:p>
            <a:endParaRPr lang="en-US" sz="1050" b="1" dirty="0"/>
          </a:p>
          <a:p>
            <a:r>
              <a:rPr lang="en-US" sz="1050" b="1" dirty="0"/>
              <a:t>Sometimes, you might not want text or other elements to wrap around a floated element. For instance, if you have a footer, you might want it to occupy the full width below the floated elements. To achieve this, you use the `clear` property.</a:t>
            </a:r>
          </a:p>
          <a:p>
            <a:endParaRPr lang="en-US" sz="1050" b="1" dirty="0"/>
          </a:p>
          <a:p>
            <a:r>
              <a:rPr lang="en-US" sz="1050" b="1" dirty="0"/>
              <a:t>Here’s an example with an image, a paragraph, and a footer:</a:t>
            </a:r>
          </a:p>
          <a:p>
            <a:endParaRPr lang="en-US" sz="1050" b="1" dirty="0"/>
          </a:p>
          <a:p>
            <a:r>
              <a:rPr lang="en-US" sz="1050" b="1" dirty="0"/>
              <a:t>```html</a:t>
            </a:r>
          </a:p>
          <a:p>
            <a:r>
              <a:rPr lang="en-US" sz="1050" b="1" dirty="0"/>
              <a:t>&lt;</a:t>
            </a:r>
            <a:r>
              <a:rPr lang="en-US" sz="1050" b="1" dirty="0" err="1"/>
              <a:t>img</a:t>
            </a:r>
            <a:r>
              <a:rPr lang="en-US" sz="1050" b="1" dirty="0"/>
              <a:t> </a:t>
            </a:r>
            <a:r>
              <a:rPr lang="en-US" sz="1050" b="1" dirty="0" err="1"/>
              <a:t>src</a:t>
            </a:r>
            <a:r>
              <a:rPr lang="en-US" sz="1050" b="1" dirty="0"/>
              <a:t>="image.jpg" alt="An image"&gt;</a:t>
            </a:r>
          </a:p>
          <a:p>
            <a:r>
              <a:rPr lang="en-US" sz="1050" b="1" dirty="0"/>
              <a:t>&lt;p&gt;Lorem ipsum dolor sit </a:t>
            </a:r>
            <a:r>
              <a:rPr lang="en-US" sz="1050" b="1" dirty="0" err="1"/>
              <a:t>amet</a:t>
            </a:r>
            <a:r>
              <a:rPr lang="en-US" sz="1050" b="1" dirty="0"/>
              <a:t>, </a:t>
            </a:r>
            <a:r>
              <a:rPr lang="en-US" sz="1050" b="1" dirty="0" err="1"/>
              <a:t>consectetur</a:t>
            </a:r>
            <a:r>
              <a:rPr lang="en-US" sz="1050" b="1" dirty="0"/>
              <a:t> </a:t>
            </a:r>
            <a:r>
              <a:rPr lang="en-US" sz="1050" b="1" dirty="0" err="1"/>
              <a:t>adipiscing</a:t>
            </a:r>
            <a:r>
              <a:rPr lang="en-US" sz="1050" b="1" dirty="0"/>
              <a:t> </a:t>
            </a:r>
            <a:r>
              <a:rPr lang="en-US" sz="1050" b="1" dirty="0" err="1"/>
              <a:t>elit</a:t>
            </a:r>
            <a:r>
              <a:rPr lang="en-US" sz="1050" b="1" dirty="0"/>
              <a:t>.&lt;/p&gt;</a:t>
            </a:r>
          </a:p>
          <a:p>
            <a:r>
              <a:rPr lang="en-US" sz="1050" b="1" dirty="0"/>
              <a:t>&lt;footer&gt;© 2024 My Website&lt;/footer&gt;</a:t>
            </a:r>
          </a:p>
          <a:p>
            <a:r>
              <a:rPr lang="en-US" sz="1050" b="1" dirty="0"/>
              <a:t>```</a:t>
            </a:r>
          </a:p>
          <a:p>
            <a:endParaRPr lang="en-US" sz="1050" b="1" dirty="0"/>
          </a:p>
          <a:p>
            <a:r>
              <a:rPr lang="en-US" sz="1050" b="1" dirty="0"/>
              <a:t>By default, the footer might wrap around the floated image. To prevent this, we use the clear property:</a:t>
            </a:r>
          </a:p>
          <a:p>
            <a:endParaRPr lang="en-US" sz="1050" b="1" dirty="0"/>
          </a:p>
          <a:p>
            <a:r>
              <a:rPr lang="en-US" sz="1050" b="1" dirty="0"/>
              <a:t>```</a:t>
            </a:r>
            <a:r>
              <a:rPr lang="en-US" sz="1050" b="1" dirty="0" err="1"/>
              <a:t>css</a:t>
            </a:r>
            <a:endParaRPr lang="en-US" sz="1050" b="1" dirty="0"/>
          </a:p>
          <a:p>
            <a:r>
              <a:rPr lang="en-US" sz="1050" b="1" dirty="0"/>
              <a:t>footer {</a:t>
            </a:r>
          </a:p>
          <a:p>
            <a:r>
              <a:rPr lang="en-US" sz="1050" b="1" dirty="0"/>
              <a:t>    clear: both;</a:t>
            </a:r>
          </a:p>
          <a:p>
            <a:r>
              <a:rPr lang="en-US" sz="1050" b="1" dirty="0"/>
              <a:t>}</a:t>
            </a:r>
          </a:p>
          <a:p>
            <a:r>
              <a:rPr lang="en-US" sz="1050" b="1" dirty="0"/>
              <a:t>```</a:t>
            </a:r>
          </a:p>
          <a:p>
            <a:endParaRPr lang="en-US" sz="1050" b="1" dirty="0"/>
          </a:p>
        </p:txBody>
      </p:sp>
    </p:spTree>
    <p:extLst>
      <p:ext uri="{BB962C8B-B14F-4D97-AF65-F5344CB8AC3E}">
        <p14:creationId xmlns:p14="http://schemas.microsoft.com/office/powerpoint/2010/main" val="176060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Float</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5101397"/>
          </a:xfrm>
          <a:prstGeom prst="rect">
            <a:avLst/>
          </a:prstGeom>
          <a:noFill/>
        </p:spPr>
        <p:txBody>
          <a:bodyPr wrap="square" rtlCol="0">
            <a:spAutoFit/>
          </a:bodyPr>
          <a:lstStyle/>
          <a:p>
            <a:r>
              <a:rPr lang="en-US" sz="1050" b="1" dirty="0"/>
              <a:t>This clears the footer of any floating elements, allowing it to occupy the full width below them.</a:t>
            </a:r>
          </a:p>
          <a:p>
            <a:endParaRPr lang="en-US" sz="1050" b="1" dirty="0"/>
          </a:p>
          <a:p>
            <a:r>
              <a:rPr lang="en-US" sz="1050" b="1" dirty="0"/>
              <a:t>### Practical Example</a:t>
            </a:r>
          </a:p>
          <a:p>
            <a:endParaRPr lang="en-US" sz="1050" b="1" dirty="0"/>
          </a:p>
          <a:p>
            <a:r>
              <a:rPr lang="en-US" sz="1050" b="1" dirty="0"/>
              <a:t>Let's apply what we've learned. Download and extract the 8.1 CSS Float starting files and open up `index.html`. You'll see some pre-written code. The goal is to achieve a layout where a block floats to the left, another block floats to the right, and a footer appears below both.</a:t>
            </a:r>
          </a:p>
          <a:p>
            <a:endParaRPr lang="en-US" sz="1050" b="1" dirty="0"/>
          </a:p>
          <a:p>
            <a:r>
              <a:rPr lang="en-US" sz="1050" b="1" dirty="0"/>
              <a:t>Current layout preview:</a:t>
            </a:r>
          </a:p>
          <a:p>
            <a:endParaRPr lang="en-US" sz="1050" b="1" dirty="0"/>
          </a:p>
          <a:p>
            <a:r>
              <a:rPr lang="en-US" sz="1050" b="1" dirty="0"/>
              <a:t>- Two blocks next to each other</a:t>
            </a:r>
          </a:p>
          <a:p>
            <a:r>
              <a:rPr lang="en-US" sz="1050" b="1" dirty="0"/>
              <a:t>- A footer at the bottom</a:t>
            </a:r>
          </a:p>
          <a:p>
            <a:r>
              <a:rPr lang="en-US" sz="1050" b="1" dirty="0"/>
              <a:t>- Text not wrapping around images</a:t>
            </a:r>
          </a:p>
          <a:p>
            <a:endParaRPr lang="en-US" sz="1050" b="1" dirty="0"/>
          </a:p>
          <a:p>
            <a:r>
              <a:rPr lang="en-US" sz="1050" b="1" dirty="0"/>
              <a:t>### Step-by-Step Solution</a:t>
            </a:r>
          </a:p>
          <a:p>
            <a:endParaRPr lang="en-US" sz="1050" b="1" dirty="0"/>
          </a:p>
          <a:p>
            <a:r>
              <a:rPr lang="en-US" sz="1050" b="1" dirty="0"/>
              <a:t>1. **Wrap Text Around Images**</a:t>
            </a:r>
          </a:p>
          <a:p>
            <a:endParaRPr lang="en-US" sz="1050" b="1" dirty="0"/>
          </a:p>
          <a:p>
            <a:r>
              <a:rPr lang="en-US" sz="1050" b="1" dirty="0"/>
              <a:t>   First, target the image elements to make the text wrap around them:</a:t>
            </a:r>
          </a:p>
          <a:p>
            <a:endParaRPr lang="en-US" sz="1050" b="1" dirty="0"/>
          </a:p>
          <a:p>
            <a:r>
              <a:rPr lang="en-US" sz="1050" b="1" dirty="0"/>
              <a:t>   ```</a:t>
            </a:r>
            <a:r>
              <a:rPr lang="en-US" sz="1050" b="1" dirty="0" err="1"/>
              <a:t>css</a:t>
            </a:r>
            <a:endParaRPr lang="en-US" sz="1050" b="1" dirty="0"/>
          </a:p>
          <a:p>
            <a:r>
              <a:rPr lang="en-US" sz="1050" b="1" dirty="0"/>
              <a:t>   </a:t>
            </a:r>
            <a:r>
              <a:rPr lang="en-US" sz="1050" b="1" dirty="0" err="1"/>
              <a:t>img</a:t>
            </a:r>
            <a:r>
              <a:rPr lang="en-US" sz="1050" b="1" dirty="0"/>
              <a:t> {</a:t>
            </a:r>
          </a:p>
          <a:p>
            <a:r>
              <a:rPr lang="en-US" sz="1050" b="1" dirty="0"/>
              <a:t>       float: left;</a:t>
            </a:r>
          </a:p>
          <a:p>
            <a:r>
              <a:rPr lang="en-US" sz="1050" b="1" dirty="0"/>
              <a:t>   }</a:t>
            </a:r>
          </a:p>
          <a:p>
            <a:r>
              <a:rPr lang="en-US" sz="1050" b="1" dirty="0"/>
              <a:t>   ```</a:t>
            </a:r>
          </a:p>
          <a:p>
            <a:endParaRPr lang="en-US" sz="1050" b="1" dirty="0"/>
          </a:p>
          <a:p>
            <a:r>
              <a:rPr lang="en-US" sz="1050" b="1" dirty="0"/>
              <a:t>   This will make the text wrap around the images when there's enough width.</a:t>
            </a:r>
          </a:p>
          <a:p>
            <a:endParaRPr lang="en-US" sz="1050" b="1" dirty="0"/>
          </a:p>
          <a:p>
            <a:endParaRPr lang="en-US" sz="1050" b="1" dirty="0"/>
          </a:p>
        </p:txBody>
      </p:sp>
    </p:spTree>
    <p:extLst>
      <p:ext uri="{BB962C8B-B14F-4D97-AF65-F5344CB8AC3E}">
        <p14:creationId xmlns:p14="http://schemas.microsoft.com/office/powerpoint/2010/main" val="218855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Float</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4616648"/>
          </a:xfrm>
          <a:prstGeom prst="rect">
            <a:avLst/>
          </a:prstGeom>
          <a:noFill/>
        </p:spPr>
        <p:txBody>
          <a:bodyPr wrap="square" rtlCol="0">
            <a:spAutoFit/>
          </a:bodyPr>
          <a:lstStyle/>
          <a:p>
            <a:r>
              <a:rPr lang="en-US" sz="1050" b="1" dirty="0"/>
              <a:t>2. **Float Blocks Left and Right**</a:t>
            </a:r>
          </a:p>
          <a:p>
            <a:endParaRPr lang="en-US" sz="1050" b="1" dirty="0"/>
          </a:p>
          <a:p>
            <a:r>
              <a:rPr lang="en-US" sz="1050" b="1" dirty="0"/>
              <a:t>   Next, float the blocks to the left and right. The HTML structure has `div` elements for cats and dogs:</a:t>
            </a:r>
          </a:p>
          <a:p>
            <a:endParaRPr lang="en-US" sz="1050" b="1" dirty="0"/>
          </a:p>
          <a:p>
            <a:r>
              <a:rPr lang="en-US" sz="1050" b="1" dirty="0"/>
              <a:t>   ```</a:t>
            </a:r>
            <a:r>
              <a:rPr lang="en-US" sz="1050" b="1" dirty="0" err="1"/>
              <a:t>css</a:t>
            </a:r>
            <a:endParaRPr lang="en-US" sz="1050" b="1" dirty="0"/>
          </a:p>
          <a:p>
            <a:r>
              <a:rPr lang="en-US" sz="1050" b="1" dirty="0"/>
              <a:t>   .cat {</a:t>
            </a:r>
          </a:p>
          <a:p>
            <a:r>
              <a:rPr lang="en-US" sz="1050" b="1" dirty="0"/>
              <a:t>       float: left;</a:t>
            </a:r>
          </a:p>
          <a:p>
            <a:r>
              <a:rPr lang="en-US" sz="1050" b="1" dirty="0"/>
              <a:t>   }</a:t>
            </a:r>
          </a:p>
          <a:p>
            <a:r>
              <a:rPr lang="en-US" sz="1050" b="1" dirty="0"/>
              <a:t>   .dog {</a:t>
            </a:r>
          </a:p>
          <a:p>
            <a:r>
              <a:rPr lang="en-US" sz="1050" b="1" dirty="0"/>
              <a:t>       float: right;</a:t>
            </a:r>
          </a:p>
          <a:p>
            <a:r>
              <a:rPr lang="en-US" sz="1050" b="1" dirty="0"/>
              <a:t>   }</a:t>
            </a:r>
          </a:p>
          <a:p>
            <a:r>
              <a:rPr lang="en-US" sz="1050" b="1" dirty="0"/>
              <a:t>   ```</a:t>
            </a:r>
          </a:p>
          <a:p>
            <a:endParaRPr lang="en-US" sz="1050" b="1" dirty="0"/>
          </a:p>
          <a:p>
            <a:r>
              <a:rPr lang="en-US" sz="1050" b="1" dirty="0"/>
              <a:t>   This floats the cat block to the left and the dog block to the right.</a:t>
            </a:r>
          </a:p>
          <a:p>
            <a:endParaRPr lang="en-US" sz="1050" b="1" dirty="0"/>
          </a:p>
          <a:p>
            <a:r>
              <a:rPr lang="en-US" sz="1050" b="1" dirty="0"/>
              <a:t>3. **Clear the Footer**</a:t>
            </a:r>
          </a:p>
          <a:p>
            <a:endParaRPr lang="en-US" sz="1050" b="1" dirty="0"/>
          </a:p>
          <a:p>
            <a:r>
              <a:rPr lang="en-US" sz="1050" b="1" dirty="0"/>
              <a:t>   Finally, clear the footer to ensure it appears below both floated blocks:</a:t>
            </a:r>
          </a:p>
          <a:p>
            <a:endParaRPr lang="en-US" sz="1050" b="1" dirty="0"/>
          </a:p>
          <a:p>
            <a:r>
              <a:rPr lang="en-US" sz="1050" b="1" dirty="0"/>
              <a:t>   ```</a:t>
            </a:r>
            <a:r>
              <a:rPr lang="en-US" sz="1050" b="1" dirty="0" err="1"/>
              <a:t>css</a:t>
            </a:r>
            <a:endParaRPr lang="en-US" sz="1050" b="1" dirty="0"/>
          </a:p>
          <a:p>
            <a:r>
              <a:rPr lang="en-US" sz="1050" b="1" dirty="0"/>
              <a:t>   footer {</a:t>
            </a:r>
          </a:p>
          <a:p>
            <a:r>
              <a:rPr lang="en-US" sz="1050" b="1" dirty="0"/>
              <a:t>       clear: both;</a:t>
            </a:r>
          </a:p>
          <a:p>
            <a:r>
              <a:rPr lang="en-US" sz="1050" b="1" dirty="0"/>
              <a:t>   }</a:t>
            </a:r>
          </a:p>
          <a:p>
            <a:r>
              <a:rPr lang="en-US" sz="1050" b="1" dirty="0"/>
              <a:t>   ```</a:t>
            </a:r>
          </a:p>
          <a:p>
            <a:endParaRPr lang="en-US" sz="1050" b="1" dirty="0"/>
          </a:p>
          <a:p>
            <a:r>
              <a:rPr lang="en-US" sz="1050" b="1" dirty="0"/>
              <a:t>   Now, the footer will be positioned below the floated blocks.</a:t>
            </a:r>
          </a:p>
          <a:p>
            <a:endParaRPr lang="en-US" sz="1050" b="1" dirty="0"/>
          </a:p>
        </p:txBody>
      </p:sp>
    </p:spTree>
    <p:extLst>
      <p:ext uri="{BB962C8B-B14F-4D97-AF65-F5344CB8AC3E}">
        <p14:creationId xmlns:p14="http://schemas.microsoft.com/office/powerpoint/2010/main" val="100063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7857" y="8026783"/>
            <a:ext cx="7121525" cy="10160"/>
          </a:xfrm>
          <a:custGeom>
            <a:avLst/>
            <a:gdLst/>
            <a:ahLst/>
            <a:cxnLst/>
            <a:rect l="l" t="t" r="r" b="b"/>
            <a:pathLst>
              <a:path w="7121525" h="10159">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sp>
        <p:nvSpPr>
          <p:cNvPr id="3" name="object 3"/>
          <p:cNvSpPr/>
          <p:nvPr/>
        </p:nvSpPr>
        <p:spPr>
          <a:xfrm>
            <a:off x="247853" y="8026793"/>
            <a:ext cx="7121525" cy="2345690"/>
          </a:xfrm>
          <a:custGeom>
            <a:avLst/>
            <a:gdLst/>
            <a:ahLst/>
            <a:cxnLst/>
            <a:rect l="l" t="t" r="r" b="b"/>
            <a:pathLst>
              <a:path w="7121525" h="2345690">
                <a:moveTo>
                  <a:pt x="7121144" y="0"/>
                </a:moveTo>
                <a:lnTo>
                  <a:pt x="7111619" y="0"/>
                </a:lnTo>
                <a:lnTo>
                  <a:pt x="7111619" y="2335580"/>
                </a:lnTo>
                <a:lnTo>
                  <a:pt x="9537" y="2335580"/>
                </a:lnTo>
                <a:lnTo>
                  <a:pt x="9537" y="0"/>
                </a:lnTo>
                <a:lnTo>
                  <a:pt x="0" y="0"/>
                </a:lnTo>
                <a:lnTo>
                  <a:pt x="0" y="2335580"/>
                </a:lnTo>
                <a:lnTo>
                  <a:pt x="0" y="2345118"/>
                </a:lnTo>
                <a:lnTo>
                  <a:pt x="9537" y="2345118"/>
                </a:lnTo>
                <a:lnTo>
                  <a:pt x="7111619" y="2345118"/>
                </a:lnTo>
                <a:lnTo>
                  <a:pt x="7121144" y="2345118"/>
                </a:lnTo>
                <a:lnTo>
                  <a:pt x="7121144" y="2335580"/>
                </a:lnTo>
                <a:lnTo>
                  <a:pt x="7121144" y="0"/>
                </a:lnTo>
                <a:close/>
              </a:path>
            </a:pathLst>
          </a:custGeom>
          <a:solidFill>
            <a:srgbClr val="000000"/>
          </a:solidFill>
        </p:spPr>
        <p:txBody>
          <a:bodyPr wrap="square" lIns="0" tIns="0" rIns="0" bIns="0" rtlCol="0"/>
          <a:lstStyle/>
          <a:p>
            <a:endParaRPr/>
          </a:p>
        </p:txBody>
      </p:sp>
      <p:sp>
        <p:nvSpPr>
          <p:cNvPr id="4" name="object 4"/>
          <p:cNvSpPr/>
          <p:nvPr/>
        </p:nvSpPr>
        <p:spPr>
          <a:xfrm>
            <a:off x="2106792" y="1706406"/>
            <a:ext cx="5262245" cy="10160"/>
          </a:xfrm>
          <a:custGeom>
            <a:avLst/>
            <a:gdLst/>
            <a:ahLst/>
            <a:cxnLst/>
            <a:rect l="l" t="t" r="r" b="b"/>
            <a:pathLst>
              <a:path w="5262245" h="10160">
                <a:moveTo>
                  <a:pt x="5262214" y="9532"/>
                </a:moveTo>
                <a:lnTo>
                  <a:pt x="0" y="9532"/>
                </a:lnTo>
                <a:lnTo>
                  <a:pt x="0" y="0"/>
                </a:lnTo>
                <a:lnTo>
                  <a:pt x="5262214" y="0"/>
                </a:lnTo>
                <a:lnTo>
                  <a:pt x="5262214" y="9532"/>
                </a:lnTo>
                <a:close/>
              </a:path>
            </a:pathLst>
          </a:custGeom>
          <a:solidFill>
            <a:srgbClr val="000000"/>
          </a:solidFill>
        </p:spPr>
        <p:txBody>
          <a:bodyPr wrap="square" lIns="0" tIns="0" rIns="0" bIns="0" rtlCol="0"/>
          <a:lstStyle/>
          <a:p>
            <a:endParaRPr/>
          </a:p>
        </p:txBody>
      </p:sp>
      <p:sp>
        <p:nvSpPr>
          <p:cNvPr id="5" name="object 5"/>
          <p:cNvSpPr/>
          <p:nvPr/>
        </p:nvSpPr>
        <p:spPr>
          <a:xfrm>
            <a:off x="247853" y="1706409"/>
            <a:ext cx="7121525" cy="6330315"/>
          </a:xfrm>
          <a:custGeom>
            <a:avLst/>
            <a:gdLst/>
            <a:ahLst/>
            <a:cxnLst/>
            <a:rect l="l" t="t" r="r" b="b"/>
            <a:pathLst>
              <a:path w="7121525" h="6330315">
                <a:moveTo>
                  <a:pt x="7121144" y="0"/>
                </a:moveTo>
                <a:lnTo>
                  <a:pt x="7111619" y="0"/>
                </a:lnTo>
                <a:lnTo>
                  <a:pt x="7111619" y="6320383"/>
                </a:lnTo>
                <a:lnTo>
                  <a:pt x="1868462" y="6320383"/>
                </a:lnTo>
                <a:lnTo>
                  <a:pt x="1868462" y="9537"/>
                </a:lnTo>
                <a:lnTo>
                  <a:pt x="1868462" y="0"/>
                </a:lnTo>
                <a:lnTo>
                  <a:pt x="1858937" y="0"/>
                </a:lnTo>
                <a:lnTo>
                  <a:pt x="1858937" y="9537"/>
                </a:lnTo>
                <a:lnTo>
                  <a:pt x="1858937" y="6320383"/>
                </a:lnTo>
                <a:lnTo>
                  <a:pt x="9537" y="6320383"/>
                </a:lnTo>
                <a:lnTo>
                  <a:pt x="9537" y="9537"/>
                </a:lnTo>
                <a:lnTo>
                  <a:pt x="1858937" y="9537"/>
                </a:lnTo>
                <a:lnTo>
                  <a:pt x="1858937" y="0"/>
                </a:lnTo>
                <a:lnTo>
                  <a:pt x="9537" y="0"/>
                </a:lnTo>
                <a:lnTo>
                  <a:pt x="0" y="0"/>
                </a:lnTo>
                <a:lnTo>
                  <a:pt x="0" y="9537"/>
                </a:lnTo>
                <a:lnTo>
                  <a:pt x="0" y="6320383"/>
                </a:lnTo>
                <a:lnTo>
                  <a:pt x="0" y="6329908"/>
                </a:lnTo>
                <a:lnTo>
                  <a:pt x="9537" y="6329908"/>
                </a:lnTo>
                <a:lnTo>
                  <a:pt x="1858937" y="6329908"/>
                </a:lnTo>
                <a:lnTo>
                  <a:pt x="1868462" y="6329908"/>
                </a:lnTo>
                <a:lnTo>
                  <a:pt x="7111619" y="6329908"/>
                </a:lnTo>
                <a:lnTo>
                  <a:pt x="7121144" y="6329908"/>
                </a:lnTo>
                <a:lnTo>
                  <a:pt x="7121144" y="6320383"/>
                </a:lnTo>
                <a:lnTo>
                  <a:pt x="7121144" y="0"/>
                </a:lnTo>
                <a:close/>
              </a:path>
            </a:pathLst>
          </a:custGeom>
          <a:solidFill>
            <a:srgbClr val="000000"/>
          </a:solidFill>
        </p:spPr>
        <p:txBody>
          <a:bodyPr wrap="square" lIns="0" tIns="0" rIns="0" bIns="0" rtlCol="0"/>
          <a:lstStyle/>
          <a:p>
            <a:endParaRPr/>
          </a:p>
        </p:txBody>
      </p:sp>
      <p:sp>
        <p:nvSpPr>
          <p:cNvPr id="6" name="object 6"/>
          <p:cNvSpPr/>
          <p:nvPr/>
        </p:nvSpPr>
        <p:spPr>
          <a:xfrm>
            <a:off x="247857" y="247857"/>
            <a:ext cx="7121525" cy="10160"/>
          </a:xfrm>
          <a:custGeom>
            <a:avLst/>
            <a:gdLst/>
            <a:ahLst/>
            <a:cxnLst/>
            <a:rect l="l" t="t" r="r" b="b"/>
            <a:pathLst>
              <a:path w="7121525" h="10160">
                <a:moveTo>
                  <a:pt x="7121149" y="9532"/>
                </a:moveTo>
                <a:lnTo>
                  <a:pt x="0" y="9532"/>
                </a:lnTo>
                <a:lnTo>
                  <a:pt x="0" y="0"/>
                </a:lnTo>
                <a:lnTo>
                  <a:pt x="7121149" y="0"/>
                </a:lnTo>
                <a:lnTo>
                  <a:pt x="7121149" y="9532"/>
                </a:lnTo>
                <a:close/>
              </a:path>
            </a:pathLst>
          </a:custGeom>
          <a:solidFill>
            <a:srgbClr val="000000"/>
          </a:solidFill>
        </p:spPr>
        <p:txBody>
          <a:bodyPr wrap="square" lIns="0" tIns="0" rIns="0" bIns="0" rtlCol="0"/>
          <a:lstStyle/>
          <a:p>
            <a:endParaRPr/>
          </a:p>
        </p:txBody>
      </p:sp>
      <p:grpSp>
        <p:nvGrpSpPr>
          <p:cNvPr id="7" name="object 7"/>
          <p:cNvGrpSpPr/>
          <p:nvPr/>
        </p:nvGrpSpPr>
        <p:grpSpPr>
          <a:xfrm>
            <a:off x="247857" y="247857"/>
            <a:ext cx="7121525" cy="1468120"/>
            <a:chOff x="247857" y="247857"/>
            <a:chExt cx="7121525" cy="1468120"/>
          </a:xfrm>
        </p:grpSpPr>
        <p:sp>
          <p:nvSpPr>
            <p:cNvPr id="8" name="object 8"/>
            <p:cNvSpPr/>
            <p:nvPr/>
          </p:nvSpPr>
          <p:spPr>
            <a:xfrm>
              <a:off x="247853" y="247865"/>
              <a:ext cx="7121525" cy="1468120"/>
            </a:xfrm>
            <a:custGeom>
              <a:avLst/>
              <a:gdLst/>
              <a:ahLst/>
              <a:cxnLst/>
              <a:rect l="l" t="t" r="r" b="b"/>
              <a:pathLst>
                <a:path w="7121525" h="1468120">
                  <a:moveTo>
                    <a:pt x="7121144" y="0"/>
                  </a:moveTo>
                  <a:lnTo>
                    <a:pt x="7111619" y="0"/>
                  </a:lnTo>
                  <a:lnTo>
                    <a:pt x="7111619" y="1458544"/>
                  </a:lnTo>
                  <a:lnTo>
                    <a:pt x="9537" y="1458544"/>
                  </a:lnTo>
                  <a:lnTo>
                    <a:pt x="9537" y="0"/>
                  </a:lnTo>
                  <a:lnTo>
                    <a:pt x="0" y="0"/>
                  </a:lnTo>
                  <a:lnTo>
                    <a:pt x="0" y="1458544"/>
                  </a:lnTo>
                  <a:lnTo>
                    <a:pt x="0" y="1468081"/>
                  </a:lnTo>
                  <a:lnTo>
                    <a:pt x="9537" y="1468081"/>
                  </a:lnTo>
                  <a:lnTo>
                    <a:pt x="7111619" y="1468081"/>
                  </a:lnTo>
                  <a:lnTo>
                    <a:pt x="7121144" y="1468081"/>
                  </a:lnTo>
                  <a:lnTo>
                    <a:pt x="7121144" y="1458544"/>
                  </a:lnTo>
                  <a:lnTo>
                    <a:pt x="7121144" y="0"/>
                  </a:lnTo>
                  <a:close/>
                </a:path>
              </a:pathLst>
            </a:custGeom>
            <a:solidFill>
              <a:srgbClr val="000000"/>
            </a:solidFill>
          </p:spPr>
          <p:txBody>
            <a:bodyPr wrap="square" lIns="0" tIns="0" rIns="0" bIns="0" rtlCol="0"/>
            <a:lstStyle/>
            <a:p>
              <a:endParaRPr/>
            </a:p>
          </p:txBody>
        </p:sp>
        <p:sp>
          <p:nvSpPr>
            <p:cNvPr id="9" name="object 9"/>
            <p:cNvSpPr/>
            <p:nvPr/>
          </p:nvSpPr>
          <p:spPr>
            <a:xfrm>
              <a:off x="352720" y="1124893"/>
              <a:ext cx="6902450" cy="10160"/>
            </a:xfrm>
            <a:custGeom>
              <a:avLst/>
              <a:gdLst/>
              <a:ahLst/>
              <a:cxnLst/>
              <a:rect l="l" t="t" r="r" b="b"/>
              <a:pathLst>
                <a:path w="6902450" h="10159">
                  <a:moveTo>
                    <a:pt x="6901890" y="9532"/>
                  </a:moveTo>
                  <a:lnTo>
                    <a:pt x="0" y="9532"/>
                  </a:lnTo>
                  <a:lnTo>
                    <a:pt x="0" y="0"/>
                  </a:lnTo>
                  <a:lnTo>
                    <a:pt x="6901890" y="0"/>
                  </a:lnTo>
                  <a:lnTo>
                    <a:pt x="6901890" y="9532"/>
                  </a:lnTo>
                  <a:close/>
                </a:path>
              </a:pathLst>
            </a:custGeom>
            <a:solidFill>
              <a:srgbClr val="878787"/>
            </a:solidFill>
          </p:spPr>
          <p:txBody>
            <a:bodyPr wrap="square" lIns="0" tIns="0" rIns="0" bIns="0" rtlCol="0"/>
            <a:lstStyle/>
            <a:p>
              <a:endParaRPr/>
            </a:p>
          </p:txBody>
        </p:sp>
      </p:grpSp>
      <p:sp>
        <p:nvSpPr>
          <p:cNvPr id="10" name="object 10"/>
          <p:cNvSpPr txBox="1"/>
          <p:nvPr/>
        </p:nvSpPr>
        <p:spPr>
          <a:xfrm>
            <a:off x="301888" y="305129"/>
            <a:ext cx="777240" cy="193675"/>
          </a:xfrm>
          <a:prstGeom prst="rect">
            <a:avLst/>
          </a:prstGeom>
        </p:spPr>
        <p:txBody>
          <a:bodyPr vert="horz" wrap="square" lIns="0" tIns="12700" rIns="0" bIns="0" rtlCol="0">
            <a:spAutoFit/>
          </a:bodyPr>
          <a:lstStyle/>
          <a:p>
            <a:pPr marL="12700">
              <a:lnSpc>
                <a:spcPct val="100000"/>
              </a:lnSpc>
              <a:spcBef>
                <a:spcPts val="100"/>
              </a:spcBef>
            </a:pPr>
            <a:r>
              <a:rPr sz="1100" spc="-35" dirty="0">
                <a:latin typeface="Verdana"/>
                <a:cs typeface="Verdana"/>
              </a:rPr>
              <a:t>Topic/Title:</a:t>
            </a:r>
            <a:endParaRPr sz="1100" dirty="0">
              <a:latin typeface="Verdana"/>
              <a:cs typeface="Verdana"/>
            </a:endParaRPr>
          </a:p>
        </p:txBody>
      </p:sp>
      <p:sp>
        <p:nvSpPr>
          <p:cNvPr id="11" name="object 11"/>
          <p:cNvSpPr txBox="1"/>
          <p:nvPr/>
        </p:nvSpPr>
        <p:spPr>
          <a:xfrm>
            <a:off x="281297" y="1696948"/>
            <a:ext cx="1499870"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Verdana"/>
                <a:cs typeface="Verdana"/>
              </a:rPr>
              <a:t>Keywords/Questions:</a:t>
            </a:r>
            <a:endParaRPr sz="1100">
              <a:latin typeface="Verdana"/>
              <a:cs typeface="Verdana"/>
            </a:endParaRPr>
          </a:p>
        </p:txBody>
      </p:sp>
      <p:sp>
        <p:nvSpPr>
          <p:cNvPr id="12" name="object 12"/>
          <p:cNvSpPr txBox="1"/>
          <p:nvPr/>
        </p:nvSpPr>
        <p:spPr>
          <a:xfrm>
            <a:off x="2160823" y="1763678"/>
            <a:ext cx="4749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Verdana"/>
                <a:cs typeface="Verdana"/>
              </a:rPr>
              <a:t>Notes</a:t>
            </a:r>
            <a:r>
              <a:rPr sz="1100" spc="5" dirty="0">
                <a:latin typeface="Arial MT"/>
                <a:cs typeface="Arial MT"/>
              </a:rPr>
              <a:t>:</a:t>
            </a:r>
            <a:endParaRPr sz="1100" dirty="0">
              <a:latin typeface="Arial MT"/>
              <a:cs typeface="Arial MT"/>
            </a:endParaRPr>
          </a:p>
        </p:txBody>
      </p:sp>
      <p:sp>
        <p:nvSpPr>
          <p:cNvPr id="31" name="object 31"/>
          <p:cNvSpPr txBox="1"/>
          <p:nvPr/>
        </p:nvSpPr>
        <p:spPr>
          <a:xfrm>
            <a:off x="301888" y="8084056"/>
            <a:ext cx="7550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Verdana"/>
                <a:cs typeface="Verdana"/>
              </a:rPr>
              <a:t>Summary</a:t>
            </a:r>
            <a:r>
              <a:rPr sz="1100" dirty="0">
                <a:latin typeface="Arial MT"/>
                <a:cs typeface="Arial MT"/>
              </a:rPr>
              <a:t>:</a:t>
            </a:r>
            <a:endParaRPr sz="1100">
              <a:latin typeface="Arial MT"/>
              <a:cs typeface="Arial MT"/>
            </a:endParaRPr>
          </a:p>
        </p:txBody>
      </p:sp>
      <p:pic>
        <p:nvPicPr>
          <p:cNvPr id="38" name="object 38"/>
          <p:cNvPicPr/>
          <p:nvPr/>
        </p:nvPicPr>
        <p:blipFill>
          <a:blip r:embed="rId2" cstate="print"/>
          <a:stretch>
            <a:fillRect/>
          </a:stretch>
        </p:blipFill>
        <p:spPr>
          <a:xfrm>
            <a:off x="6787494" y="314588"/>
            <a:ext cx="514781" cy="390852"/>
          </a:xfrm>
          <a:prstGeom prst="rect">
            <a:avLst/>
          </a:prstGeom>
        </p:spPr>
      </p:pic>
      <p:sp>
        <p:nvSpPr>
          <p:cNvPr id="39" name="TextBox 38">
            <a:extLst>
              <a:ext uri="{FF2B5EF4-FFF2-40B4-BE49-F238E27FC236}">
                <a16:creationId xmlns:a16="http://schemas.microsoft.com/office/drawing/2014/main" id="{879029A8-42D2-4873-86EE-85E6CFEEA1C5}"/>
              </a:ext>
            </a:extLst>
          </p:cNvPr>
          <p:cNvSpPr txBox="1"/>
          <p:nvPr/>
        </p:nvSpPr>
        <p:spPr>
          <a:xfrm>
            <a:off x="330194" y="848320"/>
            <a:ext cx="5867400" cy="369332"/>
          </a:xfrm>
          <a:prstGeom prst="rect">
            <a:avLst/>
          </a:prstGeom>
          <a:noFill/>
        </p:spPr>
        <p:txBody>
          <a:bodyPr wrap="square" rtlCol="0">
            <a:spAutoFit/>
          </a:bodyPr>
          <a:lstStyle/>
          <a:p>
            <a:r>
              <a:rPr lang="en-US" dirty="0"/>
              <a:t>CSS – Responsive page</a:t>
            </a:r>
            <a:endParaRPr lang="en-IN" dirty="0"/>
          </a:p>
        </p:txBody>
      </p:sp>
      <p:sp>
        <p:nvSpPr>
          <p:cNvPr id="41" name="TextBox 40">
            <a:extLst>
              <a:ext uri="{FF2B5EF4-FFF2-40B4-BE49-F238E27FC236}">
                <a16:creationId xmlns:a16="http://schemas.microsoft.com/office/drawing/2014/main" id="{62CB1590-D109-4F2F-8ABE-C3EEE398EE8A}"/>
              </a:ext>
            </a:extLst>
          </p:cNvPr>
          <p:cNvSpPr txBox="1"/>
          <p:nvPr/>
        </p:nvSpPr>
        <p:spPr>
          <a:xfrm>
            <a:off x="2160823" y="1982798"/>
            <a:ext cx="4976577" cy="4616648"/>
          </a:xfrm>
          <a:prstGeom prst="rect">
            <a:avLst/>
          </a:prstGeom>
          <a:noFill/>
        </p:spPr>
        <p:txBody>
          <a:bodyPr wrap="square" rtlCol="0">
            <a:spAutoFit/>
          </a:bodyPr>
          <a:lstStyle/>
          <a:p>
            <a:r>
              <a:rPr lang="en-US" sz="1050" b="1" dirty="0"/>
              <a:t>2. **Float Blocks Left and Right**</a:t>
            </a:r>
          </a:p>
          <a:p>
            <a:endParaRPr lang="en-US" sz="1050" b="1" dirty="0"/>
          </a:p>
          <a:p>
            <a:r>
              <a:rPr lang="en-US" sz="1050" b="1" dirty="0"/>
              <a:t>   Next, float the blocks to the left and right. The HTML structure has `div` elements for cats and dogs:</a:t>
            </a:r>
          </a:p>
          <a:p>
            <a:endParaRPr lang="en-US" sz="1050" b="1" dirty="0"/>
          </a:p>
          <a:p>
            <a:r>
              <a:rPr lang="en-US" sz="1050" b="1" dirty="0"/>
              <a:t>   ```</a:t>
            </a:r>
            <a:r>
              <a:rPr lang="en-US" sz="1050" b="1" dirty="0" err="1"/>
              <a:t>css</a:t>
            </a:r>
            <a:endParaRPr lang="en-US" sz="1050" b="1" dirty="0"/>
          </a:p>
          <a:p>
            <a:r>
              <a:rPr lang="en-US" sz="1050" b="1" dirty="0"/>
              <a:t>   .cat {</a:t>
            </a:r>
          </a:p>
          <a:p>
            <a:r>
              <a:rPr lang="en-US" sz="1050" b="1" dirty="0"/>
              <a:t>       float: left;</a:t>
            </a:r>
          </a:p>
          <a:p>
            <a:r>
              <a:rPr lang="en-US" sz="1050" b="1" dirty="0"/>
              <a:t>   }</a:t>
            </a:r>
          </a:p>
          <a:p>
            <a:r>
              <a:rPr lang="en-US" sz="1050" b="1" dirty="0"/>
              <a:t>   .dog {</a:t>
            </a:r>
          </a:p>
          <a:p>
            <a:r>
              <a:rPr lang="en-US" sz="1050" b="1" dirty="0"/>
              <a:t>       float: right;</a:t>
            </a:r>
          </a:p>
          <a:p>
            <a:r>
              <a:rPr lang="en-US" sz="1050" b="1" dirty="0"/>
              <a:t>   }</a:t>
            </a:r>
          </a:p>
          <a:p>
            <a:r>
              <a:rPr lang="en-US" sz="1050" b="1" dirty="0"/>
              <a:t>   ```</a:t>
            </a:r>
          </a:p>
          <a:p>
            <a:endParaRPr lang="en-US" sz="1050" b="1" dirty="0"/>
          </a:p>
          <a:p>
            <a:r>
              <a:rPr lang="en-US" sz="1050" b="1" dirty="0"/>
              <a:t>   This floats the cat block to the left and the dog block to the right.</a:t>
            </a:r>
          </a:p>
          <a:p>
            <a:endParaRPr lang="en-US" sz="1050" b="1" dirty="0"/>
          </a:p>
          <a:p>
            <a:r>
              <a:rPr lang="en-US" sz="1050" b="1" dirty="0"/>
              <a:t>3. **Clear the Footer**</a:t>
            </a:r>
          </a:p>
          <a:p>
            <a:endParaRPr lang="en-US" sz="1050" b="1" dirty="0"/>
          </a:p>
          <a:p>
            <a:r>
              <a:rPr lang="en-US" sz="1050" b="1" dirty="0"/>
              <a:t>   Finally, clear the footer to ensure it appears below both floated blocks:</a:t>
            </a:r>
          </a:p>
          <a:p>
            <a:endParaRPr lang="en-US" sz="1050" b="1" dirty="0"/>
          </a:p>
          <a:p>
            <a:r>
              <a:rPr lang="en-US" sz="1050" b="1" dirty="0"/>
              <a:t>   ```</a:t>
            </a:r>
            <a:r>
              <a:rPr lang="en-US" sz="1050" b="1" dirty="0" err="1"/>
              <a:t>css</a:t>
            </a:r>
            <a:endParaRPr lang="en-US" sz="1050" b="1" dirty="0"/>
          </a:p>
          <a:p>
            <a:r>
              <a:rPr lang="en-US" sz="1050" b="1" dirty="0"/>
              <a:t>   footer {</a:t>
            </a:r>
          </a:p>
          <a:p>
            <a:r>
              <a:rPr lang="en-US" sz="1050" b="1" dirty="0"/>
              <a:t>       clear: both;</a:t>
            </a:r>
          </a:p>
          <a:p>
            <a:r>
              <a:rPr lang="en-US" sz="1050" b="1" dirty="0"/>
              <a:t>   }</a:t>
            </a:r>
          </a:p>
          <a:p>
            <a:r>
              <a:rPr lang="en-US" sz="1050" b="1" dirty="0"/>
              <a:t>   ```</a:t>
            </a:r>
          </a:p>
          <a:p>
            <a:endParaRPr lang="en-US" sz="1050" b="1" dirty="0"/>
          </a:p>
          <a:p>
            <a:r>
              <a:rPr lang="en-US" sz="1050" b="1" dirty="0"/>
              <a:t>   Now, the footer will be positioned below the floated blocks.</a:t>
            </a:r>
          </a:p>
          <a:p>
            <a:endParaRPr lang="en-US" sz="1050" b="1" dirty="0"/>
          </a:p>
        </p:txBody>
      </p:sp>
    </p:spTree>
    <p:extLst>
      <p:ext uri="{BB962C8B-B14F-4D97-AF65-F5344CB8AC3E}">
        <p14:creationId xmlns:p14="http://schemas.microsoft.com/office/powerpoint/2010/main" val="193166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2928</Words>
  <Application>Microsoft Office PowerPoint</Application>
  <PresentationFormat>Custom</PresentationFormat>
  <Paragraphs>435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 MT</vt:lpstr>
      <vt:lpstr>Calibri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RAJNISH J</cp:lastModifiedBy>
  <cp:revision>17</cp:revision>
  <dcterms:created xsi:type="dcterms:W3CDTF">2024-06-29T05:28:18Z</dcterms:created>
  <dcterms:modified xsi:type="dcterms:W3CDTF">2024-08-02T09:19:44Z</dcterms:modified>
</cp:coreProperties>
</file>