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Lst>
  <p:sldSz cx="7569200" cy="10706100"/>
  <p:notesSz cx="7569200" cy="10706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1218" y="-11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8891"/>
            <a:ext cx="6433820" cy="224828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5416"/>
            <a:ext cx="5298440" cy="2676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2403"/>
            <a:ext cx="3292602"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2403"/>
            <a:ext cx="3292602" cy="70660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460" y="428244"/>
            <a:ext cx="6812280" cy="171297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2403"/>
            <a:ext cx="6812280"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6673"/>
            <a:ext cx="2422144" cy="5353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6673"/>
            <a:ext cx="1740916" cy="5353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a:xfrm>
            <a:off x="5449824" y="9956673"/>
            <a:ext cx="1740916" cy="5353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52716" y="765617"/>
            <a:ext cx="5867400" cy="369332"/>
          </a:xfrm>
          <a:prstGeom prst="rect">
            <a:avLst/>
          </a:prstGeom>
          <a:noFill/>
        </p:spPr>
        <p:txBody>
          <a:bodyPr wrap="square" rtlCol="0">
            <a:spAutoFit/>
          </a:bodyPr>
          <a:lstStyle/>
          <a:p>
            <a:r>
              <a:rPr lang="en-US" dirty="0"/>
              <a:t>HTML – Hyper Text Markup Language.</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3647152"/>
          </a:xfrm>
          <a:prstGeom prst="rect">
            <a:avLst/>
          </a:prstGeom>
          <a:noFill/>
        </p:spPr>
        <p:txBody>
          <a:bodyPr wrap="square" rtlCol="0">
            <a:spAutoFit/>
          </a:bodyPr>
          <a:lstStyle/>
          <a:p>
            <a:r>
              <a:rPr lang="en-US" sz="1050" b="1" dirty="0"/>
              <a:t>Hyper Text: </a:t>
            </a:r>
            <a:r>
              <a:rPr lang="en-US" sz="1050" dirty="0"/>
              <a:t>Well, it refers to the pieces of text which can link to other documents in the website. So these pieces of text are hypertext or hyperlinks, and they are the foundation of how an HTML website.</a:t>
            </a:r>
          </a:p>
          <a:p>
            <a:endParaRPr lang="en-US" sz="1050" dirty="0"/>
          </a:p>
          <a:p>
            <a:r>
              <a:rPr lang="en-IN" sz="1050" b="1" dirty="0"/>
              <a:t>Markup Language:</a:t>
            </a:r>
            <a:r>
              <a:rPr lang="en-IN" sz="1050" dirty="0"/>
              <a:t> </a:t>
            </a:r>
            <a:r>
              <a:rPr lang="en-US" sz="1050" dirty="0"/>
              <a:t>Now, if you look at the English language, we often see little bits</a:t>
            </a:r>
          </a:p>
          <a:p>
            <a:r>
              <a:rPr lang="en-US" sz="1050" dirty="0"/>
              <a:t>that function very similar to markup, like these double quotes The presence of these quotation marks is what tells a reader that this part is a quotation.</a:t>
            </a:r>
          </a:p>
          <a:p>
            <a:endParaRPr lang="en-US" sz="1050" dirty="0"/>
          </a:p>
          <a:p>
            <a:r>
              <a:rPr lang="en-US" sz="1050" b="1" dirty="0"/>
              <a:t>HTML TAGs:</a:t>
            </a:r>
          </a:p>
          <a:p>
            <a:endParaRPr lang="en-US" sz="1050" dirty="0"/>
          </a:p>
          <a:p>
            <a:r>
              <a:rPr lang="en-IN" sz="1050" b="1" dirty="0"/>
              <a:t>&lt;a&gt; </a:t>
            </a:r>
            <a:r>
              <a:rPr lang="en-IN" sz="1050" dirty="0"/>
              <a:t>&lt;</a:t>
            </a:r>
            <a:r>
              <a:rPr lang="en-IN" sz="1050" dirty="0" err="1"/>
              <a:t>abbr</a:t>
            </a:r>
            <a:r>
              <a:rPr lang="en-IN" sz="1050" dirty="0"/>
              <a:t>&gt; &lt;address&gt; &lt;area&gt; &lt;article&gt; &lt;aside&gt; &lt;audio&gt; &lt;b&gt; &lt;base&gt; &lt;</a:t>
            </a:r>
            <a:r>
              <a:rPr lang="en-IN" sz="1050" dirty="0" err="1"/>
              <a:t>bdi</a:t>
            </a:r>
            <a:r>
              <a:rPr lang="en-IN" sz="1050" dirty="0"/>
              <a:t>&gt; &lt;</a:t>
            </a:r>
            <a:r>
              <a:rPr lang="en-IN" sz="1050" dirty="0" err="1"/>
              <a:t>bdo</a:t>
            </a:r>
            <a:r>
              <a:rPr lang="en-IN" sz="1050" dirty="0"/>
              <a:t>&gt; &lt;blockquote&gt; </a:t>
            </a:r>
            <a:r>
              <a:rPr lang="en-IN" sz="1050" b="1" dirty="0"/>
              <a:t>&lt;body&gt; &lt;</a:t>
            </a:r>
            <a:r>
              <a:rPr lang="en-IN" sz="1050" b="1" dirty="0" err="1"/>
              <a:t>br</a:t>
            </a:r>
            <a:r>
              <a:rPr lang="en-IN" sz="1050" b="1" dirty="0"/>
              <a:t>&gt; &lt;button&gt; &lt;canvas&gt;</a:t>
            </a:r>
            <a:r>
              <a:rPr lang="en-IN" sz="1050" dirty="0"/>
              <a:t> &lt;caption&gt; &lt;cite&gt; &lt;code&gt; &lt;</a:t>
            </a:r>
            <a:r>
              <a:rPr lang="en-IN" sz="1050" dirty="0" err="1"/>
              <a:t>colgroup</a:t>
            </a:r>
            <a:r>
              <a:rPr lang="en-IN" sz="1050" dirty="0"/>
              <a:t>&gt;</a:t>
            </a:r>
          </a:p>
          <a:p>
            <a:r>
              <a:rPr lang="en-IN" sz="1050" dirty="0"/>
              <a:t>&lt;data&gt; &lt;</a:t>
            </a:r>
            <a:r>
              <a:rPr lang="en-IN" sz="1050" dirty="0" err="1"/>
              <a:t>datalist</a:t>
            </a:r>
            <a:r>
              <a:rPr lang="en-IN" sz="1050" dirty="0"/>
              <a:t>&gt; &lt;dd&gt; &lt;details&gt; &lt;</a:t>
            </a:r>
            <a:r>
              <a:rPr lang="en-IN" sz="1050" dirty="0" err="1"/>
              <a:t>dfn</a:t>
            </a:r>
            <a:r>
              <a:rPr lang="en-IN" sz="1050" dirty="0"/>
              <a:t>&gt; &lt;dialog&gt; </a:t>
            </a:r>
            <a:r>
              <a:rPr lang="en-IN" sz="1050" b="1" dirty="0"/>
              <a:t>&lt;div&gt; &lt;</a:t>
            </a:r>
            <a:r>
              <a:rPr lang="en-IN" sz="1050" b="1" dirty="0" err="1"/>
              <a:t>em</a:t>
            </a:r>
            <a:r>
              <a:rPr lang="en-IN" sz="1050" b="1" dirty="0"/>
              <a:t>&gt; &lt;embed&gt;</a:t>
            </a:r>
            <a:r>
              <a:rPr lang="en-IN" sz="1050" dirty="0"/>
              <a:t> &lt;</a:t>
            </a:r>
            <a:r>
              <a:rPr lang="en-IN" sz="1050" dirty="0" err="1"/>
              <a:t>fieldset</a:t>
            </a:r>
            <a:r>
              <a:rPr lang="en-IN" sz="1050" dirty="0"/>
              <a:t>&gt;</a:t>
            </a:r>
          </a:p>
          <a:p>
            <a:r>
              <a:rPr lang="en-IN" sz="1050" dirty="0"/>
              <a:t>&lt;</a:t>
            </a:r>
            <a:r>
              <a:rPr lang="en-IN" sz="1050" dirty="0" err="1"/>
              <a:t>figcaption</a:t>
            </a:r>
            <a:r>
              <a:rPr lang="en-IN" sz="1050" dirty="0"/>
              <a:t>&gt; &lt;figure&gt; </a:t>
            </a:r>
            <a:r>
              <a:rPr lang="en-IN" sz="1050" b="1" dirty="0"/>
              <a:t>&lt;footer&gt; &lt; form&gt; &lt;head&gt; &lt;header&gt;</a:t>
            </a:r>
            <a:r>
              <a:rPr lang="en-IN" sz="1050" dirty="0"/>
              <a:t> &lt;</a:t>
            </a:r>
            <a:r>
              <a:rPr lang="en-IN" sz="1050" dirty="0" err="1"/>
              <a:t>hgroup</a:t>
            </a:r>
            <a:r>
              <a:rPr lang="en-IN" sz="1050" dirty="0"/>
              <a:t>&gt; </a:t>
            </a:r>
            <a:r>
              <a:rPr lang="en-IN" sz="1050" b="1" dirty="0"/>
              <a:t>&lt;hl&gt; to &lt;h6&gt;</a:t>
            </a:r>
          </a:p>
          <a:p>
            <a:r>
              <a:rPr lang="en-IN" sz="1050" b="1" dirty="0"/>
              <a:t>&lt;hr&gt; &lt;html&gt;</a:t>
            </a:r>
            <a:r>
              <a:rPr lang="en-IN" sz="1050" dirty="0"/>
              <a:t> </a:t>
            </a:r>
            <a:r>
              <a:rPr lang="en-IN" sz="1050" b="1" dirty="0"/>
              <a:t>&lt;iframe&gt; &lt; </a:t>
            </a:r>
            <a:r>
              <a:rPr lang="en-IN" sz="1050" b="1" dirty="0" err="1"/>
              <a:t>img</a:t>
            </a:r>
            <a:r>
              <a:rPr lang="en-IN" sz="1050" b="1" dirty="0"/>
              <a:t>&gt; &lt;input&gt;</a:t>
            </a:r>
            <a:r>
              <a:rPr lang="en-IN" sz="1050" dirty="0"/>
              <a:t>  &lt;ins&gt; &lt;</a:t>
            </a:r>
            <a:r>
              <a:rPr lang="en-IN" sz="1050" dirty="0" err="1"/>
              <a:t>kbd</a:t>
            </a:r>
            <a:r>
              <a:rPr lang="en-IN" sz="1050" dirty="0"/>
              <a:t>&gt; &lt;keygen&gt; </a:t>
            </a:r>
            <a:r>
              <a:rPr lang="en-IN" sz="1050" b="1" dirty="0"/>
              <a:t>&lt;label&gt;</a:t>
            </a:r>
            <a:r>
              <a:rPr lang="en-IN" sz="1050" dirty="0"/>
              <a:t> &lt; legend&gt;</a:t>
            </a:r>
          </a:p>
          <a:p>
            <a:r>
              <a:rPr lang="en-IN" sz="1050" b="1" dirty="0"/>
              <a:t>&lt;li&gt; &lt;link&gt;</a:t>
            </a:r>
            <a:r>
              <a:rPr lang="en-IN" sz="1050" dirty="0"/>
              <a:t> &lt;main&gt; &lt;map&gt; &lt;mark&gt; &lt;menu&gt; &lt;</a:t>
            </a:r>
            <a:r>
              <a:rPr lang="en-IN" sz="1050" dirty="0" err="1"/>
              <a:t>menuitem</a:t>
            </a:r>
            <a:r>
              <a:rPr lang="en-IN" sz="1050" dirty="0"/>
              <a:t>&gt; </a:t>
            </a:r>
            <a:r>
              <a:rPr lang="en-IN" sz="1050" b="1" dirty="0"/>
              <a:t>&lt;meta&gt; </a:t>
            </a:r>
            <a:r>
              <a:rPr lang="en-IN" sz="1050" dirty="0"/>
              <a:t>&lt;meter&gt; &lt;</a:t>
            </a:r>
            <a:r>
              <a:rPr lang="en-IN" sz="1050" dirty="0" err="1"/>
              <a:t>noscript</a:t>
            </a:r>
            <a:r>
              <a:rPr lang="en-IN" sz="1050" dirty="0"/>
              <a:t>&gt; </a:t>
            </a:r>
            <a:r>
              <a:rPr lang="en-IN" sz="1050" b="1" dirty="0"/>
              <a:t>&lt;nav&gt; </a:t>
            </a:r>
            <a:r>
              <a:rPr lang="en-IN" sz="1050" dirty="0"/>
              <a:t>&lt;object&gt; </a:t>
            </a:r>
            <a:r>
              <a:rPr lang="en-IN" sz="1050" b="1" dirty="0"/>
              <a:t>&lt;</a:t>
            </a:r>
            <a:r>
              <a:rPr lang="en-IN" sz="1050" b="1" dirty="0" err="1"/>
              <a:t>ol</a:t>
            </a:r>
            <a:r>
              <a:rPr lang="en-IN" sz="1050" b="1" dirty="0"/>
              <a:t>&gt;</a:t>
            </a:r>
            <a:r>
              <a:rPr lang="en-IN" sz="1050" dirty="0"/>
              <a:t> &lt;</a:t>
            </a:r>
            <a:r>
              <a:rPr lang="en-IN" sz="1050" dirty="0" err="1"/>
              <a:t>optgroup</a:t>
            </a:r>
            <a:r>
              <a:rPr lang="en-IN" sz="1050" dirty="0"/>
              <a:t>&gt; </a:t>
            </a:r>
            <a:r>
              <a:rPr lang="en-IN" sz="1050" b="1" dirty="0"/>
              <a:t>&lt;option&gt; </a:t>
            </a:r>
            <a:r>
              <a:rPr lang="en-IN" sz="1050" dirty="0"/>
              <a:t>&lt;output&gt; &lt;param&gt; </a:t>
            </a:r>
            <a:r>
              <a:rPr lang="en-IN" sz="1050" b="1" dirty="0"/>
              <a:t>&lt;p&gt;</a:t>
            </a:r>
            <a:r>
              <a:rPr lang="en-IN" sz="1050" dirty="0"/>
              <a:t> &lt;picture&gt; &lt;progress&gt; &lt;ruby&gt; &lt;amp&gt; </a:t>
            </a:r>
            <a:r>
              <a:rPr lang="en-IN" sz="1050" b="1" dirty="0"/>
              <a:t>&lt;script&gt; &lt;section&gt; &lt;select&gt; </a:t>
            </a:r>
            <a:r>
              <a:rPr lang="en-IN" sz="1050" dirty="0"/>
              <a:t>&lt;small&gt; &lt;source&gt; </a:t>
            </a:r>
            <a:r>
              <a:rPr lang="en-IN" sz="1050" b="1" dirty="0"/>
              <a:t>&lt;span&gt; &lt;strong&gt; &lt;style&gt; </a:t>
            </a:r>
            <a:r>
              <a:rPr lang="en-IN" sz="1050" dirty="0"/>
              <a:t>&lt;summary&gt; &lt;</a:t>
            </a:r>
            <a:r>
              <a:rPr lang="en-IN" sz="1050" dirty="0" err="1"/>
              <a:t>svg</a:t>
            </a:r>
            <a:r>
              <a:rPr lang="en-IN" sz="1050" dirty="0"/>
              <a:t>&gt; &lt;table&gt; &lt;</a:t>
            </a:r>
            <a:r>
              <a:rPr lang="en-IN" sz="1050" dirty="0" err="1"/>
              <a:t>tbody</a:t>
            </a:r>
            <a:r>
              <a:rPr lang="en-IN" sz="1050" dirty="0"/>
              <a:t>&gt; &lt;template&gt; </a:t>
            </a:r>
            <a:r>
              <a:rPr lang="en-IN" sz="1050" b="1" dirty="0"/>
              <a:t>&lt;</a:t>
            </a:r>
            <a:r>
              <a:rPr lang="en-IN" sz="1050" b="1" dirty="0" err="1"/>
              <a:t>textarea</a:t>
            </a:r>
            <a:r>
              <a:rPr lang="en-IN" sz="1050" b="1" dirty="0"/>
              <a:t>&gt; </a:t>
            </a:r>
            <a:r>
              <a:rPr lang="en-IN" sz="1050" dirty="0"/>
              <a:t>&lt;</a:t>
            </a:r>
            <a:r>
              <a:rPr lang="en-IN" sz="1050" dirty="0" err="1"/>
              <a:t>tfoot</a:t>
            </a:r>
            <a:r>
              <a:rPr lang="en-IN" sz="1050" dirty="0"/>
              <a:t>&gt; &lt;</a:t>
            </a:r>
            <a:r>
              <a:rPr lang="en-IN" sz="1050" dirty="0" err="1"/>
              <a:t>thead</a:t>
            </a:r>
            <a:r>
              <a:rPr lang="en-IN" sz="1050" dirty="0"/>
              <a:t>&gt; </a:t>
            </a:r>
            <a:r>
              <a:rPr lang="en-IN" sz="1050" b="1" dirty="0"/>
              <a:t>&lt;title&gt; &lt;ul&gt; </a:t>
            </a:r>
            <a:r>
              <a:rPr lang="en-IN" sz="1050" dirty="0"/>
              <a:t>&lt;video&gt;</a:t>
            </a:r>
          </a:p>
          <a:p>
            <a:endParaRPr lang="en-IN" sz="1050" dirty="0"/>
          </a:p>
          <a:p>
            <a:endParaRPr lang="en-IN" sz="1050" dirty="0"/>
          </a:p>
        </p:txBody>
      </p:sp>
      <p:sp>
        <p:nvSpPr>
          <p:cNvPr id="42" name="TextBox 41">
            <a:extLst>
              <a:ext uri="{FF2B5EF4-FFF2-40B4-BE49-F238E27FC236}">
                <a16:creationId xmlns:a16="http://schemas.microsoft.com/office/drawing/2014/main" id="{E5D4E2AA-6AD8-4679-84DA-045B5184D101}"/>
              </a:ext>
            </a:extLst>
          </p:cNvPr>
          <p:cNvSpPr txBox="1"/>
          <p:nvPr/>
        </p:nvSpPr>
        <p:spPr>
          <a:xfrm>
            <a:off x="653995" y="8324844"/>
            <a:ext cx="2514600" cy="400110"/>
          </a:xfrm>
          <a:prstGeom prst="rect">
            <a:avLst/>
          </a:prstGeom>
          <a:noFill/>
        </p:spPr>
        <p:txBody>
          <a:bodyPr wrap="square" rtlCol="0">
            <a:spAutoFit/>
          </a:bodyPr>
          <a:lstStyle/>
          <a:p>
            <a:r>
              <a:rPr lang="en-US" sz="2000" b="1" dirty="0"/>
              <a:t>Known about HTML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52716" y="765617"/>
            <a:ext cx="5867400" cy="369332"/>
          </a:xfrm>
          <a:prstGeom prst="rect">
            <a:avLst/>
          </a:prstGeom>
          <a:noFill/>
        </p:spPr>
        <p:txBody>
          <a:bodyPr wrap="square" rtlCol="0">
            <a:spAutoFit/>
          </a:bodyPr>
          <a:lstStyle/>
          <a:p>
            <a:r>
              <a:rPr lang="en-US" dirty="0"/>
              <a:t>Heading Tag</a:t>
            </a:r>
            <a:endParaRPr lang="en-IN" dirty="0"/>
          </a:p>
        </p:txBody>
      </p:sp>
      <p:sp>
        <p:nvSpPr>
          <p:cNvPr id="13" name="TextBox 12">
            <a:extLst>
              <a:ext uri="{FF2B5EF4-FFF2-40B4-BE49-F238E27FC236}">
                <a16:creationId xmlns:a16="http://schemas.microsoft.com/office/drawing/2014/main" id="{BB42CBCA-17D8-4CC8-A051-0CDC84ECB946}"/>
              </a:ext>
            </a:extLst>
          </p:cNvPr>
          <p:cNvSpPr txBox="1"/>
          <p:nvPr/>
        </p:nvSpPr>
        <p:spPr>
          <a:xfrm>
            <a:off x="2260600" y="1982798"/>
            <a:ext cx="4994570" cy="3647152"/>
          </a:xfrm>
          <a:prstGeom prst="rect">
            <a:avLst/>
          </a:prstGeom>
          <a:noFill/>
        </p:spPr>
        <p:txBody>
          <a:bodyPr wrap="square" rtlCol="0">
            <a:spAutoFit/>
          </a:bodyPr>
          <a:lstStyle/>
          <a:p>
            <a:r>
              <a:rPr lang="en-IN" sz="1050" b="1" dirty="0"/>
              <a:t>Element vs. Tag</a:t>
            </a:r>
          </a:p>
          <a:p>
            <a:endParaRPr lang="en-IN" sz="1050" dirty="0"/>
          </a:p>
          <a:p>
            <a:r>
              <a:rPr lang="en-US" sz="1050" dirty="0"/>
              <a:t>So what exactly is the difference? </a:t>
            </a:r>
          </a:p>
          <a:p>
            <a:r>
              <a:rPr lang="en-US" sz="1050" dirty="0"/>
              <a:t>Well, the tag refers to these bits. These are tags Anything that's inside an angle bracket, we call these, "angle brackets," is a tag.  And they have different names. As I mentioned this is opening tag </a:t>
            </a:r>
            <a:r>
              <a:rPr lang="en-US" sz="1050" b="1" dirty="0"/>
              <a:t>&lt;h1&gt; </a:t>
            </a:r>
            <a:r>
              <a:rPr lang="en-US" sz="1050" dirty="0"/>
              <a:t>and this one at the end, is of course called the closing tag </a:t>
            </a:r>
            <a:r>
              <a:rPr lang="en-US" sz="1050" b="1" dirty="0"/>
              <a:t>&lt;/h1&gt;</a:t>
            </a:r>
            <a:r>
              <a:rPr lang="en-US" sz="1050" dirty="0"/>
              <a:t> </a:t>
            </a:r>
            <a:endParaRPr lang="en-IN" sz="1050" dirty="0"/>
          </a:p>
          <a:p>
            <a:r>
              <a:rPr lang="en-IN" sz="1050" dirty="0"/>
              <a:t>Now these are the tags, </a:t>
            </a:r>
            <a:r>
              <a:rPr lang="en-US" sz="1050" dirty="0"/>
              <a:t>Well, the entire thing here, this is an element. That includes the</a:t>
            </a:r>
          </a:p>
          <a:p>
            <a:r>
              <a:rPr lang="en-US" sz="1050" dirty="0"/>
              <a:t>content as well as any opening or closing tags. This is the HTML element, and these parts are the tags. </a:t>
            </a:r>
          </a:p>
          <a:p>
            <a:endParaRPr lang="en-US" sz="1050" dirty="0"/>
          </a:p>
          <a:p>
            <a:r>
              <a:rPr lang="en-US" sz="1050" b="1" dirty="0"/>
              <a:t>Available tags: h1 to h6</a:t>
            </a:r>
          </a:p>
          <a:p>
            <a:r>
              <a:rPr lang="en-US" sz="1050" dirty="0"/>
              <a:t>&lt;h1&gt; Heading 1 &lt;/h1&gt;</a:t>
            </a:r>
          </a:p>
          <a:p>
            <a:r>
              <a:rPr lang="en-US" sz="1050" dirty="0"/>
              <a:t>&lt;h2&gt; Heading 2 &lt;/h2&gt;</a:t>
            </a:r>
          </a:p>
          <a:p>
            <a:r>
              <a:rPr lang="en-US" sz="1050" dirty="0"/>
              <a:t>&lt;h3&gt; Heading 3 &lt;/h3&gt;</a:t>
            </a:r>
          </a:p>
          <a:p>
            <a:r>
              <a:rPr lang="en-US" sz="1050" dirty="0"/>
              <a:t>&lt;h4&gt; Heading 4 &lt;/h4&gt;</a:t>
            </a:r>
          </a:p>
          <a:p>
            <a:r>
              <a:rPr lang="en-US" sz="1050" dirty="0"/>
              <a:t>&lt;h5&gt; Heading 5 &lt;/h5&gt;</a:t>
            </a:r>
          </a:p>
          <a:p>
            <a:r>
              <a:rPr lang="en-US" sz="1050" dirty="0"/>
              <a:t>&lt;h6&gt; Heading 6 &lt;/h6&gt;</a:t>
            </a:r>
          </a:p>
          <a:p>
            <a:endParaRPr lang="en-US" sz="1050" dirty="0"/>
          </a:p>
          <a:p>
            <a:r>
              <a:rPr lang="en-US" sz="1050" dirty="0"/>
              <a:t>Note: </a:t>
            </a:r>
          </a:p>
          <a:p>
            <a:pPr marL="171450" indent="-171450">
              <a:buFont typeface="Arial" panose="020B0604020202020204" pitchFamily="34" charset="0"/>
              <a:buChar char="•"/>
            </a:pPr>
            <a:r>
              <a:rPr lang="en-US" sz="1050" dirty="0"/>
              <a:t>If you create with tag like this  with h1 and then you end  with a different one like an h6. It does not works. </a:t>
            </a:r>
          </a:p>
          <a:p>
            <a:pPr marL="171450" indent="-171450">
              <a:buFont typeface="Arial" panose="020B0604020202020204" pitchFamily="34" charset="0"/>
              <a:buChar char="•"/>
            </a:pPr>
            <a:r>
              <a:rPr lang="en-US" sz="1050" dirty="0"/>
              <a:t>The Level 1 headings are the biggest and the Level 6 headings are the smallest.</a:t>
            </a:r>
          </a:p>
        </p:txBody>
      </p:sp>
    </p:spTree>
    <p:extLst>
      <p:ext uri="{BB962C8B-B14F-4D97-AF65-F5344CB8AC3E}">
        <p14:creationId xmlns:p14="http://schemas.microsoft.com/office/powerpoint/2010/main" val="465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52716" y="765617"/>
            <a:ext cx="5867400" cy="369332"/>
          </a:xfrm>
          <a:prstGeom prst="rect">
            <a:avLst/>
          </a:prstGeom>
          <a:noFill/>
        </p:spPr>
        <p:txBody>
          <a:bodyPr wrap="square" rtlCol="0">
            <a:spAutoFit/>
          </a:bodyPr>
          <a:lstStyle/>
          <a:p>
            <a:r>
              <a:rPr lang="en-US" dirty="0"/>
              <a:t>Paragraph Tag</a:t>
            </a:r>
            <a:endParaRPr lang="en-IN" dirty="0"/>
          </a:p>
        </p:txBody>
      </p:sp>
      <p:sp>
        <p:nvSpPr>
          <p:cNvPr id="13" name="TextBox 12">
            <a:extLst>
              <a:ext uri="{FF2B5EF4-FFF2-40B4-BE49-F238E27FC236}">
                <a16:creationId xmlns:a16="http://schemas.microsoft.com/office/drawing/2014/main" id="{5DEF0336-F58C-4A64-B987-1A9A02D9F675}"/>
              </a:ext>
            </a:extLst>
          </p:cNvPr>
          <p:cNvSpPr txBox="1"/>
          <p:nvPr/>
        </p:nvSpPr>
        <p:spPr>
          <a:xfrm>
            <a:off x="2278729" y="2008175"/>
            <a:ext cx="4918370" cy="23683406"/>
          </a:xfrm>
          <a:prstGeom prst="rect">
            <a:avLst/>
          </a:prstGeom>
          <a:noFill/>
        </p:spPr>
        <p:txBody>
          <a:bodyPr wrap="square" rtlCol="0">
            <a:spAutoFit/>
          </a:bodyPr>
          <a:lstStyle/>
          <a:p>
            <a:pPr algn="l"/>
            <a:r>
              <a:rPr lang="en-US" sz="1050" dirty="0">
                <a:solidFill>
                  <a:srgbClr val="2D2F31"/>
                </a:solidFill>
                <a:latin typeface="Udemy Sans"/>
              </a:rPr>
              <a:t>T</a:t>
            </a:r>
            <a:r>
              <a:rPr lang="en-US" sz="1050" b="0" i="0" dirty="0">
                <a:solidFill>
                  <a:srgbClr val="2D2F31"/>
                </a:solidFill>
                <a:effectLst/>
                <a:latin typeface="Udemy Sans"/>
              </a:rPr>
              <a:t>he paragraph element.</a:t>
            </a:r>
          </a:p>
          <a:p>
            <a:pPr algn="l"/>
            <a:r>
              <a:rPr lang="en-US" sz="1050" b="0" i="0" dirty="0">
                <a:solidFill>
                  <a:srgbClr val="2D2F31"/>
                </a:solidFill>
                <a:effectLst/>
                <a:latin typeface="Udemy Sans"/>
              </a:rPr>
              <a:t>And this is also related to formatting and putting text on our websites.</a:t>
            </a:r>
          </a:p>
          <a:p>
            <a:pPr algn="l"/>
            <a:r>
              <a:rPr lang="en-US" sz="1050" b="0" i="0" dirty="0">
                <a:solidFill>
                  <a:srgbClr val="2D2F31"/>
                </a:solidFill>
                <a:effectLst/>
                <a:latin typeface="Udemy Sans"/>
              </a:rPr>
              <a:t>This is what a paragraph element looks like and similar to the heading element, you've got the opening</a:t>
            </a:r>
          </a:p>
          <a:p>
            <a:pPr algn="l"/>
            <a:r>
              <a:rPr lang="en-US" sz="1050" b="0" i="0" dirty="0">
                <a:solidFill>
                  <a:srgbClr val="2D2F31"/>
                </a:solidFill>
                <a:effectLst/>
                <a:latin typeface="Udemy Sans"/>
              </a:rPr>
              <a:t>tag (&lt;p&gt;) and the closing tag (&lt;/p&gt;), and in between you've got the content that is going to be your paragraph.</a:t>
            </a:r>
          </a:p>
          <a:p>
            <a:pPr algn="l"/>
            <a:r>
              <a:rPr lang="en-US" sz="1050" b="0" i="0" dirty="0">
                <a:solidFill>
                  <a:srgbClr val="2D2F31"/>
                </a:solidFill>
                <a:effectLst/>
                <a:latin typeface="Udemy Sans"/>
              </a:rPr>
              <a:t>Now the reason why we need a paragraph tag is because if you just had plain text in your HTML document,</a:t>
            </a:r>
          </a:p>
          <a:p>
            <a:pPr algn="l"/>
            <a:r>
              <a:rPr lang="en-US" sz="1050" b="0" i="0" dirty="0">
                <a:solidFill>
                  <a:srgbClr val="2D2F31"/>
                </a:solidFill>
                <a:effectLst/>
                <a:latin typeface="Udemy Sans"/>
              </a:rPr>
              <a:t>when you run the code and you see it on a website, what you'll see is something like this.</a:t>
            </a:r>
          </a:p>
          <a:p>
            <a:pPr algn="l"/>
            <a:r>
              <a:rPr lang="en-US" sz="1050" b="0" i="0" dirty="0">
                <a:solidFill>
                  <a:srgbClr val="2D2F31"/>
                </a:solidFill>
                <a:effectLst/>
                <a:latin typeface="Udemy Sans"/>
              </a:rPr>
              <a:t>The text, they run into each other onto the same line and you can't actually tell where one paragraph</a:t>
            </a:r>
          </a:p>
          <a:p>
            <a:pPr algn="l"/>
            <a:r>
              <a:rPr lang="en-US" sz="1050" b="0" i="0" dirty="0">
                <a:solidFill>
                  <a:srgbClr val="2D2F31"/>
                </a:solidFill>
                <a:effectLst/>
                <a:latin typeface="Udemy Sans"/>
              </a:rPr>
              <a:t>begins and where the other ends.</a:t>
            </a:r>
          </a:p>
          <a:p>
            <a:pPr algn="l"/>
            <a:r>
              <a:rPr lang="en-US" sz="1050" b="0" i="0" dirty="0">
                <a:solidFill>
                  <a:srgbClr val="2D2F31"/>
                </a:solidFill>
                <a:effectLst/>
                <a:latin typeface="Udemy Sans"/>
              </a:rPr>
              <a:t>On the other hand, if we had created two paragraph elements for these two lines, then when we run</a:t>
            </a:r>
          </a:p>
          <a:p>
            <a:pPr algn="l"/>
            <a:r>
              <a:rPr lang="en-US" sz="1050" b="0" i="0" dirty="0">
                <a:solidFill>
                  <a:srgbClr val="2D2F31"/>
                </a:solidFill>
                <a:effectLst/>
                <a:latin typeface="Udemy Sans"/>
              </a:rPr>
              <a:t>the code you will see them being separated with a line in between to be able to distinguish the different</a:t>
            </a:r>
          </a:p>
          <a:p>
            <a:pPr algn="l"/>
            <a:r>
              <a:rPr lang="en-US" sz="1050" b="0" i="0" dirty="0">
                <a:solidFill>
                  <a:srgbClr val="2D2F31"/>
                </a:solidFill>
                <a:effectLst/>
                <a:latin typeface="Udemy Sans"/>
              </a:rPr>
              <a:t>paragraphs.</a:t>
            </a:r>
          </a:p>
          <a:p>
            <a:pPr algn="l"/>
            <a:r>
              <a:rPr lang="en-US" sz="1050" b="0" i="0" dirty="0">
                <a:solidFill>
                  <a:srgbClr val="2D2F31"/>
                </a:solidFill>
                <a:effectLst/>
                <a:latin typeface="Udemy Sans"/>
              </a:rPr>
              <a:t>And this is also really important for people who are using screen readers, so people who might be blind,</a:t>
            </a:r>
          </a:p>
          <a:p>
            <a:pPr algn="l"/>
            <a:r>
              <a:rPr lang="en-US" sz="1050" b="0" i="0" dirty="0">
                <a:solidFill>
                  <a:srgbClr val="2D2F31"/>
                </a:solidFill>
                <a:effectLst/>
                <a:latin typeface="Udemy Sans"/>
              </a:rPr>
              <a:t>because what the screen reader will do is they'll see the beginning of each paragraph element and it</a:t>
            </a:r>
          </a:p>
          <a:p>
            <a:pPr algn="l"/>
            <a:r>
              <a:rPr lang="en-US" sz="1050" b="0" i="0" dirty="0">
                <a:solidFill>
                  <a:srgbClr val="2D2F31"/>
                </a:solidFill>
                <a:effectLst/>
                <a:latin typeface="Udemy Sans"/>
              </a:rPr>
              <a:t>allows the blind user to be able to skip to the next paragraph easily and be able to see what's going</a:t>
            </a:r>
          </a:p>
          <a:p>
            <a:pPr algn="l"/>
            <a:r>
              <a:rPr lang="en-US" sz="1050" b="0" i="0" dirty="0">
                <a:solidFill>
                  <a:srgbClr val="2D2F31"/>
                </a:solidFill>
                <a:effectLst/>
                <a:latin typeface="Udemy Sans"/>
              </a:rPr>
              <a:t>on each time.</a:t>
            </a:r>
          </a:p>
          <a:p>
            <a:pPr algn="l"/>
            <a:r>
              <a:rPr lang="en-US" sz="1050" b="0" i="0" dirty="0">
                <a:solidFill>
                  <a:srgbClr val="2D2F31"/>
                </a:solidFill>
                <a:effectLst/>
                <a:latin typeface="Udemy Sans"/>
              </a:rPr>
              <a:t>Now let's put those skills into practice by trying an exercise using the paragraph element.</a:t>
            </a:r>
          </a:p>
          <a:p>
            <a:pPr algn="l"/>
            <a:r>
              <a:rPr lang="en-US" sz="1050" b="0" i="0" dirty="0">
                <a:solidFill>
                  <a:srgbClr val="2D2F31"/>
                </a:solidFill>
                <a:effectLst/>
                <a:latin typeface="Udemy Sans"/>
              </a:rPr>
              <a:t>If you head over to the course resources for this lesson, you should be able to download the zipped file</a:t>
            </a:r>
          </a:p>
          <a:p>
            <a:pPr algn="l"/>
            <a:r>
              <a:rPr lang="en-US" sz="1050" b="0" i="0" dirty="0">
                <a:solidFill>
                  <a:srgbClr val="2D2F31"/>
                </a:solidFill>
                <a:effectLst/>
                <a:latin typeface="Udemy Sans"/>
              </a:rPr>
              <a:t>for the 2.2 Paragraph Element</a:t>
            </a:r>
          </a:p>
          <a:p>
            <a:pPr algn="l"/>
            <a:r>
              <a:rPr lang="en-US" sz="1050" b="0" i="0" dirty="0">
                <a:solidFill>
                  <a:srgbClr val="2D2F31"/>
                </a:solidFill>
                <a:effectLst/>
                <a:latin typeface="Udemy Sans"/>
              </a:rPr>
              <a:t>and once you've extracted and unzipped it, then go ahead and put it into your Web Development Projects</a:t>
            </a:r>
          </a:p>
          <a:p>
            <a:pPr algn="l"/>
            <a:r>
              <a:rPr lang="en-US" sz="1050" b="0" i="0" dirty="0">
                <a:solidFill>
                  <a:srgbClr val="2D2F31"/>
                </a:solidFill>
                <a:effectLst/>
                <a:latin typeface="Udemy Sans"/>
              </a:rPr>
              <a:t>folder and then open it up inside VS Code.</a:t>
            </a:r>
          </a:p>
          <a:p>
            <a:pPr algn="l"/>
            <a:r>
              <a:rPr lang="en-US" sz="1050" b="0" i="0" dirty="0">
                <a:solidFill>
                  <a:srgbClr val="2D2F31"/>
                </a:solidFill>
                <a:effectLst/>
                <a:latin typeface="Udemy Sans"/>
              </a:rPr>
              <a:t>I showed you how to do all of this in the previous lesson in HTML heading element as well as the initial</a:t>
            </a:r>
          </a:p>
          <a:p>
            <a:pPr algn="l"/>
            <a:r>
              <a:rPr lang="en-US" sz="1050" b="0" i="0" dirty="0">
                <a:solidFill>
                  <a:srgbClr val="2D2F31"/>
                </a:solidFill>
                <a:effectLst/>
                <a:latin typeface="Udemy Sans"/>
              </a:rPr>
              <a:t>lesson when I showed you how to download course resources, so be sure to check those places if you</a:t>
            </a:r>
          </a:p>
          <a:p>
            <a:pPr algn="l"/>
            <a:r>
              <a:rPr lang="en-US" sz="1050" b="0" i="0" dirty="0">
                <a:solidFill>
                  <a:srgbClr val="2D2F31"/>
                </a:solidFill>
                <a:effectLst/>
                <a:latin typeface="Udemy Sans"/>
              </a:rPr>
              <a:t>don't know how to get hold of this folder.</a:t>
            </a:r>
          </a:p>
          <a:p>
            <a:pPr algn="l"/>
            <a:r>
              <a:rPr lang="en-US" sz="1050" b="0" i="0" dirty="0">
                <a:solidFill>
                  <a:srgbClr val="2D2F31"/>
                </a:solidFill>
                <a:effectLst/>
                <a:latin typeface="Udemy Sans"/>
              </a:rPr>
              <a:t>But once you have it opened up like this, then I want you to go ahead and open up the index.html file,</a:t>
            </a:r>
          </a:p>
          <a:p>
            <a:pPr algn="l"/>
            <a:r>
              <a:rPr lang="en-US" sz="1050" b="0" i="0" dirty="0">
                <a:solidFill>
                  <a:srgbClr val="2D2F31"/>
                </a:solidFill>
                <a:effectLst/>
                <a:latin typeface="Udemy Sans"/>
              </a:rPr>
              <a:t>which as always, is where we're going to write our code.</a:t>
            </a:r>
          </a:p>
          <a:p>
            <a:pPr algn="l"/>
            <a:r>
              <a:rPr lang="en-US" sz="1050" b="0" i="0" dirty="0">
                <a:solidFill>
                  <a:srgbClr val="2D2F31"/>
                </a:solidFill>
                <a:effectLst/>
                <a:latin typeface="Udemy Sans"/>
              </a:rPr>
              <a:t>Notice here we've got three paragraphs, the first paragraph, the second paragraph and the third paragraph.</a:t>
            </a:r>
          </a:p>
          <a:p>
            <a:pPr algn="l"/>
            <a:r>
              <a:rPr lang="en-US" sz="1050" b="0" i="0" dirty="0">
                <a:solidFill>
                  <a:srgbClr val="2D2F31"/>
                </a:solidFill>
                <a:effectLst/>
                <a:latin typeface="Udemy Sans"/>
              </a:rPr>
              <a:t>And then there's some placeholder text in Latin, which doesn't mean anything.</a:t>
            </a:r>
          </a:p>
          <a:p>
            <a:pPr algn="l"/>
            <a:r>
              <a:rPr lang="en-US" sz="1050" b="0" i="0" dirty="0">
                <a:solidFill>
                  <a:srgbClr val="2D2F31"/>
                </a:solidFill>
                <a:effectLst/>
                <a:latin typeface="Udemy Sans"/>
              </a:rPr>
              <a:t>It just is there so that you can see what a paragraph of text would look like.</a:t>
            </a:r>
          </a:p>
          <a:p>
            <a:pPr algn="l"/>
            <a:r>
              <a:rPr lang="en-US" sz="1050" b="0" i="0" dirty="0">
                <a:solidFill>
                  <a:srgbClr val="2D2F31"/>
                </a:solidFill>
                <a:effectLst/>
                <a:latin typeface="Udemy Sans"/>
              </a:rPr>
              <a:t>And when you go ahead and right-click and Show Preview, you should see that all of the paragraphs are</a:t>
            </a:r>
          </a:p>
          <a:p>
            <a:pPr algn="l"/>
            <a:r>
              <a:rPr lang="en-US" sz="1050" b="0" i="0" dirty="0">
                <a:solidFill>
                  <a:srgbClr val="2D2F31"/>
                </a:solidFill>
                <a:effectLst/>
                <a:latin typeface="Udemy Sans"/>
              </a:rPr>
              <a:t>jumbled together into one long line and we can't tell where one paragraph begins and the other one ends.</a:t>
            </a:r>
          </a:p>
          <a:p>
            <a:pPr algn="l"/>
            <a:r>
              <a:rPr lang="en-US" sz="1050" b="0" i="0" dirty="0">
                <a:solidFill>
                  <a:srgbClr val="2D2F31"/>
                </a:solidFill>
                <a:effectLst/>
                <a:latin typeface="Udemy Sans"/>
              </a:rPr>
              <a:t>So now it is your mission to solve this problem using what you've learned about the paragraph element.</a:t>
            </a:r>
          </a:p>
          <a:p>
            <a:pPr algn="l"/>
            <a:r>
              <a:rPr lang="en-US" sz="1050" b="0" i="0" dirty="0">
                <a:solidFill>
                  <a:srgbClr val="2D2F31"/>
                </a:solidFill>
                <a:effectLst/>
                <a:latin typeface="Udemy Sans"/>
              </a:rPr>
              <a:t>So go ahead and format these three paragraphs using the paragraph tag and once you're done, you should</a:t>
            </a:r>
          </a:p>
          <a:p>
            <a:pPr algn="l"/>
            <a:r>
              <a:rPr lang="en-US" sz="1050" b="0" i="0" dirty="0">
                <a:solidFill>
                  <a:srgbClr val="2D2F31"/>
                </a:solidFill>
                <a:effectLst/>
                <a:latin typeface="Udemy Sans"/>
              </a:rPr>
              <a:t>see the preview</a:t>
            </a:r>
          </a:p>
          <a:p>
            <a:pPr algn="l"/>
            <a:r>
              <a:rPr lang="en-US" sz="1050" b="0" i="0" dirty="0">
                <a:solidFill>
                  <a:srgbClr val="2D2F31"/>
                </a:solidFill>
                <a:effectLst/>
                <a:latin typeface="Udemy Sans"/>
              </a:rPr>
              <a:t>show something like this, where each paragraph is separated into new lines and clearly, visually, we're</a:t>
            </a:r>
          </a:p>
          <a:p>
            <a:pPr algn="l"/>
            <a:r>
              <a:rPr lang="en-US" sz="1050" b="0" i="0" dirty="0">
                <a:solidFill>
                  <a:srgbClr val="2D2F31"/>
                </a:solidFill>
                <a:effectLst/>
                <a:latin typeface="Udemy Sans"/>
              </a:rPr>
              <a:t>able to see the difference and we're able to distinguish these three different paragraphs.</a:t>
            </a:r>
          </a:p>
          <a:p>
            <a:pPr algn="l"/>
            <a:r>
              <a:rPr lang="en-US" sz="1050" b="0" i="0" dirty="0">
                <a:solidFill>
                  <a:srgbClr val="2D2F31"/>
                </a:solidFill>
                <a:effectLst/>
                <a:latin typeface="Udemy Sans"/>
              </a:rPr>
              <a:t>Pause the video now, and once you're done, we'll go through the solution together.</a:t>
            </a:r>
          </a:p>
          <a:p>
            <a:pPr algn="l"/>
            <a:r>
              <a:rPr lang="en-US" sz="1050" b="0" i="0" dirty="0">
                <a:solidFill>
                  <a:srgbClr val="2D2F31"/>
                </a:solidFill>
                <a:effectLst/>
                <a:latin typeface="Udemy Sans"/>
              </a:rPr>
              <a:t>All right.</a:t>
            </a:r>
          </a:p>
          <a:p>
            <a:pPr algn="l"/>
            <a:r>
              <a:rPr lang="en-US" sz="1050" b="0" i="0" dirty="0">
                <a:solidFill>
                  <a:srgbClr val="2D2F31"/>
                </a:solidFill>
                <a:effectLst/>
                <a:latin typeface="Udemy Sans"/>
              </a:rPr>
              <a:t>We're going to use our paragraph tag.</a:t>
            </a:r>
          </a:p>
          <a:p>
            <a:pPr algn="l"/>
            <a:r>
              <a:rPr lang="en-US" sz="1050" b="0" i="0" dirty="0">
                <a:solidFill>
                  <a:srgbClr val="2D2F31"/>
                </a:solidFill>
                <a:effectLst/>
                <a:latin typeface="Udemy Sans"/>
              </a:rPr>
              <a:t>So we're going to put the open tag here just in front of our first paragraph, and then we're going</a:t>
            </a:r>
          </a:p>
          <a:p>
            <a:pPr algn="l"/>
            <a:r>
              <a:rPr lang="en-US" sz="1050" b="0" i="0" dirty="0">
                <a:solidFill>
                  <a:srgbClr val="2D2F31"/>
                </a:solidFill>
                <a:effectLst/>
                <a:latin typeface="Udemy Sans"/>
              </a:rPr>
              <a:t>to put the closing tag at the very end of our first paragraph, and then we're going to repeat that</a:t>
            </a:r>
          </a:p>
          <a:p>
            <a:pPr algn="l"/>
            <a:r>
              <a:rPr lang="en-US" sz="1050" b="0" i="0" dirty="0">
                <a:solidFill>
                  <a:srgbClr val="2D2F31"/>
                </a:solidFill>
                <a:effectLst/>
                <a:latin typeface="Udemy Sans"/>
              </a:rPr>
              <a:t>basically for all of the other paragraphs.</a:t>
            </a:r>
          </a:p>
          <a:p>
            <a:pPr algn="l"/>
            <a:r>
              <a:rPr lang="en-US" sz="1050" b="0" i="0" dirty="0">
                <a:solidFill>
                  <a:srgbClr val="2D2F31"/>
                </a:solidFill>
                <a:effectLst/>
                <a:latin typeface="Udemy Sans"/>
              </a:rPr>
              <a:t>Now you can see here I'm just clicking and dragging.</a:t>
            </a:r>
          </a:p>
          <a:p>
            <a:pPr algn="l"/>
            <a:r>
              <a:rPr lang="en-US" sz="1050" b="0" i="0" dirty="0">
                <a:solidFill>
                  <a:srgbClr val="2D2F31"/>
                </a:solidFill>
                <a:effectLst/>
                <a:latin typeface="Udemy Sans"/>
              </a:rPr>
              <a:t>Alternatively, you can cut it and then paste it at the very end of the paragraph.</a:t>
            </a:r>
          </a:p>
          <a:p>
            <a:pPr algn="l"/>
            <a:r>
              <a:rPr lang="en-US" sz="1050" b="0" i="0" dirty="0">
                <a:solidFill>
                  <a:srgbClr val="2D2F31"/>
                </a:solidFill>
                <a:effectLst/>
                <a:latin typeface="Udemy Sans"/>
              </a:rPr>
              <a:t>It really doesn't matter how you do it, as long as you get those tags in the right places.</a:t>
            </a:r>
          </a:p>
          <a:p>
            <a:pPr algn="l"/>
            <a:r>
              <a:rPr lang="en-US" sz="1050" b="0" i="0" dirty="0">
                <a:solidFill>
                  <a:srgbClr val="2D2F31"/>
                </a:solidFill>
                <a:effectLst/>
                <a:latin typeface="Udemy Sans"/>
              </a:rPr>
              <a:t>And now hopefully, your preview should have updated and you can see these paragraphs forming as we type.</a:t>
            </a:r>
          </a:p>
          <a:p>
            <a:pPr algn="l"/>
            <a:r>
              <a:rPr lang="en-US" sz="1050" b="0" i="0" dirty="0">
                <a:solidFill>
                  <a:srgbClr val="2D2F31"/>
                </a:solidFill>
                <a:effectLst/>
                <a:latin typeface="Udemy Sans"/>
              </a:rPr>
              <a:t>So this looks pretty much the same as our goal.</a:t>
            </a:r>
          </a:p>
          <a:p>
            <a:pPr algn="l"/>
            <a:r>
              <a:rPr lang="en-US" sz="1050" b="0" i="0" dirty="0">
                <a:solidFill>
                  <a:srgbClr val="2D2F31"/>
                </a:solidFill>
                <a:effectLst/>
                <a:latin typeface="Udemy Sans"/>
              </a:rPr>
              <a:t>And if you check the solution HTML, you should see the, "&lt;p&gt;" tags in the correct places as well.</a:t>
            </a:r>
          </a:p>
          <a:p>
            <a:pPr algn="l"/>
            <a:r>
              <a:rPr lang="en-US" sz="1050" b="0" i="0" dirty="0">
                <a:solidFill>
                  <a:srgbClr val="2D2F31"/>
                </a:solidFill>
                <a:effectLst/>
                <a:latin typeface="Udemy Sans"/>
              </a:rPr>
              <a:t>So hopefully that wasn't too hard, and you were able to do it all by yourself and you've seen now what</a:t>
            </a:r>
          </a:p>
          <a:p>
            <a:pPr algn="l"/>
            <a:r>
              <a:rPr lang="en-US" sz="1050" b="0" i="0" dirty="0">
                <a:solidFill>
                  <a:srgbClr val="2D2F31"/>
                </a:solidFill>
                <a:effectLst/>
                <a:latin typeface="Udemy Sans"/>
              </a:rPr>
              <a:t>is the benefit of using a paragraph element to separate text into different paragraphs of content.</a:t>
            </a:r>
          </a:p>
          <a:p>
            <a:pPr algn="l"/>
            <a:r>
              <a:rPr lang="en-US" sz="1050" b="0" i="0" dirty="0">
                <a:solidFill>
                  <a:srgbClr val="2D2F31"/>
                </a:solidFill>
                <a:effectLst/>
                <a:latin typeface="Udemy Sans"/>
              </a:rPr>
              <a:t>Now, what you saw in the exercise are bits of placeholder text, and it's what we would refer to as</a:t>
            </a:r>
          </a:p>
          <a:p>
            <a:pPr algn="l"/>
            <a:r>
              <a:rPr lang="en-US" sz="1050" b="0" i="0" dirty="0">
                <a:solidFill>
                  <a:srgbClr val="2D2F31"/>
                </a:solidFill>
                <a:effectLst/>
                <a:latin typeface="Udemy Sans"/>
              </a:rPr>
              <a:t>Lorem Ipsum.</a:t>
            </a:r>
          </a:p>
          <a:p>
            <a:pPr algn="l"/>
            <a:r>
              <a:rPr lang="en-US" sz="1050" b="0" i="0" dirty="0">
                <a:solidFill>
                  <a:srgbClr val="2D2F31"/>
                </a:solidFill>
                <a:effectLst/>
                <a:latin typeface="Udemy Sans"/>
              </a:rPr>
              <a:t>It's something that you'll come across quite a lot, especially in web design.</a:t>
            </a:r>
          </a:p>
          <a:p>
            <a:pPr algn="l"/>
            <a:r>
              <a:rPr lang="en-US" sz="1050" b="0" i="0" dirty="0">
                <a:solidFill>
                  <a:srgbClr val="2D2F31"/>
                </a:solidFill>
                <a:effectLst/>
                <a:latin typeface="Udemy Sans"/>
              </a:rPr>
              <a:t>It's so that we don't end up with something like this, where we're trying to simulate content in a paragraph,</a:t>
            </a:r>
          </a:p>
          <a:p>
            <a:pPr algn="l"/>
            <a:r>
              <a:rPr lang="en-US" sz="1050" b="0" i="0" dirty="0">
                <a:solidFill>
                  <a:srgbClr val="2D2F31"/>
                </a:solidFill>
                <a:effectLst/>
                <a:latin typeface="Udemy Sans"/>
              </a:rPr>
              <a:t>but then we're just writing content, content, content, or this is a paragraph, this is a paragraph,</a:t>
            </a:r>
          </a:p>
          <a:p>
            <a:pPr algn="l"/>
            <a:r>
              <a:rPr lang="en-US" sz="1050" b="0" i="0" dirty="0">
                <a:solidFill>
                  <a:srgbClr val="2D2F31"/>
                </a:solidFill>
                <a:effectLst/>
                <a:latin typeface="Udemy Sans"/>
              </a:rPr>
              <a:t>this is a paragraph.</a:t>
            </a:r>
          </a:p>
          <a:p>
            <a:pPr algn="l"/>
            <a:r>
              <a:rPr lang="en-US" sz="1050" b="0" i="0" dirty="0">
                <a:solidFill>
                  <a:srgbClr val="2D2F31"/>
                </a:solidFill>
                <a:effectLst/>
                <a:latin typeface="Udemy Sans"/>
              </a:rPr>
              <a:t>And the reason why we don't want to do this is because these are all the same words.</a:t>
            </a:r>
          </a:p>
          <a:p>
            <a:pPr algn="l"/>
            <a:r>
              <a:rPr lang="en-US" sz="1050" b="0" i="0" dirty="0">
                <a:solidFill>
                  <a:srgbClr val="2D2F31"/>
                </a:solidFill>
                <a:effectLst/>
                <a:latin typeface="Udemy Sans"/>
              </a:rPr>
              <a:t>The sentence has the same length.</a:t>
            </a:r>
          </a:p>
          <a:p>
            <a:pPr algn="l"/>
            <a:r>
              <a:rPr lang="en-US" sz="1050" b="0" i="0" dirty="0">
                <a:solidFill>
                  <a:srgbClr val="2D2F31"/>
                </a:solidFill>
                <a:effectLst/>
                <a:latin typeface="Udemy Sans"/>
              </a:rPr>
              <a:t>It doesn't look like what a natural block of text would look like, and we don't have the time or energy</a:t>
            </a:r>
          </a:p>
          <a:p>
            <a:pPr algn="l"/>
            <a:r>
              <a:rPr lang="en-US" sz="1050" b="0" i="0" dirty="0">
                <a:solidFill>
                  <a:srgbClr val="2D2F31"/>
                </a:solidFill>
                <a:effectLst/>
                <a:latin typeface="Udemy Sans"/>
              </a:rPr>
              <a:t>to actually create the content just for testing and web design.</a:t>
            </a:r>
          </a:p>
          <a:p>
            <a:pPr algn="l"/>
            <a:r>
              <a:rPr lang="en-US" sz="1050" b="0" i="0" dirty="0">
                <a:solidFill>
                  <a:srgbClr val="2D2F31"/>
                </a:solidFill>
                <a:effectLst/>
                <a:latin typeface="Udemy Sans"/>
              </a:rPr>
              <a:t>So that's why we use something called Lorem Ipsum.</a:t>
            </a:r>
          </a:p>
          <a:p>
            <a:pPr algn="l"/>
            <a:r>
              <a:rPr lang="en-US" sz="1050" b="0" i="0" dirty="0">
                <a:solidFill>
                  <a:srgbClr val="2D2F31"/>
                </a:solidFill>
                <a:effectLst/>
                <a:latin typeface="Udemy Sans"/>
              </a:rPr>
              <a:t>And Lorem ipsum apparently comes from Latin classical literature by a famous author called Cicero,</a:t>
            </a:r>
          </a:p>
          <a:p>
            <a:pPr algn="l"/>
            <a:r>
              <a:rPr lang="en-US" sz="1050" b="0" i="0" dirty="0">
                <a:solidFill>
                  <a:srgbClr val="2D2F31"/>
                </a:solidFill>
                <a:effectLst/>
                <a:latin typeface="Udemy Sans"/>
              </a:rPr>
              <a:t>if you've heard of him, and it's over 2000 years old and this has been in use in the print industry for</a:t>
            </a:r>
          </a:p>
          <a:p>
            <a:pPr algn="l"/>
            <a:r>
              <a:rPr lang="en-US" sz="1050" b="0" i="0" dirty="0">
                <a:solidFill>
                  <a:srgbClr val="2D2F31"/>
                </a:solidFill>
                <a:effectLst/>
                <a:latin typeface="Udemy Sans"/>
              </a:rPr>
              <a:t>many, many years, ever since the 1500s, even, where people started laying out newspapers and when</a:t>
            </a:r>
          </a:p>
          <a:p>
            <a:pPr algn="l"/>
            <a:r>
              <a:rPr lang="en-US" sz="1050" b="0" i="0" dirty="0">
                <a:solidFill>
                  <a:srgbClr val="2D2F31"/>
                </a:solidFill>
                <a:effectLst/>
                <a:latin typeface="Udemy Sans"/>
              </a:rPr>
              <a:t>they didn't have the content for the layout, they would use this placeholder text.</a:t>
            </a:r>
          </a:p>
          <a:p>
            <a:pPr algn="l"/>
            <a:r>
              <a:rPr lang="en-US" sz="1050" b="0" i="0" dirty="0">
                <a:solidFill>
                  <a:srgbClr val="2D2F31"/>
                </a:solidFill>
                <a:effectLst/>
                <a:latin typeface="Udemy Sans"/>
              </a:rPr>
              <a:t>If you want to get hold of them, you can go over to lipsum.com and there you'll find Lorem ipsum even in</a:t>
            </a:r>
          </a:p>
          <a:p>
            <a:pPr algn="l"/>
            <a:r>
              <a:rPr lang="en-US" sz="1050" b="0" i="0" dirty="0">
                <a:solidFill>
                  <a:srgbClr val="2D2F31"/>
                </a:solidFill>
                <a:effectLst/>
                <a:latin typeface="Udemy Sans"/>
              </a:rPr>
              <a:t>different languages like Dutch or Polish, and you can use this tool to generate as many paragraphs,</a:t>
            </a:r>
          </a:p>
          <a:p>
            <a:pPr algn="l"/>
            <a:r>
              <a:rPr lang="en-US" sz="1050" b="0" i="0" dirty="0">
                <a:solidFill>
                  <a:srgbClr val="2D2F31"/>
                </a:solidFill>
                <a:effectLst/>
                <a:latin typeface="Udemy Sans"/>
              </a:rPr>
              <a:t>or words, or bytes, or lists as you need by simply using this Generate button.</a:t>
            </a:r>
          </a:p>
          <a:p>
            <a:pPr algn="l"/>
            <a:r>
              <a:rPr lang="en-US" sz="1050" b="0" i="0" dirty="0">
                <a:solidFill>
                  <a:srgbClr val="2D2F31"/>
                </a:solidFill>
                <a:effectLst/>
                <a:latin typeface="Udemy Sans"/>
              </a:rPr>
              <a:t>And here I've got five paragraphs ready to go to put into my new web design.</a:t>
            </a:r>
          </a:p>
          <a:p>
            <a:pPr algn="l"/>
            <a:r>
              <a:rPr lang="en-US" sz="1050" b="0" i="0" dirty="0">
                <a:solidFill>
                  <a:srgbClr val="2D2F31"/>
                </a:solidFill>
                <a:effectLst/>
                <a:latin typeface="Udemy Sans"/>
              </a:rPr>
              <a:t>Now, instead of having something that looks like this where everything's all the same length, instead</a:t>
            </a:r>
          </a:p>
          <a:p>
            <a:pPr algn="l"/>
            <a:r>
              <a:rPr lang="en-US" sz="1050" b="0" i="0" dirty="0">
                <a:solidFill>
                  <a:srgbClr val="2D2F31"/>
                </a:solidFill>
                <a:effectLst/>
                <a:latin typeface="Udemy Sans"/>
              </a:rPr>
              <a:t>we have very natural looking paragraphs that mimic pretty much what a regular English article would</a:t>
            </a:r>
          </a:p>
          <a:p>
            <a:pPr algn="l"/>
            <a:r>
              <a:rPr lang="en-US" sz="1050" b="0" i="0" dirty="0">
                <a:solidFill>
                  <a:srgbClr val="2D2F31"/>
                </a:solidFill>
                <a:effectLst/>
                <a:latin typeface="Udemy Sans"/>
              </a:rPr>
              <a:t>look like.</a:t>
            </a:r>
          </a:p>
          <a:p>
            <a:pPr algn="l"/>
            <a:r>
              <a:rPr lang="en-US" sz="1050" b="0" i="0" dirty="0">
                <a:solidFill>
                  <a:srgbClr val="2D2F31"/>
                </a:solidFill>
                <a:effectLst/>
                <a:latin typeface="Udemy Sans"/>
              </a:rPr>
              <a:t>And this is done in a matter of seconds using Lorem ipsum.</a:t>
            </a:r>
          </a:p>
          <a:p>
            <a:pPr algn="l"/>
            <a:r>
              <a:rPr lang="en-US" sz="1050" b="0" i="0" dirty="0">
                <a:solidFill>
                  <a:srgbClr val="2D2F31"/>
                </a:solidFill>
                <a:effectLst/>
                <a:latin typeface="Udemy Sans"/>
              </a:rPr>
              <a:t>Now if Lorem ipsum is a little bit too boring for you, there's actually some novelty versions of this.</a:t>
            </a:r>
          </a:p>
          <a:p>
            <a:pPr algn="l"/>
            <a:r>
              <a:rPr lang="en-US" sz="1050" b="0" i="0" dirty="0">
                <a:solidFill>
                  <a:srgbClr val="2D2F31"/>
                </a:solidFill>
                <a:effectLst/>
                <a:latin typeface="Udemy Sans"/>
              </a:rPr>
              <a:t>One of my favorite is baconipsum.com and it will generate similar to Lorem ipsum, but then you'll</a:t>
            </a:r>
          </a:p>
          <a:p>
            <a:pPr algn="l"/>
            <a:r>
              <a:rPr lang="en-US" sz="1050" b="0" i="0" dirty="0">
                <a:solidFill>
                  <a:srgbClr val="2D2F31"/>
                </a:solidFill>
                <a:effectLst/>
                <a:latin typeface="Udemy Sans"/>
              </a:rPr>
              <a:t>get words like bacon and flank and pork loin and pork belly.</a:t>
            </a:r>
          </a:p>
          <a:p>
            <a:pPr algn="l"/>
            <a:r>
              <a:rPr lang="en-US" sz="1050" b="0" i="0" dirty="0">
                <a:solidFill>
                  <a:srgbClr val="2D2F31"/>
                </a:solidFill>
                <a:effectLst/>
                <a:latin typeface="Udemy Sans"/>
              </a:rPr>
              <a:t>Now if you're not a meat eater, then maybe you should try something like broipsum.com, where you can</a:t>
            </a:r>
          </a:p>
          <a:p>
            <a:pPr algn="l"/>
            <a:r>
              <a:rPr lang="en-US" sz="1050" b="0" i="0" dirty="0">
                <a:solidFill>
                  <a:srgbClr val="2D2F31"/>
                </a:solidFill>
                <a:effectLst/>
                <a:latin typeface="Udemy Sans"/>
              </a:rPr>
              <a:t>have all of the bro terminology in a Lorem ipsum format.</a:t>
            </a:r>
          </a:p>
          <a:p>
            <a:pPr algn="l"/>
            <a:r>
              <a:rPr lang="en-US" sz="1050" b="0" i="0" dirty="0">
                <a:solidFill>
                  <a:srgbClr val="2D2F31"/>
                </a:solidFill>
                <a:effectLst/>
                <a:latin typeface="Udemy Sans"/>
              </a:rPr>
              <a:t>And apparently, the things that Bro says are things like taco, pow </a:t>
            </a:r>
            <a:r>
              <a:rPr lang="en-US" sz="1050" b="0" i="0" dirty="0" err="1">
                <a:solidFill>
                  <a:srgbClr val="2D2F31"/>
                </a:solidFill>
                <a:effectLst/>
                <a:latin typeface="Udemy Sans"/>
              </a:rPr>
              <a:t>pow</a:t>
            </a:r>
            <a:r>
              <a:rPr lang="en-US" sz="1050" b="0" i="0" dirty="0">
                <a:solidFill>
                  <a:srgbClr val="2D2F31"/>
                </a:solidFill>
                <a:effectLst/>
                <a:latin typeface="Udemy Sans"/>
              </a:rPr>
              <a:t>, and washboard, and rail, and </a:t>
            </a:r>
            <a:r>
              <a:rPr lang="en-US" sz="1050" b="0" i="0" dirty="0" err="1">
                <a:solidFill>
                  <a:srgbClr val="2D2F31"/>
                </a:solidFill>
                <a:effectLst/>
                <a:latin typeface="Udemy Sans"/>
              </a:rPr>
              <a:t>heli</a:t>
            </a:r>
            <a:r>
              <a:rPr lang="en-US" sz="1050" b="0" i="0" dirty="0">
                <a:solidFill>
                  <a:srgbClr val="2D2F31"/>
                </a:solidFill>
                <a:effectLst/>
                <a:latin typeface="Udemy Sans"/>
              </a:rPr>
              <a:t> pow </a:t>
            </a:r>
            <a:r>
              <a:rPr lang="en-US" sz="1050" b="0" i="0" dirty="0" err="1">
                <a:solidFill>
                  <a:srgbClr val="2D2F31"/>
                </a:solidFill>
                <a:effectLst/>
                <a:latin typeface="Udemy Sans"/>
              </a:rPr>
              <a:t>pow</a:t>
            </a:r>
            <a:r>
              <a:rPr lang="en-US" sz="1050" b="0" i="0" dirty="0">
                <a:solidFill>
                  <a:srgbClr val="2D2F31"/>
                </a:solidFill>
                <a:effectLst/>
                <a:latin typeface="Udemy Sans"/>
              </a:rPr>
              <a:t>,</a:t>
            </a:r>
          </a:p>
          <a:p>
            <a:pPr algn="l"/>
            <a:r>
              <a:rPr lang="en-US" sz="1050" b="0" i="0" dirty="0">
                <a:solidFill>
                  <a:srgbClr val="2D2F31"/>
                </a:solidFill>
                <a:effectLst/>
                <a:latin typeface="Udemy Sans"/>
              </a:rPr>
              <a:t>whatever it may be.</a:t>
            </a:r>
          </a:p>
          <a:p>
            <a:pPr algn="l"/>
            <a:r>
              <a:rPr lang="en-US" sz="1050" b="0" i="0" dirty="0">
                <a:solidFill>
                  <a:srgbClr val="2D2F31"/>
                </a:solidFill>
                <a:effectLst/>
                <a:latin typeface="Udemy Sans"/>
              </a:rPr>
              <a:t>And if none of these take your fancy, then I recommend going on to Google and you can actually find</a:t>
            </a:r>
          </a:p>
          <a:p>
            <a:pPr algn="l"/>
            <a:r>
              <a:rPr lang="en-US" sz="1050" b="0" i="0" dirty="0">
                <a:solidFill>
                  <a:srgbClr val="2D2F31"/>
                </a:solidFill>
                <a:effectLst/>
                <a:latin typeface="Udemy Sans"/>
              </a:rPr>
              <a:t>more of these kind of things by just searching for funny Lorem ipsum</a:t>
            </a:r>
          </a:p>
          <a:p>
            <a:pPr algn="l"/>
            <a:r>
              <a:rPr lang="en-US" sz="1050" b="0" i="0" dirty="0">
                <a:solidFill>
                  <a:srgbClr val="2D2F31"/>
                </a:solidFill>
                <a:effectLst/>
                <a:latin typeface="Udemy Sans"/>
              </a:rPr>
              <a:t>and there's a whole bunch of different ones like Vegan Ipsum or Pirate Ipsum and you'll come across</a:t>
            </a:r>
          </a:p>
          <a:p>
            <a:pPr algn="l"/>
            <a:r>
              <a:rPr lang="en-US" sz="1050" b="0" i="0" dirty="0">
                <a:solidFill>
                  <a:srgbClr val="2D2F31"/>
                </a:solidFill>
                <a:effectLst/>
                <a:latin typeface="Udemy Sans"/>
              </a:rPr>
              <a:t>all sorts of different placeholder text generators.</a:t>
            </a:r>
          </a:p>
          <a:p>
            <a:pPr algn="l"/>
            <a:r>
              <a:rPr lang="en-US" sz="1050" b="0" i="0" dirty="0">
                <a:solidFill>
                  <a:srgbClr val="2D2F31"/>
                </a:solidFill>
                <a:effectLst/>
                <a:latin typeface="Udemy Sans"/>
              </a:rPr>
              <a:t>But the important thing is you know how to get hold of them and you can use it in your code.</a:t>
            </a:r>
          </a:p>
          <a:p>
            <a:pPr algn="l"/>
            <a:r>
              <a:rPr lang="en-US" sz="1050" b="0" i="0" dirty="0">
                <a:solidFill>
                  <a:srgbClr val="2D2F31"/>
                </a:solidFill>
                <a:effectLst/>
                <a:latin typeface="Udemy Sans"/>
              </a:rPr>
              <a:t>So as an add-on challenge, if you want to, you can generate your own version of Lorem ipsum or Bacon</a:t>
            </a:r>
          </a:p>
          <a:p>
            <a:pPr algn="l"/>
            <a:r>
              <a:rPr lang="en-US" sz="1050" b="0" i="0" dirty="0">
                <a:solidFill>
                  <a:srgbClr val="2D2F31"/>
                </a:solidFill>
                <a:effectLst/>
                <a:latin typeface="Udemy Sans"/>
              </a:rPr>
              <a:t>ipsum or Bro ipsum and you can create an article using the paragraph tag and the Lorem ipsum that you've</a:t>
            </a:r>
          </a:p>
          <a:p>
            <a:pPr algn="l"/>
            <a:r>
              <a:rPr lang="en-US" sz="1050" b="0" i="0" dirty="0">
                <a:solidFill>
                  <a:srgbClr val="2D2F31"/>
                </a:solidFill>
                <a:effectLst/>
                <a:latin typeface="Udemy Sans"/>
              </a:rPr>
              <a:t>generated.</a:t>
            </a:r>
          </a:p>
          <a:p>
            <a:pPr algn="l"/>
            <a:r>
              <a:rPr lang="en-US" sz="1050" b="0" i="0" dirty="0">
                <a:solidFill>
                  <a:srgbClr val="2D2F31"/>
                </a:solidFill>
                <a:effectLst/>
                <a:latin typeface="Udemy Sans"/>
              </a:rPr>
              <a:t>Feel free to modify the index.html in the coding exercise that we just completed.</a:t>
            </a:r>
          </a:p>
          <a:p>
            <a:pPr algn="l"/>
            <a:r>
              <a:rPr lang="en-US" sz="1050" b="0" i="0" dirty="0">
                <a:solidFill>
                  <a:srgbClr val="2D2F31"/>
                </a:solidFill>
                <a:effectLst/>
                <a:latin typeface="Udemy Sans"/>
              </a:rPr>
              <a:t>So have a play around with that and be sure to comment in the Q&amp;A sections below</a:t>
            </a:r>
          </a:p>
          <a:p>
            <a:pPr algn="l"/>
            <a:r>
              <a:rPr lang="en-US" sz="1050" b="0" i="0" dirty="0">
                <a:solidFill>
                  <a:srgbClr val="2D2F31"/>
                </a:solidFill>
                <a:effectLst/>
                <a:latin typeface="Udemy Sans"/>
              </a:rPr>
              <a:t>if you find some Lorem ipsum that you think is ridiculous, or really funny, or really cool, and I'll see</a:t>
            </a:r>
          </a:p>
          <a:p>
            <a:pPr algn="l"/>
            <a:r>
              <a:rPr lang="en-US" sz="1050" b="0" i="0" u="sng" dirty="0">
                <a:solidFill>
                  <a:srgbClr val="3B198F"/>
                </a:solidFill>
                <a:effectLst/>
                <a:latin typeface="Udemy Sans"/>
              </a:rPr>
              <a:t>you on the next lesson.</a:t>
            </a:r>
          </a:p>
          <a:p>
            <a:endParaRPr lang="en-IN" sz="1050" dirty="0"/>
          </a:p>
        </p:txBody>
      </p:sp>
    </p:spTree>
    <p:extLst>
      <p:ext uri="{BB962C8B-B14F-4D97-AF65-F5344CB8AC3E}">
        <p14:creationId xmlns:p14="http://schemas.microsoft.com/office/powerpoint/2010/main" val="295065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52716" y="765617"/>
            <a:ext cx="5867400" cy="369332"/>
          </a:xfrm>
          <a:prstGeom prst="rect">
            <a:avLst/>
          </a:prstGeom>
          <a:noFill/>
        </p:spPr>
        <p:txBody>
          <a:bodyPr wrap="square" rtlCol="0">
            <a:spAutoFit/>
          </a:bodyPr>
          <a:lstStyle/>
          <a:p>
            <a:r>
              <a:rPr lang="en-US" dirty="0"/>
              <a:t>Heading Tag</a:t>
            </a:r>
            <a:endParaRPr lang="en-IN" dirty="0"/>
          </a:p>
        </p:txBody>
      </p:sp>
    </p:spTree>
    <p:extLst>
      <p:ext uri="{BB962C8B-B14F-4D97-AF65-F5344CB8AC3E}">
        <p14:creationId xmlns:p14="http://schemas.microsoft.com/office/powerpoint/2010/main" val="184494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2110</Words>
  <Application>Microsoft Office PowerPoint</Application>
  <PresentationFormat>Custom</PresentationFormat>
  <Paragraphs>142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MT</vt:lpstr>
      <vt:lpstr>Calibri</vt:lpstr>
      <vt:lpstr>Udemy Sans</vt:lpstr>
      <vt:lpstr>Verdana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RAJNISH J</cp:lastModifiedBy>
  <cp:revision>11</cp:revision>
  <dcterms:created xsi:type="dcterms:W3CDTF">2024-06-29T05:28:18Z</dcterms:created>
  <dcterms:modified xsi:type="dcterms:W3CDTF">2024-06-29T16:35:19Z</dcterms:modified>
</cp:coreProperties>
</file>