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9" r:id="rId7"/>
    <p:sldId id="270" r:id="rId8"/>
    <p:sldId id="264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789"/>
  </p:normalViewPr>
  <p:slideViewPr>
    <p:cSldViewPr snapToGrid="0">
      <p:cViewPr varScale="1">
        <p:scale>
          <a:sx n="72" d="100"/>
          <a:sy n="72" d="100"/>
        </p:scale>
        <p:origin x="810" y="72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2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19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1098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38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303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38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74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38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userDrawn="1">
  <p:cSld name="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7974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40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8197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5288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99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122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89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9389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75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220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986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11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074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vmlDrawing" Target="../drawings/vmlDrawing1.v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E841D7B8-285D-4691-A7C8-A11D327F3A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think-cell Slide" r:id="rId39" imgW="395" imgH="394" progId="TCLayout.ActiveDocument.1">
                  <p:embed/>
                </p:oleObj>
              </mc:Choice>
              <mc:Fallback>
                <p:oleObj name="think-cell Slide" r:id="rId39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0804C8-2526-4C94-808B-B1B08570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0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670" r:id="rId20"/>
    <p:sldLayoutId id="2147483671" r:id="rId21"/>
    <p:sldLayoutId id="2147483673" r:id="rId22"/>
    <p:sldLayoutId id="2147483666" r:id="rId23"/>
    <p:sldLayoutId id="2147483662" r:id="rId24"/>
    <p:sldLayoutId id="2147483664" r:id="rId25"/>
    <p:sldLayoutId id="2147483657" r:id="rId26"/>
    <p:sldLayoutId id="2147483665" r:id="rId27"/>
    <p:sldLayoutId id="2147483674" r:id="rId28"/>
    <p:sldLayoutId id="2147483658" r:id="rId29"/>
    <p:sldLayoutId id="2147483655" r:id="rId30"/>
    <p:sldLayoutId id="2147483659" r:id="rId31"/>
    <p:sldLayoutId id="2147483656" r:id="rId32"/>
    <p:sldLayoutId id="2147483668" r:id="rId33"/>
    <p:sldLayoutId id="2147483669" r:id="rId34"/>
    <p:sldLayoutId id="2147483672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5" userDrawn="1">
          <p15:clr>
            <a:srgbClr val="E46962"/>
          </p15:clr>
        </p15:guide>
        <p15:guide id="2" pos="7710" userDrawn="1">
          <p15:clr>
            <a:srgbClr val="E46962"/>
          </p15:clr>
        </p15:guide>
        <p15:guide id="3" orient="horz" pos="2160" userDrawn="1">
          <p15:clr>
            <a:srgbClr val="E46962"/>
          </p15:clr>
        </p15:guide>
        <p15:guide id="4" orient="horz" pos="4310" userDrawn="1">
          <p15:clr>
            <a:srgbClr val="E46962"/>
          </p15:clr>
        </p15:guide>
        <p15:guide id="5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Calibri"/>
              </a:defRPr>
            </a:pPr>
            <a:r>
              <a:t>Entity and JPA Annotations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10060" y="2836150"/>
            <a:ext cx="11310225" cy="4442792"/>
          </a:xfrm>
        </p:spPr>
        <p:txBody>
          <a:bodyPr>
            <a:normAutofit fontScale="925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Java Persistence API (JPA) provides ORM mapping for Java applications.</a:t>
            </a:r>
          </a:p>
          <a:p>
            <a:pPr>
              <a:defRPr sz="3600">
                <a:latin typeface="Calibri"/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The @Entity annotation maps a class to a database table.</a:t>
            </a:r>
            <a:endParaRPr lang="en-US" dirty="0">
              <a:latin typeface="Consolas" panose="020B0609020204030204" pitchFamily="49" charset="0"/>
            </a:endParaRPr>
          </a:p>
          <a:p>
            <a:pPr>
              <a:defRPr sz="3600">
                <a:latin typeface="Calibri"/>
              </a:defRPr>
            </a:pPr>
            <a:endParaRPr lang="en-US" b="0" i="0" dirty="0">
              <a:solidFill>
                <a:srgbClr val="242424"/>
              </a:solidFill>
              <a:effectLst/>
              <a:latin typeface="Consolas" panose="020B0609020204030204" pitchFamily="49" charset="0"/>
            </a:endParaRPr>
          </a:p>
          <a:p>
            <a:pPr>
              <a:defRPr sz="3600">
                <a:latin typeface="Calibri"/>
              </a:defRPr>
            </a:pPr>
            <a:r>
              <a:rPr lang="en-US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JPA provides a standard for object-relational mapping (ORM) in Java applications, and this annotation specifies that a class will be mapped to a database table.</a:t>
            </a:r>
            <a:endParaRPr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66" y="1636067"/>
            <a:ext cx="9053013" cy="1305916"/>
          </a:xfrm>
        </p:spPr>
        <p:txBody>
          <a:bodyPr>
            <a:normAutofit fontScale="700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Indicates fields not persisted in the database.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Used for temporary data or non-persistent fields.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0137" y="664753"/>
            <a:ext cx="7529186" cy="1465542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@Transient Annotation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57AB7-7BB1-41AF-B4E9-F4A665CA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61" y="3913297"/>
            <a:ext cx="12274289" cy="2572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2" y="1866399"/>
            <a:ext cx="8205046" cy="1208106"/>
          </a:xfrm>
        </p:spPr>
        <p:txBody>
          <a:bodyPr>
            <a:normAutofit fontScale="700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Maps large data objects like BLOBs and CLOBs.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Used for storing large text or binary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5914" y="859043"/>
            <a:ext cx="7489429" cy="1444675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@Lob Annotation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3B6C51-106F-4C07-940E-C021C5F2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24" y="4795696"/>
            <a:ext cx="11935632" cy="22680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190" y="1822240"/>
            <a:ext cx="8552415" cy="2484718"/>
          </a:xfrm>
        </p:spPr>
        <p:txBody>
          <a:bodyPr>
            <a:normAutofit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@Entity marks a class as a JPA entity.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Maps the class to a database table.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8919" y="700018"/>
            <a:ext cx="7529186" cy="1022765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@Entity Annotation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3E6287-7434-4AFF-8647-ED5F1E65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5" y="4691866"/>
            <a:ext cx="10026805" cy="4173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104" y="2054087"/>
            <a:ext cx="9892748" cy="1709529"/>
          </a:xfrm>
        </p:spPr>
        <p:txBody>
          <a:bodyPr>
            <a:normAutofit fontScale="850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Specifies the table associated with a JPA entity.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Useful when class name differs from table name or schema is custom.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556" y="1031322"/>
            <a:ext cx="7489429" cy="1022765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@Table Annotation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8D05F4-3329-4AC9-8D2E-9B16CB01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56" y="5526158"/>
            <a:ext cx="11932394" cy="2788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779" y="2196556"/>
            <a:ext cx="9835064" cy="1712836"/>
          </a:xfrm>
        </p:spPr>
        <p:txBody>
          <a:bodyPr>
            <a:normAutofit fontScale="775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@Id marks a field as the primary key.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@GeneratedValue auto-generates primary key values.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Strategies: AUTO, IDENTITY, SEQUENCE, TABLE.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155" y="505725"/>
            <a:ext cx="7529186" cy="1465542"/>
          </a:xfrm>
        </p:spPr>
        <p:txBody>
          <a:bodyPr>
            <a:normAutofit fontScale="90000"/>
          </a:bodyPr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@Id and @GeneratedValue Annotations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8F686F-9BA1-4907-A37A-43F9C3BD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42" y="4380038"/>
            <a:ext cx="10649984" cy="45289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531" y="2091686"/>
            <a:ext cx="11734799" cy="1632176"/>
          </a:xfrm>
        </p:spPr>
        <p:txBody>
          <a:bodyPr>
            <a:normAutofit fontScale="775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Maps a field to a database column.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Attributes: name, unique, nullable, length, precision, scale.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Example: @Column(name = ‘</a:t>
            </a:r>
            <a:r>
              <a:rPr lang="en-US" dirty="0" err="1">
                <a:latin typeface="Consolas" panose="020B0609020204030204" pitchFamily="49" charset="0"/>
              </a:rPr>
              <a:t>patientId</a:t>
            </a:r>
            <a:r>
              <a:rPr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730" y="1004816"/>
            <a:ext cx="7489429" cy="943253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@Column Annotation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AE8C26-6676-4E0E-9D05-1C18BBEB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4401125"/>
            <a:ext cx="12016411" cy="4324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C51371D-452C-43A4-BFF1-2A96BF624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8554" y="1665625"/>
            <a:ext cx="95857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@CreatedDate: Automatically stores the timestamp of when the entity is created. This field is populated when the entity is persisted for the first time.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@LastModifiedDate: Automatically stores the timestamp of when the entity is last modified. This is updated every time the entity is updated.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@Temporal(TemporalType.TIMESTAMP): Used to indicate that the date should be stored with both the date and time. This is essential for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940B05D-E67C-4ED8-A259-C0991F2F70B9}"/>
              </a:ext>
            </a:extLst>
          </p:cNvPr>
          <p:cNvSpPr txBox="1">
            <a:spLocks/>
          </p:cNvSpPr>
          <p:nvPr/>
        </p:nvSpPr>
        <p:spPr>
          <a:xfrm>
            <a:off x="1018554" y="603534"/>
            <a:ext cx="8125445" cy="1389039"/>
          </a:xfrm>
          <a:prstGeom prst="rect">
            <a:avLst/>
          </a:prstGeom>
        </p:spPr>
        <p:txBody>
          <a:bodyPr spcFirstLastPara="1" vert="horz" wrap="square" lIns="0" tIns="91425" rIns="91425" bIns="91425" rtlCol="0" anchor="t" anchorCtr="0">
            <a:normAutofit fontScale="75000" lnSpcReduction="20000"/>
          </a:bodyPr>
          <a:lstStyle>
            <a:lvl1pPr lvl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460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9pPr>
          </a:lstStyle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lang="en-IN" dirty="0">
                <a:solidFill>
                  <a:srgbClr val="2C3E50"/>
                </a:solidFill>
                <a:latin typeface="Consolas" panose="020B0609020204030204" pitchFamily="49" charset="0"/>
              </a:rPr>
              <a:t>@CreatedDate,  @LastModifiedDate and @Temporal Annotations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E154D9-8449-4681-89E1-E74ADC00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8" y="5452881"/>
            <a:ext cx="9980294" cy="36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0940B05D-E67C-4ED8-A259-C0991F2F70B9}"/>
              </a:ext>
            </a:extLst>
          </p:cNvPr>
          <p:cNvSpPr txBox="1">
            <a:spLocks/>
          </p:cNvSpPr>
          <p:nvPr/>
        </p:nvSpPr>
        <p:spPr>
          <a:xfrm>
            <a:off x="1018554" y="603534"/>
            <a:ext cx="9781968" cy="1389039"/>
          </a:xfrm>
          <a:prstGeom prst="rect">
            <a:avLst/>
          </a:prstGeom>
        </p:spPr>
        <p:txBody>
          <a:bodyPr spcFirstLastPara="1" vert="horz" wrap="square" lIns="0" tIns="91425" rIns="91425" bIns="91425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ts val="4000"/>
              <a:buNone/>
              <a:defRPr sz="460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tx2"/>
                </a:solidFill>
              </a:defRPr>
            </a:lvl9pPr>
          </a:lstStyle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lang="en-IN" dirty="0">
                <a:solidFill>
                  <a:srgbClr val="2C3E50"/>
                </a:solidFill>
                <a:latin typeface="Consolas" panose="020B0609020204030204" pitchFamily="49" charset="0"/>
              </a:rPr>
              <a:t>@OneToMany, @ManyToOne, @OneToOne annotations: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C6878A2-52E1-46A4-A4E0-601108DB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190" y="1494130"/>
            <a:ext cx="106777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@OneToMany: One parent to many children.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@ManyToOne: Many children to one parent.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@OneToOne: One entity associated with one other entity.</a:t>
            </a: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127ED9-5194-4EAD-B3BF-FE0F7D30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30E226-C1D3-4463-9D6F-DBB976CC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20" y="4424441"/>
            <a:ext cx="9874313" cy="48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5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4" y="2157757"/>
            <a:ext cx="9548191" cy="1208106"/>
          </a:xfrm>
        </p:spPr>
        <p:txBody>
          <a:bodyPr>
            <a:normAutofit fontScale="775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Sorts related collections based on a property.</a:t>
            </a: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Example: @OrderBy('publicationYear DESC')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3304" y="1137340"/>
            <a:ext cx="7489429" cy="1102278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@OrderBy Annotation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6CD6E-BFD4-4387-8B02-E60137C8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1" y="4664713"/>
            <a:ext cx="11991949" cy="2733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143" y="1682154"/>
            <a:ext cx="10162907" cy="2043685"/>
          </a:xfrm>
        </p:spPr>
        <p:txBody>
          <a:bodyPr>
            <a:normAutofit/>
          </a:bodyPr>
          <a:lstStyle/>
          <a:p>
            <a:pPr>
              <a:defRPr sz="3600">
                <a:latin typeface="Calibri"/>
              </a:defRPr>
            </a:pPr>
            <a:r>
              <a:rPr lang="en-US" dirty="0">
                <a:latin typeface="Consolas" panose="020B0609020204030204" pitchFamily="49" charset="0"/>
              </a:rPr>
              <a:t>Denotes as an Version field.</a:t>
            </a:r>
            <a:endParaRPr dirty="0">
              <a:latin typeface="Consolas" panose="020B0609020204030204" pitchFamily="49" charset="0"/>
            </a:endParaRPr>
          </a:p>
          <a:p>
            <a:pPr>
              <a:defRPr sz="3600"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Tracks changes and prevents concurrent updates.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075" y="571452"/>
            <a:ext cx="7529186" cy="888858"/>
          </a:xfrm>
        </p:spPr>
        <p:txBody>
          <a:bodyPr/>
          <a:lstStyle/>
          <a:p>
            <a:pPr>
              <a:defRPr sz="4600">
                <a:solidFill>
                  <a:srgbClr val="2C3E50"/>
                </a:solidFill>
                <a:latin typeface="Calibri"/>
              </a:defRPr>
            </a:pPr>
            <a:r>
              <a:rPr dirty="0">
                <a:latin typeface="Consolas" panose="020B0609020204030204" pitchFamily="49" charset="0"/>
              </a:rPr>
              <a:t>@Version Annotation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3D7A9D-D3E4-40E3-B090-E2CDB76D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43" y="4455984"/>
            <a:ext cx="13056172" cy="25935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1094</TotalTime>
  <Words>380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Wingdings 3</vt:lpstr>
      <vt:lpstr>Roboto Light</vt:lpstr>
      <vt:lpstr>Arial</vt:lpstr>
      <vt:lpstr>Raleway</vt:lpstr>
      <vt:lpstr>Consolas</vt:lpstr>
      <vt:lpstr>Trebuchet MS</vt:lpstr>
      <vt:lpstr>Facet</vt:lpstr>
      <vt:lpstr>think-cell Slide</vt:lpstr>
      <vt:lpstr>Entity and JPA Annotations Overview</vt:lpstr>
      <vt:lpstr>@Entity Annotation</vt:lpstr>
      <vt:lpstr>@Table Annotation</vt:lpstr>
      <vt:lpstr>@Id and @GeneratedValue Annotations</vt:lpstr>
      <vt:lpstr>@Column Annotation</vt:lpstr>
      <vt:lpstr>@CreatedDate: Automatically stores the timestamp of when the entity is created. This field is populated when the entity is persisted for the first time.  @LastModifiedDate: Automatically stores the timestamp of when the entity is last modified. This is updated every time the entity is updated.  @Temporal(TemporalType.TIMESTAMP): Used to indicate that the date should be stored with both the date and time. This is essential for LocalDateTime. </vt:lpstr>
      <vt:lpstr>PowerPoint Presentation</vt:lpstr>
      <vt:lpstr>@OrderBy Annotation</vt:lpstr>
      <vt:lpstr>@Version Annotation</vt:lpstr>
      <vt:lpstr>@Transient Annotation</vt:lpstr>
      <vt:lpstr>@Lob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RAJNISH J</cp:lastModifiedBy>
  <cp:revision>75</cp:revision>
  <dcterms:modified xsi:type="dcterms:W3CDTF">2024-10-04T07:34:43Z</dcterms:modified>
</cp:coreProperties>
</file>