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4" r:id="rId8"/>
    <p:sldId id="267" r:id="rId9"/>
    <p:sldId id="268" r:id="rId10"/>
    <p:sldId id="269" r:id="rId11"/>
    <p:sldId id="270" r:id="rId12"/>
    <p:sldId id="271"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71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1/19/2025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7236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834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07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149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15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45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397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144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601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864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076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1/19/2025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20413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62"/>
            <a:ext cx="4383741"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Overview</a:t>
            </a:r>
          </a:p>
        </p:txBody>
      </p:sp>
      <p:sp>
        <p:nvSpPr>
          <p:cNvPr id="3" name="Content Placeholder 2"/>
          <p:cNvSpPr>
            <a:spLocks noGrp="1"/>
          </p:cNvSpPr>
          <p:nvPr>
            <p:ph idx="1"/>
          </p:nvPr>
        </p:nvSpPr>
        <p:spPr>
          <a:xfrm>
            <a:off x="874060" y="1304366"/>
            <a:ext cx="6234954" cy="3043516"/>
          </a:xfrm>
        </p:spPr>
        <p:txBody>
          <a:bodyPr>
            <a:normAutofit lnSpcReduction="10000"/>
          </a:bodyPr>
          <a:lstStyle/>
          <a:p>
            <a:endParaRPr sz="2400" dirty="0">
              <a:latin typeface="Montserrat" panose="00000500000000000000" pitchFamily="2" charset="0"/>
            </a:endParaRPr>
          </a:p>
          <a:p>
            <a:r>
              <a:rPr sz="2400" dirty="0">
                <a:latin typeface="Montserrat" panose="00000500000000000000" pitchFamily="2" charset="0"/>
              </a:rPr>
              <a:t>What is an API?</a:t>
            </a:r>
          </a:p>
          <a:p>
            <a:r>
              <a:rPr sz="2400" dirty="0">
                <a:latin typeface="Montserrat" panose="00000500000000000000" pitchFamily="2" charset="0"/>
              </a:rPr>
              <a:t>How APIs Work on the Internet</a:t>
            </a:r>
          </a:p>
          <a:p>
            <a:r>
              <a:rPr sz="2400" dirty="0">
                <a:latin typeface="Montserrat" panose="00000500000000000000" pitchFamily="2" charset="0"/>
              </a:rPr>
              <a:t>Usage of APIs</a:t>
            </a:r>
          </a:p>
          <a:p>
            <a:r>
              <a:rPr sz="2400" dirty="0">
                <a:latin typeface="Montserrat" panose="00000500000000000000" pitchFamily="2" charset="0"/>
              </a:rPr>
              <a:t>Types of APIs (Including REST</a:t>
            </a:r>
            <a:r>
              <a:rPr lang="en-US" sz="2400" dirty="0">
                <a:latin typeface="Montserrat" panose="00000500000000000000" pitchFamily="2" charset="0"/>
              </a:rPr>
              <a:t> </a:t>
            </a:r>
            <a:r>
              <a:rPr sz="2400" dirty="0">
                <a:latin typeface="Montserrat" panose="00000500000000000000" pitchFamily="2" charset="0"/>
              </a:rPr>
              <a:t>APIs)</a:t>
            </a:r>
          </a:p>
          <a:p>
            <a:r>
              <a:rPr sz="2400" dirty="0">
                <a:latin typeface="Montserrat" panose="00000500000000000000" pitchFamily="2" charset="0"/>
              </a:rPr>
              <a:t>Building a REST API</a:t>
            </a:r>
          </a:p>
          <a:p>
            <a:endParaRPr sz="24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C30-01DA-4FC8-8690-908EFFC170BA}"/>
              </a:ext>
            </a:extLst>
          </p:cNvPr>
          <p:cNvSpPr txBox="1">
            <a:spLocks/>
          </p:cNvSpPr>
          <p:nvPr/>
        </p:nvSpPr>
        <p:spPr>
          <a:xfrm>
            <a:off x="0" y="0"/>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GET Method ( fetch all)</a:t>
            </a:r>
          </a:p>
        </p:txBody>
      </p:sp>
      <p:pic>
        <p:nvPicPr>
          <p:cNvPr id="4" name="Picture 3">
            <a:extLst>
              <a:ext uri="{FF2B5EF4-FFF2-40B4-BE49-F238E27FC236}">
                <a16:creationId xmlns:a16="http://schemas.microsoft.com/office/drawing/2014/main" id="{16FEC648-969B-47AE-A9E9-1FF8C7415619}"/>
              </a:ext>
            </a:extLst>
          </p:cNvPr>
          <p:cNvPicPr>
            <a:picLocks noChangeAspect="1"/>
          </p:cNvPicPr>
          <p:nvPr/>
        </p:nvPicPr>
        <p:blipFill rotWithShape="1">
          <a:blip r:embed="rId2"/>
          <a:srcRect l="5000" t="10937" r="5073" b="11412"/>
          <a:stretch/>
        </p:blipFill>
        <p:spPr>
          <a:xfrm>
            <a:off x="268942" y="846533"/>
            <a:ext cx="6051176" cy="2424429"/>
          </a:xfrm>
          <a:prstGeom prst="rect">
            <a:avLst/>
          </a:prstGeom>
        </p:spPr>
      </p:pic>
      <p:pic>
        <p:nvPicPr>
          <p:cNvPr id="6" name="Picture 5">
            <a:extLst>
              <a:ext uri="{FF2B5EF4-FFF2-40B4-BE49-F238E27FC236}">
                <a16:creationId xmlns:a16="http://schemas.microsoft.com/office/drawing/2014/main" id="{7CE8BB29-EF48-4119-99CA-10DE197C4D78}"/>
              </a:ext>
            </a:extLst>
          </p:cNvPr>
          <p:cNvPicPr>
            <a:picLocks noChangeAspect="1"/>
          </p:cNvPicPr>
          <p:nvPr/>
        </p:nvPicPr>
        <p:blipFill>
          <a:blip r:embed="rId3"/>
          <a:stretch>
            <a:fillRect/>
          </a:stretch>
        </p:blipFill>
        <p:spPr>
          <a:xfrm>
            <a:off x="268942" y="3429000"/>
            <a:ext cx="5728446" cy="3271994"/>
          </a:xfrm>
          <a:prstGeom prst="rect">
            <a:avLst/>
          </a:prstGeom>
        </p:spPr>
      </p:pic>
    </p:spTree>
    <p:extLst>
      <p:ext uri="{BB962C8B-B14F-4D97-AF65-F5344CB8AC3E}">
        <p14:creationId xmlns:p14="http://schemas.microsoft.com/office/powerpoint/2010/main" val="85337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8BD2-838C-4947-A16E-23BA58BA6634}"/>
              </a:ext>
            </a:extLst>
          </p:cNvPr>
          <p:cNvSpPr txBox="1">
            <a:spLocks/>
          </p:cNvSpPr>
          <p:nvPr/>
        </p:nvSpPr>
        <p:spPr>
          <a:xfrm>
            <a:off x="0" y="17929"/>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PUT Method ( update )</a:t>
            </a:r>
          </a:p>
        </p:txBody>
      </p:sp>
      <p:pic>
        <p:nvPicPr>
          <p:cNvPr id="4" name="Picture 3">
            <a:extLst>
              <a:ext uri="{FF2B5EF4-FFF2-40B4-BE49-F238E27FC236}">
                <a16:creationId xmlns:a16="http://schemas.microsoft.com/office/drawing/2014/main" id="{3ECF11E5-DEF5-4035-876A-3681E06060B0}"/>
              </a:ext>
            </a:extLst>
          </p:cNvPr>
          <p:cNvPicPr>
            <a:picLocks noChangeAspect="1"/>
          </p:cNvPicPr>
          <p:nvPr/>
        </p:nvPicPr>
        <p:blipFill rotWithShape="1">
          <a:blip r:embed="rId2"/>
          <a:srcRect l="4485" t="10850" r="4338" b="11576"/>
          <a:stretch/>
        </p:blipFill>
        <p:spPr>
          <a:xfrm>
            <a:off x="304800" y="825966"/>
            <a:ext cx="6849035" cy="2358499"/>
          </a:xfrm>
          <a:prstGeom prst="rect">
            <a:avLst/>
          </a:prstGeom>
        </p:spPr>
      </p:pic>
      <p:pic>
        <p:nvPicPr>
          <p:cNvPr id="6" name="Picture 5">
            <a:extLst>
              <a:ext uri="{FF2B5EF4-FFF2-40B4-BE49-F238E27FC236}">
                <a16:creationId xmlns:a16="http://schemas.microsoft.com/office/drawing/2014/main" id="{8D8CD1F6-7FF2-42EF-BD3A-29C692EAA1FE}"/>
              </a:ext>
            </a:extLst>
          </p:cNvPr>
          <p:cNvPicPr>
            <a:picLocks noChangeAspect="1"/>
          </p:cNvPicPr>
          <p:nvPr/>
        </p:nvPicPr>
        <p:blipFill>
          <a:blip r:embed="rId3"/>
          <a:stretch>
            <a:fillRect/>
          </a:stretch>
        </p:blipFill>
        <p:spPr>
          <a:xfrm>
            <a:off x="304800" y="3267454"/>
            <a:ext cx="8480612" cy="3490720"/>
          </a:xfrm>
          <a:prstGeom prst="rect">
            <a:avLst/>
          </a:prstGeom>
        </p:spPr>
      </p:pic>
    </p:spTree>
    <p:extLst>
      <p:ext uri="{BB962C8B-B14F-4D97-AF65-F5344CB8AC3E}">
        <p14:creationId xmlns:p14="http://schemas.microsoft.com/office/powerpoint/2010/main" val="133316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98BF-6D56-423A-98FD-EDBB59EE7B3E}"/>
              </a:ext>
            </a:extLst>
          </p:cNvPr>
          <p:cNvSpPr txBox="1">
            <a:spLocks/>
          </p:cNvSpPr>
          <p:nvPr/>
        </p:nvSpPr>
        <p:spPr>
          <a:xfrm>
            <a:off x="0" y="0"/>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DELETE Method ( delete )</a:t>
            </a:r>
          </a:p>
        </p:txBody>
      </p:sp>
      <p:pic>
        <p:nvPicPr>
          <p:cNvPr id="4" name="Picture 3">
            <a:extLst>
              <a:ext uri="{FF2B5EF4-FFF2-40B4-BE49-F238E27FC236}">
                <a16:creationId xmlns:a16="http://schemas.microsoft.com/office/drawing/2014/main" id="{50040B32-5C81-4442-A30D-709A4D612FBB}"/>
              </a:ext>
            </a:extLst>
          </p:cNvPr>
          <p:cNvPicPr>
            <a:picLocks noChangeAspect="1"/>
          </p:cNvPicPr>
          <p:nvPr/>
        </p:nvPicPr>
        <p:blipFill rotWithShape="1">
          <a:blip r:embed="rId2"/>
          <a:srcRect l="5147" t="12263" r="5147" b="12431"/>
          <a:stretch/>
        </p:blipFill>
        <p:spPr>
          <a:xfrm>
            <a:off x="322729" y="808037"/>
            <a:ext cx="7691718" cy="2824499"/>
          </a:xfrm>
          <a:prstGeom prst="rect">
            <a:avLst/>
          </a:prstGeom>
        </p:spPr>
      </p:pic>
      <p:pic>
        <p:nvPicPr>
          <p:cNvPr id="6" name="Picture 5">
            <a:extLst>
              <a:ext uri="{FF2B5EF4-FFF2-40B4-BE49-F238E27FC236}">
                <a16:creationId xmlns:a16="http://schemas.microsoft.com/office/drawing/2014/main" id="{234B7AA7-DCB0-45C0-B0C1-5379912B15B0}"/>
              </a:ext>
            </a:extLst>
          </p:cNvPr>
          <p:cNvPicPr>
            <a:picLocks noChangeAspect="1"/>
          </p:cNvPicPr>
          <p:nvPr/>
        </p:nvPicPr>
        <p:blipFill>
          <a:blip r:embed="rId3"/>
          <a:stretch>
            <a:fillRect/>
          </a:stretch>
        </p:blipFill>
        <p:spPr>
          <a:xfrm>
            <a:off x="322729" y="3772178"/>
            <a:ext cx="10201836" cy="2864598"/>
          </a:xfrm>
          <a:prstGeom prst="rect">
            <a:avLst/>
          </a:prstGeom>
        </p:spPr>
      </p:pic>
    </p:spTree>
    <p:extLst>
      <p:ext uri="{BB962C8B-B14F-4D97-AF65-F5344CB8AC3E}">
        <p14:creationId xmlns:p14="http://schemas.microsoft.com/office/powerpoint/2010/main" val="191572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Conclusion</a:t>
            </a:r>
          </a:p>
        </p:txBody>
      </p:sp>
      <p:sp>
        <p:nvSpPr>
          <p:cNvPr id="3" name="Content Placeholder 2"/>
          <p:cNvSpPr>
            <a:spLocks noGrp="1"/>
          </p:cNvSpPr>
          <p:nvPr>
            <p:ph idx="1"/>
          </p:nvPr>
        </p:nvSpPr>
        <p:spPr>
          <a:xfrm>
            <a:off x="548640" y="1325562"/>
            <a:ext cx="10504842" cy="2277034"/>
          </a:xfrm>
        </p:spPr>
        <p:txBody>
          <a:bodyPr>
            <a:noAutofit/>
          </a:bodyPr>
          <a:lstStyle/>
          <a:p>
            <a:pPr marL="0" indent="0" algn="just">
              <a:buNone/>
            </a:pPr>
            <a:r>
              <a:rPr sz="2000" dirty="0">
                <a:latin typeface="Montserrat" panose="00000500000000000000" pitchFamily="2" charset="0"/>
              </a:rPr>
              <a:t>APIs are vital for modern software development, enabling seamless integration and scalability. REST APIs, with their simplicity and adherence to HTTP standards, have become a preferred choice for many developers. They allow for modular design and efficient resource handling, paving the way for robust, interconnected systems that drive today's digital experiences.</a:t>
            </a:r>
          </a:p>
          <a:p>
            <a:pPr algn="just"/>
            <a:endParaRPr sz="20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066C-A09D-452E-B5DD-C835FF4E1FAF}"/>
              </a:ext>
            </a:extLst>
          </p:cNvPr>
          <p:cNvSpPr txBox="1">
            <a:spLocks/>
          </p:cNvSpPr>
          <p:nvPr/>
        </p:nvSpPr>
        <p:spPr>
          <a:xfrm>
            <a:off x="1249680" y="2685534"/>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600" b="1" dirty="0">
                <a:solidFill>
                  <a:srgbClr val="0070C0"/>
                </a:solidFill>
                <a:latin typeface="Montserrat" panose="00000500000000000000" pitchFamily="2" charset="0"/>
              </a:rPr>
              <a:t>THANK YOU ALL !!!</a:t>
            </a:r>
          </a:p>
        </p:txBody>
      </p:sp>
    </p:spTree>
    <p:extLst>
      <p:ext uri="{BB962C8B-B14F-4D97-AF65-F5344CB8AC3E}">
        <p14:creationId xmlns:p14="http://schemas.microsoft.com/office/powerpoint/2010/main" val="36764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36"/>
            <a:ext cx="4760259" cy="1143000"/>
          </a:xfrm>
        </p:spPr>
        <p:txBody>
          <a:bodyPr>
            <a:normAutofit fontScale="90000"/>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What is an API?</a:t>
            </a:r>
          </a:p>
        </p:txBody>
      </p:sp>
      <p:sp>
        <p:nvSpPr>
          <p:cNvPr id="3" name="Content Placeholder 2"/>
          <p:cNvSpPr>
            <a:spLocks noGrp="1"/>
          </p:cNvSpPr>
          <p:nvPr>
            <p:ph idx="1"/>
          </p:nvPr>
        </p:nvSpPr>
        <p:spPr>
          <a:xfrm>
            <a:off x="510987" y="1486091"/>
            <a:ext cx="4930588" cy="4251322"/>
          </a:xfrm>
        </p:spPr>
        <p:txBody>
          <a:bodyPr>
            <a:normAutofit/>
          </a:bodyPr>
          <a:lstStyle/>
          <a:p>
            <a:pPr marL="0" indent="0">
              <a:buNone/>
            </a:pPr>
            <a:r>
              <a:rPr sz="2000" dirty="0">
                <a:latin typeface="Montserrat" panose="00000500000000000000" pitchFamily="2" charset="0"/>
              </a:rPr>
              <a:t>An API (Application Programming Interface) is a set of rules that allows different software entities to communicate. It simplifies complex operations by exposing specific functionalities, enabling integration without needing internal details. For instance, when you order food at a restaurant, you only interact with the menu, not the kitchen processes. Similarly, APIs provide a simplified interface for developers, abstracting the underlying complexity.</a:t>
            </a:r>
          </a:p>
          <a:p>
            <a:endParaRPr sz="2000" dirty="0">
              <a:latin typeface="Montserrat" panose="00000500000000000000" pitchFamily="2" charset="0"/>
            </a:endParaRPr>
          </a:p>
        </p:txBody>
      </p:sp>
      <p:pic>
        <p:nvPicPr>
          <p:cNvPr id="2050" name="Picture 2" descr="API Integration: Powering Business Efficiency and Automation">
            <a:extLst>
              <a:ext uri="{FF2B5EF4-FFF2-40B4-BE49-F238E27FC236}">
                <a16:creationId xmlns:a16="http://schemas.microsoft.com/office/drawing/2014/main" id="{4450D7F5-A42D-4697-B2F5-F453DE76D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75" y="1210235"/>
            <a:ext cx="6570456" cy="459889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How APIs Work on the Internet</a:t>
            </a:r>
          </a:p>
        </p:txBody>
      </p:sp>
      <p:sp>
        <p:nvSpPr>
          <p:cNvPr id="3" name="Content Placeholder 2"/>
          <p:cNvSpPr>
            <a:spLocks noGrp="1"/>
          </p:cNvSpPr>
          <p:nvPr>
            <p:ph idx="1"/>
          </p:nvPr>
        </p:nvSpPr>
        <p:spPr>
          <a:xfrm>
            <a:off x="304800" y="1143000"/>
            <a:ext cx="10972800" cy="1394011"/>
          </a:xfrm>
        </p:spPr>
        <p:txBody>
          <a:bodyPr>
            <a:normAutofit fontScale="92500" lnSpcReduction="10000"/>
          </a:bodyPr>
          <a:lstStyle/>
          <a:p>
            <a:pPr marL="0" indent="0">
              <a:buNone/>
            </a:pPr>
            <a:r>
              <a:rPr sz="2000" dirty="0">
                <a:latin typeface="Montserrat" panose="00000500000000000000" pitchFamily="2" charset="0"/>
              </a:rPr>
              <a:t>APIs facilitate communication between a client and a server. The client sends an HTTP request to the server, which processes it and sends back a response, usually in formats like JSON or XML. HTTP methods like GET, POST, and PUT dictate the nature of the interaction, and status codes such as 200 (OK) and 404 (Not Found) indicate the success or failure of the request.</a:t>
            </a:r>
          </a:p>
          <a:p>
            <a:endParaRPr sz="2000" dirty="0">
              <a:latin typeface="Montserrat" panose="00000500000000000000" pitchFamily="2" charset="0"/>
            </a:endParaRPr>
          </a:p>
        </p:txBody>
      </p:sp>
      <p:pic>
        <p:nvPicPr>
          <p:cNvPr id="1026" name="Picture 2" descr="A Complete API Development Guide 2023 | Blog">
            <a:extLst>
              <a:ext uri="{FF2B5EF4-FFF2-40B4-BE49-F238E27FC236}">
                <a16:creationId xmlns:a16="http://schemas.microsoft.com/office/drawing/2014/main" id="{5F6E4134-3182-4783-9E30-41FA42444F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94" r="5000"/>
          <a:stretch/>
        </p:blipFill>
        <p:spPr bwMode="auto">
          <a:xfrm>
            <a:off x="304800" y="2545976"/>
            <a:ext cx="11582400" cy="414178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latin typeface="Montserrat" panose="00000500000000000000" pitchFamily="2" charset="0"/>
              </a:rPr>
              <a:t>  </a:t>
            </a:r>
            <a:r>
              <a:rPr b="1" dirty="0">
                <a:solidFill>
                  <a:srgbClr val="0070C0"/>
                </a:solidFill>
                <a:latin typeface="Montserrat" panose="00000500000000000000" pitchFamily="2" charset="0"/>
              </a:rPr>
              <a:t>Usage of APIs</a:t>
            </a:r>
          </a:p>
        </p:txBody>
      </p:sp>
      <p:sp>
        <p:nvSpPr>
          <p:cNvPr id="3" name="Content Placeholder 2"/>
          <p:cNvSpPr>
            <a:spLocks noGrp="1"/>
          </p:cNvSpPr>
          <p:nvPr>
            <p:ph idx="1"/>
          </p:nvPr>
        </p:nvSpPr>
        <p:spPr>
          <a:xfrm>
            <a:off x="421341" y="1438836"/>
            <a:ext cx="10972800" cy="2129117"/>
          </a:xfrm>
        </p:spPr>
        <p:txBody>
          <a:bodyPr>
            <a:normAutofit/>
          </a:bodyPr>
          <a:lstStyle/>
          <a:p>
            <a:pPr marL="0" indent="0">
              <a:buNone/>
            </a:pPr>
            <a:r>
              <a:rPr sz="2000" dirty="0">
                <a:latin typeface="Montserrat" panose="00000500000000000000" pitchFamily="2" charset="0"/>
              </a:rPr>
              <a:t>APIs are integral to web and mobile development, enabling seamless data exchange between front-end and back-end. They are also crucial in cloud services for resource management and in IoT devices for communication. Moreover, APIs facilitate third-party integrations, enhancing functionalities such as payment processing, social media sharing, and location mapping, making them indispensable in modern software ecosystems.</a:t>
            </a:r>
          </a:p>
          <a:p>
            <a:endParaRPr sz="20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Types of APIs</a:t>
            </a:r>
          </a:p>
        </p:txBody>
      </p:sp>
      <p:sp>
        <p:nvSpPr>
          <p:cNvPr id="3" name="Content Placeholder 2"/>
          <p:cNvSpPr>
            <a:spLocks noGrp="1"/>
          </p:cNvSpPr>
          <p:nvPr>
            <p:ph idx="1"/>
          </p:nvPr>
        </p:nvSpPr>
        <p:spPr>
          <a:xfrm>
            <a:off x="510988" y="1143000"/>
            <a:ext cx="10336306" cy="1828799"/>
          </a:xfrm>
        </p:spPr>
        <p:txBody>
          <a:bodyPr>
            <a:normAutofit lnSpcReduction="10000"/>
          </a:bodyPr>
          <a:lstStyle/>
          <a:p>
            <a:pPr marL="0" indent="0" algn="just">
              <a:buNone/>
            </a:pPr>
            <a:r>
              <a:rPr sz="2000" dirty="0">
                <a:latin typeface="Montserrat" panose="00000500000000000000" pitchFamily="2" charset="0"/>
              </a:rPr>
              <a:t>APIs come in various types, including REST, SOAP, and </a:t>
            </a:r>
            <a:r>
              <a:rPr sz="2000" dirty="0" err="1">
                <a:latin typeface="Montserrat" panose="00000500000000000000" pitchFamily="2" charset="0"/>
              </a:rPr>
              <a:t>GraphQL</a:t>
            </a:r>
            <a:r>
              <a:rPr sz="2000" dirty="0">
                <a:latin typeface="Montserrat" panose="00000500000000000000" pitchFamily="2" charset="0"/>
              </a:rPr>
              <a:t>. REST APIs are popular for their simplicity and efficiency, using standard HTTP methods. SOAP APIs are protocol-based and often used in enterprise environments. </a:t>
            </a:r>
            <a:r>
              <a:rPr sz="2000" dirty="0" err="1">
                <a:latin typeface="Montserrat" panose="00000500000000000000" pitchFamily="2" charset="0"/>
              </a:rPr>
              <a:t>GraphQL</a:t>
            </a:r>
            <a:r>
              <a:rPr sz="2000" dirty="0">
                <a:latin typeface="Montserrat" panose="00000500000000000000" pitchFamily="2" charset="0"/>
              </a:rPr>
              <a:t> offers flexibility in data querying. Additionally, third-party APIs, like those from social media or payment platforms, allow easy integration of external services into applications.</a:t>
            </a:r>
          </a:p>
          <a:p>
            <a:pPr algn="just"/>
            <a:endParaRPr sz="2000" dirty="0">
              <a:latin typeface="Montserrat" panose="00000500000000000000" pitchFamily="2" charset="0"/>
            </a:endParaRPr>
          </a:p>
        </p:txBody>
      </p:sp>
      <p:pic>
        <p:nvPicPr>
          <p:cNvPr id="3074" name="Picture 2" descr="REST API">
            <a:extLst>
              <a:ext uri="{FF2B5EF4-FFF2-40B4-BE49-F238E27FC236}">
                <a16:creationId xmlns:a16="http://schemas.microsoft.com/office/drawing/2014/main" id="{7CC303EE-D8A7-44FA-B204-F0F877086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48" y="3576918"/>
            <a:ext cx="2036107" cy="20361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BB8479-1B9D-4D57-96DF-9053944D3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819" y="3576918"/>
            <a:ext cx="2036107" cy="20361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2" name="Picture 10" descr="Soap vs. Rest API: What's the Difference?">
            <a:extLst>
              <a:ext uri="{FF2B5EF4-FFF2-40B4-BE49-F238E27FC236}">
                <a16:creationId xmlns:a16="http://schemas.microsoft.com/office/drawing/2014/main" id="{8CBFC6DB-32BD-49DC-A0AD-75823532F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690" y="3576917"/>
            <a:ext cx="2178446" cy="2036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0E30908-54BB-43EA-8F3D-8E4E2053A2BB}"/>
              </a:ext>
            </a:extLst>
          </p:cNvPr>
          <p:cNvPicPr>
            <a:picLocks noChangeAspect="1"/>
          </p:cNvPicPr>
          <p:nvPr/>
        </p:nvPicPr>
        <p:blipFill rotWithShape="1">
          <a:blip r:embed="rId5"/>
          <a:srcRect l="1027" b="1045"/>
          <a:stretch/>
        </p:blipFill>
        <p:spPr>
          <a:xfrm>
            <a:off x="8157900" y="3617818"/>
            <a:ext cx="2043865" cy="2036107"/>
          </a:xfrm>
          <a:prstGeom prst="rect">
            <a:avLst/>
          </a:prstGeom>
        </p:spPr>
      </p:pic>
      <p:sp>
        <p:nvSpPr>
          <p:cNvPr id="12" name="Content Placeholder 2">
            <a:extLst>
              <a:ext uri="{FF2B5EF4-FFF2-40B4-BE49-F238E27FC236}">
                <a16:creationId xmlns:a16="http://schemas.microsoft.com/office/drawing/2014/main" id="{D9BD16DF-1EB3-43F0-95FE-FE1A223943BF}"/>
              </a:ext>
            </a:extLst>
          </p:cNvPr>
          <p:cNvSpPr txBox="1">
            <a:spLocks/>
          </p:cNvSpPr>
          <p:nvPr/>
        </p:nvSpPr>
        <p:spPr>
          <a:xfrm>
            <a:off x="1293157" y="5694827"/>
            <a:ext cx="9099177" cy="6364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sz="2000" dirty="0">
                <a:latin typeface="Montserrat" panose="00000500000000000000" pitchFamily="2" charset="0"/>
              </a:rPr>
              <a:t>Rest API                    </a:t>
            </a:r>
            <a:r>
              <a:rPr lang="en-US" sz="2000" dirty="0" err="1">
                <a:latin typeface="Montserrat" panose="00000500000000000000" pitchFamily="2" charset="0"/>
              </a:rPr>
              <a:t>GraphQL</a:t>
            </a:r>
            <a:r>
              <a:rPr lang="en-US" sz="2000" dirty="0">
                <a:latin typeface="Montserrat" panose="00000500000000000000" pitchFamily="2" charset="0"/>
              </a:rPr>
              <a:t>                  SOAP API           Third party API’s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REST API Basics</a:t>
            </a:r>
          </a:p>
        </p:txBody>
      </p:sp>
      <p:sp>
        <p:nvSpPr>
          <p:cNvPr id="3" name="Content Placeholder 2"/>
          <p:cNvSpPr>
            <a:spLocks noGrp="1"/>
          </p:cNvSpPr>
          <p:nvPr>
            <p:ph idx="1"/>
          </p:nvPr>
        </p:nvSpPr>
        <p:spPr>
          <a:xfrm>
            <a:off x="385482" y="1026459"/>
            <a:ext cx="10793506" cy="1707775"/>
          </a:xfrm>
        </p:spPr>
        <p:txBody>
          <a:bodyPr>
            <a:normAutofit lnSpcReduction="10000"/>
          </a:bodyPr>
          <a:lstStyle/>
          <a:p>
            <a:pPr marL="0" indent="0" algn="just">
              <a:buNone/>
            </a:pPr>
            <a:r>
              <a:rPr sz="2000" dirty="0">
                <a:latin typeface="Montserrat" panose="00000500000000000000" pitchFamily="2" charset="0"/>
              </a:rPr>
              <a:t>REST (Representational State Transfer) APIs adhere to principles like statelessness and client-server separation. They use HTTP methods (GET, POST, PUT, DELETE) to perform CRUD operations. REST APIs are easy to use, scalable, and support multiple data formats. Common HTTP status codes include 200 (OK), 404 (Not Found), and 500 (Internal Server Error), which provide feedback on request outcomes.</a:t>
            </a:r>
          </a:p>
          <a:p>
            <a:pPr algn="just"/>
            <a:endParaRPr sz="2000" dirty="0">
              <a:latin typeface="Montserrat" panose="00000500000000000000" pitchFamily="2" charset="0"/>
            </a:endParaRPr>
          </a:p>
        </p:txBody>
      </p:sp>
      <p:pic>
        <p:nvPicPr>
          <p:cNvPr id="4098" name="Picture 2">
            <a:extLst>
              <a:ext uri="{FF2B5EF4-FFF2-40B4-BE49-F238E27FC236}">
                <a16:creationId xmlns:a16="http://schemas.microsoft.com/office/drawing/2014/main" id="{2A6AD2C3-6C05-4772-8F77-8BD9019C6B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86" t="7362" r="29608" b="25646"/>
          <a:stretch/>
        </p:blipFill>
        <p:spPr bwMode="auto">
          <a:xfrm>
            <a:off x="1004048" y="3263153"/>
            <a:ext cx="3403639" cy="29314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B0D1B35-A06B-4B5F-87D6-4F9BFACF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325" y="3263153"/>
            <a:ext cx="4835395" cy="293145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B454B59-69A8-441E-9163-FBEA5F9E6C54}"/>
              </a:ext>
            </a:extLst>
          </p:cNvPr>
          <p:cNvSpPr txBox="1">
            <a:spLocks/>
          </p:cNvSpPr>
          <p:nvPr/>
        </p:nvSpPr>
        <p:spPr>
          <a:xfrm>
            <a:off x="1004048" y="6288743"/>
            <a:ext cx="9488077" cy="6364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sz="2000" dirty="0">
                <a:latin typeface="Montserrat" panose="00000500000000000000" pitchFamily="2" charset="0"/>
              </a:rPr>
              <a:t>      HTTP Status Codes                                               HTTP Methods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REST API in Action</a:t>
            </a:r>
          </a:p>
        </p:txBody>
      </p:sp>
      <p:sp>
        <p:nvSpPr>
          <p:cNvPr id="3" name="Content Placeholder 2"/>
          <p:cNvSpPr>
            <a:spLocks noGrp="1"/>
          </p:cNvSpPr>
          <p:nvPr>
            <p:ph idx="1"/>
          </p:nvPr>
        </p:nvSpPr>
        <p:spPr>
          <a:xfrm>
            <a:off x="428154" y="1325562"/>
            <a:ext cx="10661187" cy="1910697"/>
          </a:xfrm>
        </p:spPr>
        <p:txBody>
          <a:bodyPr>
            <a:normAutofit/>
          </a:bodyPr>
          <a:lstStyle/>
          <a:p>
            <a:pPr marL="0" indent="0" algn="just">
              <a:buNone/>
            </a:pPr>
            <a:r>
              <a:rPr sz="2000" dirty="0">
                <a:latin typeface="Montserrat" panose="00000500000000000000" pitchFamily="2" charset="0"/>
              </a:rPr>
              <a:t>To demonstrate a REST API, we can use Spring for back-end development and Postman for testing endpoints. Screenshots of CRUD operations in Spring, like creating or updating records, along with Postman requests and responses, provide a clear view of how the API functions. This practical approach helps visualize the interaction between client requests and server responses.</a:t>
            </a:r>
          </a:p>
          <a:p>
            <a:pPr algn="just"/>
            <a:endParaRPr sz="20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3C1B-7A80-4136-8182-9951561CC272}"/>
              </a:ext>
            </a:extLst>
          </p:cNvPr>
          <p:cNvSpPr txBox="1">
            <a:spLocks/>
          </p:cNvSpPr>
          <p:nvPr/>
        </p:nvSpPr>
        <p:spPr>
          <a:xfrm>
            <a:off x="0" y="-28108"/>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POST Method ( create )</a:t>
            </a:r>
          </a:p>
        </p:txBody>
      </p:sp>
      <p:pic>
        <p:nvPicPr>
          <p:cNvPr id="4" name="Picture 3">
            <a:extLst>
              <a:ext uri="{FF2B5EF4-FFF2-40B4-BE49-F238E27FC236}">
                <a16:creationId xmlns:a16="http://schemas.microsoft.com/office/drawing/2014/main" id="{C712833E-7CEE-48EA-AB4D-A8762571A34B}"/>
              </a:ext>
            </a:extLst>
          </p:cNvPr>
          <p:cNvPicPr>
            <a:picLocks noChangeAspect="1"/>
          </p:cNvPicPr>
          <p:nvPr/>
        </p:nvPicPr>
        <p:blipFill rotWithShape="1">
          <a:blip r:embed="rId2"/>
          <a:srcRect l="4853" t="12298" r="5074" b="13421"/>
          <a:stretch/>
        </p:blipFill>
        <p:spPr>
          <a:xfrm>
            <a:off x="286870" y="779929"/>
            <a:ext cx="7485529" cy="2425923"/>
          </a:xfrm>
          <a:prstGeom prst="rect">
            <a:avLst/>
          </a:prstGeom>
        </p:spPr>
      </p:pic>
      <p:pic>
        <p:nvPicPr>
          <p:cNvPr id="10" name="Picture 9">
            <a:extLst>
              <a:ext uri="{FF2B5EF4-FFF2-40B4-BE49-F238E27FC236}">
                <a16:creationId xmlns:a16="http://schemas.microsoft.com/office/drawing/2014/main" id="{4020AA43-110B-4430-8A03-AF8D9DAE477D}"/>
              </a:ext>
            </a:extLst>
          </p:cNvPr>
          <p:cNvPicPr>
            <a:picLocks noChangeAspect="1"/>
          </p:cNvPicPr>
          <p:nvPr/>
        </p:nvPicPr>
        <p:blipFill>
          <a:blip r:embed="rId3"/>
          <a:stretch>
            <a:fillRect/>
          </a:stretch>
        </p:blipFill>
        <p:spPr>
          <a:xfrm>
            <a:off x="286870" y="3319447"/>
            <a:ext cx="8581822" cy="3448907"/>
          </a:xfrm>
          <a:prstGeom prst="rect">
            <a:avLst/>
          </a:prstGeom>
        </p:spPr>
      </p:pic>
    </p:spTree>
    <p:extLst>
      <p:ext uri="{BB962C8B-B14F-4D97-AF65-F5344CB8AC3E}">
        <p14:creationId xmlns:p14="http://schemas.microsoft.com/office/powerpoint/2010/main" val="3054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261-452B-4273-A7AA-18C6B40C55F5}"/>
              </a:ext>
            </a:extLst>
          </p:cNvPr>
          <p:cNvSpPr txBox="1">
            <a:spLocks/>
          </p:cNvSpPr>
          <p:nvPr/>
        </p:nvSpPr>
        <p:spPr>
          <a:xfrm>
            <a:off x="0" y="8964"/>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GET Method ( fetch )</a:t>
            </a:r>
          </a:p>
        </p:txBody>
      </p:sp>
      <p:pic>
        <p:nvPicPr>
          <p:cNvPr id="4" name="Picture 3">
            <a:extLst>
              <a:ext uri="{FF2B5EF4-FFF2-40B4-BE49-F238E27FC236}">
                <a16:creationId xmlns:a16="http://schemas.microsoft.com/office/drawing/2014/main" id="{3296763F-384D-4E61-A923-CE6C4EFA13EF}"/>
              </a:ext>
            </a:extLst>
          </p:cNvPr>
          <p:cNvPicPr>
            <a:picLocks noChangeAspect="1"/>
          </p:cNvPicPr>
          <p:nvPr/>
        </p:nvPicPr>
        <p:blipFill rotWithShape="1">
          <a:blip r:embed="rId2"/>
          <a:srcRect l="4779" t="11556" r="5000" b="11899"/>
          <a:stretch/>
        </p:blipFill>
        <p:spPr>
          <a:xfrm>
            <a:off x="304800" y="857340"/>
            <a:ext cx="7019364" cy="2557176"/>
          </a:xfrm>
          <a:prstGeom prst="rect">
            <a:avLst/>
          </a:prstGeom>
        </p:spPr>
      </p:pic>
      <p:pic>
        <p:nvPicPr>
          <p:cNvPr id="7" name="Picture 6">
            <a:extLst>
              <a:ext uri="{FF2B5EF4-FFF2-40B4-BE49-F238E27FC236}">
                <a16:creationId xmlns:a16="http://schemas.microsoft.com/office/drawing/2014/main" id="{7FB48B58-EFCF-4860-95B0-17587C8D5E61}"/>
              </a:ext>
            </a:extLst>
          </p:cNvPr>
          <p:cNvPicPr>
            <a:picLocks noChangeAspect="1"/>
          </p:cNvPicPr>
          <p:nvPr/>
        </p:nvPicPr>
        <p:blipFill>
          <a:blip r:embed="rId3"/>
          <a:stretch>
            <a:fillRect/>
          </a:stretch>
        </p:blipFill>
        <p:spPr>
          <a:xfrm>
            <a:off x="304800" y="3483825"/>
            <a:ext cx="6714564" cy="3261526"/>
          </a:xfrm>
          <a:prstGeom prst="rect">
            <a:avLst/>
          </a:prstGeom>
        </p:spPr>
      </p:pic>
    </p:spTree>
    <p:extLst>
      <p:ext uri="{BB962C8B-B14F-4D97-AF65-F5344CB8AC3E}">
        <p14:creationId xmlns:p14="http://schemas.microsoft.com/office/powerpoint/2010/main" val="11820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157</TotalTime>
  <Words>594</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Montserrat</vt:lpstr>
      <vt:lpstr>Wingdings 2</vt:lpstr>
      <vt:lpstr>View</vt:lpstr>
      <vt:lpstr>  Overview</vt:lpstr>
      <vt:lpstr>  What is an API?</vt:lpstr>
      <vt:lpstr>  How APIs Work on the Internet</vt:lpstr>
      <vt:lpstr>  Usage of APIs</vt:lpstr>
      <vt:lpstr>  Types of APIs</vt:lpstr>
      <vt:lpstr>  REST API Basics</vt:lpstr>
      <vt:lpstr>  REST API in Action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APIs in Modern Software Development</dc:title>
  <dc:subject/>
  <dc:creator/>
  <cp:keywords/>
  <dc:description>generated using python-pptx</dc:description>
  <cp:lastModifiedBy>RAJNISH J</cp:lastModifiedBy>
  <cp:revision>13</cp:revision>
  <dcterms:created xsi:type="dcterms:W3CDTF">2013-01-27T09:14:16Z</dcterms:created>
  <dcterms:modified xsi:type="dcterms:W3CDTF">2025-01-19T15:18:50Z</dcterms:modified>
  <cp:category/>
</cp:coreProperties>
</file>