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9T15:24:42.2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035.74463"/>
      <inkml:brushProperty name="anchorY" value="-14270.88184"/>
      <inkml:brushProperty name="scaleFactor" value="0.5"/>
    </inkml:brush>
  </inkml:definitions>
  <inkml:trace contextRef="#ctx0" brushRef="#br0">1 1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B4D6B-66C8-DC2E-452D-1977F53D4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107A9-D4B0-055A-9676-E46B2DFB5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B7F15-2813-CCF0-3147-C3E4F4349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D96F-9B9B-45E8-B1A9-36BA1FB7873B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50594-9E3B-2ACA-907A-FE97BB2ED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F90AC-8245-1BF7-7A46-373DF9998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D2612-28D7-4AC9-B2D7-0BC67B4F4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85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7F95C-6E31-75AD-785A-CF78D5BB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E37F2-4BF9-C794-AFBE-864DAA872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DE313-4316-C0CC-DD1D-EFEA37C23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D96F-9B9B-45E8-B1A9-36BA1FB7873B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84754-6920-D1D1-0E7B-904E0B264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8BD8B-24FE-CA8B-490D-3DA57C9FC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D2612-28D7-4AC9-B2D7-0BC67B4F4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345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9714A0-1DB8-6761-8DE5-ED416ACFC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BCC0B-30E9-3403-D110-B0C42D9BF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F25E1-D517-4CEB-2BFE-C71019BC8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D96F-9B9B-45E8-B1A9-36BA1FB7873B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2851D-C696-ABB3-54F8-816868DCE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A8366-495C-403F-18EF-C3920394E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D2612-28D7-4AC9-B2D7-0BC67B4F4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00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DEFCD-3925-C57B-FEC1-158D419FB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A584D-C223-C9A6-452B-86E848853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59EC-B1B3-DDE0-5136-9960677E1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D96F-9B9B-45E8-B1A9-36BA1FB7873B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44366-1121-4E63-2B03-0F101CAB4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77689-50D3-CC70-5F01-5C4E273D2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D2612-28D7-4AC9-B2D7-0BC67B4F4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48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9C1E8-925E-A212-A7DE-DDB014E9F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F29AA-D5B6-DBE3-CBB5-E6F687862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73993-48F9-DBB2-7AE6-17C0353DD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D96F-9B9B-45E8-B1A9-36BA1FB7873B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48711-BDB8-87A9-6F29-FF39CC8E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C5668-0BE1-3DE6-DA65-7BF2B3952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D2612-28D7-4AC9-B2D7-0BC67B4F4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767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BA293-CEE3-C2A6-71D0-ED1840DD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E17A6-7E0F-E6B5-7F89-507056A99C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DE7B1-F01C-CBB5-42A8-FB9534BEB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B46B9-9021-EA5F-F26E-8602F3EA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D96F-9B9B-45E8-B1A9-36BA1FB7873B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9D9F7-055E-B1D7-203B-D17ED429F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C5D2C-17E8-D161-80B2-18459509D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D2612-28D7-4AC9-B2D7-0BC67B4F4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683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CB37B-AA76-8CD0-24A4-CAE24813F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CE954-FFEE-3B29-392D-CCA593CFF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B04A3-3829-AF0A-F59D-028F7598F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1B1D80-30DE-C3B6-9052-FA6928D659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CD386-02CD-9E78-9162-AA9EF6065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FBF873-A5C9-3EF7-EDE4-483B503F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D96F-9B9B-45E8-B1A9-36BA1FB7873B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B0D89D-5570-BE97-CB42-75B07F732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A3448E-EB71-3C81-8E18-CE0C29814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D2612-28D7-4AC9-B2D7-0BC67B4F4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73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47BC1-CBB6-2343-D843-5B55BFFE4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05F06B-684F-C9A0-530C-2E702A68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D96F-9B9B-45E8-B1A9-36BA1FB7873B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C5E6FC-DF13-1468-1F8B-C7C0F7E85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21B88-6438-7456-7A73-1F3B5DA2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D2612-28D7-4AC9-B2D7-0BC67B4F4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379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813B2D-9506-6BA4-C77B-C116C6828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D96F-9B9B-45E8-B1A9-36BA1FB7873B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6F35B7-6703-2245-2214-7A13DCABC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78E03-FD4A-F064-F9B2-555CE0670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D2612-28D7-4AC9-B2D7-0BC67B4F4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16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86525-8572-213E-90A5-77E067C2C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0C735-1F0C-5AB6-C263-E941B52D7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F3249-5F43-1C35-E332-8F68633F1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88FF7-0D32-5C1B-AA72-302B13160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D96F-9B9B-45E8-B1A9-36BA1FB7873B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95015-6301-8AD1-E5B3-7A48A9C5D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B4EAB-D793-4B50-3EBF-6DE3B0AA1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D2612-28D7-4AC9-B2D7-0BC67B4F4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13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DC9DE-67CA-4B36-615F-6ABCC5BFA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EBC6EC-FF7E-2D74-ED01-5B8632208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0BD33-7DFC-8BB7-8926-7A8F4A900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B0FEB-878E-984D-1752-7ADED7F92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D96F-9B9B-45E8-B1A9-36BA1FB7873B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D3579-A317-1071-1A1A-32288B8D8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0E51E-EAF4-9D4F-252C-7DC2E42D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D2612-28D7-4AC9-B2D7-0BC67B4F4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18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2C8C00-5535-10E6-66F7-742B39C56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757B3-8852-B96A-18A2-2BD1C840F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942DF-1DAE-CA70-2AF0-8E8C4D6CA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ED96F-9B9B-45E8-B1A9-36BA1FB7873B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8B68A-D9EF-5BCA-BDF1-596B8804F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9756C-2698-B2F6-704D-36E452D5C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D2612-28D7-4AC9-B2D7-0BC67B4F4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7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B7701E-8C07-B9B8-3BA5-BBDA353DD8A9}"/>
              </a:ext>
            </a:extLst>
          </p:cNvPr>
          <p:cNvSpPr txBox="1"/>
          <p:nvPr/>
        </p:nvSpPr>
        <p:spPr>
          <a:xfrm>
            <a:off x="237995" y="225468"/>
            <a:ext cx="11674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                                                </a:t>
            </a:r>
            <a:r>
              <a:rPr lang="en-IN" sz="2800" b="1">
                <a:latin typeface="Castellar" panose="020A0402060406010301" pitchFamily="18" charset="0"/>
              </a:rPr>
              <a:t>BACKEND LAYERED ARCHITECTURE 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92C38E62-AE5C-4A2C-3067-505F218262AC}"/>
              </a:ext>
            </a:extLst>
          </p:cNvPr>
          <p:cNvSpPr/>
          <p:nvPr/>
        </p:nvSpPr>
        <p:spPr>
          <a:xfrm>
            <a:off x="10139828" y="2111829"/>
            <a:ext cx="1465546" cy="2113767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>
                <a:solidFill>
                  <a:schemeClr val="tx1">
                    <a:lumMod val="95000"/>
                    <a:lumOff val="5000"/>
                  </a:schemeClr>
                </a:solidFill>
              </a:rPr>
              <a:t>Database</a:t>
            </a:r>
          </a:p>
        </p:txBody>
      </p:sp>
      <p:sp>
        <p:nvSpPr>
          <p:cNvPr id="12" name="Action Button: Blank 1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E7455C6-1A2D-2629-C849-321B2A978E62}"/>
              </a:ext>
            </a:extLst>
          </p:cNvPr>
          <p:cNvSpPr/>
          <p:nvPr/>
        </p:nvSpPr>
        <p:spPr>
          <a:xfrm>
            <a:off x="7722306" y="1791125"/>
            <a:ext cx="1465546" cy="3244241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>
                <a:solidFill>
                  <a:schemeClr val="tx1">
                    <a:lumMod val="95000"/>
                    <a:lumOff val="5000"/>
                  </a:schemeClr>
                </a:solidFill>
              </a:rPr>
              <a:t>Persistence Layer</a:t>
            </a:r>
          </a:p>
        </p:txBody>
      </p:sp>
      <p:sp>
        <p:nvSpPr>
          <p:cNvPr id="13" name="Action Button: Blank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5ABEE8F-100C-4726-F832-E41FCD19B176}"/>
              </a:ext>
            </a:extLst>
          </p:cNvPr>
          <p:cNvSpPr/>
          <p:nvPr/>
        </p:nvSpPr>
        <p:spPr>
          <a:xfrm>
            <a:off x="4993724" y="1825479"/>
            <a:ext cx="1465546" cy="3244241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>
                <a:solidFill>
                  <a:schemeClr val="tx1">
                    <a:lumMod val="95000"/>
                    <a:lumOff val="5000"/>
                  </a:schemeClr>
                </a:solidFill>
              </a:rPr>
              <a:t>Business Layer</a:t>
            </a:r>
          </a:p>
        </p:txBody>
      </p:sp>
      <p:sp>
        <p:nvSpPr>
          <p:cNvPr id="14" name="Action Button: Blank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87AC24F-ADF5-6E6B-8EED-1FCF0BB8E005}"/>
              </a:ext>
            </a:extLst>
          </p:cNvPr>
          <p:cNvSpPr/>
          <p:nvPr/>
        </p:nvSpPr>
        <p:spPr>
          <a:xfrm>
            <a:off x="2436318" y="1859833"/>
            <a:ext cx="1465546" cy="3244241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>
                <a:solidFill>
                  <a:schemeClr val="tx1">
                    <a:lumMod val="95000"/>
                    <a:lumOff val="5000"/>
                  </a:schemeClr>
                </a:solidFill>
              </a:rPr>
              <a:t>Web Layer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AC7146-7965-F7CB-6410-EED60060F9C1}"/>
              </a:ext>
            </a:extLst>
          </p:cNvPr>
          <p:cNvSpPr/>
          <p:nvPr/>
        </p:nvSpPr>
        <p:spPr>
          <a:xfrm>
            <a:off x="3925877" y="2768252"/>
            <a:ext cx="1043834" cy="237995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E61F8C6-16D5-B274-3CE6-F0CB205B01B8}"/>
              </a:ext>
            </a:extLst>
          </p:cNvPr>
          <p:cNvSpPr/>
          <p:nvPr/>
        </p:nvSpPr>
        <p:spPr>
          <a:xfrm>
            <a:off x="6492665" y="2768252"/>
            <a:ext cx="1223378" cy="237995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50408FB-4A39-BC52-DD45-61D0811CC63E}"/>
              </a:ext>
            </a:extLst>
          </p:cNvPr>
          <p:cNvSpPr/>
          <p:nvPr/>
        </p:nvSpPr>
        <p:spPr>
          <a:xfrm>
            <a:off x="9200378" y="2768252"/>
            <a:ext cx="939450" cy="237995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8D538CBC-7157-48DD-7A8E-6E78C32F317E}"/>
              </a:ext>
            </a:extLst>
          </p:cNvPr>
          <p:cNvSpPr/>
          <p:nvPr/>
        </p:nvSpPr>
        <p:spPr>
          <a:xfrm>
            <a:off x="9187852" y="3088371"/>
            <a:ext cx="918577" cy="237995"/>
          </a:xfrm>
          <a:prstGeom prst="lef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D5B57DCA-706A-F826-359E-34D232260EB0}"/>
              </a:ext>
            </a:extLst>
          </p:cNvPr>
          <p:cNvSpPr/>
          <p:nvPr/>
        </p:nvSpPr>
        <p:spPr>
          <a:xfrm>
            <a:off x="3901864" y="3152195"/>
            <a:ext cx="1043834" cy="237995"/>
          </a:xfrm>
          <a:prstGeom prst="lef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85D21B8F-2B50-305A-A922-810C0A8DFC7B}"/>
              </a:ext>
            </a:extLst>
          </p:cNvPr>
          <p:cNvSpPr/>
          <p:nvPr/>
        </p:nvSpPr>
        <p:spPr>
          <a:xfrm>
            <a:off x="6457186" y="3139386"/>
            <a:ext cx="1223378" cy="237995"/>
          </a:xfrm>
          <a:prstGeom prst="lef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9093D20-4AF0-8412-6135-FA7F66834D92}"/>
                  </a:ext>
                </a:extLst>
              </p14:cNvPr>
              <p14:cNvContentPartPr/>
              <p14:nvPr/>
            </p14:nvContentPartPr>
            <p14:xfrm>
              <a:off x="13178783" y="6574611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9093D20-4AF0-8412-6135-FA7F66834D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70143" y="656597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2554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5EA99B-BC46-A31F-DD09-9BA8010A8441}"/>
              </a:ext>
            </a:extLst>
          </p:cNvPr>
          <p:cNvSpPr txBox="1"/>
          <p:nvPr/>
        </p:nvSpPr>
        <p:spPr>
          <a:xfrm>
            <a:off x="228600" y="177800"/>
            <a:ext cx="394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>
                <a:latin typeface="Bell MT" panose="02020503060305020303" pitchFamily="18" charset="0"/>
              </a:rPr>
              <a:t>Jpa Repository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B5EC18-D823-DDE5-EE9E-8837C0E7CECF}"/>
              </a:ext>
            </a:extLst>
          </p:cNvPr>
          <p:cNvSpPr txBox="1"/>
          <p:nvPr/>
        </p:nvSpPr>
        <p:spPr>
          <a:xfrm>
            <a:off x="596900" y="639465"/>
            <a:ext cx="913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/>
              <a:t> This Repository is used to perform </a:t>
            </a:r>
            <a:r>
              <a:rPr lang="en-IN" b="1"/>
              <a:t>CRUD</a:t>
            </a:r>
            <a:r>
              <a:rPr lang="en-IN"/>
              <a:t> + </a:t>
            </a:r>
            <a:r>
              <a:rPr lang="en-IN" b="1"/>
              <a:t>Pagination</a:t>
            </a:r>
            <a:r>
              <a:rPr lang="en-IN"/>
              <a:t> + </a:t>
            </a:r>
            <a:r>
              <a:rPr lang="en-IN" b="1"/>
              <a:t>Sorting</a:t>
            </a:r>
            <a:r>
              <a:rPr lang="en-IN"/>
              <a:t> + </a:t>
            </a:r>
            <a:r>
              <a:rPr lang="en-IN" b="1"/>
              <a:t>QBE </a:t>
            </a:r>
            <a:r>
              <a:rPr lang="en-IN"/>
              <a:t>(Query By Example)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839E09-63E3-A1F6-9EE2-D11D1E36E9D4}"/>
              </a:ext>
            </a:extLst>
          </p:cNvPr>
          <p:cNvSpPr txBox="1"/>
          <p:nvPr/>
        </p:nvSpPr>
        <p:spPr>
          <a:xfrm>
            <a:off x="711200" y="1155700"/>
            <a:ext cx="2527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>
                <a:latin typeface="Bodoni MT" panose="02070603080606020203" pitchFamily="18" charset="0"/>
              </a:rPr>
              <a:t>Pagination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2731D9-40BE-FA74-5633-696F0DFC00C9}"/>
              </a:ext>
            </a:extLst>
          </p:cNvPr>
          <p:cNvSpPr txBox="1"/>
          <p:nvPr/>
        </p:nvSpPr>
        <p:spPr>
          <a:xfrm>
            <a:off x="1193800" y="155581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The process of dividing all the records into multiple pages is called as Pagination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 Data will be displayed based on below 2 conditions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98D001-1C96-911D-9F02-05A006DB7D19}"/>
              </a:ext>
            </a:extLst>
          </p:cNvPr>
          <p:cNvSpPr txBox="1"/>
          <p:nvPr/>
        </p:nvSpPr>
        <p:spPr>
          <a:xfrm>
            <a:off x="2019300" y="2202141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PAGE NUMBER (User landed on which page)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PAGE SIZE   (How many records should be displayed in single page)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F44BC1-CCFC-B6F3-9718-73B659E63793}"/>
              </a:ext>
            </a:extLst>
          </p:cNvPr>
          <p:cNvSpPr txBox="1"/>
          <p:nvPr/>
        </p:nvSpPr>
        <p:spPr>
          <a:xfrm>
            <a:off x="711200" y="3028890"/>
            <a:ext cx="2044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>
                <a:latin typeface="Bodoni MT" panose="02070603080606020203" pitchFamily="18" charset="0"/>
              </a:rPr>
              <a:t>Sorting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322F0B-00E5-F1D6-288D-4209BCDA6B10}"/>
              </a:ext>
            </a:extLst>
          </p:cNvPr>
          <p:cNvSpPr txBox="1"/>
          <p:nvPr/>
        </p:nvSpPr>
        <p:spPr>
          <a:xfrm>
            <a:off x="1193800" y="3429000"/>
            <a:ext cx="86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Sorting is used to sort the records either in ascending or in descending order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F6F3F3-B895-AE74-3C88-2C7F72D8752B}"/>
              </a:ext>
            </a:extLst>
          </p:cNvPr>
          <p:cNvSpPr txBox="1"/>
          <p:nvPr/>
        </p:nvSpPr>
        <p:spPr>
          <a:xfrm>
            <a:off x="711200" y="4102100"/>
            <a:ext cx="306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>
                <a:latin typeface="Bodoni MT" panose="02070603080606020203" pitchFamily="18" charset="0"/>
              </a:rPr>
              <a:t>Query By Example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3F3DD3-A5CA-94F4-3879-5AB16EE531D2}"/>
              </a:ext>
            </a:extLst>
          </p:cNvPr>
          <p:cNvSpPr txBox="1"/>
          <p:nvPr/>
        </p:nvSpPr>
        <p:spPr>
          <a:xfrm>
            <a:off x="1308100" y="4635500"/>
            <a:ext cx="650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To implement Dynamic Search Option we can use QBE concept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It is used to prepare the query dynamically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73D4F8B-7BA4-452A-08A9-703FCC3B5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515" y="5339378"/>
            <a:ext cx="8021169" cy="151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2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EFC703-C101-B7FD-AF7B-912FD835BB0C}"/>
              </a:ext>
            </a:extLst>
          </p:cNvPr>
          <p:cNvSpPr txBox="1"/>
          <p:nvPr/>
        </p:nvSpPr>
        <p:spPr>
          <a:xfrm>
            <a:off x="237995" y="175363"/>
            <a:ext cx="1168678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>
                <a:latin typeface="Arial Black" panose="020B0A04020102020204" pitchFamily="34" charset="0"/>
              </a:rPr>
              <a:t>                                                             </a:t>
            </a:r>
          </a:p>
          <a:p>
            <a:r>
              <a:rPr lang="en-IN" sz="2000" b="1">
                <a:latin typeface="Arial Black" panose="020B0A04020102020204" pitchFamily="34" charset="0"/>
              </a:rPr>
              <a:t>                                            </a:t>
            </a:r>
            <a:r>
              <a:rPr lang="en-IN" sz="2800" b="1">
                <a:latin typeface="Castellar" panose="020A0402060406010301" pitchFamily="18" charset="0"/>
              </a:rPr>
              <a:t>ORM FRAMEWORK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3DD9C2-C169-1A8D-681B-35DA477A7AE7}"/>
              </a:ext>
            </a:extLst>
          </p:cNvPr>
          <p:cNvSpPr txBox="1"/>
          <p:nvPr/>
        </p:nvSpPr>
        <p:spPr>
          <a:xfrm>
            <a:off x="450937" y="951978"/>
            <a:ext cx="11473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0" i="0">
                <a:solidFill>
                  <a:srgbClr val="374151"/>
                </a:solidFill>
                <a:effectLst/>
                <a:latin typeface="__Inter_d65c78"/>
              </a:rPr>
              <a:t>ORM frameworks allow developers to interact with relational databases using object-oriented  programming by mapping tables to classes and rows to objects.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>
                <a:solidFill>
                  <a:srgbClr val="374151"/>
                </a:solidFill>
                <a:latin typeface="__Inter_d65c78"/>
              </a:rPr>
              <a:t>It allows to eliminate Boilerplate Code </a:t>
            </a:r>
            <a:r>
              <a:rPr lang="en-IN" sz="2000"/>
              <a:t>   </a:t>
            </a:r>
          </a:p>
        </p:txBody>
      </p:sp>
      <p:sp>
        <p:nvSpPr>
          <p:cNvPr id="7" name="Action Button: Blank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F30E203-FD56-ED45-61E1-4709FE0EC819}"/>
              </a:ext>
            </a:extLst>
          </p:cNvPr>
          <p:cNvSpPr/>
          <p:nvPr/>
        </p:nvSpPr>
        <p:spPr>
          <a:xfrm>
            <a:off x="2505205" y="2279735"/>
            <a:ext cx="1828800" cy="923795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>
                <a:solidFill>
                  <a:schemeClr val="tx1">
                    <a:lumMod val="95000"/>
                    <a:lumOff val="5000"/>
                  </a:schemeClr>
                </a:solidFill>
              </a:rPr>
              <a:t>. NET</a:t>
            </a:r>
          </a:p>
        </p:txBody>
      </p:sp>
      <p:sp>
        <p:nvSpPr>
          <p:cNvPr id="8" name="Action Button: Blank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239467E-2A41-11B8-830D-24591D610CC3}"/>
              </a:ext>
            </a:extLst>
          </p:cNvPr>
          <p:cNvSpPr/>
          <p:nvPr/>
        </p:nvSpPr>
        <p:spPr>
          <a:xfrm>
            <a:off x="8331896" y="2279735"/>
            <a:ext cx="1828800" cy="923795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>
                <a:solidFill>
                  <a:schemeClr val="tx1">
                    <a:lumMod val="95000"/>
                    <a:lumOff val="5000"/>
                  </a:schemeClr>
                </a:solidFill>
              </a:rPr>
              <a:t>Java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CFACD50-C26B-A78B-2891-37F6B4A2409A}"/>
              </a:ext>
            </a:extLst>
          </p:cNvPr>
          <p:cNvSpPr/>
          <p:nvPr/>
        </p:nvSpPr>
        <p:spPr>
          <a:xfrm>
            <a:off x="450937" y="4428462"/>
            <a:ext cx="1828800" cy="92379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50" b="1">
                <a:solidFill>
                  <a:schemeClr val="tx1">
                    <a:lumMod val="95000"/>
                    <a:lumOff val="5000"/>
                  </a:schemeClr>
                </a:solidFill>
              </a:rPr>
              <a:t>Entity Framework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FC22B6-2919-5965-29C0-1A64F5DF46BF}"/>
              </a:ext>
            </a:extLst>
          </p:cNvPr>
          <p:cNvSpPr/>
          <p:nvPr/>
        </p:nvSpPr>
        <p:spPr>
          <a:xfrm>
            <a:off x="2568879" y="4428462"/>
            <a:ext cx="1828800" cy="92379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50" b="1">
                <a:solidFill>
                  <a:schemeClr val="tx1">
                    <a:lumMod val="95000"/>
                    <a:lumOff val="5000"/>
                  </a:schemeClr>
                </a:solidFill>
              </a:rPr>
              <a:t>Dapper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4A103C-947A-A50C-9038-A3E0FB198A0B}"/>
              </a:ext>
            </a:extLst>
          </p:cNvPr>
          <p:cNvSpPr/>
          <p:nvPr/>
        </p:nvSpPr>
        <p:spPr>
          <a:xfrm>
            <a:off x="9734811" y="4428461"/>
            <a:ext cx="1828800" cy="92379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chemeClr val="tx1">
                    <a:lumMod val="95000"/>
                    <a:lumOff val="5000"/>
                  </a:schemeClr>
                </a:solidFill>
              </a:rPr>
              <a:t>Hibernate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2F9851C-FAAA-172A-7D20-F6A1E4D037BE}"/>
              </a:ext>
            </a:extLst>
          </p:cNvPr>
          <p:cNvSpPr/>
          <p:nvPr/>
        </p:nvSpPr>
        <p:spPr>
          <a:xfrm>
            <a:off x="7417496" y="4428461"/>
            <a:ext cx="1828800" cy="92379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50" b="1">
                <a:solidFill>
                  <a:schemeClr val="tx1">
                    <a:lumMod val="95000"/>
                    <a:lumOff val="5000"/>
                  </a:schemeClr>
                </a:solidFill>
              </a:rPr>
              <a:t>Spring Data JPA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48CEC6-95AB-47D5-1E22-6FA2C9FEBB12}"/>
              </a:ext>
            </a:extLst>
          </p:cNvPr>
          <p:cNvSpPr/>
          <p:nvPr/>
        </p:nvSpPr>
        <p:spPr>
          <a:xfrm>
            <a:off x="4686821" y="4428462"/>
            <a:ext cx="1828800" cy="92379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chemeClr val="tx1">
                    <a:lumMod val="95000"/>
                    <a:lumOff val="5000"/>
                  </a:schemeClr>
                </a:solidFill>
              </a:rPr>
              <a:t>NHibernate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797006-5794-2D12-89BE-086050403C86}"/>
              </a:ext>
            </a:extLst>
          </p:cNvPr>
          <p:cNvCxnSpPr>
            <a:stCxn id="7" idx="1"/>
            <a:endCxn id="9" idx="0"/>
          </p:cNvCxnSpPr>
          <p:nvPr/>
        </p:nvCxnSpPr>
        <p:spPr>
          <a:xfrm flipH="1">
            <a:off x="1365337" y="3203530"/>
            <a:ext cx="2054268" cy="122493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9FD9C8-D4CF-1F9F-58F0-6BFDD787EB3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419605" y="3203530"/>
            <a:ext cx="63674" cy="122493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2E771F-2665-96BB-5526-0D0FF72E33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419605" y="3186467"/>
            <a:ext cx="2181616" cy="124199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BC62C4D-DE78-FECB-E646-6400D56C79F9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8331896" y="3203530"/>
            <a:ext cx="960328" cy="122493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41A7E8A-9718-C87A-DED6-862378AFD25F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9283874" y="3203530"/>
            <a:ext cx="1365337" cy="122493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07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EA72B3-3306-BA40-13EE-3CE270D56A15}"/>
              </a:ext>
            </a:extLst>
          </p:cNvPr>
          <p:cNvSpPr txBox="1"/>
          <p:nvPr/>
        </p:nvSpPr>
        <p:spPr>
          <a:xfrm>
            <a:off x="-488515" y="212942"/>
            <a:ext cx="972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                                                                                    </a:t>
            </a:r>
            <a:r>
              <a:rPr lang="en-IN" sz="2800" b="1">
                <a:latin typeface="Castellar" panose="020A0402060406010301" pitchFamily="18" charset="0"/>
              </a:rPr>
              <a:t>ENTITY FRAMEWORK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38E874-6B1A-88A9-0129-BCD93D28AEFE}"/>
              </a:ext>
            </a:extLst>
          </p:cNvPr>
          <p:cNvSpPr txBox="1"/>
          <p:nvPr/>
        </p:nvSpPr>
        <p:spPr>
          <a:xfrm>
            <a:off x="463463" y="751562"/>
            <a:ext cx="1122332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/>
              <a:t> Open-source, light weight, extensible ORM for .NET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/>
              <a:t> It maps the .NET objects to Database Table</a:t>
            </a:r>
          </a:p>
          <a:p>
            <a:endParaRPr lang="en-IN"/>
          </a:p>
          <a:p>
            <a:r>
              <a:rPr lang="en-IN" sz="2000" b="1">
                <a:latin typeface="Bell MT" panose="02020503060305020303" pitchFamily="18" charset="0"/>
              </a:rPr>
              <a:t>Key Features </a:t>
            </a:r>
          </a:p>
          <a:p>
            <a:endParaRPr lang="en-IN" sz="2000" b="1">
              <a:latin typeface="Bell MT" panose="02020503060305020303" pitchFamily="18" charset="0"/>
            </a:endParaRPr>
          </a:p>
          <a:p>
            <a:endParaRPr lang="en-IN" sz="2000" b="1">
              <a:latin typeface="Bell MT" panose="02020503060305020303" pitchFamily="18" charset="0"/>
            </a:endParaRPr>
          </a:p>
          <a:p>
            <a:endParaRPr lang="en-IN">
              <a:latin typeface="Aptos Display" panose="020B0004020202020204" pitchFamily="34" charset="0"/>
            </a:endParaRPr>
          </a:p>
          <a:p>
            <a:endParaRPr lang="en-IN" sz="2000" b="1">
              <a:latin typeface="Aptos Display" panose="020B0004020202020204" pitchFamily="34" charset="0"/>
            </a:endParaRPr>
          </a:p>
          <a:p>
            <a:endParaRPr lang="en-IN" sz="2000" b="1">
              <a:latin typeface="Bell MT" panose="02020503060305020303" pitchFamily="18" charset="0"/>
            </a:endParaRPr>
          </a:p>
          <a:p>
            <a:r>
              <a:rPr lang="en-IN" sz="2000" b="1">
                <a:latin typeface="Bell MT" panose="02020503060305020303" pitchFamily="18" charset="0"/>
              </a:rPr>
              <a:t>Installation</a:t>
            </a:r>
          </a:p>
          <a:p>
            <a:endParaRPr lang="en-IN" sz="800" b="1">
              <a:latin typeface="Aptos Display" panose="020B0004020202020204" pitchFamily="34" charset="0"/>
            </a:endParaRPr>
          </a:p>
          <a:p>
            <a:r>
              <a:rPr lang="en-IN" sz="2000" b="1">
                <a:latin typeface="Aptos Display" panose="020B0004020202020204" pitchFamily="34" charset="0"/>
              </a:rPr>
              <a:t>           </a:t>
            </a:r>
            <a:r>
              <a:rPr lang="en-IN" b="1">
                <a:latin typeface="Aptos Display" panose="020B0004020202020204" pitchFamily="34" charset="0"/>
              </a:rPr>
              <a:t>Microsoft.EntityFrameworkCore.SqlServer</a:t>
            </a:r>
          </a:p>
          <a:p>
            <a:r>
              <a:rPr lang="en-IN" sz="2000" b="1">
                <a:solidFill>
                  <a:schemeClr val="accent1">
                    <a:lumMod val="75000"/>
                  </a:schemeClr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                              Install-Package </a:t>
            </a:r>
            <a:r>
              <a:rPr lang="en-IN" sz="2000" b="1">
                <a:latin typeface="Dubai Light" panose="020B0303030403030204" pitchFamily="34" charset="-78"/>
                <a:cs typeface="Dubai Light" panose="020B0303030403030204" pitchFamily="34" charset="-78"/>
              </a:rPr>
              <a:t>Microsoft.EntityFrameworkCore.SqlServer</a:t>
            </a:r>
          </a:p>
          <a:p>
            <a:r>
              <a:rPr lang="en-IN" sz="2000" b="1">
                <a:latin typeface="Aptos Display" panose="020B0004020202020204" pitchFamily="34" charset="0"/>
              </a:rPr>
              <a:t>           </a:t>
            </a:r>
            <a:r>
              <a:rPr lang="en-IN" b="1">
                <a:latin typeface="Aptos Display" panose="020B0004020202020204" pitchFamily="34" charset="0"/>
              </a:rPr>
              <a:t>Microsoft.EntityFrameworkCore.Tools</a:t>
            </a:r>
          </a:p>
          <a:p>
            <a:r>
              <a:rPr lang="en-IN" sz="2000" b="1">
                <a:latin typeface="Aptos Display" panose="020B0004020202020204" pitchFamily="34" charset="0"/>
              </a:rPr>
              <a:t>                                       </a:t>
            </a:r>
            <a:r>
              <a:rPr lang="en-IN" sz="2000" b="1">
                <a:solidFill>
                  <a:schemeClr val="accent1">
                    <a:lumMod val="75000"/>
                  </a:schemeClr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Install-Package </a:t>
            </a:r>
            <a:r>
              <a:rPr lang="en-IN" sz="2000" b="1">
                <a:latin typeface="Dubai Light" panose="020B0303030403030204" pitchFamily="34" charset="-78"/>
                <a:cs typeface="Dubai Light" panose="020B0303030403030204" pitchFamily="34" charset="-78"/>
              </a:rPr>
              <a:t>Microsoft.EntityFrameworkCore.Tools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3AD965-CF97-AB74-C3F6-0FD36822881B}"/>
              </a:ext>
            </a:extLst>
          </p:cNvPr>
          <p:cNvSpPr txBox="1"/>
          <p:nvPr/>
        </p:nvSpPr>
        <p:spPr>
          <a:xfrm>
            <a:off x="638828" y="1954060"/>
            <a:ext cx="8204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>
                <a:latin typeface="Aptos Display" panose="020B0004020202020204" pitchFamily="34" charset="0"/>
              </a:rPr>
              <a:t>Cross-Platform :  </a:t>
            </a:r>
            <a:r>
              <a:rPr lang="en-IN">
                <a:latin typeface="Aptos Display" panose="020B0004020202020204" pitchFamily="34" charset="0"/>
              </a:rPr>
              <a:t>Runs on Windows, Linux, macOS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>
                <a:latin typeface="Aptos Display" panose="020B0004020202020204" pitchFamily="34" charset="0"/>
              </a:rPr>
              <a:t> Database Support :  </a:t>
            </a:r>
            <a:r>
              <a:rPr lang="en-IN">
                <a:latin typeface="Aptos Display" panose="020B0004020202020204" pitchFamily="34" charset="0"/>
              </a:rPr>
              <a:t>SQL Server, MySQL, SQL Lite, Postgre SQL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>
                <a:latin typeface="Aptos Display" panose="020B0004020202020204" pitchFamily="34" charset="0"/>
              </a:rPr>
              <a:t> LINQ Queries :  </a:t>
            </a:r>
            <a:r>
              <a:rPr lang="en-IN">
                <a:latin typeface="Aptos Display" panose="020B0004020202020204" pitchFamily="34" charset="0"/>
              </a:rPr>
              <a:t>Type-safe Querying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071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A6FC548-77B3-D4F5-BCF9-BE52107F5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342" y="327476"/>
            <a:ext cx="4536510" cy="14226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424E2FC-DDA9-2250-D5E2-BC16E6785D34}"/>
              </a:ext>
            </a:extLst>
          </p:cNvPr>
          <p:cNvSpPr txBox="1"/>
          <p:nvPr/>
        </p:nvSpPr>
        <p:spPr>
          <a:xfrm>
            <a:off x="237995" y="151232"/>
            <a:ext cx="5298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>
                <a:latin typeface="Bodoni MT" panose="02070603080606020203" pitchFamily="18" charset="0"/>
              </a:rPr>
              <a:t>EF Core Development Approaches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95E664-5DDE-AE2E-C292-125451589C62}"/>
              </a:ext>
            </a:extLst>
          </p:cNvPr>
          <p:cNvSpPr txBox="1"/>
          <p:nvPr/>
        </p:nvSpPr>
        <p:spPr>
          <a:xfrm>
            <a:off x="492159" y="481112"/>
            <a:ext cx="108725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IN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/>
              <a:t> Code-First-Approach      </a:t>
            </a:r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/>
              <a:t> Database-First-Approach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FAF6E2-D605-CCAC-BC82-BB104B9BEEE6}"/>
              </a:ext>
            </a:extLst>
          </p:cNvPr>
          <p:cNvCxnSpPr>
            <a:cxnSpLocks/>
          </p:cNvCxnSpPr>
          <p:nvPr/>
        </p:nvCxnSpPr>
        <p:spPr>
          <a:xfrm>
            <a:off x="3236337" y="978832"/>
            <a:ext cx="23001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E9980D-7C9E-1F7A-EE1E-20FE4CB20284}"/>
              </a:ext>
            </a:extLst>
          </p:cNvPr>
          <p:cNvCxnSpPr>
            <a:cxnSpLocks/>
          </p:cNvCxnSpPr>
          <p:nvPr/>
        </p:nvCxnSpPr>
        <p:spPr>
          <a:xfrm>
            <a:off x="3399175" y="2321204"/>
            <a:ext cx="21373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EF534791-2B6A-AD16-D7C6-C62C4D1CC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342" y="1750131"/>
            <a:ext cx="4536510" cy="142265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9B3653C-8354-4A04-4245-0BFB68F95111}"/>
              </a:ext>
            </a:extLst>
          </p:cNvPr>
          <p:cNvSpPr txBox="1"/>
          <p:nvPr/>
        </p:nvSpPr>
        <p:spPr>
          <a:xfrm>
            <a:off x="237995" y="3719418"/>
            <a:ext cx="3161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>
                <a:latin typeface="Bodoni MT" panose="02070603080606020203" pitchFamily="18" charset="0"/>
              </a:rPr>
              <a:t>Model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3B8374C-563B-5A90-974E-A3FE50C6DD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841" y="4033382"/>
            <a:ext cx="5803279" cy="275250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1DE76EE-23FE-C6E5-B6FF-93E73AA57E4D}"/>
              </a:ext>
            </a:extLst>
          </p:cNvPr>
          <p:cNvSpPr txBox="1"/>
          <p:nvPr/>
        </p:nvSpPr>
        <p:spPr>
          <a:xfrm>
            <a:off x="1956149" y="3162094"/>
            <a:ext cx="1013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highlight>
                  <a:srgbClr val="FFFF00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Scaffold-DbContext &lt;Connection-String&gt; &lt;Database Provider&gt; –o Models -f</a:t>
            </a:r>
          </a:p>
        </p:txBody>
      </p:sp>
    </p:spTree>
    <p:extLst>
      <p:ext uri="{BB962C8B-B14F-4D97-AF65-F5344CB8AC3E}">
        <p14:creationId xmlns:p14="http://schemas.microsoft.com/office/powerpoint/2010/main" val="2700266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3BED742-67EC-41D6-BECF-6A69E11EBD51}"/>
              </a:ext>
            </a:extLst>
          </p:cNvPr>
          <p:cNvSpPr/>
          <p:nvPr/>
        </p:nvSpPr>
        <p:spPr>
          <a:xfrm>
            <a:off x="935359" y="3054783"/>
            <a:ext cx="2329324" cy="57632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IN" b="1">
                <a:solidFill>
                  <a:schemeClr val="tx1">
                    <a:lumMod val="95000"/>
                    <a:lumOff val="5000"/>
                  </a:schemeClr>
                </a:solidFill>
              </a:rPr>
              <a:t>SaveChanges()</a:t>
            </a:r>
          </a:p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D7F6A1A-156F-CF5F-C0EB-6ABB788F9B17}"/>
              </a:ext>
            </a:extLst>
          </p:cNvPr>
          <p:cNvSpPr/>
          <p:nvPr/>
        </p:nvSpPr>
        <p:spPr>
          <a:xfrm>
            <a:off x="8279364" y="3471664"/>
            <a:ext cx="1910219" cy="56899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chemeClr val="tx1">
                    <a:lumMod val="95000"/>
                    <a:lumOff val="5000"/>
                  </a:schemeClr>
                </a:solidFill>
              </a:rPr>
              <a:t>AddRange()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627225-2F61-531C-8E23-15B7B2307AF8}"/>
              </a:ext>
            </a:extLst>
          </p:cNvPr>
          <p:cNvSpPr/>
          <p:nvPr/>
        </p:nvSpPr>
        <p:spPr>
          <a:xfrm>
            <a:off x="5318777" y="3589508"/>
            <a:ext cx="2044061" cy="61526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chemeClr val="tx1">
                    <a:lumMod val="95000"/>
                    <a:lumOff val="5000"/>
                  </a:schemeClr>
                </a:solidFill>
              </a:rPr>
              <a:t>Set&lt;Entity&gt;()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C51E46-D3A0-5B31-58B9-9676EB9C52C9}"/>
              </a:ext>
            </a:extLst>
          </p:cNvPr>
          <p:cNvSpPr/>
          <p:nvPr/>
        </p:nvSpPr>
        <p:spPr>
          <a:xfrm>
            <a:off x="9868293" y="3099614"/>
            <a:ext cx="1675873" cy="52054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chemeClr val="tx1">
                    <a:lumMod val="95000"/>
                    <a:lumOff val="5000"/>
                  </a:schemeClr>
                </a:solidFill>
              </a:rPr>
              <a:t>Remove()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156C6E-27B4-99A8-B9AC-694E51A0E141}"/>
              </a:ext>
            </a:extLst>
          </p:cNvPr>
          <p:cNvSpPr/>
          <p:nvPr/>
        </p:nvSpPr>
        <p:spPr>
          <a:xfrm>
            <a:off x="2002417" y="3687964"/>
            <a:ext cx="1478072" cy="54158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chemeClr val="tx1">
                    <a:lumMod val="95000"/>
                    <a:lumOff val="5000"/>
                  </a:schemeClr>
                </a:solidFill>
              </a:rPr>
              <a:t>Add()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B209014-3731-3598-E7A8-0BF64343A87F}"/>
              </a:ext>
            </a:extLst>
          </p:cNvPr>
          <p:cNvSpPr/>
          <p:nvPr/>
        </p:nvSpPr>
        <p:spPr>
          <a:xfrm>
            <a:off x="3562762" y="3571861"/>
            <a:ext cx="1478072" cy="4687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chemeClr val="tx1">
                    <a:lumMod val="95000"/>
                    <a:lumOff val="5000"/>
                  </a:schemeClr>
                </a:solidFill>
              </a:rPr>
              <a:t>Update()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0E92988-C83B-31BA-8C90-D617E89E0CB1}"/>
              </a:ext>
            </a:extLst>
          </p:cNvPr>
          <p:cNvSpPr/>
          <p:nvPr/>
        </p:nvSpPr>
        <p:spPr>
          <a:xfrm>
            <a:off x="4673296" y="3095935"/>
            <a:ext cx="1478072" cy="46879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chemeClr val="tx1">
                    <a:lumMod val="95000"/>
                    <a:lumOff val="5000"/>
                  </a:schemeClr>
                </a:solidFill>
              </a:rPr>
              <a:t>Find()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F184F9-67ED-4076-D07D-8B4715DB18A8}"/>
              </a:ext>
            </a:extLst>
          </p:cNvPr>
          <p:cNvSpPr/>
          <p:nvPr/>
        </p:nvSpPr>
        <p:spPr>
          <a:xfrm>
            <a:off x="6391251" y="2956596"/>
            <a:ext cx="2398861" cy="61526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chemeClr val="tx1">
                    <a:lumMod val="95000"/>
                    <a:lumOff val="5000"/>
                  </a:schemeClr>
                </a:solidFill>
              </a:rPr>
              <a:t>RemoveRange()</a:t>
            </a:r>
          </a:p>
        </p:txBody>
      </p:sp>
      <p:sp>
        <p:nvSpPr>
          <p:cNvPr id="11" name="AutoShape 2" descr="Configuring DbContext&#10;7&#10; ">
            <a:extLst>
              <a:ext uri="{FF2B5EF4-FFF2-40B4-BE49-F238E27FC236}">
                <a16:creationId xmlns:a16="http://schemas.microsoft.com/office/drawing/2014/main" id="{F759DB35-340B-5913-0D25-D69B434CEE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2EAE48-F1EF-3547-38E9-45E337A337FE}"/>
              </a:ext>
            </a:extLst>
          </p:cNvPr>
          <p:cNvSpPr txBox="1"/>
          <p:nvPr/>
        </p:nvSpPr>
        <p:spPr>
          <a:xfrm>
            <a:off x="250521" y="162838"/>
            <a:ext cx="4564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>
                <a:latin typeface="Bodoni MT" panose="02070603080606020203" pitchFamily="18" charset="0"/>
              </a:rPr>
              <a:t>DbContext</a:t>
            </a:r>
            <a:r>
              <a:rPr lang="en-IN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57095D-3219-ECEA-5EBB-BC498102C573}"/>
              </a:ext>
            </a:extLst>
          </p:cNvPr>
          <p:cNvSpPr txBox="1"/>
          <p:nvPr/>
        </p:nvSpPr>
        <p:spPr>
          <a:xfrm>
            <a:off x="613775" y="532170"/>
            <a:ext cx="11327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It is the primary class that is responsible to interact with database, and acts like a bridge between entity class and  Database</a:t>
            </a:r>
          </a:p>
          <a:p>
            <a:r>
              <a:rPr lang="en-IN" b="1">
                <a:latin typeface="Bell MT" panose="02020503060305020303" pitchFamily="18" charset="0"/>
              </a:rPr>
              <a:t>Key Features </a:t>
            </a:r>
            <a:endParaRPr lang="en-IN"/>
          </a:p>
          <a:p>
            <a:r>
              <a:rPr lang="en-IN"/>
              <a:t>      i. Tracks local copy of data</a:t>
            </a:r>
          </a:p>
          <a:p>
            <a:r>
              <a:rPr lang="en-IN"/>
              <a:t>     ii. Manage DB Connections, Perform CURD , tracks Entity states (</a:t>
            </a:r>
            <a:r>
              <a:rPr lang="en-IN" sz="1600" b="1" i="1">
                <a:solidFill>
                  <a:schemeClr val="tx1">
                    <a:lumMod val="95000"/>
                    <a:lumOff val="5000"/>
                  </a:schemeClr>
                </a:solidFill>
              </a:rPr>
              <a:t>Added,Modified,Deleted,Unchanged,Detached</a:t>
            </a:r>
            <a:r>
              <a:rPr lang="en-IN"/>
              <a:t>)</a:t>
            </a:r>
          </a:p>
          <a:p>
            <a:r>
              <a:rPr lang="en-IN"/>
              <a:t>    iii. Translates LINQ</a:t>
            </a:r>
          </a:p>
          <a:p>
            <a:endParaRPr lang="en-IN"/>
          </a:p>
          <a:p>
            <a:r>
              <a:rPr lang="en-IN" b="1">
                <a:latin typeface="Bell MT" panose="02020503060305020303" pitchFamily="18" charset="0"/>
              </a:rPr>
              <a:t>Methods Provided by DBContext class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A81115-D5CA-85B7-8C38-D1C0DC4792D3}"/>
              </a:ext>
            </a:extLst>
          </p:cNvPr>
          <p:cNvSpPr txBox="1"/>
          <p:nvPr/>
        </p:nvSpPr>
        <p:spPr>
          <a:xfrm>
            <a:off x="350729" y="4546948"/>
            <a:ext cx="29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>
                <a:latin typeface="Bell MT" panose="02020503060305020303" pitchFamily="18" charset="0"/>
              </a:rPr>
              <a:t>    Configuring DbContext </a:t>
            </a:r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843B2D3-5144-9AD9-13AB-A9A59B1CD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094" y="4953786"/>
            <a:ext cx="7119283" cy="191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21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886F45-CB78-0784-E167-66E4CF9E2D26}"/>
              </a:ext>
            </a:extLst>
          </p:cNvPr>
          <p:cNvSpPr txBox="1"/>
          <p:nvPr/>
        </p:nvSpPr>
        <p:spPr>
          <a:xfrm>
            <a:off x="263047" y="162838"/>
            <a:ext cx="7528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>
                <a:latin typeface="Bell MT" panose="02020503060305020303" pitchFamily="18" charset="0"/>
              </a:rPr>
              <a:t>    Using DbContext with Dependency Injection</a:t>
            </a:r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CE06BB-682B-E5E3-82A7-163CFFBC8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8" y="679472"/>
            <a:ext cx="9297698" cy="1124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BE933AD-0EB1-12E7-AE88-8A35AFB30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92" y="2265369"/>
            <a:ext cx="5176208" cy="18112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F04DEC8-BB6E-09C3-7FEB-6CC439E8CE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896" y="4076627"/>
            <a:ext cx="7906830" cy="239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73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C733AA-DA23-AD21-CD66-82BF706D25FA}"/>
              </a:ext>
            </a:extLst>
          </p:cNvPr>
          <p:cNvSpPr txBox="1"/>
          <p:nvPr/>
        </p:nvSpPr>
        <p:spPr>
          <a:xfrm>
            <a:off x="463463" y="263047"/>
            <a:ext cx="11198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                                                             </a:t>
            </a:r>
            <a:r>
              <a:rPr lang="en-IN" sz="2800" b="1">
                <a:latin typeface="Castellar" panose="020A0402060406010301" pitchFamily="18" charset="0"/>
              </a:rPr>
              <a:t>SPRING DATA JPA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E30837-F95A-50A0-6DFB-3D3F213A6DFD}"/>
              </a:ext>
            </a:extLst>
          </p:cNvPr>
          <p:cNvSpPr txBox="1"/>
          <p:nvPr/>
        </p:nvSpPr>
        <p:spPr>
          <a:xfrm>
            <a:off x="354905" y="786267"/>
            <a:ext cx="114821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/>
              <a:t>Open-source, light weight, extensible ORM for Java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/>
              <a:t> It maps the Java objects to Database Table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Simplifies data access and manipulation</a:t>
            </a:r>
            <a:r>
              <a:rPr lang="en-US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__Inter_d65c78"/>
              </a:rPr>
              <a:t>.</a:t>
            </a:r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28C514-0645-8C66-3657-48F29FBFADFD}"/>
              </a:ext>
            </a:extLst>
          </p:cNvPr>
          <p:cNvSpPr txBox="1"/>
          <p:nvPr/>
        </p:nvSpPr>
        <p:spPr>
          <a:xfrm>
            <a:off x="354905" y="2029216"/>
            <a:ext cx="2601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latin typeface="Bell MT" panose="02020503060305020303" pitchFamily="18" charset="0"/>
              </a:rPr>
              <a:t>Key Features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E4CB8-7816-155A-C82F-864ECAB13208}"/>
              </a:ext>
            </a:extLst>
          </p:cNvPr>
          <p:cNvSpPr txBox="1"/>
          <p:nvPr/>
        </p:nvSpPr>
        <p:spPr>
          <a:xfrm>
            <a:off x="715617" y="2398548"/>
            <a:ext cx="5764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Repository pattern for data access</a:t>
            </a:r>
            <a:r>
              <a:rPr lang="en-IN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__Inter_d65c78"/>
              </a:rPr>
              <a:t>Automatic implementation of repository interfaces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>
                <a:solidFill>
                  <a:srgbClr val="374151"/>
                </a:solidFill>
                <a:latin typeface="__Inter_d65c78"/>
              </a:rPr>
              <a:t>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__Inter_d65c78"/>
              </a:rPr>
              <a:t>JPQL for querying</a:t>
            </a:r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E0FF85-DDE4-B277-A34D-7D1ACA79DF5E}"/>
              </a:ext>
            </a:extLst>
          </p:cNvPr>
          <p:cNvSpPr txBox="1"/>
          <p:nvPr/>
        </p:nvSpPr>
        <p:spPr>
          <a:xfrm>
            <a:off x="354905" y="3429000"/>
            <a:ext cx="2175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latin typeface="Bell MT" panose="02020503060305020303" pitchFamily="18" charset="0"/>
              </a:rPr>
              <a:t>Installation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8E1DCD-E70F-4EFD-6FFC-2A8228DD3E64}"/>
              </a:ext>
            </a:extLst>
          </p:cNvPr>
          <p:cNvSpPr txBox="1"/>
          <p:nvPr/>
        </p:nvSpPr>
        <p:spPr>
          <a:xfrm>
            <a:off x="839244" y="3829110"/>
            <a:ext cx="105135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/>
              <a:t>Add Starters</a:t>
            </a:r>
          </a:p>
          <a:p>
            <a:r>
              <a:rPr lang="en-IN" b="1"/>
              <a:t>              </a:t>
            </a:r>
            <a:r>
              <a:rPr lang="en-IN"/>
              <a:t>i. </a:t>
            </a:r>
            <a:r>
              <a:rPr lang="en-IN"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spring-boot-starter-data-jpa</a:t>
            </a:r>
          </a:p>
          <a:p>
            <a:r>
              <a:rPr lang="en-IN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ii. Database Driver (Sql Server, MySQL,Oracle, …etc)</a:t>
            </a:r>
          </a:p>
          <a:p>
            <a:r>
              <a:rPr lang="en-IN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iii. lombok</a:t>
            </a:r>
            <a:r>
              <a:rPr lang="en-IN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/>
              <a:t>Add Datasource Properties &amp; ORM Properties</a:t>
            </a:r>
          </a:p>
          <a:p>
            <a:r>
              <a:rPr lang="en-IN" b="1"/>
              <a:t>          </a:t>
            </a:r>
            <a:r>
              <a:rPr lang="en-IN"/>
              <a:t>we need to add the below shown properties in </a:t>
            </a:r>
            <a:r>
              <a:rPr lang="en-IN" b="1"/>
              <a:t>application.properties </a:t>
            </a:r>
            <a:r>
              <a:rPr lang="en-IN"/>
              <a:t>or </a:t>
            </a:r>
            <a:r>
              <a:rPr lang="en-IN" b="1"/>
              <a:t>application.yml </a:t>
            </a:r>
            <a:r>
              <a:rPr lang="en-IN"/>
              <a:t>files   </a:t>
            </a:r>
          </a:p>
          <a:p>
            <a:r>
              <a:rPr lang="en-IN"/>
              <a:t>               </a:t>
            </a:r>
          </a:p>
          <a:p>
            <a:endParaRPr lang="en-IN"/>
          </a:p>
          <a:p>
            <a:endParaRPr lang="en-IN"/>
          </a:p>
          <a:p>
            <a:r>
              <a:rPr lang="en-IN"/>
              <a:t>      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A34D17-AACF-4223-95EC-D674035E2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037" y="5562065"/>
            <a:ext cx="7985775" cy="129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409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F34344-3DE9-D728-E9CF-F209B673F4A7}"/>
              </a:ext>
            </a:extLst>
          </p:cNvPr>
          <p:cNvSpPr txBox="1"/>
          <p:nvPr/>
        </p:nvSpPr>
        <p:spPr>
          <a:xfrm>
            <a:off x="317500" y="2159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>
                <a:latin typeface="Bell MT" panose="02020503060305020303" pitchFamily="18" charset="0"/>
              </a:rPr>
              <a:t>Entity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B21863-3F64-B75F-8188-2ED50B29D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691" y="677565"/>
            <a:ext cx="4373253" cy="37801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9F6299-DA43-682D-F4BE-2BBBAD66AA7D}"/>
              </a:ext>
            </a:extLst>
          </p:cNvPr>
          <p:cNvSpPr txBox="1"/>
          <p:nvPr/>
        </p:nvSpPr>
        <p:spPr>
          <a:xfrm>
            <a:off x="317500" y="4800600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>
                <a:effectLst/>
                <a:latin typeface="Bell MT" panose="02020503060305020303" pitchFamily="18" charset="0"/>
              </a:rPr>
              <a:t>Repository Interfaces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077B9F-784F-019F-89E2-4ED153BE23C3}"/>
              </a:ext>
            </a:extLst>
          </p:cNvPr>
          <p:cNvSpPr txBox="1"/>
          <p:nvPr/>
        </p:nvSpPr>
        <p:spPr>
          <a:xfrm>
            <a:off x="736600" y="5262265"/>
            <a:ext cx="946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/>
              <a:t>JPA provided repository interfaces to perform Curd Operations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/>
              <a:t> For Every DB table we will create one Repository interface by extending Repository Interfaces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B4201F-8298-EB4E-6F18-11849965C6D1}"/>
              </a:ext>
            </a:extLst>
          </p:cNvPr>
          <p:cNvSpPr txBox="1"/>
          <p:nvPr/>
        </p:nvSpPr>
        <p:spPr>
          <a:xfrm>
            <a:off x="736600" y="5908596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Types :-</a:t>
            </a:r>
          </a:p>
        </p:txBody>
      </p:sp>
      <p:sp>
        <p:nvSpPr>
          <p:cNvPr id="9" name="Action Button: Blank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8714118-48E0-DF90-5A86-11C1DBB7CBDF}"/>
              </a:ext>
            </a:extLst>
          </p:cNvPr>
          <p:cNvSpPr/>
          <p:nvPr/>
        </p:nvSpPr>
        <p:spPr>
          <a:xfrm>
            <a:off x="1930400" y="6277928"/>
            <a:ext cx="3251200" cy="364172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>
                <a:solidFill>
                  <a:schemeClr val="tx1">
                    <a:lumMod val="95000"/>
                    <a:lumOff val="5000"/>
                  </a:schemeClr>
                </a:solidFill>
              </a:rPr>
              <a:t>CRUD Repository</a:t>
            </a:r>
          </a:p>
        </p:txBody>
      </p:sp>
      <p:sp>
        <p:nvSpPr>
          <p:cNvPr id="10" name="Action Button: Blank 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675F0CE-20AA-7E29-8F10-C7EE69A39C65}"/>
              </a:ext>
            </a:extLst>
          </p:cNvPr>
          <p:cNvSpPr/>
          <p:nvPr/>
        </p:nvSpPr>
        <p:spPr>
          <a:xfrm>
            <a:off x="6286500" y="6272768"/>
            <a:ext cx="4229100" cy="364172"/>
          </a:xfrm>
          <a:prstGeom prst="actionButtonBlan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>
                <a:solidFill>
                  <a:schemeClr val="tx1">
                    <a:lumMod val="95000"/>
                    <a:lumOff val="5000"/>
                  </a:schemeClr>
                </a:solidFill>
              </a:rPr>
              <a:t>JPA Repository</a:t>
            </a:r>
          </a:p>
        </p:txBody>
      </p:sp>
    </p:spTree>
    <p:extLst>
      <p:ext uri="{BB962C8B-B14F-4D97-AF65-F5344CB8AC3E}">
        <p14:creationId xmlns:p14="http://schemas.microsoft.com/office/powerpoint/2010/main" val="2941632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EC52D1-7AE4-DE30-6C69-FD26CA6D811D}"/>
              </a:ext>
            </a:extLst>
          </p:cNvPr>
          <p:cNvSpPr txBox="1"/>
          <p:nvPr/>
        </p:nvSpPr>
        <p:spPr>
          <a:xfrm>
            <a:off x="152400" y="177800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  </a:t>
            </a:r>
            <a:r>
              <a:rPr lang="en-IN" sz="2400" b="1">
                <a:latin typeface="Bell MT" panose="02020503060305020303" pitchFamily="18" charset="0"/>
              </a:rPr>
              <a:t>Crud Repository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79293-5A4C-1F6C-3ABE-2BC57FDC0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650" y="1101130"/>
            <a:ext cx="7909474" cy="15321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0187A1-079E-A964-B1EC-2C0C825171BC}"/>
              </a:ext>
            </a:extLst>
          </p:cNvPr>
          <p:cNvSpPr txBox="1"/>
          <p:nvPr/>
        </p:nvSpPr>
        <p:spPr>
          <a:xfrm>
            <a:off x="647700" y="639465"/>
            <a:ext cx="990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/>
              <a:t> This Repository is used to perform only CRUD operations on entities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EFF3CF-0A6E-8B28-CE02-D5E4045E12AD}"/>
              </a:ext>
            </a:extLst>
          </p:cNvPr>
          <p:cNvSpPr txBox="1"/>
          <p:nvPr/>
        </p:nvSpPr>
        <p:spPr>
          <a:xfrm>
            <a:off x="647700" y="2870200"/>
            <a:ext cx="476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>
                <a:latin typeface="Bodoni MT" panose="02070603080606020203" pitchFamily="18" charset="0"/>
              </a:rPr>
              <a:t>Methods Provided by CRUD Repository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9559B4-9B8E-260F-02FB-27297D6E5AEE}"/>
              </a:ext>
            </a:extLst>
          </p:cNvPr>
          <p:cNvSpPr/>
          <p:nvPr/>
        </p:nvSpPr>
        <p:spPr>
          <a:xfrm>
            <a:off x="1098550" y="3774890"/>
            <a:ext cx="1930400" cy="5671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chemeClr val="tx1">
                    <a:lumMod val="95000"/>
                    <a:lumOff val="5000"/>
                  </a:schemeClr>
                </a:solidFill>
              </a:rPr>
              <a:t>Save(entity)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3E9AB1A-4080-9B97-CAF0-153262BC98D9}"/>
              </a:ext>
            </a:extLst>
          </p:cNvPr>
          <p:cNvSpPr/>
          <p:nvPr/>
        </p:nvSpPr>
        <p:spPr>
          <a:xfrm>
            <a:off x="460648" y="4832374"/>
            <a:ext cx="2427014" cy="64701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chemeClr val="tx1">
                    <a:lumMod val="95000"/>
                    <a:lumOff val="5000"/>
                  </a:schemeClr>
                </a:solidFill>
              </a:rPr>
              <a:t>SaveAll(entites)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58530F-2356-D1E0-8401-994E8B618AE5}"/>
              </a:ext>
            </a:extLst>
          </p:cNvPr>
          <p:cNvSpPr/>
          <p:nvPr/>
        </p:nvSpPr>
        <p:spPr>
          <a:xfrm>
            <a:off x="3454400" y="3608204"/>
            <a:ext cx="1930400" cy="5671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chemeClr val="tx1">
                    <a:lumMod val="95000"/>
                    <a:lumOff val="5000"/>
                  </a:schemeClr>
                </a:solidFill>
              </a:rPr>
              <a:t>Count()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B7992DA-A7B7-8509-4895-1172E0D5C5A0}"/>
              </a:ext>
            </a:extLst>
          </p:cNvPr>
          <p:cNvSpPr/>
          <p:nvPr/>
        </p:nvSpPr>
        <p:spPr>
          <a:xfrm>
            <a:off x="6997700" y="3706897"/>
            <a:ext cx="1930400" cy="5671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chemeClr val="tx1">
                    <a:lumMod val="95000"/>
                    <a:lumOff val="5000"/>
                  </a:schemeClr>
                </a:solidFill>
              </a:rPr>
              <a:t>findAll()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872BB33-C439-7FE9-3F7C-926A237A4551}"/>
              </a:ext>
            </a:extLst>
          </p:cNvPr>
          <p:cNvSpPr/>
          <p:nvPr/>
        </p:nvSpPr>
        <p:spPr>
          <a:xfrm>
            <a:off x="2550838" y="5540677"/>
            <a:ext cx="1930400" cy="5671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chemeClr val="tx1">
                    <a:lumMod val="95000"/>
                    <a:lumOff val="5000"/>
                  </a:schemeClr>
                </a:solidFill>
              </a:rPr>
              <a:t>findById(pk)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044E189-7969-C7B5-19D2-36A3AC8881DC}"/>
              </a:ext>
            </a:extLst>
          </p:cNvPr>
          <p:cNvSpPr/>
          <p:nvPr/>
        </p:nvSpPr>
        <p:spPr>
          <a:xfrm>
            <a:off x="3047343" y="4492887"/>
            <a:ext cx="2427014" cy="5671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chemeClr val="tx1">
                    <a:lumMod val="95000"/>
                    <a:lumOff val="5000"/>
                  </a:schemeClr>
                </a:solidFill>
              </a:rPr>
              <a:t>findAllById(pks)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9923CB2-6D23-D78E-1E05-4EF3FF468538}"/>
              </a:ext>
            </a:extLst>
          </p:cNvPr>
          <p:cNvSpPr/>
          <p:nvPr/>
        </p:nvSpPr>
        <p:spPr>
          <a:xfrm>
            <a:off x="4800600" y="5060056"/>
            <a:ext cx="2108200" cy="5671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chemeClr val="tx1">
                    <a:lumMod val="95000"/>
                    <a:lumOff val="5000"/>
                  </a:schemeClr>
                </a:solidFill>
              </a:rPr>
              <a:t>delete(entity)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76DEFC4-84F8-95F3-DD57-A42B10E220EB}"/>
              </a:ext>
            </a:extLst>
          </p:cNvPr>
          <p:cNvSpPr/>
          <p:nvPr/>
        </p:nvSpPr>
        <p:spPr>
          <a:xfrm>
            <a:off x="9477924" y="5225806"/>
            <a:ext cx="2651674" cy="5671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chemeClr val="tx1">
                    <a:lumMod val="95000"/>
                    <a:lumOff val="5000"/>
                  </a:schemeClr>
                </a:solidFill>
              </a:rPr>
              <a:t>deleteAll(entites)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1E4E692-CAE3-AC93-BA77-94F66CEB4012}"/>
              </a:ext>
            </a:extLst>
          </p:cNvPr>
          <p:cNvSpPr/>
          <p:nvPr/>
        </p:nvSpPr>
        <p:spPr>
          <a:xfrm>
            <a:off x="5429907" y="4128379"/>
            <a:ext cx="1727200" cy="5671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chemeClr val="tx1">
                    <a:lumMod val="95000"/>
                    <a:lumOff val="5000"/>
                  </a:schemeClr>
                </a:solidFill>
              </a:rPr>
              <a:t>deleteAll()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ECA56FF-019A-D0DC-A11E-A3D8D672D4E6}"/>
              </a:ext>
            </a:extLst>
          </p:cNvPr>
          <p:cNvSpPr/>
          <p:nvPr/>
        </p:nvSpPr>
        <p:spPr>
          <a:xfrm>
            <a:off x="7035800" y="4833445"/>
            <a:ext cx="2336800" cy="5671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chemeClr val="tx1">
                    <a:lumMod val="95000"/>
                    <a:lumOff val="5000"/>
                  </a:schemeClr>
                </a:solidFill>
              </a:rPr>
              <a:t>deleteById(pk)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8008BF-C6D1-7166-92FC-5E17BBAF8B99}"/>
              </a:ext>
            </a:extLst>
          </p:cNvPr>
          <p:cNvSpPr/>
          <p:nvPr/>
        </p:nvSpPr>
        <p:spPr>
          <a:xfrm>
            <a:off x="9052474" y="4058475"/>
            <a:ext cx="2781300" cy="5671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chemeClr val="tx1">
                    <a:lumMod val="95000"/>
                    <a:lumOff val="5000"/>
                  </a:schemeClr>
                </a:solidFill>
              </a:rPr>
              <a:t>deleteAllById(pks)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0449BBD-ED21-79C9-2B2D-EEF659BB43FA}"/>
              </a:ext>
            </a:extLst>
          </p:cNvPr>
          <p:cNvSpPr/>
          <p:nvPr/>
        </p:nvSpPr>
        <p:spPr>
          <a:xfrm>
            <a:off x="6896100" y="5836021"/>
            <a:ext cx="2133600" cy="5671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chemeClr val="tx1">
                    <a:lumMod val="95000"/>
                    <a:lumOff val="5000"/>
                  </a:schemeClr>
                </a:solidFill>
              </a:rPr>
              <a:t>existsById(pk)</a:t>
            </a:r>
          </a:p>
        </p:txBody>
      </p:sp>
    </p:spTree>
    <p:extLst>
      <p:ext uri="{BB962C8B-B14F-4D97-AF65-F5344CB8AC3E}">
        <p14:creationId xmlns:p14="http://schemas.microsoft.com/office/powerpoint/2010/main" val="3624612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</TotalTime>
  <Words>550</Words>
  <Application>Microsoft Office PowerPoint</Application>
  <PresentationFormat>Widescreen</PresentationFormat>
  <Paragraphs>118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__Inter_d65c78</vt:lpstr>
      <vt:lpstr>Aptos Display</vt:lpstr>
      <vt:lpstr>Arial</vt:lpstr>
      <vt:lpstr>Arial Black</vt:lpstr>
      <vt:lpstr>Bell MT</vt:lpstr>
      <vt:lpstr>Bodoni MT</vt:lpstr>
      <vt:lpstr>Calibri</vt:lpstr>
      <vt:lpstr>Calibri Light</vt:lpstr>
      <vt:lpstr>Cascadia Mono</vt:lpstr>
      <vt:lpstr>Castellar</vt:lpstr>
      <vt:lpstr>Dubai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arepalli</dc:creator>
  <cp:lastModifiedBy>RAJNISH J</cp:lastModifiedBy>
  <cp:revision>191</cp:revision>
  <dcterms:created xsi:type="dcterms:W3CDTF">2025-01-19T07:45:45Z</dcterms:created>
  <dcterms:modified xsi:type="dcterms:W3CDTF">2025-01-21T08:05:28Z</dcterms:modified>
</cp:coreProperties>
</file>