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7" r:id="rId5"/>
    <p:sldId id="278" r:id="rId6"/>
    <p:sldId id="268" r:id="rId7"/>
    <p:sldId id="269" r:id="rId8"/>
    <p:sldId id="27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0"/>
            <a:ext cx="9509186" cy="3689644"/>
          </a:xfrm>
        </p:spPr>
        <p:txBody>
          <a:bodyPr>
            <a:noAutofit/>
          </a:bodyPr>
          <a:lstStyle/>
          <a:p>
            <a:r>
              <a:rPr lang="en-IN" sz="5000" dirty="0" smtClean="0">
                <a:latin typeface="Century" pitchFamily="18" charset="0"/>
                <a:ea typeface="Adobe Gothic Std B" pitchFamily="34" charset="-128"/>
              </a:rPr>
              <a:t>Multi-focus </a:t>
            </a:r>
            <a:r>
              <a:rPr lang="en-IN" sz="5000" dirty="0" smtClean="0">
                <a:latin typeface="Century" pitchFamily="18" charset="0"/>
                <a:ea typeface="Adobe Gothic Std B" pitchFamily="34" charset="-128"/>
              </a:rPr>
              <a:t>Colour </a:t>
            </a:r>
            <a:r>
              <a:rPr lang="en-IN" sz="5000" dirty="0" smtClean="0">
                <a:latin typeface="Century" pitchFamily="18" charset="0"/>
                <a:ea typeface="Adobe Gothic Std B" pitchFamily="34" charset="-128"/>
              </a:rPr>
              <a:t>Image Fusion based on Stationary Wavelet Transform (SWT) &amp;</a:t>
            </a:r>
            <a:r>
              <a:rPr lang="en-IN" sz="5000" dirty="0" smtClean="0">
                <a:latin typeface="Century" pitchFamily="18" charset="0"/>
                <a:ea typeface="Adobe Gothic Std B" pitchFamily="34" charset="-128"/>
              </a:rPr>
              <a:t> </a:t>
            </a:r>
            <a:r>
              <a:rPr lang="en-IN" sz="5000" dirty="0" smtClean="0">
                <a:latin typeface="Century" pitchFamily="18" charset="0"/>
                <a:ea typeface="Adobe Gothic Std B" pitchFamily="34" charset="-128"/>
              </a:rPr>
              <a:t>Intensity Hue Saturation (IHS) </a:t>
            </a:r>
            <a:endParaRPr lang="en-US" sz="5000" dirty="0">
              <a:latin typeface="Century" pitchFamily="18" charset="0"/>
              <a:ea typeface="Adobe Gothic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9834" y="5191073"/>
            <a:ext cx="8229600" cy="1371600"/>
          </a:xfrm>
        </p:spPr>
        <p:txBody>
          <a:bodyPr/>
          <a:lstStyle/>
          <a:p>
            <a:pPr algn="ctr"/>
            <a:r>
              <a:rPr lang="en-US" dirty="0" smtClean="0"/>
              <a:t>Presented by: Deepak Kumar &amp; </a:t>
            </a:r>
            <a:r>
              <a:rPr lang="en-US" dirty="0" err="1" smtClean="0"/>
              <a:t>Divyansh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endParaRPr lang="en-US" dirty="0" smtClean="0"/>
          </a:p>
          <a:p>
            <a:pPr algn="ctr"/>
            <a:r>
              <a:rPr lang="en-US" dirty="0" smtClean="0"/>
              <a:t>	</a:t>
            </a:r>
            <a:r>
              <a:rPr lang="en-US" dirty="0" smtClean="0"/>
              <a:t>		15JE001423 15JE001394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187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eepak kumar\Desktop\Project\New folder\Black-And-Gray-Surface-Texture-Pixels-Points-Wave-WallpapersByte-com-1920x10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b="1" u="sng" dirty="0" smtClean="0"/>
              <a:t>Consistency Verification</a:t>
            </a:r>
            <a:endParaRPr lang="en-IN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000" b="1" dirty="0" smtClean="0"/>
          </a:p>
          <a:p>
            <a:r>
              <a:rPr lang="en-IN" sz="3000" b="1" dirty="0" smtClean="0"/>
              <a:t>Consistency </a:t>
            </a:r>
            <a:r>
              <a:rPr lang="en-IN" sz="3000" b="1" dirty="0" smtClean="0"/>
              <a:t>verification is performed on each pixel of F. If a </a:t>
            </a:r>
            <a:r>
              <a:rPr lang="en-IN" sz="3000" b="1" dirty="0" err="1" smtClean="0"/>
              <a:t>center</a:t>
            </a:r>
            <a:r>
              <a:rPr lang="en-IN" sz="3000" b="1" dirty="0" smtClean="0"/>
              <a:t> pixel comes from image CX while the majority of surrounding pixels come from image CY, the </a:t>
            </a:r>
            <a:r>
              <a:rPr lang="en-IN" sz="3000" b="1" dirty="0" err="1" smtClean="0"/>
              <a:t>center</a:t>
            </a:r>
            <a:r>
              <a:rPr lang="en-IN" sz="3000" b="1" dirty="0" smtClean="0"/>
              <a:t> pixel is then changed to come from image CY and vice versa. 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xmlns="" val="72616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0" y="361950"/>
            <a:ext cx="9601200" cy="1069975"/>
          </a:xfrm>
        </p:spPr>
        <p:txBody>
          <a:bodyPr>
            <a:normAutofit/>
          </a:bodyPr>
          <a:lstStyle/>
          <a:p>
            <a:r>
              <a:rPr lang="en-IN" sz="4500" dirty="0" smtClean="0"/>
              <a:t>                         Results</a:t>
            </a:r>
            <a:endParaRPr lang="en-IN" sz="4500" dirty="0"/>
          </a:p>
        </p:txBody>
      </p:sp>
      <p:pic>
        <p:nvPicPr>
          <p:cNvPr id="8199" name="Picture 7" descr="C:\Users\Deepak kumar\Pictures\Screenshots\Screenshot (43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4690" y="3700732"/>
            <a:ext cx="4593333" cy="3001483"/>
          </a:xfrm>
          <a:prstGeom prst="rect">
            <a:avLst/>
          </a:prstGeom>
          <a:noFill/>
        </p:spPr>
      </p:pic>
      <p:pic>
        <p:nvPicPr>
          <p:cNvPr id="8200" name="Picture 8" descr="C:\Users\Deepak kumar\Pictures\Screenshots\Screenshot (4371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7097" y="474454"/>
            <a:ext cx="2989836" cy="3031554"/>
          </a:xfrm>
          <a:prstGeom prst="rect">
            <a:avLst/>
          </a:prstGeom>
          <a:noFill/>
        </p:spPr>
      </p:pic>
      <p:pic>
        <p:nvPicPr>
          <p:cNvPr id="8201" name="Picture 9" descr="C:\Users\Deepak kumar\Pictures\Screenshots\Screenshot (4317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851" y="509903"/>
            <a:ext cx="2984738" cy="3040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6941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eepak kumar\Pictures\Screenshots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694" y="0"/>
            <a:ext cx="3323686" cy="3489551"/>
          </a:xfrm>
          <a:prstGeom prst="rect">
            <a:avLst/>
          </a:prstGeom>
          <a:noFill/>
        </p:spPr>
      </p:pic>
      <p:pic>
        <p:nvPicPr>
          <p:cNvPr id="9219" name="Picture 3" descr="C:\Users\Deepak kumar\Pictures\Screenshots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4760" y="0"/>
            <a:ext cx="3344473" cy="3435888"/>
          </a:xfrm>
          <a:prstGeom prst="rect">
            <a:avLst/>
          </a:prstGeom>
          <a:noFill/>
        </p:spPr>
      </p:pic>
      <p:pic>
        <p:nvPicPr>
          <p:cNvPr id="9220" name="Picture 4" descr="C:\Users\Deepak kumar\Pictures\Screenshots\Screenshot (439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3151" y="3536832"/>
            <a:ext cx="5477431" cy="3191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330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eepak kumar\Pictures\Screenshots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670" y="132483"/>
            <a:ext cx="3067474" cy="3283577"/>
          </a:xfrm>
          <a:prstGeom prst="rect">
            <a:avLst/>
          </a:prstGeom>
          <a:noFill/>
        </p:spPr>
      </p:pic>
      <p:pic>
        <p:nvPicPr>
          <p:cNvPr id="10243" name="Picture 3" descr="C:\Users\Deepak kumar\Pictures\Screenshots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3056" y="129397"/>
            <a:ext cx="3140015" cy="3314126"/>
          </a:xfrm>
          <a:prstGeom prst="rect">
            <a:avLst/>
          </a:prstGeom>
          <a:noFill/>
        </p:spPr>
      </p:pic>
      <p:pic>
        <p:nvPicPr>
          <p:cNvPr id="10244" name="Picture 4" descr="C:\Users\Deepak kumar\Pictures\Screenshots\Screenshot (440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0951" y="3536120"/>
            <a:ext cx="4788439" cy="33218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906" y="3062371"/>
            <a:ext cx="9601200" cy="106994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6400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IN" sz="6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eepak kumar\Desktop\Project\New folder\2903173-godfather-wallpap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294" y="931654"/>
            <a:ext cx="10397706" cy="5115462"/>
          </a:xfrm>
        </p:spPr>
        <p:txBody>
          <a:bodyPr>
            <a:normAutofit/>
          </a:bodyPr>
          <a:lstStyle/>
          <a:p>
            <a:r>
              <a:rPr lang="en-IN" sz="6800" dirty="0" smtClean="0"/>
              <a:t>What</a:t>
            </a:r>
            <a:br>
              <a:rPr lang="en-IN" sz="6800" dirty="0" smtClean="0"/>
            </a:br>
            <a:r>
              <a:rPr lang="en-IN" sz="6800" dirty="0" smtClean="0"/>
              <a:t> is</a:t>
            </a:r>
            <a:br>
              <a:rPr lang="en-IN" sz="6800" dirty="0" smtClean="0"/>
            </a:br>
            <a:r>
              <a:rPr lang="en-IN" sz="6800" dirty="0" smtClean="0"/>
              <a:t> Image</a:t>
            </a:r>
            <a:br>
              <a:rPr lang="en-IN" sz="6800" dirty="0" smtClean="0"/>
            </a:br>
            <a:r>
              <a:rPr lang="en-IN" sz="6800" dirty="0" smtClean="0"/>
              <a:t> Fusion?</a:t>
            </a:r>
            <a:endParaRPr lang="en-IN" sz="6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Evolution of Image Fusion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676" y="2104845"/>
            <a:ext cx="9601200" cy="4348163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Simple Image Fusion Techniques</a:t>
            </a:r>
            <a:endParaRPr lang="en-US" sz="3800" dirty="0" smtClean="0"/>
          </a:p>
          <a:p>
            <a:r>
              <a:rPr lang="en-US" sz="3800" dirty="0" smtClean="0"/>
              <a:t>Pyramid decomposition based image fusion</a:t>
            </a:r>
            <a:endParaRPr lang="en-US" sz="3800" dirty="0" smtClean="0"/>
          </a:p>
          <a:p>
            <a:r>
              <a:rPr lang="en-US" sz="3800" dirty="0" smtClean="0"/>
              <a:t>Wavelet transform based image fusion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xmlns="" val="334659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147" y="0"/>
            <a:ext cx="9601200" cy="106994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/>
              <a:t>Simple Image fusion</a:t>
            </a:r>
            <a:endParaRPr lang="en-US" sz="40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3642" y="1242203"/>
            <a:ext cx="9601200" cy="4348163"/>
          </a:xfrm>
        </p:spPr>
        <p:txBody>
          <a:bodyPr>
            <a:normAutofit/>
          </a:bodyPr>
          <a:lstStyle/>
          <a:p>
            <a:r>
              <a:rPr lang="en-IN" sz="3000" b="1" dirty="0" smtClean="0"/>
              <a:t>Spatial </a:t>
            </a:r>
            <a:r>
              <a:rPr lang="en-IN" sz="3000" b="1" dirty="0" smtClean="0"/>
              <a:t>Average </a:t>
            </a:r>
            <a:r>
              <a:rPr lang="en-IN" sz="3000" b="1" dirty="0" smtClean="0"/>
              <a:t>Image Fusion Method </a:t>
            </a:r>
            <a:endParaRPr lang="en-IN" sz="3000" b="1" dirty="0" smtClean="0"/>
          </a:p>
          <a:p>
            <a:endParaRPr lang="en-IN" sz="3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904" y="1920547"/>
            <a:ext cx="79533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6809" y="5331124"/>
            <a:ext cx="6889745" cy="94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95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Intensity-Hue-Saturation (IHS) Image Fusion Method 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889184"/>
            <a:ext cx="8497020" cy="4968816"/>
          </a:xfrm>
        </p:spPr>
        <p:txBody>
          <a:bodyPr>
            <a:normAutofit/>
          </a:bodyPr>
          <a:lstStyle/>
          <a:p>
            <a:r>
              <a:rPr lang="en-IN" sz="2600" dirty="0" smtClean="0"/>
              <a:t>HIS transform is used for geologic mapping because the IHS transform could allow diverse forms of spectral and spatial landscape information to be combined into a single data set for analysis. </a:t>
            </a:r>
            <a:endParaRPr lang="en-IN" sz="2600" dirty="0" smtClean="0"/>
          </a:p>
          <a:p>
            <a:r>
              <a:rPr lang="en-IN" sz="2600" dirty="0" smtClean="0"/>
              <a:t>enhances </a:t>
            </a:r>
            <a:r>
              <a:rPr lang="en-IN" sz="2600" dirty="0" smtClean="0"/>
              <a:t>spatial details of the multispectral image and improve the textural characteristics of the fused </a:t>
            </a:r>
            <a:endParaRPr lang="en-IN" sz="2600" dirty="0" smtClean="0"/>
          </a:p>
          <a:p>
            <a:r>
              <a:rPr lang="en-IN" sz="2600" dirty="0" smtClean="0"/>
              <a:t>The </a:t>
            </a:r>
            <a:r>
              <a:rPr lang="en-IN" sz="2600" dirty="0" err="1" smtClean="0"/>
              <a:t>color</a:t>
            </a:r>
            <a:r>
              <a:rPr lang="en-IN" sz="2600" dirty="0" smtClean="0"/>
              <a:t> distortion of HIS technique is often significant. </a:t>
            </a:r>
            <a:endParaRPr lang="en-IN" sz="2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6036" y="1918390"/>
            <a:ext cx="3427172" cy="348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41" y="483073"/>
            <a:ext cx="9601200" cy="106994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/>
              <a:t>Stationary Wavelet Transform (SWT) fusion method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894" y="1975448"/>
            <a:ext cx="9601200" cy="43481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discrete wavelet transform allows the image decomposition in different kinds </a:t>
            </a:r>
            <a:r>
              <a:rPr lang="en-IN" sz="2400" dirty="0" smtClean="0"/>
              <a:t>of coefficients </a:t>
            </a:r>
            <a:r>
              <a:rPr lang="en-IN" sz="2400" dirty="0" smtClean="0"/>
              <a:t>preserving the image </a:t>
            </a:r>
            <a:r>
              <a:rPr lang="en-IN" sz="2400" dirty="0" smtClean="0"/>
              <a:t>decomposition.</a:t>
            </a:r>
          </a:p>
          <a:p>
            <a:r>
              <a:rPr lang="en-IN" sz="2400" dirty="0" smtClean="0"/>
              <a:t>Such coefficients coming from different images can be appropriately combined to obtain new coefficients so that the information in the original images is collected appropriately. </a:t>
            </a:r>
            <a:endParaRPr lang="en-IN" sz="2400" dirty="0" smtClean="0"/>
          </a:p>
          <a:p>
            <a:r>
              <a:rPr lang="en-IN" sz="2400" dirty="0" smtClean="0"/>
              <a:t>Once the coefficients are merged, the final fused image is achieved through the inverse discrete wavelets transform (IDWT), where the information in the merged coefficients is also preserved.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997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763" y="-172528"/>
            <a:ext cx="9601200" cy="1069940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 smtClean="0"/>
              <a:t>Block Diagram of SWT</a:t>
            </a:r>
            <a:endParaRPr lang="en-IN" sz="4000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2815" y="914718"/>
            <a:ext cx="6837605" cy="594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9975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SWT+IHS fusion method 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159" y="1796687"/>
            <a:ext cx="10082263" cy="367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2860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15" y="-129396"/>
            <a:ext cx="9601200" cy="106994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 smtClean="0"/>
              <a:t>Procedure</a:t>
            </a:r>
            <a:endParaRPr lang="en-US" sz="4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2698" y="4325519"/>
            <a:ext cx="4724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6465" y="2506063"/>
            <a:ext cx="35337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1365" y="2483149"/>
            <a:ext cx="40005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1715" y="1165554"/>
            <a:ext cx="42291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0758" y="1160073"/>
            <a:ext cx="2394011" cy="100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33010" y="5566824"/>
            <a:ext cx="76390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5735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260</Words>
  <Application>Microsoft Office PowerPoint</Application>
  <PresentationFormat>Custom</PresentationFormat>
  <Paragraphs>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Brushed Metal 16x9</vt:lpstr>
      <vt:lpstr>Multi-focus Colour Image Fusion based on Stationary Wavelet Transform (SWT) &amp; Intensity Hue Saturation (IHS) </vt:lpstr>
      <vt:lpstr>What  is  Image  Fusion?</vt:lpstr>
      <vt:lpstr>Evolution of Image Fusion</vt:lpstr>
      <vt:lpstr>Simple Image fusion</vt:lpstr>
      <vt:lpstr>Intensity-Hue-Saturation (IHS) Image Fusion Method </vt:lpstr>
      <vt:lpstr>Stationary Wavelet Transform (SWT) fusion method </vt:lpstr>
      <vt:lpstr>Block Diagram of SWT</vt:lpstr>
      <vt:lpstr>SWT+IHS fusion method </vt:lpstr>
      <vt:lpstr>Procedure</vt:lpstr>
      <vt:lpstr>Consistency Verification</vt:lpstr>
      <vt:lpstr>                         Results</vt:lpstr>
      <vt:lpstr>Slide 12</vt:lpstr>
      <vt:lpstr>Slide 13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2013-07-31T17:44:39Z</dcterms:created>
  <dcterms:modified xsi:type="dcterms:W3CDTF">2018-11-16T17:19:27Z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