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id" ContentType="audio/mi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ppt/media/image8.jpg" ContentType="image/png"/>
  <Override PartName="/ppt/media/image9.jpg" ContentType="image/png"/>
  <Override PartName="/ppt/media/image11.jpg" ContentType="image/png"/>
  <Override PartName="/ppt/media/image12.jpg" ContentType="image/png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microsoft.com/office/2007/relationships/media" Target="../media/media2.mid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audio" Target="../media/media3.mid"/><Relationship Id="rId11" Type="http://schemas.openxmlformats.org/officeDocument/2006/relationships/image" Target="../media/image10.png"/><Relationship Id="rId5" Type="http://schemas.microsoft.com/office/2007/relationships/media" Target="../media/media3.mid"/><Relationship Id="rId10" Type="http://schemas.openxmlformats.org/officeDocument/2006/relationships/image" Target="../media/image9.jpg"/><Relationship Id="rId4" Type="http://schemas.openxmlformats.org/officeDocument/2006/relationships/audio" Target="../media/media2.mid"/><Relationship Id="rId9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mid"/><Relationship Id="rId13" Type="http://schemas.openxmlformats.org/officeDocument/2006/relationships/image" Target="../media/image10.png"/><Relationship Id="rId3" Type="http://schemas.microsoft.com/office/2007/relationships/media" Target="../media/media5.mid"/><Relationship Id="rId7" Type="http://schemas.microsoft.com/office/2007/relationships/media" Target="../media/media7.mid"/><Relationship Id="rId12" Type="http://schemas.openxmlformats.org/officeDocument/2006/relationships/image" Target="../media/image13.jpg"/><Relationship Id="rId2" Type="http://schemas.openxmlformats.org/officeDocument/2006/relationships/audio" Target="../media/media4.mid"/><Relationship Id="rId1" Type="http://schemas.microsoft.com/office/2007/relationships/media" Target="../media/media4.mid"/><Relationship Id="rId6" Type="http://schemas.openxmlformats.org/officeDocument/2006/relationships/audio" Target="../media/media6.mid"/><Relationship Id="rId11" Type="http://schemas.openxmlformats.org/officeDocument/2006/relationships/image" Target="../media/image12.jpg"/><Relationship Id="rId5" Type="http://schemas.microsoft.com/office/2007/relationships/media" Target="../media/media6.mid"/><Relationship Id="rId10" Type="http://schemas.openxmlformats.org/officeDocument/2006/relationships/image" Target="../media/image11.jpg"/><Relationship Id="rId4" Type="http://schemas.openxmlformats.org/officeDocument/2006/relationships/audio" Target="../media/media5.mid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media11.mid"/><Relationship Id="rId13" Type="http://schemas.microsoft.com/office/2007/relationships/media" Target="../media/media14.mid"/><Relationship Id="rId18" Type="http://schemas.openxmlformats.org/officeDocument/2006/relationships/audio" Target="../media/media16.mid"/><Relationship Id="rId3" Type="http://schemas.microsoft.com/office/2007/relationships/media" Target="../media/media9.mid"/><Relationship Id="rId7" Type="http://schemas.microsoft.com/office/2007/relationships/media" Target="../media/media11.mid"/><Relationship Id="rId12" Type="http://schemas.openxmlformats.org/officeDocument/2006/relationships/audio" Target="../media/media13.mid"/><Relationship Id="rId17" Type="http://schemas.microsoft.com/office/2007/relationships/media" Target="../media/media16.mid"/><Relationship Id="rId2" Type="http://schemas.openxmlformats.org/officeDocument/2006/relationships/audio" Target="../media/media8.mid"/><Relationship Id="rId16" Type="http://schemas.openxmlformats.org/officeDocument/2006/relationships/audio" Target="../media/media15.mid"/><Relationship Id="rId20" Type="http://schemas.openxmlformats.org/officeDocument/2006/relationships/image" Target="../media/image10.png"/><Relationship Id="rId1" Type="http://schemas.microsoft.com/office/2007/relationships/media" Target="../media/media8.mid"/><Relationship Id="rId6" Type="http://schemas.openxmlformats.org/officeDocument/2006/relationships/audio" Target="../media/media10.mid"/><Relationship Id="rId11" Type="http://schemas.microsoft.com/office/2007/relationships/media" Target="../media/media13.mid"/><Relationship Id="rId5" Type="http://schemas.microsoft.com/office/2007/relationships/media" Target="../media/media10.mid"/><Relationship Id="rId15" Type="http://schemas.microsoft.com/office/2007/relationships/media" Target="../media/media15.mid"/><Relationship Id="rId10" Type="http://schemas.openxmlformats.org/officeDocument/2006/relationships/audio" Target="../media/media12.mid"/><Relationship Id="rId19" Type="http://schemas.openxmlformats.org/officeDocument/2006/relationships/slideLayout" Target="../slideLayouts/slideLayout2.xml"/><Relationship Id="rId4" Type="http://schemas.openxmlformats.org/officeDocument/2006/relationships/audio" Target="../media/media9.mid"/><Relationship Id="rId9" Type="http://schemas.microsoft.com/office/2007/relationships/media" Target="../media/media12.mid"/><Relationship Id="rId14" Type="http://schemas.openxmlformats.org/officeDocument/2006/relationships/audio" Target="../media/media14.mi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2400" i="1" dirty="0"/>
              <a:t>Specific Piano-</a:t>
            </a:r>
            <a:r>
              <a:rPr lang="en-US" altLang="zh-TW" sz="2400" i="1" dirty="0" err="1"/>
              <a:t>Sonatina</a:t>
            </a:r>
            <a:r>
              <a:rPr lang="en-US" altLang="zh-TW" sz="2400" i="1" dirty="0"/>
              <a:t>-Like Music Period Composition Using MRF</a:t>
            </a: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r>
              <a:rPr lang="en-US" altLang="zh-TW" sz="2400" i="1" dirty="0"/>
              <a:t/>
            </a:r>
            <a:br>
              <a:rPr lang="en-US" altLang="zh-TW" sz="2400" i="1" dirty="0"/>
            </a:br>
            <a:r>
              <a:rPr lang="en-US" altLang="zh-TW" sz="2400" i="1" dirty="0" smtClean="0"/>
              <a:t>Team – </a:t>
            </a:r>
            <a:r>
              <a:rPr lang="en-US" altLang="zh-TW" sz="2400" i="1" smtClean="0"/>
              <a:t>Music composition</a:t>
            </a: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r>
              <a:rPr lang="en-US" altLang="zh-TW" sz="2400" i="1" dirty="0"/>
              <a:t/>
            </a:r>
            <a:br>
              <a:rPr lang="en-US" altLang="zh-TW" sz="2400" i="1" dirty="0"/>
            </a:b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endParaRPr lang="zh-TW" altLang="en-US" sz="2400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Members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B03902010 </a:t>
            </a:r>
            <a:r>
              <a:rPr lang="zh-TW" altLang="en-US" dirty="0" smtClean="0"/>
              <a:t>耿宗揚</a:t>
            </a:r>
            <a:r>
              <a:rPr lang="en-US" altLang="zh-TW" dirty="0" smtClean="0"/>
              <a:t>	B03902015 </a:t>
            </a:r>
            <a:r>
              <a:rPr lang="zh-TW" altLang="en-US" dirty="0" smtClean="0"/>
              <a:t>簡瑋德</a:t>
            </a:r>
            <a:r>
              <a:rPr lang="en-US" altLang="zh-TW" dirty="0" smtClean="0"/>
              <a:t>	B03902086 </a:t>
            </a:r>
            <a:r>
              <a:rPr lang="zh-TW" altLang="en-US" dirty="0" smtClean="0"/>
              <a:t>李鈺昇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97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Remark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proposed model is good at connecting angles of a </a:t>
            </a:r>
            <a:r>
              <a:rPr lang="en-US" altLang="zh-TW" dirty="0"/>
              <a:t>melody line (voice </a:t>
            </a:r>
            <a:r>
              <a:rPr lang="en-US" altLang="zh-TW" dirty="0" smtClean="0"/>
              <a:t>leading), but rarely create angles. This is the effect of maximum likelihood.</a:t>
            </a:r>
          </a:p>
          <a:p>
            <a:r>
              <a:rPr lang="en-US" altLang="zh-TW" dirty="0" smtClean="0"/>
              <a:t>However, angles are often characteristics of a work, and are how people remember a song.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428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Questions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13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i="1" dirty="0" smtClean="0"/>
              <a:t>Thank You</a:t>
            </a:r>
            <a:endParaRPr lang="zh-TW" altLang="en-US" i="1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0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Framework</a:t>
            </a:r>
            <a:endParaRPr lang="zh-TW" altLang="en-US" i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9" y="1890691"/>
            <a:ext cx="10851886" cy="422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Goal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Machine completes a musical period (</a:t>
            </a:r>
            <a:r>
              <a:rPr lang="zh-TW" altLang="en-US" dirty="0" smtClean="0"/>
              <a:t>樂段</a:t>
            </a:r>
            <a:r>
              <a:rPr lang="en-US" altLang="zh-TW" dirty="0" smtClean="0"/>
              <a:t>) given fixed notes (</a:t>
            </a:r>
            <a:r>
              <a:rPr lang="zh-TW" altLang="en-US" dirty="0" smtClean="0"/>
              <a:t>音符</a:t>
            </a:r>
            <a:r>
              <a:rPr lang="en-US" altLang="zh-TW" dirty="0" smtClean="0"/>
              <a:t>) at some beats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拍子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We use MRF to represent the period, for example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Assign values (output) to variables in a 2-by-N grid MRF, given some variables (input) fixed</a:t>
            </a:r>
            <a:endParaRPr lang="en-US" altLang="zh-TW" dirty="0"/>
          </a:p>
          <a:p>
            <a:r>
              <a:rPr lang="en-US" altLang="zh-TW" dirty="0" smtClean="0"/>
              <a:t>Define “unit”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020307"/>
            <a:ext cx="55149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Training Data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1400 units from Clementi op36</a:t>
            </a:r>
          </a:p>
          <a:p>
            <a:r>
              <a:rPr lang="en-US" altLang="zh-TW" dirty="0" smtClean="0"/>
              <a:t>imslp.org/wiki/12_Sonatinas</a:t>
            </a:r>
            <a:r>
              <a:rPr lang="en-US" altLang="zh-TW" dirty="0"/>
              <a:t>_(Clementi,_</a:t>
            </a:r>
            <a:r>
              <a:rPr lang="en-US" altLang="zh-TW" dirty="0" err="1"/>
              <a:t>Muzio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Each line in the text file is a unit.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7" y="2867436"/>
            <a:ext cx="10160251" cy="15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Potential Functions</a:t>
            </a:r>
            <a:endParaRPr lang="zh-TW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−1,3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limLoc m:val="subSup"/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b="0" dirty="0" smtClean="0">
                  <a:solidFill>
                    <a:srgbClr val="617044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, a paradox and a complement</a:t>
                </a:r>
              </a:p>
              <a:p>
                <a:pPr marL="0" indent="0">
                  <a:buNone/>
                </a:pPr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 smtClean="0"/>
                  <a:t>All probabilities comes from fractional counts.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 smtClean="0"/>
                  <a:t>Melody (M)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Chord (C)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endParaRPr lang="en-US" altLang="zh-TW" dirty="0">
                  <a:solidFill>
                    <a:srgbClr val="617044"/>
                  </a:solidFill>
                </a:endParaRPr>
              </a:p>
              <a:p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endParaRPr lang="zh-TW" alt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064" y="5065712"/>
            <a:ext cx="55149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Viterbi Algorithm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87310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omain </a:t>
            </a:r>
            <a:r>
              <a:rPr lang="en-US" altLang="zh-TW" dirty="0"/>
              <a:t>of converted </a:t>
            </a:r>
            <a:r>
              <a:rPr lang="en-US" altLang="zh-TW" dirty="0" smtClean="0"/>
              <a:t>node is M</a:t>
            </a:r>
            <a:r>
              <a:rPr lang="zh-TW" altLang="en-US" dirty="0" smtClean="0"/>
              <a:t> </a:t>
            </a:r>
            <a:r>
              <a:rPr lang="en-US" altLang="zh-TW" dirty="0"/>
              <a:t>× </a:t>
            </a:r>
            <a:r>
              <a:rPr lang="en-US" altLang="zh-TW" dirty="0" smtClean="0"/>
              <a:t>C where M is the domain of melody node and C the domain of chord node.</a:t>
            </a:r>
          </a:p>
          <a:p>
            <a:r>
              <a:rPr lang="en-US" altLang="zh-TW" dirty="0" smtClean="0"/>
              <a:t>Use variable elimination with dynamic programming to do Viterbi on the converted MRF.</a:t>
            </a:r>
          </a:p>
          <a:p>
            <a:r>
              <a:rPr lang="en-US" altLang="zh-TW" dirty="0" smtClean="0"/>
              <a:t>Time complexity: O(|M|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|C|</a:t>
            </a:r>
            <a:r>
              <a:rPr lang="en-US" altLang="zh-TW" baseline="30000" dirty="0" smtClean="0"/>
              <a:t>2 </a:t>
            </a:r>
            <a:r>
              <a:rPr lang="en-US" altLang="zh-TW" dirty="0" smtClean="0"/>
              <a:t>L) where L is #unit.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51244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Experiments</a:t>
            </a:r>
            <a:endParaRPr lang="zh-TW" altLang="en-US" i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04" y="1691322"/>
            <a:ext cx="3933825" cy="971550"/>
          </a:xfr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1261872" y="1828800"/>
            <a:ext cx="8595360" cy="4887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Input: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Proposed output: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Naïve output: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04" y="3148086"/>
            <a:ext cx="3933825" cy="9715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04" y="4653784"/>
            <a:ext cx="3933825" cy="971550"/>
          </a:xfrm>
          <a:prstGeom prst="rect">
            <a:avLst/>
          </a:prstGeom>
        </p:spPr>
      </p:pic>
      <p:pic>
        <p:nvPicPr>
          <p:cNvPr id="9" name="in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12354" y="1855678"/>
            <a:ext cx="406400" cy="406400"/>
          </a:xfrm>
          <a:prstGeom prst="rect">
            <a:avLst/>
          </a:prstGeom>
        </p:spPr>
      </p:pic>
      <p:pic>
        <p:nvPicPr>
          <p:cNvPr id="10" name="out0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12354" y="3414110"/>
            <a:ext cx="406400" cy="406400"/>
          </a:xfrm>
          <a:prstGeom prst="rect">
            <a:avLst/>
          </a:prstGeom>
        </p:spPr>
      </p:pic>
      <p:pic>
        <p:nvPicPr>
          <p:cNvPr id="11" name="out0_nai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12354" y="486191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7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Experiments</a:t>
            </a:r>
            <a:endParaRPr lang="zh-TW" altLang="en-US" i="1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261872" y="1828800"/>
            <a:ext cx="8595360" cy="4887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Input: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Proposed output: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Naïve output: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Original: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2" y="1270909"/>
            <a:ext cx="4238625" cy="1657350"/>
          </a:xfr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51" y="2781119"/>
            <a:ext cx="5248275" cy="16573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26" y="4280808"/>
            <a:ext cx="5257800" cy="1657350"/>
          </a:xfrm>
          <a:prstGeom prst="rect">
            <a:avLst/>
          </a:prstGeom>
        </p:spPr>
      </p:pic>
      <p:pic>
        <p:nvPicPr>
          <p:cNvPr id="15" name="in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622128" y="1824343"/>
            <a:ext cx="406400" cy="406400"/>
          </a:xfrm>
          <a:prstGeom prst="rect">
            <a:avLst/>
          </a:prstGeom>
        </p:spPr>
      </p:pic>
      <p:pic>
        <p:nvPicPr>
          <p:cNvPr id="16" name="out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634171" y="3227480"/>
            <a:ext cx="382314" cy="382314"/>
          </a:xfrm>
          <a:prstGeom prst="rect">
            <a:avLst/>
          </a:prstGeom>
        </p:spPr>
      </p:pic>
      <p:pic>
        <p:nvPicPr>
          <p:cNvPr id="17" name="out3_nai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610085" y="4672467"/>
            <a:ext cx="406400" cy="406400"/>
          </a:xfrm>
          <a:prstGeom prst="rect">
            <a:avLst/>
          </a:prstGeom>
        </p:spPr>
      </p:pic>
      <p:pic>
        <p:nvPicPr>
          <p:cNvPr id="18" name="mozart_k545_example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610085" y="6005973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7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6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7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Experiments</a:t>
            </a:r>
            <a:endParaRPr lang="zh-TW" altLang="en-US" i="1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261872" y="1828800"/>
            <a:ext cx="8595360" cy="4887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Input: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Proposed output: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Naïve output:</a:t>
            </a:r>
          </a:p>
        </p:txBody>
      </p:sp>
      <p:pic>
        <p:nvPicPr>
          <p:cNvPr id="7" name="in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4326977" y="1963519"/>
            <a:ext cx="406400" cy="406400"/>
          </a:xfrm>
          <a:prstGeom prst="rect">
            <a:avLst/>
          </a:prstGeom>
        </p:spPr>
      </p:pic>
      <p:pic>
        <p:nvPicPr>
          <p:cNvPr id="9" name="out9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4326977" y="3431190"/>
            <a:ext cx="406400" cy="406400"/>
          </a:xfrm>
          <a:prstGeom prst="rect">
            <a:avLst/>
          </a:prstGeom>
        </p:spPr>
      </p:pic>
      <p:pic>
        <p:nvPicPr>
          <p:cNvPr id="10" name="out9_nai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4326977" y="5042776"/>
            <a:ext cx="406400" cy="406400"/>
          </a:xfrm>
          <a:prstGeom prst="rect">
            <a:avLst/>
          </a:prstGeom>
        </p:spPr>
      </p:pic>
      <p:pic>
        <p:nvPicPr>
          <p:cNvPr id="11" name="in10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6535574" y="1963519"/>
            <a:ext cx="406400" cy="406400"/>
          </a:xfrm>
          <a:prstGeom prst="rect">
            <a:avLst/>
          </a:prstGeom>
        </p:spPr>
      </p:pic>
      <p:pic>
        <p:nvPicPr>
          <p:cNvPr id="14" name="out10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6535574" y="3458017"/>
            <a:ext cx="406400" cy="406400"/>
          </a:xfrm>
          <a:prstGeom prst="rect">
            <a:avLst/>
          </a:prstGeom>
        </p:spPr>
      </p:pic>
      <p:pic>
        <p:nvPicPr>
          <p:cNvPr id="19" name="out10_naive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6535574" y="5049401"/>
            <a:ext cx="406400" cy="406400"/>
          </a:xfrm>
          <a:prstGeom prst="rect">
            <a:avLst/>
          </a:prstGeom>
        </p:spPr>
      </p:pic>
      <p:pic>
        <p:nvPicPr>
          <p:cNvPr id="20" name="in12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8840788" y="1963519"/>
            <a:ext cx="406400" cy="406400"/>
          </a:xfrm>
          <a:prstGeom prst="rect">
            <a:avLst/>
          </a:prstGeom>
        </p:spPr>
      </p:pic>
      <p:pic>
        <p:nvPicPr>
          <p:cNvPr id="21" name="out12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8840788" y="3458017"/>
            <a:ext cx="406400" cy="406400"/>
          </a:xfrm>
          <a:prstGeom prst="rect">
            <a:avLst/>
          </a:prstGeom>
        </p:spPr>
      </p:pic>
      <p:pic>
        <p:nvPicPr>
          <p:cNvPr id="22" name="out12_naive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8831591" y="5042776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2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5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5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400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400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40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檢視</Template>
  <TotalTime>197</TotalTime>
  <Words>225</Words>
  <Application>Microsoft Office PowerPoint</Application>
  <PresentationFormat>寬螢幕</PresentationFormat>
  <Paragraphs>74</Paragraphs>
  <Slides>12</Slides>
  <Notes>0</Notes>
  <HiddenSlides>0</HiddenSlides>
  <MMClips>16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Cambria Math</vt:lpstr>
      <vt:lpstr>Century Schoolbook</vt:lpstr>
      <vt:lpstr>Wingdings 2</vt:lpstr>
      <vt:lpstr>View</vt:lpstr>
      <vt:lpstr>Specific Piano-Sonatina-Like Music Period Composition Using MRF   Team – Music composition   </vt:lpstr>
      <vt:lpstr>Framework</vt:lpstr>
      <vt:lpstr>Goal</vt:lpstr>
      <vt:lpstr>Training Data</vt:lpstr>
      <vt:lpstr>Potential Functions</vt:lpstr>
      <vt:lpstr>Viterbi Algorithm</vt:lpstr>
      <vt:lpstr>Experiments</vt:lpstr>
      <vt:lpstr>Experiments</vt:lpstr>
      <vt:lpstr>Experiments</vt:lpstr>
      <vt:lpstr>Remark</vt:lpstr>
      <vt:lpstr>Questions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Piano-Sonata-Like Music Composition Using MRF   Team - Cucumburn</dc:title>
  <dc:creator>der3318</dc:creator>
  <cp:lastModifiedBy>blandysaber</cp:lastModifiedBy>
  <cp:revision>37</cp:revision>
  <dcterms:created xsi:type="dcterms:W3CDTF">2017-01-13T09:15:48Z</dcterms:created>
  <dcterms:modified xsi:type="dcterms:W3CDTF">2017-01-15T08:32:13Z</dcterms:modified>
</cp:coreProperties>
</file>