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0.png"/><Relationship Id="rId5" Type="http://schemas.microsoft.com/office/2007/relationships/media" Target="../media/media3.mid"/><Relationship Id="rId10" Type="http://schemas.openxmlformats.org/officeDocument/2006/relationships/image" Target="../media/image9.jpg"/><Relationship Id="rId4" Type="http://schemas.openxmlformats.org/officeDocument/2006/relationships/audio" Target="../media/media2.mid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id"/><Relationship Id="rId13" Type="http://schemas.openxmlformats.org/officeDocument/2006/relationships/image" Target="../media/image10.png"/><Relationship Id="rId3" Type="http://schemas.microsoft.com/office/2007/relationships/media" Target="../media/media5.mid"/><Relationship Id="rId7" Type="http://schemas.microsoft.com/office/2007/relationships/media" Target="../media/media7.mid"/><Relationship Id="rId12" Type="http://schemas.openxmlformats.org/officeDocument/2006/relationships/image" Target="../media/image1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audio" Target="../media/media6.mid"/><Relationship Id="rId11" Type="http://schemas.openxmlformats.org/officeDocument/2006/relationships/image" Target="../media/image12.jpg"/><Relationship Id="rId5" Type="http://schemas.microsoft.com/office/2007/relationships/media" Target="../media/media6.mid"/><Relationship Id="rId10" Type="http://schemas.openxmlformats.org/officeDocument/2006/relationships/image" Target="../media/image11.jpg"/><Relationship Id="rId4" Type="http://schemas.openxmlformats.org/officeDocument/2006/relationships/audio" Target="../media/media5.mid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id"/><Relationship Id="rId13" Type="http://schemas.microsoft.com/office/2007/relationships/media" Target="../media/media14.mid"/><Relationship Id="rId18" Type="http://schemas.openxmlformats.org/officeDocument/2006/relationships/audio" Target="../media/media16.mid"/><Relationship Id="rId3" Type="http://schemas.microsoft.com/office/2007/relationships/media" Target="../media/media9.mid"/><Relationship Id="rId7" Type="http://schemas.microsoft.com/office/2007/relationships/media" Target="../media/media11.mid"/><Relationship Id="rId12" Type="http://schemas.openxmlformats.org/officeDocument/2006/relationships/audio" Target="../media/media13.mid"/><Relationship Id="rId17" Type="http://schemas.microsoft.com/office/2007/relationships/media" Target="../media/media16.mid"/><Relationship Id="rId2" Type="http://schemas.openxmlformats.org/officeDocument/2006/relationships/audio" Target="../media/media8.mid"/><Relationship Id="rId16" Type="http://schemas.openxmlformats.org/officeDocument/2006/relationships/audio" Target="../media/media15.mid"/><Relationship Id="rId20" Type="http://schemas.openxmlformats.org/officeDocument/2006/relationships/image" Target="../media/image10.png"/><Relationship Id="rId1" Type="http://schemas.microsoft.com/office/2007/relationships/media" Target="../media/media8.mid"/><Relationship Id="rId6" Type="http://schemas.openxmlformats.org/officeDocument/2006/relationships/audio" Target="../media/media10.mid"/><Relationship Id="rId11" Type="http://schemas.microsoft.com/office/2007/relationships/media" Target="../media/media13.mid"/><Relationship Id="rId5" Type="http://schemas.microsoft.com/office/2007/relationships/media" Target="../media/media10.mid"/><Relationship Id="rId15" Type="http://schemas.microsoft.com/office/2007/relationships/media" Target="../media/media15.mid"/><Relationship Id="rId10" Type="http://schemas.openxmlformats.org/officeDocument/2006/relationships/audio" Target="../media/media12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9.mid"/><Relationship Id="rId9" Type="http://schemas.microsoft.com/office/2007/relationships/media" Target="../media/media12.mid"/><Relationship Id="rId14" Type="http://schemas.openxmlformats.org/officeDocument/2006/relationships/audio" Target="../media/media14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Specific Piano-</a:t>
            </a:r>
            <a:r>
              <a:rPr lang="en-US" altLang="zh-TW" sz="2400" i="1" dirty="0" err="1"/>
              <a:t>Sonatina</a:t>
            </a:r>
            <a:r>
              <a:rPr lang="en-US" altLang="zh-TW" sz="2400" i="1" dirty="0"/>
              <a:t>-Like Music Period Composition Using MRF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– </a:t>
            </a:r>
            <a:r>
              <a:rPr lang="en-US" altLang="zh-TW" sz="2400" i="1" smtClean="0"/>
              <a:t>Music composition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Remarks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proposed model is good at connecting </a:t>
            </a:r>
            <a:r>
              <a:rPr lang="en-US" altLang="zh-TW" dirty="0" smtClean="0"/>
              <a:t>peaks and valleys of </a:t>
            </a:r>
            <a:r>
              <a:rPr lang="en-US" altLang="zh-TW" dirty="0" smtClean="0"/>
              <a:t>a </a:t>
            </a:r>
            <a:r>
              <a:rPr lang="en-US" altLang="zh-TW" dirty="0"/>
              <a:t>melody </a:t>
            </a:r>
            <a:r>
              <a:rPr lang="en-US" altLang="zh-TW" dirty="0" smtClean="0"/>
              <a:t>line, but it </a:t>
            </a:r>
            <a:r>
              <a:rPr lang="en-US" altLang="zh-TW" dirty="0" smtClean="0"/>
              <a:t>rarely </a:t>
            </a:r>
            <a:r>
              <a:rPr lang="en-US" altLang="zh-TW" dirty="0"/>
              <a:t>creates peaks and </a:t>
            </a:r>
            <a:r>
              <a:rPr lang="en-US" altLang="zh-TW" dirty="0" smtClean="0"/>
              <a:t>valleys. </a:t>
            </a:r>
            <a:r>
              <a:rPr lang="en-US" altLang="zh-TW" dirty="0" smtClean="0"/>
              <a:t>This </a:t>
            </a:r>
            <a:r>
              <a:rPr lang="en-US" altLang="zh-TW" dirty="0" smtClean="0"/>
              <a:t>is the effect of maximum likelihood.</a:t>
            </a:r>
          </a:p>
          <a:p>
            <a:r>
              <a:rPr lang="en-US" altLang="zh-TW" dirty="0" smtClean="0"/>
              <a:t>However, </a:t>
            </a:r>
            <a:r>
              <a:rPr lang="en-US" altLang="zh-TW" dirty="0"/>
              <a:t>peaks and valleys </a:t>
            </a:r>
            <a:r>
              <a:rPr lang="en-US" altLang="zh-TW" dirty="0" smtClean="0"/>
              <a:t>of a song are </a:t>
            </a:r>
            <a:r>
              <a:rPr lang="en-US" altLang="zh-TW" dirty="0" smtClean="0"/>
              <a:t>often </a:t>
            </a:r>
            <a:r>
              <a:rPr lang="en-US" altLang="zh-TW" dirty="0" smtClean="0"/>
              <a:t>the parts by which listeners are impressed.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790362"/>
            <a:ext cx="8651306" cy="17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a music period consists of a melody and a chord progression.</a:t>
            </a:r>
          </a:p>
          <a:p>
            <a:r>
              <a:rPr lang="en-US" altLang="zh-TW" dirty="0" smtClean="0"/>
              <a:t>Machine </a:t>
            </a:r>
            <a:r>
              <a:rPr lang="en-US" altLang="zh-TW" dirty="0" smtClean="0"/>
              <a:t>completes a </a:t>
            </a:r>
            <a:r>
              <a:rPr lang="en-US" altLang="zh-TW" dirty="0" smtClean="0"/>
              <a:t>music </a:t>
            </a:r>
            <a:r>
              <a:rPr lang="en-US" altLang="zh-TW" dirty="0" smtClean="0"/>
              <a:t>period </a:t>
            </a:r>
            <a:r>
              <a:rPr lang="en-US" altLang="zh-TW" dirty="0" smtClean="0"/>
              <a:t>given </a:t>
            </a:r>
            <a:r>
              <a:rPr lang="en-US" altLang="zh-TW" dirty="0" smtClean="0"/>
              <a:t>fixed </a:t>
            </a:r>
            <a:r>
              <a:rPr lang="en-US" altLang="zh-TW" dirty="0" smtClean="0"/>
              <a:t>melody fragments and chords at </a:t>
            </a:r>
            <a:r>
              <a:rPr lang="en-US" altLang="zh-TW" dirty="0" smtClean="0"/>
              <a:t>some </a:t>
            </a:r>
            <a:r>
              <a:rPr lang="en-US" altLang="zh-TW" dirty="0" smtClean="0"/>
              <a:t>beats.</a:t>
            </a:r>
            <a:endParaRPr lang="en-US" altLang="zh-TW" dirty="0" smtClean="0"/>
          </a:p>
          <a:p>
            <a:r>
              <a:rPr lang="en-US" altLang="zh-TW" dirty="0"/>
              <a:t>Using a </a:t>
            </a:r>
            <a:r>
              <a:rPr lang="en-US" altLang="zh-TW" dirty="0" smtClean="0"/>
              <a:t>2-by-L </a:t>
            </a:r>
            <a:r>
              <a:rPr lang="en-US" altLang="zh-TW" dirty="0"/>
              <a:t>grid MRF </a:t>
            </a:r>
            <a:r>
              <a:rPr lang="en-US" altLang="zh-TW" dirty="0" smtClean="0"/>
              <a:t>to represent the </a:t>
            </a:r>
            <a:r>
              <a:rPr lang="en-US" altLang="zh-TW" dirty="0" smtClean="0"/>
              <a:t>period: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</a:t>
            </a:r>
            <a:r>
              <a:rPr lang="en-US" altLang="zh-TW" dirty="0" smtClean="0"/>
              <a:t>MRF </a:t>
            </a:r>
            <a:r>
              <a:rPr lang="en-US" altLang="zh-TW" dirty="0"/>
              <a:t>given </a:t>
            </a:r>
            <a:r>
              <a:rPr lang="en-US" altLang="zh-TW" dirty="0" smtClean="0"/>
              <a:t>values </a:t>
            </a:r>
            <a:r>
              <a:rPr lang="en-US" altLang="zh-TW" dirty="0"/>
              <a:t>(</a:t>
            </a:r>
            <a:r>
              <a:rPr lang="en-US" altLang="zh-TW" dirty="0" smtClean="0"/>
              <a:t>input) of </a:t>
            </a:r>
            <a:r>
              <a:rPr lang="en-US" altLang="zh-TW" dirty="0"/>
              <a:t>some </a:t>
            </a:r>
            <a:r>
              <a:rPr lang="en-US" altLang="zh-TW" dirty="0" smtClean="0"/>
              <a:t>variables </a:t>
            </a:r>
            <a:r>
              <a:rPr lang="en-US" altLang="zh-TW" dirty="0"/>
              <a:t>fixed</a:t>
            </a:r>
            <a:endParaRPr lang="en-US" altLang="zh-TW" dirty="0" smtClean="0"/>
          </a:p>
          <a:p>
            <a:r>
              <a:rPr lang="en-US" altLang="zh-TW" dirty="0" smtClean="0"/>
              <a:t>Define </a:t>
            </a:r>
            <a:r>
              <a:rPr lang="en-US" altLang="zh-TW" dirty="0" smtClean="0"/>
              <a:t>“unit”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545825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" y="1890691"/>
            <a:ext cx="10851886" cy="42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1400 </a:t>
            </a:r>
            <a:r>
              <a:rPr lang="en-US" altLang="zh-TW" dirty="0" smtClean="0"/>
              <a:t>units from Clementi op36</a:t>
            </a:r>
          </a:p>
          <a:p>
            <a:r>
              <a:rPr lang="en-US" altLang="zh-TW" dirty="0" smtClean="0"/>
              <a:t>imslp.org/wiki/12_Sonatinas</a:t>
            </a:r>
            <a:r>
              <a:rPr lang="en-US" altLang="zh-TW" dirty="0"/>
              <a:t>_(Clementi,_</a:t>
            </a:r>
            <a:r>
              <a:rPr lang="en-US" altLang="zh-TW" dirty="0" err="1"/>
              <a:t>Muzio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line in the text file is a unit.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5" y="2902362"/>
            <a:ext cx="9782513" cy="14489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19" y="5203190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is the j-</a:t>
                </a:r>
                <a:r>
                  <a:rPr lang="en-US" altLang="zh-TW" b="0" dirty="0" err="1" smtClean="0">
                    <a:latin typeface="Cambria Math" panose="02040503050406030204" pitchFamily="18" charset="0"/>
                  </a:rPr>
                  <a:t>th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 note of the i-</a:t>
                </a:r>
                <a:r>
                  <a:rPr lang="en-US" altLang="zh-TW" b="0" dirty="0" err="1" smtClean="0">
                    <a:latin typeface="Cambria Math" panose="02040503050406030204" pitchFamily="18" charset="0"/>
                  </a:rPr>
                  <a:t>th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 unit.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 paradox and a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complement</a:t>
                </a:r>
                <a:endParaRPr lang="en-US" altLang="zh-TW" dirty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Those </a:t>
                </a:r>
                <a:r>
                  <a:rPr lang="en-US" altLang="zh-TW" dirty="0" smtClean="0"/>
                  <a:t>probabilities are derived from fractional </a:t>
                </a:r>
                <a:r>
                  <a:rPr lang="en-US" altLang="zh-TW" dirty="0" smtClean="0"/>
                  <a:t>counts.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89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Viterbi Algorithm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731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omain </a:t>
            </a:r>
            <a:r>
              <a:rPr lang="en-US" altLang="zh-TW" dirty="0"/>
              <a:t>of converted </a:t>
            </a:r>
            <a:r>
              <a:rPr lang="en-US" altLang="zh-TW" dirty="0" smtClean="0"/>
              <a:t>node is M</a:t>
            </a:r>
            <a:r>
              <a:rPr lang="zh-TW" altLang="en-US" dirty="0" smtClean="0"/>
              <a:t> </a:t>
            </a:r>
            <a:r>
              <a:rPr lang="en-US" altLang="zh-TW" dirty="0"/>
              <a:t>× </a:t>
            </a:r>
            <a:r>
              <a:rPr lang="en-US" altLang="zh-TW" dirty="0" smtClean="0"/>
              <a:t>C where M is the domain of melody node and C the domain of chord node.</a:t>
            </a:r>
          </a:p>
          <a:p>
            <a:r>
              <a:rPr lang="en-US" altLang="zh-TW" dirty="0" smtClean="0"/>
              <a:t>Use variable elimination with dynamic programming to do Viterbi on the converted MRF.</a:t>
            </a:r>
          </a:p>
          <a:p>
            <a:r>
              <a:rPr lang="en-US" altLang="zh-TW" dirty="0" smtClean="0"/>
              <a:t>Time complexity: O(|M|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|C|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L) where L is #unit.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1691322"/>
            <a:ext cx="3933825" cy="97155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3148086"/>
            <a:ext cx="3933825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653784"/>
            <a:ext cx="3933825" cy="971550"/>
          </a:xfrm>
          <a:prstGeom prst="rect">
            <a:avLst/>
          </a:prstGeom>
        </p:spPr>
      </p:pic>
      <p:pic>
        <p:nvPicPr>
          <p:cNvPr id="9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1855678"/>
            <a:ext cx="406400" cy="406400"/>
          </a:xfrm>
          <a:prstGeom prst="rect">
            <a:avLst/>
          </a:prstGeom>
        </p:spPr>
      </p:pic>
      <p:pic>
        <p:nvPicPr>
          <p:cNvPr id="10" name="out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3414110"/>
            <a:ext cx="406400" cy="406400"/>
          </a:xfrm>
          <a:prstGeom prst="rect">
            <a:avLst/>
          </a:prstGeom>
        </p:spPr>
      </p:pic>
      <p:pic>
        <p:nvPicPr>
          <p:cNvPr id="11" name="out0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4861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Original: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2" y="1270909"/>
            <a:ext cx="4238625" cy="1657350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2781119"/>
            <a:ext cx="5248275" cy="16573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6" y="4280808"/>
            <a:ext cx="5257800" cy="1657350"/>
          </a:xfrm>
          <a:prstGeom prst="rect">
            <a:avLst/>
          </a:prstGeom>
        </p:spPr>
      </p:pic>
      <p:pic>
        <p:nvPicPr>
          <p:cNvPr id="15" name="in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22128" y="1824343"/>
            <a:ext cx="406400" cy="406400"/>
          </a:xfrm>
          <a:prstGeom prst="rect">
            <a:avLst/>
          </a:prstGeom>
        </p:spPr>
      </p:pic>
      <p:pic>
        <p:nvPicPr>
          <p:cNvPr id="16" name="out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34171" y="3227480"/>
            <a:ext cx="382314" cy="382314"/>
          </a:xfrm>
          <a:prstGeom prst="rect">
            <a:avLst/>
          </a:prstGeom>
        </p:spPr>
      </p:pic>
      <p:pic>
        <p:nvPicPr>
          <p:cNvPr id="17" name="out3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4672467"/>
            <a:ext cx="406400" cy="406400"/>
          </a:xfrm>
          <a:prstGeom prst="rect">
            <a:avLst/>
          </a:prstGeom>
        </p:spPr>
      </p:pic>
      <p:pic>
        <p:nvPicPr>
          <p:cNvPr id="18" name="mozart_k545_examp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600597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</p:txBody>
      </p:sp>
      <p:pic>
        <p:nvPicPr>
          <p:cNvPr id="7" name="in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1963519"/>
            <a:ext cx="406400" cy="406400"/>
          </a:xfrm>
          <a:prstGeom prst="rect">
            <a:avLst/>
          </a:prstGeom>
        </p:spPr>
      </p:pic>
      <p:pic>
        <p:nvPicPr>
          <p:cNvPr id="9" name="out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3431190"/>
            <a:ext cx="406400" cy="406400"/>
          </a:xfrm>
          <a:prstGeom prst="rect">
            <a:avLst/>
          </a:prstGeom>
        </p:spPr>
      </p:pic>
      <p:pic>
        <p:nvPicPr>
          <p:cNvPr id="10" name="out9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5042776"/>
            <a:ext cx="406400" cy="406400"/>
          </a:xfrm>
          <a:prstGeom prst="rect">
            <a:avLst/>
          </a:prstGeom>
        </p:spPr>
      </p:pic>
      <p:pic>
        <p:nvPicPr>
          <p:cNvPr id="11" name="in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1963519"/>
            <a:ext cx="406400" cy="406400"/>
          </a:xfrm>
          <a:prstGeom prst="rect">
            <a:avLst/>
          </a:prstGeom>
        </p:spPr>
      </p:pic>
      <p:pic>
        <p:nvPicPr>
          <p:cNvPr id="14" name="out1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3458017"/>
            <a:ext cx="406400" cy="406400"/>
          </a:xfrm>
          <a:prstGeom prst="rect">
            <a:avLst/>
          </a:prstGeom>
        </p:spPr>
      </p:pic>
      <p:pic>
        <p:nvPicPr>
          <p:cNvPr id="19" name="out10_naive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5049401"/>
            <a:ext cx="406400" cy="406400"/>
          </a:xfrm>
          <a:prstGeom prst="rect">
            <a:avLst/>
          </a:prstGeom>
        </p:spPr>
      </p:pic>
      <p:pic>
        <p:nvPicPr>
          <p:cNvPr id="20" name="in1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1963519"/>
            <a:ext cx="406400" cy="406400"/>
          </a:xfrm>
          <a:prstGeom prst="rect">
            <a:avLst/>
          </a:prstGeom>
        </p:spPr>
      </p:pic>
      <p:pic>
        <p:nvPicPr>
          <p:cNvPr id="21" name="out1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3458017"/>
            <a:ext cx="406400" cy="406400"/>
          </a:xfrm>
          <a:prstGeom prst="rect">
            <a:avLst/>
          </a:prstGeom>
        </p:spPr>
      </p:pic>
      <p:pic>
        <p:nvPicPr>
          <p:cNvPr id="22" name="out12_naive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31591" y="504277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230</TotalTime>
  <Words>232</Words>
  <Application>Microsoft Office PowerPoint</Application>
  <PresentationFormat>寬螢幕</PresentationFormat>
  <Paragraphs>75</Paragraphs>
  <Slides>12</Slides>
  <Notes>0</Notes>
  <HiddenSlides>0</HiddenSlides>
  <MMClips>16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Cambria Math</vt:lpstr>
      <vt:lpstr>Century Schoolbook</vt:lpstr>
      <vt:lpstr>Wingdings 2</vt:lpstr>
      <vt:lpstr>View</vt:lpstr>
      <vt:lpstr>Specific Piano-Sonatina-Like Music Period Composition Using MRF   Team – Music composition   </vt:lpstr>
      <vt:lpstr>Goal</vt:lpstr>
      <vt:lpstr>Framework</vt:lpstr>
      <vt:lpstr>Training Data</vt:lpstr>
      <vt:lpstr>Potential Functions</vt:lpstr>
      <vt:lpstr>Viterbi Algorithm</vt:lpstr>
      <vt:lpstr>Experiments</vt:lpstr>
      <vt:lpstr>Experiments</vt:lpstr>
      <vt:lpstr>Experiments</vt:lpstr>
      <vt:lpstr>Remarks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56</cp:revision>
  <dcterms:created xsi:type="dcterms:W3CDTF">2017-01-13T09:15:48Z</dcterms:created>
  <dcterms:modified xsi:type="dcterms:W3CDTF">2017-01-15T16:29:47Z</dcterms:modified>
</cp:coreProperties>
</file>