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media" Target="../media/media2.mid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openxmlformats.org/officeDocument/2006/relationships/image" Target="../media/image10.png"/><Relationship Id="rId5" Type="http://schemas.microsoft.com/office/2007/relationships/media" Target="../media/media3.mid"/><Relationship Id="rId10" Type="http://schemas.openxmlformats.org/officeDocument/2006/relationships/image" Target="../media/image9.jpg"/><Relationship Id="rId4" Type="http://schemas.openxmlformats.org/officeDocument/2006/relationships/audio" Target="../media/media2.mid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id"/><Relationship Id="rId13" Type="http://schemas.openxmlformats.org/officeDocument/2006/relationships/image" Target="../media/image10.png"/><Relationship Id="rId3" Type="http://schemas.microsoft.com/office/2007/relationships/media" Target="../media/media5.mid"/><Relationship Id="rId7" Type="http://schemas.microsoft.com/office/2007/relationships/media" Target="../media/media7.mid"/><Relationship Id="rId12" Type="http://schemas.openxmlformats.org/officeDocument/2006/relationships/image" Target="../media/image13.jp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audio" Target="../media/media6.mid"/><Relationship Id="rId11" Type="http://schemas.openxmlformats.org/officeDocument/2006/relationships/image" Target="../media/image12.jpg"/><Relationship Id="rId5" Type="http://schemas.microsoft.com/office/2007/relationships/media" Target="../media/media6.mid"/><Relationship Id="rId10" Type="http://schemas.openxmlformats.org/officeDocument/2006/relationships/image" Target="../media/image11.jpg"/><Relationship Id="rId4" Type="http://schemas.openxmlformats.org/officeDocument/2006/relationships/audio" Target="../media/media5.mid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id"/><Relationship Id="rId13" Type="http://schemas.microsoft.com/office/2007/relationships/media" Target="../media/media14.mid"/><Relationship Id="rId18" Type="http://schemas.openxmlformats.org/officeDocument/2006/relationships/audio" Target="../media/media16.mid"/><Relationship Id="rId3" Type="http://schemas.microsoft.com/office/2007/relationships/media" Target="../media/media9.mid"/><Relationship Id="rId7" Type="http://schemas.microsoft.com/office/2007/relationships/media" Target="../media/media11.mid"/><Relationship Id="rId12" Type="http://schemas.openxmlformats.org/officeDocument/2006/relationships/audio" Target="../media/media13.mid"/><Relationship Id="rId17" Type="http://schemas.microsoft.com/office/2007/relationships/media" Target="../media/media16.mid"/><Relationship Id="rId2" Type="http://schemas.openxmlformats.org/officeDocument/2006/relationships/audio" Target="../media/media8.mid"/><Relationship Id="rId16" Type="http://schemas.openxmlformats.org/officeDocument/2006/relationships/audio" Target="../media/media15.mid"/><Relationship Id="rId20" Type="http://schemas.openxmlformats.org/officeDocument/2006/relationships/image" Target="../media/image10.png"/><Relationship Id="rId1" Type="http://schemas.microsoft.com/office/2007/relationships/media" Target="../media/media8.mid"/><Relationship Id="rId6" Type="http://schemas.openxmlformats.org/officeDocument/2006/relationships/audio" Target="../media/media10.mid"/><Relationship Id="rId11" Type="http://schemas.microsoft.com/office/2007/relationships/media" Target="../media/media13.mid"/><Relationship Id="rId5" Type="http://schemas.microsoft.com/office/2007/relationships/media" Target="../media/media10.mid"/><Relationship Id="rId15" Type="http://schemas.microsoft.com/office/2007/relationships/media" Target="../media/media15.mid"/><Relationship Id="rId10" Type="http://schemas.openxmlformats.org/officeDocument/2006/relationships/audio" Target="../media/media12.mid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9.mid"/><Relationship Id="rId9" Type="http://schemas.microsoft.com/office/2007/relationships/media" Target="../media/media12.mid"/><Relationship Id="rId14" Type="http://schemas.openxmlformats.org/officeDocument/2006/relationships/audio" Target="../media/media14.mi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Specific Piano-</a:t>
            </a:r>
            <a:r>
              <a:rPr lang="en-US" altLang="zh-TW" sz="2400" i="1" dirty="0" err="1"/>
              <a:t>Sonatina</a:t>
            </a:r>
            <a:r>
              <a:rPr lang="en-US" altLang="zh-TW" sz="2400" i="1" dirty="0"/>
              <a:t>-Like Music Period Composition Using MRF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</a:t>
            </a:r>
            <a:r>
              <a:rPr lang="en-US" altLang="zh-TW" sz="2400" i="1" dirty="0" smtClean="0"/>
              <a:t>– </a:t>
            </a:r>
            <a:r>
              <a:rPr lang="en-US" altLang="zh-TW" sz="2400" i="1" smtClean="0"/>
              <a:t>Music composition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proposed model is good at connecting angles of a </a:t>
            </a:r>
            <a:r>
              <a:rPr lang="en-US" altLang="zh-TW" dirty="0"/>
              <a:t>melody line (voice </a:t>
            </a:r>
            <a:r>
              <a:rPr lang="en-US" altLang="zh-TW" dirty="0" smtClean="0"/>
              <a:t>leading), but rarely create angles. This is the effect of maximum likelihood.</a:t>
            </a:r>
          </a:p>
          <a:p>
            <a:r>
              <a:rPr lang="en-US" altLang="zh-TW" dirty="0" smtClean="0"/>
              <a:t>However, angles are often characteristics of a work, and are that how people remember a song.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2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" y="1890691"/>
            <a:ext cx="10851886" cy="42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completes a musical period (</a:t>
            </a:r>
            <a:r>
              <a:rPr lang="zh-TW" altLang="en-US" dirty="0" smtClean="0"/>
              <a:t>樂段</a:t>
            </a:r>
            <a:r>
              <a:rPr lang="en-US" altLang="zh-TW" dirty="0" smtClean="0"/>
              <a:t>) given fixed notes (</a:t>
            </a:r>
            <a:r>
              <a:rPr lang="zh-TW" altLang="en-US" dirty="0" smtClean="0"/>
              <a:t>音符</a:t>
            </a:r>
            <a:r>
              <a:rPr lang="en-US" altLang="zh-TW" dirty="0" smtClean="0"/>
              <a:t>) at some beats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拍子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use MRF to represent the period, 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a 2-by-N grid MRF, given some variables (input) fixed</a:t>
            </a:r>
            <a:endParaRPr lang="en-US" altLang="zh-TW" dirty="0"/>
          </a:p>
          <a:p>
            <a:r>
              <a:rPr lang="en-US" altLang="zh-TW" dirty="0" smtClean="0"/>
              <a:t>Define “unit”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20307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1400 units from Clementi op36</a:t>
            </a:r>
          </a:p>
          <a:p>
            <a:r>
              <a:rPr lang="en-US" altLang="zh-TW" dirty="0" smtClean="0"/>
              <a:t>imslp.org/wiki/12_Sonatinas</a:t>
            </a:r>
            <a:r>
              <a:rPr lang="en-US" altLang="zh-TW" dirty="0"/>
              <a:t>_(Clementi,_</a:t>
            </a:r>
            <a:r>
              <a:rPr lang="en-US" altLang="zh-TW" dirty="0" err="1"/>
              <a:t>Muzio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line in the text file is a unit.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7" y="2867436"/>
            <a:ext cx="10160251" cy="1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a paradox and a complement</a:t>
                </a: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All probabilities comes from fractional counts.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4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Viterbi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731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omain </a:t>
            </a:r>
            <a:r>
              <a:rPr lang="en-US" altLang="zh-TW" dirty="0"/>
              <a:t>of converted </a:t>
            </a:r>
            <a:r>
              <a:rPr lang="en-US" altLang="zh-TW" dirty="0" smtClean="0"/>
              <a:t>node is M</a:t>
            </a:r>
            <a:r>
              <a:rPr lang="zh-TW" altLang="en-US" dirty="0" smtClean="0"/>
              <a:t> </a:t>
            </a:r>
            <a:r>
              <a:rPr lang="en-US" altLang="zh-TW" dirty="0"/>
              <a:t>× </a:t>
            </a:r>
            <a:r>
              <a:rPr lang="en-US" altLang="zh-TW" dirty="0" smtClean="0"/>
              <a:t>C where M is the domain of melody node and C the domain of chord node.</a:t>
            </a:r>
          </a:p>
          <a:p>
            <a:r>
              <a:rPr lang="en-US" altLang="zh-TW" dirty="0" smtClean="0"/>
              <a:t>Use variable elimination with dynamic programming to do Viterbi on the converted MRF.</a:t>
            </a:r>
          </a:p>
          <a:p>
            <a:r>
              <a:rPr lang="en-US" altLang="zh-TW" dirty="0" smtClean="0"/>
              <a:t>Time complexity: O(|M|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|C|</a:t>
            </a:r>
            <a:r>
              <a:rPr lang="en-US" altLang="zh-TW" baseline="30000" dirty="0" smtClean="0"/>
              <a:t>2 </a:t>
            </a:r>
            <a:r>
              <a:rPr lang="en-US" altLang="zh-TW" dirty="0" smtClean="0"/>
              <a:t>L) where L is #unit.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1691322"/>
            <a:ext cx="3933825" cy="971550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3148086"/>
            <a:ext cx="3933825" cy="971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653784"/>
            <a:ext cx="3933825" cy="971550"/>
          </a:xfrm>
          <a:prstGeom prst="rect">
            <a:avLst/>
          </a:prstGeom>
        </p:spPr>
      </p:pic>
      <p:pic>
        <p:nvPicPr>
          <p:cNvPr id="9" name="in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1855678"/>
            <a:ext cx="406400" cy="406400"/>
          </a:xfrm>
          <a:prstGeom prst="rect">
            <a:avLst/>
          </a:prstGeom>
        </p:spPr>
      </p:pic>
      <p:pic>
        <p:nvPicPr>
          <p:cNvPr id="10" name="out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3414110"/>
            <a:ext cx="406400" cy="406400"/>
          </a:xfrm>
          <a:prstGeom prst="rect">
            <a:avLst/>
          </a:prstGeom>
        </p:spPr>
      </p:pic>
      <p:pic>
        <p:nvPicPr>
          <p:cNvPr id="11" name="out0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48619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Original: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2" y="1270909"/>
            <a:ext cx="4238625" cy="1657350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1" y="2781119"/>
            <a:ext cx="5248275" cy="16573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6" y="4280808"/>
            <a:ext cx="5257800" cy="1657350"/>
          </a:xfrm>
          <a:prstGeom prst="rect">
            <a:avLst/>
          </a:prstGeom>
        </p:spPr>
      </p:pic>
      <p:pic>
        <p:nvPicPr>
          <p:cNvPr id="15" name="in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22128" y="1824343"/>
            <a:ext cx="406400" cy="406400"/>
          </a:xfrm>
          <a:prstGeom prst="rect">
            <a:avLst/>
          </a:prstGeom>
        </p:spPr>
      </p:pic>
      <p:pic>
        <p:nvPicPr>
          <p:cNvPr id="16" name="out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34171" y="3227480"/>
            <a:ext cx="382314" cy="382314"/>
          </a:xfrm>
          <a:prstGeom prst="rect">
            <a:avLst/>
          </a:prstGeom>
        </p:spPr>
      </p:pic>
      <p:pic>
        <p:nvPicPr>
          <p:cNvPr id="17" name="out3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4672467"/>
            <a:ext cx="406400" cy="406400"/>
          </a:xfrm>
          <a:prstGeom prst="rect">
            <a:avLst/>
          </a:prstGeom>
        </p:spPr>
      </p:pic>
      <p:pic>
        <p:nvPicPr>
          <p:cNvPr id="18" name="mozart_k545_exampl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600597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</p:txBody>
      </p:sp>
      <p:pic>
        <p:nvPicPr>
          <p:cNvPr id="7" name="in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1963519"/>
            <a:ext cx="406400" cy="406400"/>
          </a:xfrm>
          <a:prstGeom prst="rect">
            <a:avLst/>
          </a:prstGeom>
        </p:spPr>
      </p:pic>
      <p:pic>
        <p:nvPicPr>
          <p:cNvPr id="9" name="out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3431190"/>
            <a:ext cx="406400" cy="406400"/>
          </a:xfrm>
          <a:prstGeom prst="rect">
            <a:avLst/>
          </a:prstGeom>
        </p:spPr>
      </p:pic>
      <p:pic>
        <p:nvPicPr>
          <p:cNvPr id="10" name="out9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5042776"/>
            <a:ext cx="406400" cy="406400"/>
          </a:xfrm>
          <a:prstGeom prst="rect">
            <a:avLst/>
          </a:prstGeom>
        </p:spPr>
      </p:pic>
      <p:pic>
        <p:nvPicPr>
          <p:cNvPr id="11" name="in1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1963519"/>
            <a:ext cx="406400" cy="406400"/>
          </a:xfrm>
          <a:prstGeom prst="rect">
            <a:avLst/>
          </a:prstGeom>
        </p:spPr>
      </p:pic>
      <p:pic>
        <p:nvPicPr>
          <p:cNvPr id="14" name="out1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3458017"/>
            <a:ext cx="406400" cy="406400"/>
          </a:xfrm>
          <a:prstGeom prst="rect">
            <a:avLst/>
          </a:prstGeom>
        </p:spPr>
      </p:pic>
      <p:pic>
        <p:nvPicPr>
          <p:cNvPr id="19" name="out10_naive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5049401"/>
            <a:ext cx="406400" cy="406400"/>
          </a:xfrm>
          <a:prstGeom prst="rect">
            <a:avLst/>
          </a:prstGeom>
        </p:spPr>
      </p:pic>
      <p:pic>
        <p:nvPicPr>
          <p:cNvPr id="20" name="in1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1963519"/>
            <a:ext cx="406400" cy="406400"/>
          </a:xfrm>
          <a:prstGeom prst="rect">
            <a:avLst/>
          </a:prstGeom>
        </p:spPr>
      </p:pic>
      <p:pic>
        <p:nvPicPr>
          <p:cNvPr id="21" name="out1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3458017"/>
            <a:ext cx="406400" cy="406400"/>
          </a:xfrm>
          <a:prstGeom prst="rect">
            <a:avLst/>
          </a:prstGeom>
        </p:spPr>
      </p:pic>
      <p:pic>
        <p:nvPicPr>
          <p:cNvPr id="22" name="out12_naive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31591" y="504277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197</TotalTime>
  <Words>226</Words>
  <Application>Microsoft Office PowerPoint</Application>
  <PresentationFormat>寬螢幕</PresentationFormat>
  <Paragraphs>74</Paragraphs>
  <Slides>12</Slides>
  <Notes>0</Notes>
  <HiddenSlides>0</HiddenSlides>
  <MMClips>16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Cambria Math</vt:lpstr>
      <vt:lpstr>Century Schoolbook</vt:lpstr>
      <vt:lpstr>Wingdings 2</vt:lpstr>
      <vt:lpstr>View</vt:lpstr>
      <vt:lpstr>Specific Piano-Sonatina-Like Music Period Composition Using MRF   Team – Music composition   </vt:lpstr>
      <vt:lpstr>Framework</vt:lpstr>
      <vt:lpstr>Goal</vt:lpstr>
      <vt:lpstr>Training Data</vt:lpstr>
      <vt:lpstr>Potential Functions</vt:lpstr>
      <vt:lpstr>Viterbi</vt:lpstr>
      <vt:lpstr>Experiments</vt:lpstr>
      <vt:lpstr>Experiments</vt:lpstr>
      <vt:lpstr>Experiments</vt:lpstr>
      <vt:lpstr>A Remark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blandysaber</cp:lastModifiedBy>
  <cp:revision>35</cp:revision>
  <dcterms:created xsi:type="dcterms:W3CDTF">2017-01-13T09:15:48Z</dcterms:created>
  <dcterms:modified xsi:type="dcterms:W3CDTF">2017-01-15T06:42:34Z</dcterms:modified>
</cp:coreProperties>
</file>