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6DC38B-7DA6-4F9E-B3CA-14B95E013A7B}">
  <a:tblStyle styleId="{726DC38B-7DA6-4F9E-B3CA-14B95E013A7B}"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4.xml"/><Relationship Id="rId22" Type="http://schemas.openxmlformats.org/officeDocument/2006/relationships/font" Target="fonts/QuattrocentoSans-boldItalic.fntdata"/><Relationship Id="rId10" Type="http://schemas.openxmlformats.org/officeDocument/2006/relationships/slide" Target="slides/slide3.xml"/><Relationship Id="rId21" Type="http://schemas.openxmlformats.org/officeDocument/2006/relationships/font" Target="fonts/QuattrocentoSans-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QuattrocentoSans-regular.fntdata"/><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b7d45bbb1_2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g22b7d45bbb1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b7d45bbb1_2_1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2b7d45bbb1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7d45bbb1_2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2b7d45bbb1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b7d45bbb1_2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22b7d45bbb1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7d45bbb1_2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22b7d45bbb1_2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b7d45bbb1_2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2b7d45bbb1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b7d45bbb1_2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2b7d45bbb1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b7d45bbb1_2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2b7d45bbb1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7d45bbb1_2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2b7d45bbb1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b7d45bbb1_2_1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2b7d45bbb1_2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b7d45bbb1_2_1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2b7d45bbb1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2" name="Shape 52"/>
        <p:cNvGrpSpPr/>
        <p:nvPr/>
      </p:nvGrpSpPr>
      <p:grpSpPr>
        <a:xfrm>
          <a:off x="0" y="0"/>
          <a:ext cx="0" cy="0"/>
          <a:chOff x="0" y="0"/>
          <a:chExt cx="0" cy="0"/>
        </a:xfrm>
      </p:grpSpPr>
      <p:sp>
        <p:nvSpPr>
          <p:cNvPr id="53" name="Google Shape;53;p14"/>
          <p:cNvSpPr txBox="1"/>
          <p:nvPr/>
        </p:nvSpPr>
        <p:spPr>
          <a:xfrm>
            <a:off x="0" y="4968930"/>
            <a:ext cx="4572000" cy="174600"/>
          </a:xfrm>
          <a:prstGeom prst="rect">
            <a:avLst/>
          </a:prstGeom>
          <a:solidFill>
            <a:srgbClr val="1971B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small" strike="noStrike">
              <a:solidFill>
                <a:schemeClr val="lt1"/>
              </a:solidFill>
              <a:latin typeface="Times New Roman"/>
              <a:ea typeface="Times New Roman"/>
              <a:cs typeface="Times New Roman"/>
              <a:sym typeface="Times New Roman"/>
            </a:endParaRPr>
          </a:p>
        </p:txBody>
      </p:sp>
      <p:sp>
        <p:nvSpPr>
          <p:cNvPr id="54" name="Google Shape;54;p14"/>
          <p:cNvSpPr txBox="1"/>
          <p:nvPr/>
        </p:nvSpPr>
        <p:spPr>
          <a:xfrm>
            <a:off x="4572000" y="4968932"/>
            <a:ext cx="4243725" cy="174600"/>
          </a:xfrm>
          <a:prstGeom prst="rect">
            <a:avLst/>
          </a:prstGeom>
          <a:solidFill>
            <a:srgbClr val="0099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small" strike="noStrike">
              <a:solidFill>
                <a:schemeClr val="lt1"/>
              </a:solidFill>
              <a:latin typeface="Times New Roman"/>
              <a:ea typeface="Times New Roman"/>
              <a:cs typeface="Times New Roman"/>
              <a:sym typeface="Times New Roman"/>
            </a:endParaRPr>
          </a:p>
        </p:txBody>
      </p:sp>
      <p:sp>
        <p:nvSpPr>
          <p:cNvPr id="55" name="Google Shape;55;p14"/>
          <p:cNvSpPr txBox="1"/>
          <p:nvPr/>
        </p:nvSpPr>
        <p:spPr>
          <a:xfrm>
            <a:off x="8815647" y="4968932"/>
            <a:ext cx="328275" cy="174600"/>
          </a:xfrm>
          <a:prstGeom prst="rect">
            <a:avLst/>
          </a:prstGeom>
          <a:solidFill>
            <a:srgbClr val="1971B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2060"/>
              </a:solidFill>
              <a:latin typeface="Times New Roman"/>
              <a:ea typeface="Times New Roman"/>
              <a:cs typeface="Times New Roman"/>
              <a:sym typeface="Times New Roman"/>
            </a:endParaRPr>
          </a:p>
        </p:txBody>
      </p:sp>
      <p:sp>
        <p:nvSpPr>
          <p:cNvPr id="56" name="Google Shape;56;p14"/>
          <p:cNvSpPr txBox="1"/>
          <p:nvPr/>
        </p:nvSpPr>
        <p:spPr>
          <a:xfrm>
            <a:off x="-1" y="-1"/>
            <a:ext cx="9144000" cy="174600"/>
          </a:xfrm>
          <a:prstGeom prst="rect">
            <a:avLst/>
          </a:prstGeom>
          <a:solidFill>
            <a:srgbClr val="00206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1" sz="11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5"/>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lvl1pPr lvl="0" marR="0" rtl="0" algn="l">
              <a:lnSpc>
                <a:spcPct val="90000"/>
              </a:lnSpc>
              <a:spcBef>
                <a:spcPts val="0"/>
              </a:spcBef>
              <a:spcAft>
                <a:spcPts val="0"/>
              </a:spcAft>
              <a:buClr>
                <a:srgbClr val="114B79"/>
              </a:buClr>
              <a:buSzPts val="2100"/>
              <a:buFont typeface="Times New Roman"/>
              <a:buNone/>
              <a:defRPr b="1" i="0" sz="2100" u="none" cap="none" strike="noStrike">
                <a:solidFill>
                  <a:srgbClr val="114B79"/>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5"/>
          <p:cNvSpPr txBox="1"/>
          <p:nvPr>
            <p:ph idx="1" type="body"/>
          </p:nvPr>
        </p:nvSpPr>
        <p:spPr>
          <a:xfrm>
            <a:off x="149629" y="822959"/>
            <a:ext cx="8834400" cy="4046175"/>
          </a:xfrm>
          <a:prstGeom prst="rect">
            <a:avLst/>
          </a:prstGeom>
          <a:noFill/>
          <a:ln>
            <a:noFill/>
          </a:ln>
        </p:spPr>
        <p:txBody>
          <a:bodyPr anchorCtr="0" anchor="t" bIns="34275" lIns="68575" spcFirstLastPara="1" rIns="68575" wrap="square" tIns="34275">
            <a:normAutofit/>
          </a:bodyPr>
          <a:lstStyle>
            <a:lvl1pPr indent="-361950" lvl="0" marL="457200" algn="just">
              <a:lnSpc>
                <a:spcPct val="90000"/>
              </a:lnSpc>
              <a:spcBef>
                <a:spcPts val="800"/>
              </a:spcBef>
              <a:spcAft>
                <a:spcPts val="0"/>
              </a:spcAft>
              <a:buClr>
                <a:schemeClr val="dk1"/>
              </a:buClr>
              <a:buSzPts val="2100"/>
              <a:buFont typeface="Noto Sans Symbols"/>
              <a:buChar char="❑"/>
              <a:defRPr/>
            </a:lvl1pPr>
            <a:lvl2pPr indent="-317500" lvl="1" marL="914400" algn="just">
              <a:lnSpc>
                <a:spcPct val="90000"/>
              </a:lnSpc>
              <a:spcBef>
                <a:spcPts val="400"/>
              </a:spcBef>
              <a:spcAft>
                <a:spcPts val="0"/>
              </a:spcAft>
              <a:buClr>
                <a:schemeClr val="dk1"/>
              </a:buClr>
              <a:buSzPts val="1400"/>
              <a:buChar char="⮚"/>
              <a:defRPr/>
            </a:lvl2pPr>
            <a:lvl3pPr indent="-323850" lvl="2" marL="1371600" algn="just">
              <a:lnSpc>
                <a:spcPct val="90000"/>
              </a:lnSpc>
              <a:spcBef>
                <a:spcPts val="400"/>
              </a:spcBef>
              <a:spcAft>
                <a:spcPts val="0"/>
              </a:spcAft>
              <a:buClr>
                <a:schemeClr val="dk1"/>
              </a:buClr>
              <a:buSzPts val="1500"/>
              <a:buFont typeface="Courier New"/>
              <a:buChar char="o"/>
              <a:defRPr/>
            </a:lvl3pPr>
            <a:lvl4pPr indent="-317500" lvl="3" marL="1828800" algn="just">
              <a:lnSpc>
                <a:spcPct val="90000"/>
              </a:lnSpc>
              <a:spcBef>
                <a:spcPts val="400"/>
              </a:spcBef>
              <a:spcAft>
                <a:spcPts val="0"/>
              </a:spcAft>
              <a:buClr>
                <a:schemeClr val="dk1"/>
              </a:buClr>
              <a:buSzPts val="1400"/>
              <a:buFont typeface="Noto Sans Symbols"/>
              <a:buChar char="▪"/>
              <a:defRPr/>
            </a:lvl4pPr>
            <a:lvl5pPr indent="-317500" lvl="4" marL="2286000" algn="just">
              <a:lnSpc>
                <a:spcPct val="90000"/>
              </a:lnSpc>
              <a:spcBef>
                <a:spcPts val="400"/>
              </a:spcBef>
              <a:spcAft>
                <a:spcPts val="0"/>
              </a:spcAft>
              <a:buClr>
                <a:schemeClr val="dk1"/>
              </a:buClr>
              <a:buSzPts val="1400"/>
              <a:buFont typeface="Arial"/>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5"/>
          <p:cNvSpPr txBox="1"/>
          <p:nvPr/>
        </p:nvSpPr>
        <p:spPr>
          <a:xfrm>
            <a:off x="0" y="4968931"/>
            <a:ext cx="4572000" cy="174600"/>
          </a:xfrm>
          <a:prstGeom prst="rect">
            <a:avLst/>
          </a:prstGeom>
          <a:solidFill>
            <a:srgbClr val="114B7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small" strike="noStrike">
                <a:solidFill>
                  <a:schemeClr val="lt1"/>
                </a:solidFill>
                <a:latin typeface="Times New Roman"/>
                <a:ea typeface="Times New Roman"/>
                <a:cs typeface="Times New Roman"/>
                <a:sym typeface="Times New Roman"/>
              </a:rPr>
              <a:t>Dept. of Information Technology</a:t>
            </a:r>
            <a:endParaRPr b="0" i="0" sz="1200" u="none" cap="small" strike="noStrike">
              <a:solidFill>
                <a:schemeClr val="lt1"/>
              </a:solidFill>
              <a:latin typeface="Times New Roman"/>
              <a:ea typeface="Times New Roman"/>
              <a:cs typeface="Times New Roman"/>
              <a:sym typeface="Times New Roman"/>
            </a:endParaRPr>
          </a:p>
        </p:txBody>
      </p:sp>
      <p:sp>
        <p:nvSpPr>
          <p:cNvPr id="61" name="Google Shape;61;p15"/>
          <p:cNvSpPr txBox="1"/>
          <p:nvPr/>
        </p:nvSpPr>
        <p:spPr>
          <a:xfrm>
            <a:off x="4572000" y="4968931"/>
            <a:ext cx="4243725" cy="174600"/>
          </a:xfrm>
          <a:prstGeom prst="rect">
            <a:avLst/>
          </a:prstGeom>
          <a:solidFill>
            <a:srgbClr val="2196F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small" strike="noStrike">
                <a:solidFill>
                  <a:schemeClr val="lt1"/>
                </a:solidFill>
                <a:latin typeface="Times New Roman"/>
                <a:ea typeface="Times New Roman"/>
                <a:cs typeface="Times New Roman"/>
                <a:sym typeface="Times New Roman"/>
              </a:rPr>
              <a:t>D.J.Sanghvi College of Engineering</a:t>
            </a:r>
            <a:endParaRPr b="0" i="0" sz="1200" u="none" cap="small" strike="noStrike">
              <a:solidFill>
                <a:schemeClr val="lt1"/>
              </a:solidFill>
              <a:latin typeface="Times New Roman"/>
              <a:ea typeface="Times New Roman"/>
              <a:cs typeface="Times New Roman"/>
              <a:sym typeface="Times New Roman"/>
            </a:endParaRPr>
          </a:p>
        </p:txBody>
      </p:sp>
      <p:sp>
        <p:nvSpPr>
          <p:cNvPr id="62" name="Google Shape;62;p15"/>
          <p:cNvSpPr txBox="1"/>
          <p:nvPr/>
        </p:nvSpPr>
        <p:spPr>
          <a:xfrm>
            <a:off x="8815647" y="4968932"/>
            <a:ext cx="328275" cy="174600"/>
          </a:xfrm>
          <a:prstGeom prst="rect">
            <a:avLst/>
          </a:prstGeom>
          <a:solidFill>
            <a:srgbClr val="1971B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63" name="Google Shape;63;p15"/>
          <p:cNvSpPr txBox="1"/>
          <p:nvPr/>
        </p:nvSpPr>
        <p:spPr>
          <a:xfrm>
            <a:off x="-1" y="-1"/>
            <a:ext cx="9144000" cy="174600"/>
          </a:xfrm>
          <a:prstGeom prst="rect">
            <a:avLst/>
          </a:prstGeom>
          <a:solidFill>
            <a:srgbClr val="00206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Times New Roman"/>
                <a:ea typeface="Times New Roman"/>
                <a:cs typeface="Times New Roman"/>
                <a:sym typeface="Times New Roman"/>
              </a:rPr>
              <a:t>Application of ML in Facies classification</a:t>
            </a:r>
            <a:r>
              <a:rPr b="0" i="0" lang="en" sz="800" u="none" cap="none" strike="noStrike">
                <a:solidFill>
                  <a:schemeClr val="lt1"/>
                </a:solidFill>
                <a:latin typeface="Times New Roman"/>
                <a:ea typeface="Times New Roman"/>
                <a:cs typeface="Times New Roman"/>
                <a:sym typeface="Times New Roman"/>
              </a:rPr>
              <a:t>(oil and gas industry)</a:t>
            </a:r>
            <a:endParaRPr b="0" i="0" sz="800" u="none" cap="none" strike="noStrike">
              <a:solidFill>
                <a:schemeClr val="lt1"/>
              </a:solidFill>
              <a:latin typeface="Times New Roman"/>
              <a:ea typeface="Times New Roman"/>
              <a:cs typeface="Times New Roman"/>
              <a:sym typeface="Times New Roman"/>
            </a:endParaRPr>
          </a:p>
        </p:txBody>
      </p:sp>
      <p:pic>
        <p:nvPicPr>
          <p:cNvPr id="64" name="Google Shape;64;p15"/>
          <p:cNvPicPr preferRelativeResize="0"/>
          <p:nvPr/>
        </p:nvPicPr>
        <p:blipFill rotWithShape="1">
          <a:blip r:embed="rId2">
            <a:alphaModFix amt="28000"/>
          </a:blip>
          <a:srcRect b="0" l="0" r="0" t="0"/>
          <a:stretch/>
        </p:blipFill>
        <p:spPr>
          <a:xfrm>
            <a:off x="8458200" y="4406662"/>
            <a:ext cx="486163" cy="42539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just">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just">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just">
              <a:lnSpc>
                <a:spcPct val="90000"/>
              </a:lnSpc>
              <a:spcBef>
                <a:spcPts val="400"/>
              </a:spcBef>
              <a:spcAft>
                <a:spcPts val="0"/>
              </a:spcAft>
              <a:buClr>
                <a:schemeClr val="dk1"/>
              </a:buClr>
              <a:buSzPts val="1500"/>
              <a:buFont typeface="Courier New"/>
              <a:buChar char="o"/>
              <a:defRPr b="0" i="0" sz="1500" u="none" cap="none" strike="noStrike">
                <a:solidFill>
                  <a:schemeClr val="dk1"/>
                </a:solidFill>
                <a:latin typeface="Times New Roman"/>
                <a:ea typeface="Times New Roman"/>
                <a:cs typeface="Times New Roman"/>
                <a:sym typeface="Times New Roman"/>
              </a:defRPr>
            </a:lvl3pPr>
            <a:lvl4pPr indent="-317500" lvl="3" marL="1828800" marR="0" rtl="0" algn="just">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just">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himsical.com/getting-started-boards-17m9LsxyxA8Z9LBGULv2Y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p:nvPr/>
        </p:nvSpPr>
        <p:spPr>
          <a:xfrm>
            <a:off x="649030" y="340170"/>
            <a:ext cx="8069175" cy="643500"/>
          </a:xfrm>
          <a:prstGeom prst="roundRect">
            <a:avLst>
              <a:gd fmla="val 16667" name="adj"/>
            </a:avLst>
          </a:prstGeom>
          <a:solidFill>
            <a:srgbClr val="002060"/>
          </a:solidFill>
          <a:ln>
            <a:noFill/>
          </a:ln>
          <a:effectLst>
            <a:outerShdw blurRad="57150" rotWithShape="0" algn="ctr" dir="5400000" dist="19050">
              <a:srgbClr val="000000">
                <a:alpha val="6274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lt1"/>
                </a:solidFill>
                <a:latin typeface="Times New Roman"/>
                <a:ea typeface="Times New Roman"/>
                <a:cs typeface="Times New Roman"/>
                <a:sym typeface="Times New Roman"/>
              </a:rPr>
              <a:t>Predictive Analysis of Oil and Gas using Well Log Data </a:t>
            </a:r>
            <a:endParaRPr b="0" i="0" sz="1500" u="none" cap="none" strike="noStrike">
              <a:solidFill>
                <a:schemeClr val="lt1"/>
              </a:solidFill>
              <a:latin typeface="Times New Roman"/>
              <a:ea typeface="Times New Roman"/>
              <a:cs typeface="Times New Roman"/>
              <a:sym typeface="Times New Roman"/>
            </a:endParaRPr>
          </a:p>
        </p:txBody>
      </p:sp>
      <p:grpSp>
        <p:nvGrpSpPr>
          <p:cNvPr id="70" name="Google Shape;70;p16"/>
          <p:cNvGrpSpPr/>
          <p:nvPr/>
        </p:nvGrpSpPr>
        <p:grpSpPr>
          <a:xfrm>
            <a:off x="1742230" y="1328954"/>
            <a:ext cx="5594051" cy="3636413"/>
            <a:chOff x="2322974" y="1773117"/>
            <a:chExt cx="7458735" cy="4848551"/>
          </a:xfrm>
        </p:grpSpPr>
        <p:sp>
          <p:nvSpPr>
            <p:cNvPr id="71" name="Google Shape;71;p16"/>
            <p:cNvSpPr txBox="1"/>
            <p:nvPr/>
          </p:nvSpPr>
          <p:spPr>
            <a:xfrm>
              <a:off x="3716014" y="2614740"/>
              <a:ext cx="4672800" cy="897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rPr b="0" i="1" lang="en" sz="1100" u="none" cap="none" strike="noStrike">
                  <a:solidFill>
                    <a:schemeClr val="dk1"/>
                  </a:solidFill>
                  <a:latin typeface="Times New Roman"/>
                  <a:ea typeface="Times New Roman"/>
                  <a:cs typeface="Times New Roman"/>
                  <a:sym typeface="Times New Roman"/>
                </a:rPr>
                <a:t>Under the guidance of</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Prof. Prachi Tawde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1100"/>
                <a:buFont typeface="Arial"/>
                <a:buNone/>
              </a:pPr>
              <a:r>
                <a:rPr b="0" i="0" lang="en" sz="1100" u="none" cap="none" strike="noStrike">
                  <a:solidFill>
                    <a:schemeClr val="dk1"/>
                  </a:solidFill>
                  <a:latin typeface="Times New Roman"/>
                  <a:ea typeface="Times New Roman"/>
                  <a:cs typeface="Times New Roman"/>
                  <a:sym typeface="Times New Roman"/>
                </a:rPr>
                <a:t>Project Guide</a:t>
              </a:r>
              <a:endParaRPr b="0" i="0" sz="1100" u="none" cap="none" strike="noStrike">
                <a:solidFill>
                  <a:srgbClr val="000000"/>
                </a:solidFill>
                <a:latin typeface="Arial"/>
                <a:ea typeface="Arial"/>
                <a:cs typeface="Arial"/>
                <a:sym typeface="Arial"/>
              </a:endParaRPr>
            </a:p>
          </p:txBody>
        </p:sp>
        <p:sp>
          <p:nvSpPr>
            <p:cNvPr id="72" name="Google Shape;72;p16"/>
            <p:cNvSpPr txBox="1"/>
            <p:nvPr/>
          </p:nvSpPr>
          <p:spPr>
            <a:xfrm>
              <a:off x="3470788" y="5309768"/>
              <a:ext cx="5163000" cy="1311900"/>
            </a:xfrm>
            <a:prstGeom prst="rect">
              <a:avLst/>
            </a:prstGeom>
            <a:noFill/>
            <a:ln>
              <a:noFill/>
            </a:ln>
          </p:spPr>
          <p:txBody>
            <a:bodyPr anchorCtr="0" anchor="t" bIns="34275" lIns="68575" spcFirstLastPara="1" rIns="68575" wrap="square" tIns="34275">
              <a:normAutofit fontScale="775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 sz="2200" u="none" cap="none" strike="noStrike">
                  <a:solidFill>
                    <a:schemeClr val="dk1"/>
                  </a:solidFill>
                  <a:latin typeface="Times New Roman"/>
                  <a:ea typeface="Times New Roman"/>
                  <a:cs typeface="Times New Roman"/>
                  <a:sym typeface="Times New Roman"/>
                </a:rPr>
                <a:t>Department of Information Technology</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chemeClr val="dk1"/>
                </a:buClr>
                <a:buSzPct val="100000"/>
                <a:buFont typeface="Arial"/>
                <a:buNone/>
              </a:pPr>
              <a:r>
                <a:rPr b="1" i="0" lang="en" sz="2200" u="none" cap="none" strike="noStrike">
                  <a:solidFill>
                    <a:schemeClr val="dk1"/>
                  </a:solidFill>
                  <a:latin typeface="Times New Roman"/>
                  <a:ea typeface="Times New Roman"/>
                  <a:cs typeface="Times New Roman"/>
                  <a:sym typeface="Times New Roman"/>
                </a:rPr>
                <a:t>DJSCE</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400"/>
                </a:spcBef>
                <a:spcAft>
                  <a:spcPts val="0"/>
                </a:spcAft>
                <a:buClr>
                  <a:schemeClr val="dk1"/>
                </a:buClr>
                <a:buSzPct val="100000"/>
                <a:buFont typeface="Arial"/>
                <a:buNone/>
              </a:pPr>
              <a:r>
                <a:rPr b="1" i="0" lang="en" sz="2200" u="none" cap="none" strike="noStrike">
                  <a:solidFill>
                    <a:schemeClr val="dk1"/>
                  </a:solidFill>
                  <a:latin typeface="Times New Roman"/>
                  <a:ea typeface="Times New Roman"/>
                  <a:cs typeface="Times New Roman"/>
                  <a:sym typeface="Times New Roman"/>
                </a:rPr>
                <a:t>Mumbai University</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900"/>
                </a:spcBef>
                <a:spcAft>
                  <a:spcPts val="0"/>
                </a:spcAft>
                <a:buClr>
                  <a:srgbClr val="1E4E79"/>
                </a:buClr>
                <a:buSzPct val="100000"/>
                <a:buFont typeface="Arial"/>
                <a:buNone/>
              </a:pPr>
              <a:r>
                <a:rPr b="1" i="0" lang="en" sz="1800" u="none" cap="none" strike="noStrike">
                  <a:solidFill>
                    <a:srgbClr val="1E4E79"/>
                  </a:solidFill>
                  <a:latin typeface="Times New Roman"/>
                  <a:ea typeface="Times New Roman"/>
                  <a:cs typeface="Times New Roman"/>
                  <a:sym typeface="Times New Roman"/>
                </a:rPr>
                <a:t>2022-23</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800"/>
                </a:spcBef>
                <a:spcAft>
                  <a:spcPts val="0"/>
                </a:spcAft>
                <a:buClr>
                  <a:schemeClr val="dk1"/>
                </a:buClr>
                <a:buSzPct val="1000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73" name="Google Shape;73;p16"/>
            <p:cNvSpPr txBox="1"/>
            <p:nvPr/>
          </p:nvSpPr>
          <p:spPr>
            <a:xfrm>
              <a:off x="2322974" y="1782949"/>
              <a:ext cx="2382900" cy="584400"/>
            </a:xfrm>
            <a:prstGeom prst="rect">
              <a:avLst/>
            </a:prstGeom>
            <a:noFill/>
            <a:ln>
              <a:noFill/>
            </a:ln>
          </p:spPr>
          <p:txBody>
            <a:bodyPr anchorCtr="0" anchor="t" bIns="34275" lIns="68575" spcFirstLastPara="1" rIns="68575" wrap="square" tIns="34275">
              <a:normAutofit fontScale="775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 sz="2300" u="none" cap="none" strike="noStrike">
                  <a:solidFill>
                    <a:schemeClr val="dk1"/>
                  </a:solidFill>
                  <a:latin typeface="Times New Roman"/>
                  <a:ea typeface="Times New Roman"/>
                  <a:cs typeface="Times New Roman"/>
                  <a:sym typeface="Times New Roman"/>
                </a:rPr>
                <a:t>Vraj Desai</a:t>
              </a:r>
              <a:endParaRPr b="0" i="0" sz="1100" u="none" cap="none" strike="noStrike">
                <a:solidFill>
                  <a:srgbClr val="000000"/>
                </a:solidFill>
                <a:latin typeface="Arial"/>
                <a:ea typeface="Arial"/>
                <a:cs typeface="Arial"/>
                <a:sym typeface="Arial"/>
              </a:endParaRPr>
            </a:p>
            <a:p>
              <a:pPr indent="0" lvl="0" marL="0" marR="0" rtl="0" algn="ctr">
                <a:lnSpc>
                  <a:spcPct val="120000"/>
                </a:lnSpc>
                <a:spcBef>
                  <a:spcPts val="200"/>
                </a:spcBef>
                <a:spcAft>
                  <a:spcPts val="0"/>
                </a:spcAft>
                <a:buClr>
                  <a:schemeClr val="dk1"/>
                </a:buClr>
                <a:buSzPct val="100000"/>
                <a:buFont typeface="Arial"/>
                <a:buNone/>
              </a:pPr>
              <a:r>
                <a:rPr b="0" i="0" lang="en" sz="1300" u="none" cap="none" strike="noStrike">
                  <a:solidFill>
                    <a:schemeClr val="dk1"/>
                  </a:solidFill>
                  <a:latin typeface="Times New Roman"/>
                  <a:ea typeface="Times New Roman"/>
                  <a:cs typeface="Times New Roman"/>
                  <a:sym typeface="Times New Roman"/>
                </a:rPr>
                <a:t>60003200182</a:t>
              </a:r>
              <a:endParaRPr b="0" i="0" sz="1100" u="none" cap="none" strike="noStrike">
                <a:solidFill>
                  <a:srgbClr val="000000"/>
                </a:solidFill>
                <a:latin typeface="Arial"/>
                <a:ea typeface="Arial"/>
                <a:cs typeface="Arial"/>
                <a:sym typeface="Arial"/>
              </a:endParaRPr>
            </a:p>
          </p:txBody>
        </p:sp>
        <p:sp>
          <p:nvSpPr>
            <p:cNvPr id="74" name="Google Shape;74;p16"/>
            <p:cNvSpPr txBox="1"/>
            <p:nvPr/>
          </p:nvSpPr>
          <p:spPr>
            <a:xfrm>
              <a:off x="7398809" y="1773117"/>
              <a:ext cx="2382900" cy="584400"/>
            </a:xfrm>
            <a:prstGeom prst="rect">
              <a:avLst/>
            </a:prstGeom>
            <a:noFill/>
            <a:ln>
              <a:noFill/>
            </a:ln>
          </p:spPr>
          <p:txBody>
            <a:bodyPr anchorCtr="0" anchor="t" bIns="34275" lIns="68575" spcFirstLastPara="1" rIns="68575" wrap="square" tIns="34275">
              <a:normAutofit fontScale="775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 sz="2300" u="none" cap="none" strike="noStrike">
                  <a:solidFill>
                    <a:schemeClr val="dk1"/>
                  </a:solidFill>
                  <a:latin typeface="Times New Roman"/>
                  <a:ea typeface="Times New Roman"/>
                  <a:cs typeface="Times New Roman"/>
                  <a:sym typeface="Times New Roman"/>
                </a:rPr>
                <a:t>Rujuta Joshi</a:t>
              </a:r>
              <a:endParaRPr b="0" i="0" sz="1100" u="none" cap="none" strike="noStrike">
                <a:solidFill>
                  <a:srgbClr val="000000"/>
                </a:solidFill>
                <a:latin typeface="Arial"/>
                <a:ea typeface="Arial"/>
                <a:cs typeface="Arial"/>
                <a:sym typeface="Arial"/>
              </a:endParaRPr>
            </a:p>
            <a:p>
              <a:pPr indent="0" lvl="0" marL="0" marR="0" rtl="0" algn="ctr">
                <a:lnSpc>
                  <a:spcPct val="120000"/>
                </a:lnSpc>
                <a:spcBef>
                  <a:spcPts val="200"/>
                </a:spcBef>
                <a:spcAft>
                  <a:spcPts val="0"/>
                </a:spcAft>
                <a:buClr>
                  <a:schemeClr val="dk1"/>
                </a:buClr>
                <a:buSzPct val="100000"/>
                <a:buFont typeface="Arial"/>
                <a:buNone/>
              </a:pPr>
              <a:r>
                <a:rPr b="0" i="0" lang="en" sz="1300" u="none" cap="none" strike="noStrike">
                  <a:solidFill>
                    <a:schemeClr val="dk1"/>
                  </a:solidFill>
                  <a:latin typeface="Times New Roman"/>
                  <a:ea typeface="Times New Roman"/>
                  <a:cs typeface="Times New Roman"/>
                  <a:sym typeface="Times New Roman"/>
                </a:rPr>
                <a:t>60003200157</a:t>
              </a:r>
              <a:endParaRPr b="0" i="0" sz="1100" u="none" cap="none" strike="noStrike">
                <a:solidFill>
                  <a:srgbClr val="000000"/>
                </a:solidFill>
                <a:latin typeface="Arial"/>
                <a:ea typeface="Arial"/>
                <a:cs typeface="Arial"/>
                <a:sym typeface="Arial"/>
              </a:endParaRPr>
            </a:p>
          </p:txBody>
        </p:sp>
        <p:sp>
          <p:nvSpPr>
            <p:cNvPr id="75" name="Google Shape;75;p16"/>
            <p:cNvSpPr txBox="1"/>
            <p:nvPr/>
          </p:nvSpPr>
          <p:spPr>
            <a:xfrm>
              <a:off x="4660473" y="1782303"/>
              <a:ext cx="2783700" cy="746100"/>
            </a:xfrm>
            <a:prstGeom prst="rect">
              <a:avLst/>
            </a:prstGeom>
            <a:noFill/>
            <a:ln>
              <a:noFill/>
            </a:ln>
          </p:spPr>
          <p:txBody>
            <a:bodyPr anchorCtr="0" anchor="t" bIns="34275" lIns="68575" spcFirstLastPara="1" rIns="68575" wrap="square" tIns="34275">
              <a:normAutofit fontScale="250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 sz="7200" u="none" cap="none" strike="noStrike">
                  <a:solidFill>
                    <a:schemeClr val="dk1"/>
                  </a:solidFill>
                  <a:latin typeface="Times New Roman"/>
                  <a:ea typeface="Times New Roman"/>
                  <a:cs typeface="Times New Roman"/>
                  <a:sym typeface="Times New Roman"/>
                </a:rPr>
                <a:t>Aayushi Waghela</a:t>
              </a:r>
              <a:endParaRPr b="0" i="0" sz="1100" u="none" cap="none" strike="noStrike">
                <a:solidFill>
                  <a:srgbClr val="000000"/>
                </a:solidFill>
                <a:latin typeface="Arial"/>
                <a:ea typeface="Arial"/>
                <a:cs typeface="Arial"/>
                <a:sym typeface="Arial"/>
              </a:endParaRPr>
            </a:p>
            <a:p>
              <a:pPr indent="0" lvl="0" marL="0" marR="0" rtl="0" algn="ctr">
                <a:lnSpc>
                  <a:spcPct val="120000"/>
                </a:lnSpc>
                <a:spcBef>
                  <a:spcPts val="200"/>
                </a:spcBef>
                <a:spcAft>
                  <a:spcPts val="0"/>
                </a:spcAft>
                <a:buClr>
                  <a:schemeClr val="dk1"/>
                </a:buClr>
                <a:buSzPct val="100000"/>
                <a:buFont typeface="Arial"/>
                <a:buNone/>
              </a:pPr>
              <a:r>
                <a:rPr b="0" i="0" lang="en" sz="3900" u="none" cap="none" strike="noStrike">
                  <a:solidFill>
                    <a:schemeClr val="dk1"/>
                  </a:solidFill>
                  <a:latin typeface="Times New Roman"/>
                  <a:ea typeface="Times New Roman"/>
                  <a:cs typeface="Times New Roman"/>
                  <a:sym typeface="Times New Roman"/>
                </a:rPr>
                <a:t>60003200165</a:t>
              </a:r>
              <a:endParaRPr b="0" i="0" sz="1100" u="none" cap="none" strike="noStrike">
                <a:solidFill>
                  <a:srgbClr val="000000"/>
                </a:solidFill>
                <a:latin typeface="Arial"/>
                <a:ea typeface="Arial"/>
                <a:cs typeface="Arial"/>
                <a:sym typeface="Arial"/>
              </a:endParaRPr>
            </a:p>
            <a:p>
              <a:pPr indent="0" lvl="0" marL="0" marR="0" rtl="0" algn="ctr">
                <a:lnSpc>
                  <a:spcPct val="120000"/>
                </a:lnSpc>
                <a:spcBef>
                  <a:spcPts val="200"/>
                </a:spcBef>
                <a:spcAft>
                  <a:spcPts val="0"/>
                </a:spcAft>
                <a:buClr>
                  <a:schemeClr val="dk1"/>
                </a:buClr>
                <a:buSzPct val="100000"/>
                <a:buFont typeface="Arial"/>
                <a:buNone/>
              </a:pPr>
              <a:r>
                <a:t/>
              </a:r>
              <a:endParaRPr b="0" i="0" sz="4200" u="none" cap="none" strike="noStrike">
                <a:solidFill>
                  <a:schemeClr val="dk1"/>
                </a:solidFill>
                <a:latin typeface="Times New Roman"/>
                <a:ea typeface="Times New Roman"/>
                <a:cs typeface="Times New Roman"/>
                <a:sym typeface="Times New Roman"/>
              </a:endParaRPr>
            </a:p>
          </p:txBody>
        </p:sp>
        <p:pic>
          <p:nvPicPr>
            <p:cNvPr id="76" name="Google Shape;76;p16"/>
            <p:cNvPicPr preferRelativeResize="0"/>
            <p:nvPr/>
          </p:nvPicPr>
          <p:blipFill rotWithShape="1">
            <a:blip r:embed="rId3">
              <a:alphaModFix/>
            </a:blip>
            <a:srcRect b="0" l="0" r="0" t="0"/>
            <a:stretch/>
          </p:blipFill>
          <p:spPr>
            <a:xfrm>
              <a:off x="5284541" y="3785817"/>
              <a:ext cx="1622918" cy="142005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114B79"/>
              </a:buClr>
              <a:buSzPts val="2100"/>
              <a:buFont typeface="Times New Roman"/>
              <a:buNone/>
            </a:pPr>
            <a:r>
              <a:rPr lang="en"/>
              <a:t>References</a:t>
            </a:r>
            <a:endParaRPr/>
          </a:p>
        </p:txBody>
      </p:sp>
      <p:sp>
        <p:nvSpPr>
          <p:cNvPr id="162" name="Google Shape;162;p25"/>
          <p:cNvSpPr txBox="1"/>
          <p:nvPr>
            <p:ph idx="1" type="body"/>
          </p:nvPr>
        </p:nvSpPr>
        <p:spPr>
          <a:xfrm>
            <a:off x="0" y="547169"/>
            <a:ext cx="8834400" cy="4461249"/>
          </a:xfrm>
          <a:prstGeom prst="rect">
            <a:avLst/>
          </a:prstGeom>
          <a:noFill/>
          <a:ln>
            <a:noFill/>
          </a:ln>
        </p:spPr>
        <p:txBody>
          <a:bodyPr anchorCtr="0" anchor="t" bIns="34275" lIns="68575" spcFirstLastPara="1" rIns="68575" wrap="square" tIns="34275">
            <a:normAutofit lnSpcReduction="10000"/>
          </a:bodyPr>
          <a:lstStyle/>
          <a:p>
            <a:pPr indent="-203200" lvl="0" marL="203200" rtl="0" algn="just">
              <a:lnSpc>
                <a:spcPct val="90000"/>
              </a:lnSpc>
              <a:spcBef>
                <a:spcPts val="800"/>
              </a:spcBef>
              <a:spcAft>
                <a:spcPts val="0"/>
              </a:spcAft>
              <a:buSzPts val="2100"/>
              <a:buNone/>
            </a:pPr>
            <a:r>
              <a:rPr lang="en" sz="1100"/>
              <a:t>[1] Stevenson, Matthew, Christophe Mues, and Cristián Bravo. "Deep residential representations: Using unsupervised learning to unlock elevation data for geo-   demographic prediction." ISPRS Journal of Photogrammetry and Remote Sensing 187 (2022): 378-392.</a:t>
            </a:r>
            <a:endParaRPr/>
          </a:p>
          <a:p>
            <a:pPr indent="-203200" lvl="0" marL="203200" rtl="0" algn="just">
              <a:lnSpc>
                <a:spcPct val="90000"/>
              </a:lnSpc>
              <a:spcBef>
                <a:spcPts val="800"/>
              </a:spcBef>
              <a:spcAft>
                <a:spcPts val="0"/>
              </a:spcAft>
              <a:buSzPts val="2100"/>
              <a:buNone/>
            </a:pPr>
            <a:r>
              <a:rPr lang="en" sz="1100"/>
              <a:t>[2]</a:t>
            </a:r>
            <a:r>
              <a:rPr lang="en" sz="800">
                <a:solidFill>
                  <a:srgbClr val="222222"/>
                </a:solidFill>
                <a:latin typeface="Arial"/>
                <a:ea typeface="Arial"/>
                <a:cs typeface="Arial"/>
                <a:sym typeface="Arial"/>
              </a:rPr>
              <a:t>  </a:t>
            </a:r>
            <a:r>
              <a:rPr lang="en" sz="1100"/>
              <a:t>Zhang, Wengang, et al. "Application of machine learning, deep learning and optimization algorithms in geoengineering and geoscience: comprehensive  review and future challenge." Gondwana Research (2022).</a:t>
            </a:r>
            <a:endParaRPr/>
          </a:p>
          <a:p>
            <a:pPr indent="-203200" lvl="0" marL="203200" rtl="0" algn="just">
              <a:lnSpc>
                <a:spcPct val="90000"/>
              </a:lnSpc>
              <a:spcBef>
                <a:spcPts val="800"/>
              </a:spcBef>
              <a:spcAft>
                <a:spcPts val="0"/>
              </a:spcAft>
              <a:buSzPts val="2100"/>
              <a:buNone/>
            </a:pPr>
            <a:r>
              <a:rPr lang="en" sz="1100"/>
              <a:t>[3] Nemirovsky, Daniel, et al. "A machine learning approach for performance prediction and scheduling on heterogeneous CPUs." </a:t>
            </a:r>
            <a:r>
              <a:rPr i="1" lang="en" sz="1100"/>
              <a:t>2017 29th International Symposium on Computer Architecture and High Performance Computing (SBAC-PAD)</a:t>
            </a:r>
            <a:r>
              <a:rPr lang="en" sz="1100"/>
              <a:t>. IEEE, 2017.</a:t>
            </a:r>
            <a:endParaRPr/>
          </a:p>
          <a:p>
            <a:pPr indent="-203200" lvl="0" marL="203200" rtl="0" algn="just">
              <a:lnSpc>
                <a:spcPct val="90000"/>
              </a:lnSpc>
              <a:spcBef>
                <a:spcPts val="800"/>
              </a:spcBef>
              <a:spcAft>
                <a:spcPts val="0"/>
              </a:spcAft>
              <a:buSzPts val="2100"/>
              <a:buNone/>
            </a:pPr>
            <a:r>
              <a:rPr lang="en" sz="1100"/>
              <a:t>[4] Uddin, Shahadat, et al. "Comparing different supervised machine learning algorithms for disease prediction." </a:t>
            </a:r>
            <a:r>
              <a:rPr i="1" lang="en" sz="1100"/>
              <a:t>BMC medical informatics and decision making</a:t>
            </a:r>
            <a:r>
              <a:rPr lang="en" sz="1100"/>
              <a:t> 19.1 (2019): 1-16.</a:t>
            </a:r>
            <a:endParaRPr/>
          </a:p>
          <a:p>
            <a:pPr indent="-203200" lvl="0" marL="203200" rtl="0" algn="just">
              <a:lnSpc>
                <a:spcPct val="90000"/>
              </a:lnSpc>
              <a:spcBef>
                <a:spcPts val="800"/>
              </a:spcBef>
              <a:spcAft>
                <a:spcPts val="0"/>
              </a:spcAft>
              <a:buSzPts val="2100"/>
              <a:buNone/>
            </a:pPr>
            <a:r>
              <a:rPr lang="en" sz="1100"/>
              <a:t>[5] Learning, Machine. "Heart disease diagnosis and prediction using machine learning and data mining techniques: a review." </a:t>
            </a:r>
            <a:r>
              <a:rPr i="1" lang="en" sz="1100"/>
              <a:t>Advances in Computational Sciences and Technology</a:t>
            </a:r>
            <a:r>
              <a:rPr lang="en" sz="1100"/>
              <a:t> 10.7 (2017): 2137-2159.</a:t>
            </a:r>
            <a:endParaRPr/>
          </a:p>
          <a:p>
            <a:pPr indent="-203200" lvl="0" marL="203200" rtl="0" algn="just">
              <a:lnSpc>
                <a:spcPct val="90000"/>
              </a:lnSpc>
              <a:spcBef>
                <a:spcPts val="800"/>
              </a:spcBef>
              <a:spcAft>
                <a:spcPts val="0"/>
              </a:spcAft>
              <a:buSzPts val="2100"/>
              <a:buNone/>
            </a:pPr>
            <a:r>
              <a:rPr lang="en" sz="1100"/>
              <a:t>[6] Ahammad, Khalil, et al. "A comparative study of different machine learning techniques to predict the result of an individual student using previous performances." </a:t>
            </a:r>
            <a:r>
              <a:rPr i="1" lang="en" sz="1100"/>
              <a:t>International Journal of Computer Science and Information Security (IJCSIS)</a:t>
            </a:r>
            <a:r>
              <a:rPr lang="en" sz="1100"/>
              <a:t> 19.1 (2021).</a:t>
            </a:r>
            <a:endParaRPr/>
          </a:p>
          <a:p>
            <a:pPr indent="-203200" lvl="0" marL="203200" rtl="0" algn="just">
              <a:lnSpc>
                <a:spcPct val="90000"/>
              </a:lnSpc>
              <a:spcBef>
                <a:spcPts val="800"/>
              </a:spcBef>
              <a:spcAft>
                <a:spcPts val="0"/>
              </a:spcAft>
              <a:buSzPts val="2100"/>
              <a:buNone/>
            </a:pPr>
            <a:r>
              <a:rPr lang="en" sz="1100"/>
              <a:t>[7] Kumar, Mukesh, A. J. Singh, and Disha Handa. "Literature survey on student’s performance prediction in education using data mining techniques." </a:t>
            </a:r>
            <a:r>
              <a:rPr i="1" lang="en" sz="1100"/>
              <a:t>International Journal of Education and Management Engineering</a:t>
            </a:r>
            <a:r>
              <a:rPr lang="en" sz="1100"/>
              <a:t> 7.6 (2017): 40-49.</a:t>
            </a:r>
            <a:endParaRPr/>
          </a:p>
          <a:p>
            <a:pPr indent="-203200" lvl="0" marL="203200" rtl="0" algn="just">
              <a:lnSpc>
                <a:spcPct val="90000"/>
              </a:lnSpc>
              <a:spcBef>
                <a:spcPts val="800"/>
              </a:spcBef>
              <a:spcAft>
                <a:spcPts val="0"/>
              </a:spcAft>
              <a:buSzPts val="2100"/>
              <a:buNone/>
            </a:pPr>
            <a:r>
              <a:rPr lang="en" sz="1100"/>
              <a:t>[8] Shahiri, Amirah Mohamed, and Wahidah Husain. "A review on predicting student's performance using data mining techniques." </a:t>
            </a:r>
            <a:r>
              <a:rPr i="1" lang="en" sz="1100"/>
              <a:t>Procedia Computer Science</a:t>
            </a:r>
            <a:r>
              <a:rPr lang="en" sz="1100"/>
              <a:t> 72 (2015): 414-422.</a:t>
            </a:r>
            <a:endParaRPr/>
          </a:p>
          <a:p>
            <a:pPr indent="-203200" lvl="0" marL="203200" rtl="0" algn="just">
              <a:lnSpc>
                <a:spcPct val="90000"/>
              </a:lnSpc>
              <a:spcBef>
                <a:spcPts val="800"/>
              </a:spcBef>
              <a:spcAft>
                <a:spcPts val="0"/>
              </a:spcAft>
              <a:buSzPts val="2100"/>
              <a:buNone/>
            </a:pPr>
            <a:r>
              <a:rPr lang="en" sz="1100"/>
              <a:t>[9] Sruthi, A. A. V. L., R. Bhargavi, and Vineesha Reddy Gospati. "Analysis of Seismic data using Machine Learning Algorithms." </a:t>
            </a:r>
            <a:r>
              <a:rPr i="1" lang="en" sz="1100"/>
              <a:t>IOP Conference Series: Materials Science and Engineering</a:t>
            </a:r>
            <a:r>
              <a:rPr lang="en" sz="1100"/>
              <a:t>. Vol. 1070. No. 1. IOP Publishing, 2021.</a:t>
            </a:r>
            <a:endParaRPr/>
          </a:p>
          <a:p>
            <a:pPr indent="-203200" lvl="0" marL="203200" rtl="0" algn="just">
              <a:lnSpc>
                <a:spcPct val="90000"/>
              </a:lnSpc>
              <a:spcBef>
                <a:spcPts val="800"/>
              </a:spcBef>
              <a:spcAft>
                <a:spcPts val="0"/>
              </a:spcAft>
              <a:buSzPts val="2100"/>
              <a:buNone/>
            </a:pPr>
            <a:r>
              <a:rPr lang="en" sz="1100"/>
              <a:t>[10] Osisanwo, F. Y., et al. "Supervised machine learning algorithms: classification and comparison." </a:t>
            </a:r>
            <a:r>
              <a:rPr i="1" lang="en" sz="1100"/>
              <a:t>International Journal of Computer Trends and Technology (IJCTT)</a:t>
            </a:r>
            <a:r>
              <a:rPr lang="en" sz="1100"/>
              <a:t> 48.3 (2017): 128-138.</a:t>
            </a:r>
            <a:endParaRPr/>
          </a:p>
          <a:p>
            <a:pPr indent="-203200" lvl="0" marL="203200" rtl="0" algn="just">
              <a:lnSpc>
                <a:spcPct val="90000"/>
              </a:lnSpc>
              <a:spcBef>
                <a:spcPts val="800"/>
              </a:spcBef>
              <a:spcAft>
                <a:spcPts val="0"/>
              </a:spcAft>
              <a:buSzPts val="2100"/>
              <a:buNone/>
            </a:pPr>
            <a:r>
              <a:rPr lang="en" sz="1100"/>
              <a:t>[11] Latif, Jahanzaib, et al. "Medical imaging using machine learning and deep learning algorithms: a review." </a:t>
            </a:r>
            <a:r>
              <a:rPr i="1" lang="en" sz="1100"/>
              <a:t>2019 2nd International conference on computing,   mathematics and engineering technologies (iCoMET)</a:t>
            </a:r>
            <a:r>
              <a:rPr lang="en" sz="1100"/>
              <a:t>. IEEE, 2019.</a:t>
            </a:r>
            <a:endParaRPr/>
          </a:p>
          <a:p>
            <a:pPr indent="-203200" lvl="0" marL="203200" rtl="0" algn="just">
              <a:lnSpc>
                <a:spcPct val="90000"/>
              </a:lnSpc>
              <a:spcBef>
                <a:spcPts val="800"/>
              </a:spcBef>
              <a:spcAft>
                <a:spcPts val="0"/>
              </a:spcAft>
              <a:buSzPts val="2100"/>
              <a:buNone/>
            </a:pPr>
            <a:r>
              <a:rPr lang="en" sz="1100"/>
              <a:t>[12] Singh, Kanwar, et al. "Application of machine learning &amp; deep learning techniques in the context of use cases relevant for the tire industry." </a:t>
            </a:r>
            <a:r>
              <a:rPr i="1" lang="en" sz="1100"/>
              <a:t>VDI Wissensforum</a:t>
            </a:r>
            <a:r>
              <a:rPr lang="en" sz="1100"/>
              <a:t> 10 (2019). </a:t>
            </a:r>
            <a:endParaRPr sz="1100"/>
          </a:p>
          <a:p>
            <a:pPr indent="-203200" lvl="0" marL="203200" rtl="0" algn="just">
              <a:lnSpc>
                <a:spcPct val="90000"/>
              </a:lnSpc>
              <a:spcBef>
                <a:spcPts val="800"/>
              </a:spcBef>
              <a:spcAft>
                <a:spcPts val="0"/>
              </a:spcAft>
              <a:buSzPts val="2100"/>
              <a:buNone/>
            </a:pPr>
            <a:r>
              <a:t/>
            </a:r>
            <a:endParaRPr sz="1100"/>
          </a:p>
          <a:p>
            <a:pPr indent="-203200" lvl="0" marL="203200" rtl="0" algn="just">
              <a:lnSpc>
                <a:spcPct val="90000"/>
              </a:lnSpc>
              <a:spcBef>
                <a:spcPts val="800"/>
              </a:spcBef>
              <a:spcAft>
                <a:spcPts val="0"/>
              </a:spcAft>
              <a:buSzPts val="2100"/>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2065210" y="1781753"/>
            <a:ext cx="6060723" cy="1196325"/>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7200"/>
              <a:buFont typeface="Arial"/>
              <a:buNone/>
            </a:pPr>
            <a:r>
              <a:rPr b="0" i="1" lang="en" sz="7200" u="none" cap="none" strike="noStrike">
                <a:solidFill>
                  <a:srgbClr val="002060"/>
                </a:solidFill>
                <a:latin typeface="Times New Roman"/>
                <a:ea typeface="Times New Roman"/>
                <a:cs typeface="Times New Roman"/>
                <a:sym typeface="Times New Roman"/>
              </a:rPr>
              <a:t>Thank You!!!</a:t>
            </a:r>
            <a:endParaRPr b="0" i="0" sz="7200" u="none" cap="none" strike="noStrike">
              <a:solidFill>
                <a:srgbClr val="00206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100"/>
              <a:buNone/>
            </a:pPr>
            <a:r>
              <a:rPr lang="en"/>
              <a:t>   Overview</a:t>
            </a:r>
            <a:endParaRPr/>
          </a:p>
        </p:txBody>
      </p:sp>
      <p:sp>
        <p:nvSpPr>
          <p:cNvPr id="82" name="Google Shape;82;p17"/>
          <p:cNvSpPr txBox="1"/>
          <p:nvPr>
            <p:ph idx="1" type="body"/>
          </p:nvPr>
        </p:nvSpPr>
        <p:spPr>
          <a:xfrm>
            <a:off x="149629" y="822959"/>
            <a:ext cx="8834400" cy="4046175"/>
          </a:xfrm>
          <a:prstGeom prst="rect">
            <a:avLst/>
          </a:prstGeom>
          <a:noFill/>
          <a:ln>
            <a:noFill/>
          </a:ln>
        </p:spPr>
        <p:txBody>
          <a:bodyPr anchorCtr="0" anchor="t" bIns="34275" lIns="68575" spcFirstLastPara="1" rIns="68575" wrap="square" tIns="34275">
            <a:normAutofit/>
          </a:bodyPr>
          <a:lstStyle/>
          <a:p>
            <a:pPr indent="-298450" lvl="0" marL="342900" rtl="0" algn="just">
              <a:lnSpc>
                <a:spcPct val="90000"/>
              </a:lnSpc>
              <a:spcBef>
                <a:spcPts val="800"/>
              </a:spcBef>
              <a:spcAft>
                <a:spcPts val="0"/>
              </a:spcAft>
              <a:buSzPts val="2100"/>
              <a:buChar char="❑"/>
            </a:pPr>
            <a:r>
              <a:rPr lang="en"/>
              <a:t>Problem Definition</a:t>
            </a:r>
            <a:endParaRPr/>
          </a:p>
          <a:p>
            <a:pPr indent="-298450" lvl="0" marL="342900" rtl="0" algn="just">
              <a:lnSpc>
                <a:spcPct val="90000"/>
              </a:lnSpc>
              <a:spcBef>
                <a:spcPts val="800"/>
              </a:spcBef>
              <a:spcAft>
                <a:spcPts val="0"/>
              </a:spcAft>
              <a:buSzPts val="2100"/>
              <a:buChar char="❑"/>
            </a:pPr>
            <a:r>
              <a:rPr lang="en"/>
              <a:t>Revised System Architecture</a:t>
            </a:r>
            <a:endParaRPr/>
          </a:p>
          <a:p>
            <a:pPr indent="-298450" lvl="0" marL="342900" rtl="0" algn="just">
              <a:lnSpc>
                <a:spcPct val="90000"/>
              </a:lnSpc>
              <a:spcBef>
                <a:spcPts val="800"/>
              </a:spcBef>
              <a:spcAft>
                <a:spcPts val="0"/>
              </a:spcAft>
              <a:buSzPts val="2100"/>
              <a:buChar char="❑"/>
            </a:pPr>
            <a:r>
              <a:rPr lang="en"/>
              <a:t>Implementation demonstration</a:t>
            </a:r>
            <a:endParaRPr/>
          </a:p>
          <a:p>
            <a:pPr indent="-298450" lvl="0" marL="342900" rtl="0" algn="just">
              <a:lnSpc>
                <a:spcPct val="90000"/>
              </a:lnSpc>
              <a:spcBef>
                <a:spcPts val="800"/>
              </a:spcBef>
              <a:spcAft>
                <a:spcPts val="0"/>
              </a:spcAft>
              <a:buSzPts val="2100"/>
              <a:buChar char="❑"/>
            </a:pPr>
            <a:r>
              <a:rPr lang="en"/>
              <a:t>Remaining work with timeline</a:t>
            </a:r>
            <a:endParaRPr/>
          </a:p>
          <a:p>
            <a:pPr indent="-298450" lvl="0" marL="342900" rtl="0" algn="just">
              <a:lnSpc>
                <a:spcPct val="90000"/>
              </a:lnSpc>
              <a:spcBef>
                <a:spcPts val="800"/>
              </a:spcBef>
              <a:spcAft>
                <a:spcPts val="0"/>
              </a:spcAft>
              <a:buSzPts val="2100"/>
              <a:buChar char="❑"/>
            </a:pPr>
            <a:r>
              <a:rPr lang="en"/>
              <a:t>References/Learning resources.</a:t>
            </a:r>
            <a:endParaRPr/>
          </a:p>
          <a:p>
            <a:pPr indent="-298450" lvl="0" marL="342900" rtl="0" algn="just">
              <a:lnSpc>
                <a:spcPct val="90000"/>
              </a:lnSpc>
              <a:spcBef>
                <a:spcPts val="800"/>
              </a:spcBef>
              <a:spcAft>
                <a:spcPts val="0"/>
              </a:spcAft>
              <a:buSzPts val="21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14B79"/>
              </a:buClr>
              <a:buSzPts val="2100"/>
              <a:buFont typeface="Times New Roman"/>
              <a:buNone/>
            </a:pPr>
            <a:r>
              <a:rPr lang="en"/>
              <a:t>   Problem Definition</a:t>
            </a:r>
            <a:endParaRPr/>
          </a:p>
        </p:txBody>
      </p:sp>
      <p:sp>
        <p:nvSpPr>
          <p:cNvPr id="88" name="Google Shape;88;p18"/>
          <p:cNvSpPr txBox="1"/>
          <p:nvPr>
            <p:ph idx="1" type="body"/>
          </p:nvPr>
        </p:nvSpPr>
        <p:spPr>
          <a:xfrm>
            <a:off x="149629" y="822959"/>
            <a:ext cx="8834400" cy="4046175"/>
          </a:xfrm>
          <a:prstGeom prst="rect">
            <a:avLst/>
          </a:prstGeom>
          <a:noFill/>
          <a:ln>
            <a:noFill/>
          </a:ln>
        </p:spPr>
        <p:txBody>
          <a:bodyPr anchorCtr="0" anchor="t" bIns="34275" lIns="68575" spcFirstLastPara="1" rIns="68575" wrap="square" tIns="34275">
            <a:normAutofit/>
          </a:bodyPr>
          <a:lstStyle/>
          <a:p>
            <a:pPr indent="-323850" lvl="0" marL="457200" rtl="0" algn="just">
              <a:lnSpc>
                <a:spcPct val="90000"/>
              </a:lnSpc>
              <a:spcBef>
                <a:spcPts val="0"/>
              </a:spcBef>
              <a:spcAft>
                <a:spcPts val="0"/>
              </a:spcAft>
              <a:buSzPts val="1500"/>
              <a:buChar char="●"/>
            </a:pPr>
            <a:r>
              <a:rPr lang="en" sz="1500"/>
              <a:t>Prediction of presence of oil and gas facies and its classification from well logs is one of the major challenging tasks in the oil and gas industry. With regard to each reservoir prediction, it requires a tremendous amount of time and resources. </a:t>
            </a:r>
            <a:endParaRPr sz="1500"/>
          </a:p>
          <a:p>
            <a:pPr indent="-323850" lvl="0" marL="457200" rtl="0" algn="just">
              <a:lnSpc>
                <a:spcPct val="90000"/>
              </a:lnSpc>
              <a:spcBef>
                <a:spcPts val="0"/>
              </a:spcBef>
              <a:spcAft>
                <a:spcPts val="0"/>
              </a:spcAft>
              <a:buSzPts val="1500"/>
              <a:buChar char="●"/>
            </a:pPr>
            <a:r>
              <a:rPr lang="en" sz="1500"/>
              <a:t>The  proposed technique predicts the existence of the facies for oil and gas mining employing various machine learning and data mining algorithms.</a:t>
            </a:r>
            <a:endParaRPr sz="1500"/>
          </a:p>
          <a:p>
            <a:pPr indent="-323850" lvl="0" marL="457200" rtl="0" algn="just">
              <a:lnSpc>
                <a:spcPct val="90000"/>
              </a:lnSpc>
              <a:spcBef>
                <a:spcPts val="0"/>
              </a:spcBef>
              <a:spcAft>
                <a:spcPts val="0"/>
              </a:spcAft>
              <a:buSzPts val="1500"/>
              <a:buChar char="●"/>
            </a:pPr>
            <a:r>
              <a:rPr lang="en" sz="1500"/>
              <a:t>The system's foundation is the facies categorisation enabled by well logs, along with a number of physical variables intended to reduce the prescribed prediction error functions. In this study, we use various machine learning and deep learning models to accurately predict and speed up the prediction of presence of facies in an attempt to tackle these problems.</a:t>
            </a:r>
            <a:endParaRPr sz="1500"/>
          </a:p>
          <a:p>
            <a:pPr indent="-38100" lvl="0" marL="177800" rtl="0" algn="just">
              <a:lnSpc>
                <a:spcPct val="90000"/>
              </a:lnSpc>
              <a:spcBef>
                <a:spcPts val="0"/>
              </a:spcBef>
              <a:spcAft>
                <a:spcPts val="0"/>
              </a:spcAft>
              <a:buClr>
                <a:schemeClr val="dk1"/>
              </a:buClr>
              <a:buSzPts val="2100"/>
              <a:buFont typeface="Noto Sans Symbols"/>
              <a:buNone/>
            </a:pPr>
            <a:r>
              <a:t/>
            </a:r>
            <a:endParaRPr sz="1500"/>
          </a:p>
        </p:txBody>
      </p:sp>
      <p:pic>
        <p:nvPicPr>
          <p:cNvPr id="89" name="Google Shape;89;p18"/>
          <p:cNvPicPr preferRelativeResize="0"/>
          <p:nvPr/>
        </p:nvPicPr>
        <p:blipFill rotWithShape="1">
          <a:blip r:embed="rId3">
            <a:alphaModFix/>
          </a:blip>
          <a:srcRect b="13944" l="-3671" r="-3671" t="-21460"/>
          <a:stretch/>
        </p:blipFill>
        <p:spPr>
          <a:xfrm>
            <a:off x="2883150" y="2075700"/>
            <a:ext cx="3367349" cy="306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14B79"/>
              </a:buClr>
              <a:buSzPts val="2100"/>
              <a:buFont typeface="Times New Roman"/>
              <a:buNone/>
            </a:pPr>
            <a:r>
              <a:rPr lang="en"/>
              <a:t>   Revised System Architecture</a:t>
            </a:r>
            <a:endParaRPr/>
          </a:p>
        </p:txBody>
      </p:sp>
      <p:sp>
        <p:nvSpPr>
          <p:cNvPr id="95" name="Google Shape;95;p19"/>
          <p:cNvSpPr/>
          <p:nvPr/>
        </p:nvSpPr>
        <p:spPr>
          <a:xfrm>
            <a:off x="110063" y="2435975"/>
            <a:ext cx="1124100" cy="6705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15000"/>
              </a:lnSpc>
              <a:spcBef>
                <a:spcPts val="0"/>
              </a:spcBef>
              <a:spcAft>
                <a:spcPts val="0"/>
              </a:spcAft>
              <a:buSzPts val="1100"/>
              <a:buNone/>
            </a:pPr>
            <a:r>
              <a:t/>
            </a:r>
            <a:endParaRPr sz="12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100">
                <a:solidFill>
                  <a:srgbClr val="FFFFFF"/>
                </a:solidFill>
              </a:rPr>
              <a:t>Home Page</a:t>
            </a:r>
            <a:endParaRPr sz="11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100">
                <a:solidFill>
                  <a:srgbClr val="FFFFFF"/>
                </a:solidFill>
              </a:rPr>
              <a:t>(Basic Facts about Dataset)</a:t>
            </a:r>
            <a:endParaRPr sz="1100">
              <a:solidFill>
                <a:srgbClr val="FFFFFF"/>
              </a:solidFill>
            </a:endParaRPr>
          </a:p>
          <a:p>
            <a:pPr indent="0" lvl="0" marL="0" marR="0" rtl="0" algn="l">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 </a:t>
            </a:r>
            <a:endParaRPr sz="1100"/>
          </a:p>
        </p:txBody>
      </p:sp>
      <p:sp>
        <p:nvSpPr>
          <p:cNvPr id="96" name="Google Shape;96;p19"/>
          <p:cNvSpPr/>
          <p:nvPr/>
        </p:nvSpPr>
        <p:spPr>
          <a:xfrm>
            <a:off x="1460988" y="2369075"/>
            <a:ext cx="1032300" cy="8043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15000"/>
              </a:lnSpc>
              <a:spcBef>
                <a:spcPts val="0"/>
              </a:spcBef>
              <a:spcAft>
                <a:spcPts val="0"/>
              </a:spcAft>
              <a:buSzPts val="1100"/>
              <a:buNone/>
            </a:pPr>
            <a:r>
              <a:t/>
            </a:r>
            <a:endParaRPr sz="11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100">
                <a:solidFill>
                  <a:srgbClr val="FFFFFF"/>
                </a:solidFill>
              </a:rPr>
              <a:t>EDA (Exploratory Data Analysis)</a:t>
            </a:r>
            <a:endParaRPr sz="1100">
              <a:solidFill>
                <a:srgbClr val="FFFFFF"/>
              </a:solidFill>
            </a:endParaRPr>
          </a:p>
          <a:p>
            <a:pPr indent="0" lvl="0" marL="0" marR="0" rtl="0" algn="ctr">
              <a:lnSpc>
                <a:spcPct val="100000"/>
              </a:lnSpc>
              <a:spcBef>
                <a:spcPts val="0"/>
              </a:spcBef>
              <a:spcAft>
                <a:spcPts val="0"/>
              </a:spcAft>
              <a:buNone/>
            </a:pPr>
            <a:r>
              <a:t/>
            </a:r>
            <a:endParaRPr sz="1100">
              <a:solidFill>
                <a:schemeClr val="lt1"/>
              </a:solidFill>
            </a:endParaRPr>
          </a:p>
        </p:txBody>
      </p:sp>
      <p:sp>
        <p:nvSpPr>
          <p:cNvPr id="97" name="Google Shape;97;p19"/>
          <p:cNvSpPr/>
          <p:nvPr/>
        </p:nvSpPr>
        <p:spPr>
          <a:xfrm>
            <a:off x="2821438" y="1300663"/>
            <a:ext cx="1569900" cy="7293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15000"/>
              </a:lnSpc>
              <a:spcBef>
                <a:spcPts val="0"/>
              </a:spcBef>
              <a:spcAft>
                <a:spcPts val="0"/>
              </a:spcAft>
              <a:buSzPts val="1100"/>
              <a:buNone/>
            </a:pPr>
            <a:r>
              <a:t/>
            </a:r>
            <a:endParaRPr sz="1200">
              <a:solidFill>
                <a:srgbClr val="FFFFFF"/>
              </a:solidFill>
            </a:endParaRPr>
          </a:p>
          <a:p>
            <a:pPr indent="0" lvl="0" marL="0" rtl="0" algn="ctr">
              <a:lnSpc>
                <a:spcPct val="115000"/>
              </a:lnSpc>
              <a:spcBef>
                <a:spcPts val="0"/>
              </a:spcBef>
              <a:spcAft>
                <a:spcPts val="0"/>
              </a:spcAft>
              <a:buSzPts val="1100"/>
              <a:buNone/>
            </a:pPr>
            <a:r>
              <a:rPr lang="en" sz="1200">
                <a:solidFill>
                  <a:srgbClr val="FFFFFF"/>
                </a:solidFill>
              </a:rPr>
              <a:t>Encoding Feature and target Variable</a:t>
            </a:r>
            <a:endParaRPr sz="12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200">
                <a:solidFill>
                  <a:srgbClr val="FFFFFF"/>
                </a:solidFill>
              </a:rPr>
              <a:t>(Label Encoder)</a:t>
            </a:r>
            <a:endParaRPr sz="1200">
              <a:solidFill>
                <a:srgbClr val="FFFFFF"/>
              </a:solidFill>
            </a:endParaRPr>
          </a:p>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p:txBody>
      </p:sp>
      <p:sp>
        <p:nvSpPr>
          <p:cNvPr id="98" name="Google Shape;98;p19"/>
          <p:cNvSpPr/>
          <p:nvPr/>
        </p:nvSpPr>
        <p:spPr>
          <a:xfrm>
            <a:off x="2845313" y="2436000"/>
            <a:ext cx="1569900" cy="6705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15000"/>
              </a:lnSpc>
              <a:spcBef>
                <a:spcPts val="0"/>
              </a:spcBef>
              <a:spcAft>
                <a:spcPts val="0"/>
              </a:spcAft>
              <a:buSzPts val="1100"/>
              <a:buNone/>
            </a:pPr>
            <a:r>
              <a:t/>
            </a:r>
            <a:endParaRPr sz="1200">
              <a:solidFill>
                <a:srgbClr val="FFFFFF"/>
              </a:solidFill>
            </a:endParaRPr>
          </a:p>
          <a:p>
            <a:pPr indent="0" lvl="0" marL="0" rtl="0" algn="ctr">
              <a:lnSpc>
                <a:spcPct val="115000"/>
              </a:lnSpc>
              <a:spcBef>
                <a:spcPts val="0"/>
              </a:spcBef>
              <a:spcAft>
                <a:spcPts val="0"/>
              </a:spcAft>
              <a:buSzPts val="1100"/>
              <a:buNone/>
            </a:pPr>
            <a:r>
              <a:rPr lang="en" sz="1100">
                <a:solidFill>
                  <a:srgbClr val="FFFFFF"/>
                </a:solidFill>
              </a:rPr>
              <a:t>Feature Relationships</a:t>
            </a:r>
            <a:endParaRPr sz="11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rPr>
              <a:t>(Scatter plots, Histograms)</a:t>
            </a:r>
            <a:endParaRPr sz="1100">
              <a:solidFill>
                <a:srgbClr val="FFFFFF"/>
              </a:solidFill>
            </a:endParaRPr>
          </a:p>
          <a:p>
            <a:pPr indent="0" lvl="0" marL="0" marR="0" rtl="0" algn="l">
              <a:lnSpc>
                <a:spcPct val="100000"/>
              </a:lnSpc>
              <a:spcBef>
                <a:spcPts val="0"/>
              </a:spcBef>
              <a:spcAft>
                <a:spcPts val="0"/>
              </a:spcAft>
              <a:buNone/>
            </a:pPr>
            <a:r>
              <a:t/>
            </a:r>
            <a:endParaRPr sz="1100">
              <a:solidFill>
                <a:schemeClr val="lt1"/>
              </a:solidFill>
            </a:endParaRPr>
          </a:p>
        </p:txBody>
      </p:sp>
      <p:sp>
        <p:nvSpPr>
          <p:cNvPr id="99" name="Google Shape;99;p19"/>
          <p:cNvSpPr/>
          <p:nvPr/>
        </p:nvSpPr>
        <p:spPr>
          <a:xfrm>
            <a:off x="2777639" y="3400000"/>
            <a:ext cx="1657500" cy="4836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100">
                <a:solidFill>
                  <a:schemeClr val="lt1"/>
                </a:solidFill>
              </a:rPr>
              <a:t>Data Cleaning</a:t>
            </a:r>
            <a:endParaRPr sz="1100">
              <a:solidFill>
                <a:schemeClr val="lt1"/>
              </a:solidFill>
            </a:endParaRPr>
          </a:p>
          <a:p>
            <a:pPr indent="0" lvl="0" marL="0" marR="0" rtl="0" algn="ctr">
              <a:lnSpc>
                <a:spcPct val="100000"/>
              </a:lnSpc>
              <a:spcBef>
                <a:spcPts val="0"/>
              </a:spcBef>
              <a:spcAft>
                <a:spcPts val="0"/>
              </a:spcAft>
              <a:buNone/>
            </a:pPr>
            <a:r>
              <a:rPr lang="en" sz="1100">
                <a:solidFill>
                  <a:schemeClr val="lt1"/>
                </a:solidFill>
              </a:rPr>
              <a:t>(Missing values, Outlier Detection)</a:t>
            </a:r>
            <a:endParaRPr b="0" i="0" sz="1100" u="none" cap="none" strike="noStrike">
              <a:solidFill>
                <a:schemeClr val="lt1"/>
              </a:solidFill>
              <a:latin typeface="Arial"/>
              <a:ea typeface="Arial"/>
              <a:cs typeface="Arial"/>
              <a:sym typeface="Arial"/>
            </a:endParaRPr>
          </a:p>
        </p:txBody>
      </p:sp>
      <p:sp>
        <p:nvSpPr>
          <p:cNvPr id="100" name="Google Shape;100;p19"/>
          <p:cNvSpPr/>
          <p:nvPr/>
        </p:nvSpPr>
        <p:spPr>
          <a:xfrm>
            <a:off x="4674000" y="2345225"/>
            <a:ext cx="1569900" cy="8520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Auto-ML </a:t>
            </a:r>
            <a:endParaRPr b="0" i="0" sz="11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Regression </a:t>
            </a:r>
            <a:r>
              <a:rPr lang="en" sz="1100">
                <a:solidFill>
                  <a:schemeClr val="lt1"/>
                </a:solidFill>
              </a:rPr>
              <a:t>and Classification </a:t>
            </a:r>
            <a:endParaRPr sz="1100">
              <a:solidFill>
                <a:schemeClr val="lt1"/>
              </a:solidFill>
            </a:endParaRPr>
          </a:p>
          <a:p>
            <a:pPr indent="0" lvl="0" marL="0" marR="0" rtl="0" algn="ctr">
              <a:lnSpc>
                <a:spcPct val="100000"/>
              </a:lnSpc>
              <a:spcBef>
                <a:spcPts val="0"/>
              </a:spcBef>
              <a:spcAft>
                <a:spcPts val="0"/>
              </a:spcAft>
              <a:buNone/>
            </a:pPr>
            <a:r>
              <a:rPr lang="en" sz="1100">
                <a:solidFill>
                  <a:schemeClr val="lt1"/>
                </a:solidFill>
              </a:rPr>
              <a:t>(Comparison table of different algorithms)</a:t>
            </a:r>
            <a:endParaRPr b="0" i="0" sz="1100" u="none" cap="none" strike="noStrike">
              <a:solidFill>
                <a:schemeClr val="lt1"/>
              </a:solidFill>
              <a:latin typeface="Arial"/>
              <a:ea typeface="Arial"/>
              <a:cs typeface="Arial"/>
              <a:sym typeface="Arial"/>
            </a:endParaRPr>
          </a:p>
        </p:txBody>
      </p:sp>
      <p:sp>
        <p:nvSpPr>
          <p:cNvPr id="101" name="Google Shape;101;p19"/>
          <p:cNvSpPr/>
          <p:nvPr/>
        </p:nvSpPr>
        <p:spPr>
          <a:xfrm>
            <a:off x="6457450" y="2406600"/>
            <a:ext cx="1124100" cy="7293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chemeClr val="lt1"/>
                </a:solidFill>
              </a:rPr>
              <a:t>Predictive Analysis (Model Training)</a:t>
            </a:r>
            <a:endParaRPr b="0" i="0" sz="1100" u="none" cap="none" strike="noStrike">
              <a:solidFill>
                <a:schemeClr val="lt1"/>
              </a:solidFill>
              <a:latin typeface="Arial"/>
              <a:ea typeface="Arial"/>
              <a:cs typeface="Arial"/>
              <a:sym typeface="Arial"/>
            </a:endParaRPr>
          </a:p>
        </p:txBody>
      </p:sp>
      <p:sp>
        <p:nvSpPr>
          <p:cNvPr id="102" name="Google Shape;102;p19"/>
          <p:cNvSpPr/>
          <p:nvPr/>
        </p:nvSpPr>
        <p:spPr>
          <a:xfrm>
            <a:off x="4630213" y="1272325"/>
            <a:ext cx="1657500" cy="7860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Hyper </a:t>
            </a:r>
            <a:r>
              <a:rPr lang="en" sz="1100">
                <a:solidFill>
                  <a:schemeClr val="lt1"/>
                </a:solidFill>
              </a:rPr>
              <a:t>P</a:t>
            </a:r>
            <a:r>
              <a:rPr b="0" i="0" lang="en" sz="1100" u="none" cap="none" strike="noStrike">
                <a:solidFill>
                  <a:schemeClr val="lt1"/>
                </a:solidFill>
                <a:latin typeface="Arial"/>
                <a:ea typeface="Arial"/>
                <a:cs typeface="Arial"/>
                <a:sym typeface="Arial"/>
              </a:rPr>
              <a:t>arameter </a:t>
            </a:r>
            <a:r>
              <a:rPr lang="en" sz="1100">
                <a:solidFill>
                  <a:schemeClr val="lt1"/>
                </a:solidFill>
              </a:rPr>
              <a:t>Tuning</a:t>
            </a:r>
            <a:endParaRPr sz="1100">
              <a:solidFill>
                <a:schemeClr val="lt1"/>
              </a:solidFill>
            </a:endParaRPr>
          </a:p>
          <a:p>
            <a:pPr indent="0" lvl="0" marL="0" marR="0" rtl="0" algn="ctr">
              <a:lnSpc>
                <a:spcPct val="100000"/>
              </a:lnSpc>
              <a:spcBef>
                <a:spcPts val="0"/>
              </a:spcBef>
              <a:spcAft>
                <a:spcPts val="0"/>
              </a:spcAft>
              <a:buNone/>
            </a:pPr>
            <a:r>
              <a:rPr lang="en" sz="1100">
                <a:solidFill>
                  <a:schemeClr val="lt1"/>
                </a:solidFill>
              </a:rPr>
              <a:t>Random Forest Classifier</a:t>
            </a:r>
            <a:endParaRPr sz="1100">
              <a:solidFill>
                <a:schemeClr val="lt1"/>
              </a:solidFill>
            </a:endParaRPr>
          </a:p>
        </p:txBody>
      </p:sp>
      <p:sp>
        <p:nvSpPr>
          <p:cNvPr id="103" name="Google Shape;103;p19"/>
          <p:cNvSpPr/>
          <p:nvPr/>
        </p:nvSpPr>
        <p:spPr>
          <a:xfrm>
            <a:off x="7921538" y="2236475"/>
            <a:ext cx="1032300" cy="1069500"/>
          </a:xfrm>
          <a:prstGeom prst="roundRect">
            <a:avLst>
              <a:gd fmla="val 16667" name="adj"/>
            </a:avLst>
          </a:prstGeom>
          <a:solidFill>
            <a:schemeClr val="accent6"/>
          </a:solidFill>
          <a:ln cap="flat" cmpd="sng" w="25400">
            <a:solidFill>
              <a:srgbClr val="517E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100">
                <a:solidFill>
                  <a:schemeClr val="lt1"/>
                </a:solidFill>
              </a:rPr>
              <a:t>Presence of oil and Gas prediction </a:t>
            </a:r>
            <a:endParaRPr sz="1100">
              <a:solidFill>
                <a:schemeClr val="lt1"/>
              </a:solidFill>
            </a:endParaRPr>
          </a:p>
          <a:p>
            <a:pPr indent="0" lvl="0" marL="0" marR="0" rtl="0" algn="ctr">
              <a:lnSpc>
                <a:spcPct val="100000"/>
              </a:lnSpc>
              <a:spcBef>
                <a:spcPts val="0"/>
              </a:spcBef>
              <a:spcAft>
                <a:spcPts val="0"/>
              </a:spcAft>
              <a:buNone/>
            </a:pPr>
            <a:r>
              <a:rPr lang="en" sz="1100">
                <a:solidFill>
                  <a:schemeClr val="lt1"/>
                </a:solidFill>
              </a:rPr>
              <a:t>(Model Testing on new dataset</a:t>
            </a:r>
            <a:endParaRPr sz="1100">
              <a:solidFill>
                <a:schemeClr val="lt1"/>
              </a:solidFill>
            </a:endParaRPr>
          </a:p>
        </p:txBody>
      </p:sp>
      <p:cxnSp>
        <p:nvCxnSpPr>
          <p:cNvPr id="104" name="Google Shape;104;p19"/>
          <p:cNvCxnSpPr>
            <a:stCxn id="95" idx="3"/>
            <a:endCxn id="96" idx="1"/>
          </p:cNvCxnSpPr>
          <p:nvPr/>
        </p:nvCxnSpPr>
        <p:spPr>
          <a:xfrm>
            <a:off x="1234163" y="2771225"/>
            <a:ext cx="2268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9"/>
          <p:cNvCxnSpPr>
            <a:stCxn id="96" idx="3"/>
            <a:endCxn id="97" idx="1"/>
          </p:cNvCxnSpPr>
          <p:nvPr/>
        </p:nvCxnSpPr>
        <p:spPr>
          <a:xfrm flipH="1" rot="10800000">
            <a:off x="2493288" y="1665425"/>
            <a:ext cx="328200" cy="11058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9"/>
          <p:cNvCxnSpPr>
            <a:stCxn id="96" idx="3"/>
            <a:endCxn id="99" idx="1"/>
          </p:cNvCxnSpPr>
          <p:nvPr/>
        </p:nvCxnSpPr>
        <p:spPr>
          <a:xfrm>
            <a:off x="2493288" y="2771225"/>
            <a:ext cx="284400" cy="8706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9"/>
          <p:cNvCxnSpPr>
            <a:stCxn id="96" idx="3"/>
            <a:endCxn id="98" idx="1"/>
          </p:cNvCxnSpPr>
          <p:nvPr/>
        </p:nvCxnSpPr>
        <p:spPr>
          <a:xfrm>
            <a:off x="2493288" y="2771225"/>
            <a:ext cx="351900" cy="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9"/>
          <p:cNvCxnSpPr>
            <a:stCxn id="98" idx="3"/>
            <a:endCxn id="100" idx="1"/>
          </p:cNvCxnSpPr>
          <p:nvPr/>
        </p:nvCxnSpPr>
        <p:spPr>
          <a:xfrm>
            <a:off x="4415213" y="2771250"/>
            <a:ext cx="2589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9"/>
          <p:cNvCxnSpPr>
            <a:stCxn id="100" idx="0"/>
            <a:endCxn id="102" idx="2"/>
          </p:cNvCxnSpPr>
          <p:nvPr/>
        </p:nvCxnSpPr>
        <p:spPr>
          <a:xfrm rot="10800000">
            <a:off x="5458950" y="2058425"/>
            <a:ext cx="0" cy="286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a:stCxn id="100" idx="3"/>
            <a:endCxn id="101" idx="1"/>
          </p:cNvCxnSpPr>
          <p:nvPr/>
        </p:nvCxnSpPr>
        <p:spPr>
          <a:xfrm>
            <a:off x="6243900" y="2771225"/>
            <a:ext cx="2136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a:stCxn id="101" idx="3"/>
            <a:endCxn id="103" idx="1"/>
          </p:cNvCxnSpPr>
          <p:nvPr/>
        </p:nvCxnSpPr>
        <p:spPr>
          <a:xfrm>
            <a:off x="7581550" y="2771250"/>
            <a:ext cx="3399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0" y="4608750"/>
            <a:ext cx="906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https://whimsical.com/getting-started-boards-17m9LsxyxA8Z9LBGULv2Y3</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14B79"/>
              </a:buClr>
              <a:buSzPts val="2100"/>
              <a:buFont typeface="Times New Roman"/>
              <a:buNone/>
            </a:pPr>
            <a:r>
              <a:rPr lang="en"/>
              <a:t>  Implementation Demonstration</a:t>
            </a:r>
            <a:endParaRPr/>
          </a:p>
        </p:txBody>
      </p:sp>
      <p:sp>
        <p:nvSpPr>
          <p:cNvPr id="118" name="Google Shape;118;p20"/>
          <p:cNvSpPr txBox="1"/>
          <p:nvPr>
            <p:ph idx="1" type="body"/>
          </p:nvPr>
        </p:nvSpPr>
        <p:spPr>
          <a:xfrm>
            <a:off x="149629" y="822959"/>
            <a:ext cx="8834400" cy="4046175"/>
          </a:xfrm>
          <a:prstGeom prst="rect">
            <a:avLst/>
          </a:prstGeom>
          <a:noFill/>
          <a:ln>
            <a:noFill/>
          </a:ln>
        </p:spPr>
        <p:txBody>
          <a:bodyPr anchorCtr="0" anchor="t" bIns="34275" lIns="68575" spcFirstLastPara="1" rIns="68575" wrap="square" tIns="34275">
            <a:normAutofit/>
          </a:bodyPr>
          <a:lstStyle/>
          <a:p>
            <a:pPr indent="-38100" lvl="0" marL="177800" rtl="0" algn="just">
              <a:lnSpc>
                <a:spcPct val="90000"/>
              </a:lnSpc>
              <a:spcBef>
                <a:spcPts val="0"/>
              </a:spcBef>
              <a:spcAft>
                <a:spcPts val="0"/>
              </a:spcAft>
              <a:buSzPts val="2100"/>
              <a:buNone/>
            </a:pPr>
            <a:r>
              <a:rPr lang="en" sz="1500"/>
              <a:t>DataSet:  </a:t>
            </a:r>
            <a:r>
              <a:rPr lang="en" sz="1500" u="sng">
                <a:solidFill>
                  <a:schemeClr val="hlink"/>
                </a:solidFill>
                <a:hlinkClick r:id="rId3"/>
              </a:rPr>
              <a:t>D:\IPD\IPD-master (1)\IPD-master\apps\datasets\WELL_LOG_MAIN_DATASET.csv</a:t>
            </a:r>
            <a:endParaRPr sz="1500"/>
          </a:p>
          <a:p>
            <a:pPr indent="-38100" lvl="0" marL="177800" rtl="0" algn="just">
              <a:lnSpc>
                <a:spcPct val="90000"/>
              </a:lnSpc>
              <a:spcBef>
                <a:spcPts val="0"/>
              </a:spcBef>
              <a:spcAft>
                <a:spcPts val="0"/>
              </a:spcAft>
              <a:buSzPts val="2100"/>
              <a:buNone/>
            </a:pPr>
            <a:r>
              <a:rPr lang="en" sz="1500"/>
              <a:t>New DataSet: </a:t>
            </a:r>
            <a:r>
              <a:rPr lang="en" sz="1500" u="sng">
                <a:solidFill>
                  <a:schemeClr val="hlink"/>
                </a:solidFill>
                <a:hlinkClick r:id="rId4"/>
              </a:rPr>
              <a:t>D:\IPD\IPD-master (1)\IPD-master\apps\datasets\WELL_LOG_SECONDARY_DATASET.xlsx</a:t>
            </a:r>
            <a:endParaRPr sz="1500"/>
          </a:p>
          <a:p>
            <a:pPr indent="-38100" lvl="0" marL="177800" rtl="0" algn="just">
              <a:lnSpc>
                <a:spcPct val="90000"/>
              </a:lnSpc>
              <a:spcBef>
                <a:spcPts val="0"/>
              </a:spcBef>
              <a:spcAft>
                <a:spcPts val="0"/>
              </a:spcAft>
              <a:buSzPts val="2100"/>
              <a:buNone/>
            </a:pPr>
            <a:r>
              <a:t/>
            </a:r>
            <a:endParaRPr sz="1500"/>
          </a:p>
          <a:p>
            <a:pPr indent="-38100" lvl="0" marL="177800" rtl="0" algn="just">
              <a:lnSpc>
                <a:spcPct val="90000"/>
              </a:lnSpc>
              <a:spcBef>
                <a:spcPts val="0"/>
              </a:spcBef>
              <a:spcAft>
                <a:spcPts val="0"/>
              </a:spcAft>
              <a:buSzPts val="2100"/>
              <a:buNone/>
            </a:pPr>
            <a:r>
              <a:t/>
            </a:r>
            <a:endParaRPr sz="1500"/>
          </a:p>
        </p:txBody>
      </p:sp>
      <p:pic>
        <p:nvPicPr>
          <p:cNvPr id="119" name="Google Shape;119;p20"/>
          <p:cNvPicPr preferRelativeResize="0"/>
          <p:nvPr/>
        </p:nvPicPr>
        <p:blipFill rotWithShape="1">
          <a:blip r:embed="rId5">
            <a:alphaModFix/>
          </a:blip>
          <a:srcRect b="0" l="0" r="0" t="0"/>
          <a:stretch/>
        </p:blipFill>
        <p:spPr>
          <a:xfrm>
            <a:off x="1595011" y="1503441"/>
            <a:ext cx="6123062" cy="28446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14B79"/>
              </a:buClr>
              <a:buSzPts val="2100"/>
              <a:buFont typeface="Times New Roman"/>
              <a:buNone/>
            </a:pPr>
            <a:r>
              <a:rPr lang="en"/>
              <a:t>   Remaining work with timeline</a:t>
            </a:r>
            <a:endParaRPr/>
          </a:p>
        </p:txBody>
      </p:sp>
      <p:sp>
        <p:nvSpPr>
          <p:cNvPr id="125" name="Google Shape;125;p21"/>
          <p:cNvSpPr txBox="1"/>
          <p:nvPr>
            <p:ph idx="1" type="body"/>
          </p:nvPr>
        </p:nvSpPr>
        <p:spPr>
          <a:xfrm>
            <a:off x="198254" y="609034"/>
            <a:ext cx="8834400" cy="4046100"/>
          </a:xfrm>
          <a:prstGeom prst="rect">
            <a:avLst/>
          </a:prstGeom>
          <a:noFill/>
          <a:ln>
            <a:noFill/>
          </a:ln>
        </p:spPr>
        <p:txBody>
          <a:bodyPr anchorCtr="0" anchor="t" bIns="34275" lIns="68575" spcFirstLastPara="1" rIns="68575" wrap="square" tIns="34275">
            <a:normAutofit/>
          </a:bodyPr>
          <a:lstStyle/>
          <a:p>
            <a:pPr indent="-38100" lvl="0" marL="177800" rtl="0" algn="just">
              <a:lnSpc>
                <a:spcPct val="90000"/>
              </a:lnSpc>
              <a:spcBef>
                <a:spcPts val="0"/>
              </a:spcBef>
              <a:spcAft>
                <a:spcPts val="0"/>
              </a:spcAft>
              <a:buSzPts val="2100"/>
              <a:buNone/>
            </a:pPr>
            <a:r>
              <a:t/>
            </a:r>
            <a:endParaRPr/>
          </a:p>
          <a:p>
            <a:pPr indent="-38100" lvl="0" marL="177800" rtl="0" algn="just">
              <a:lnSpc>
                <a:spcPct val="90000"/>
              </a:lnSpc>
              <a:spcBef>
                <a:spcPts val="0"/>
              </a:spcBef>
              <a:spcAft>
                <a:spcPts val="0"/>
              </a:spcAft>
              <a:buSzPts val="2100"/>
              <a:buNone/>
            </a:pPr>
            <a:r>
              <a:t/>
            </a:r>
            <a:endParaRPr/>
          </a:p>
          <a:p>
            <a:pPr indent="-38100" lvl="0" marL="177800" rtl="0" algn="just">
              <a:lnSpc>
                <a:spcPct val="90000"/>
              </a:lnSpc>
              <a:spcBef>
                <a:spcPts val="0"/>
              </a:spcBef>
              <a:spcAft>
                <a:spcPts val="0"/>
              </a:spcAft>
              <a:buSzPts val="2100"/>
              <a:buNone/>
            </a:pPr>
            <a:r>
              <a:t/>
            </a:r>
            <a:endParaRPr/>
          </a:p>
          <a:p>
            <a:pPr indent="-38100" lvl="0" marL="177800" rtl="0" algn="just">
              <a:lnSpc>
                <a:spcPct val="90000"/>
              </a:lnSpc>
              <a:spcBef>
                <a:spcPts val="0"/>
              </a:spcBef>
              <a:spcAft>
                <a:spcPts val="0"/>
              </a:spcAft>
              <a:buClr>
                <a:schemeClr val="dk1"/>
              </a:buClr>
              <a:buSzPts val="2100"/>
              <a:buFont typeface="Noto Sans Symbols"/>
              <a:buNone/>
            </a:pPr>
            <a:r>
              <a:t/>
            </a:r>
            <a:endParaRPr/>
          </a:p>
        </p:txBody>
      </p:sp>
      <p:grpSp>
        <p:nvGrpSpPr>
          <p:cNvPr id="126" name="Google Shape;126;p21"/>
          <p:cNvGrpSpPr/>
          <p:nvPr/>
        </p:nvGrpSpPr>
        <p:grpSpPr>
          <a:xfrm>
            <a:off x="1256200" y="1694810"/>
            <a:ext cx="5903395" cy="1932882"/>
            <a:chOff x="8028" y="1049698"/>
            <a:chExt cx="4071307" cy="1884451"/>
          </a:xfrm>
        </p:grpSpPr>
        <p:sp>
          <p:nvSpPr>
            <p:cNvPr id="127" name="Google Shape;127;p21"/>
            <p:cNvSpPr/>
            <p:nvPr/>
          </p:nvSpPr>
          <p:spPr>
            <a:xfrm>
              <a:off x="8028" y="1294631"/>
              <a:ext cx="1629600" cy="912300"/>
            </a:xfrm>
            <a:prstGeom prst="roundRect">
              <a:avLst>
                <a:gd fmla="val 10000" name="adj"/>
              </a:avLst>
            </a:prstGeom>
            <a:solidFill>
              <a:schemeClr val="lt1">
                <a:alpha val="89800"/>
              </a:schemeClr>
            </a:solidFill>
            <a:ln cap="flat" cmpd="sng" w="25400">
              <a:solidFill>
                <a:srgbClr val="599BD5"/>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21"/>
            <p:cNvSpPr txBox="1"/>
            <p:nvPr/>
          </p:nvSpPr>
          <p:spPr>
            <a:xfrm>
              <a:off x="34321" y="1320930"/>
              <a:ext cx="1401900" cy="845400"/>
            </a:xfrm>
            <a:prstGeom prst="rect">
              <a:avLst/>
            </a:prstGeom>
            <a:noFill/>
            <a:ln>
              <a:noFill/>
            </a:ln>
          </p:spPr>
          <p:txBody>
            <a:bodyPr anchorCtr="0" anchor="t" bIns="92875" lIns="92875" spcFirstLastPara="1" rIns="92875" wrap="square" tIns="92875">
              <a:noAutofit/>
            </a:bodyPr>
            <a:lstStyle/>
            <a:p>
              <a:pPr indent="-101600" lvl="1" marL="88900" marR="0" rtl="0" algn="l">
                <a:lnSpc>
                  <a:spcPct val="90000"/>
                </a:lnSpc>
                <a:spcBef>
                  <a:spcPts val="0"/>
                </a:spcBef>
                <a:spcAft>
                  <a:spcPts val="0"/>
                </a:spcAft>
                <a:buClr>
                  <a:srgbClr val="000000"/>
                </a:buClr>
                <a:buSzPts val="1200"/>
                <a:buFont typeface="Arial"/>
                <a:buChar char="••"/>
              </a:pPr>
              <a:r>
                <a:rPr lang="en" sz="1200"/>
                <a:t>Neural Network improve accuracy</a:t>
              </a:r>
              <a:endParaRPr b="0" i="0" sz="1200" u="none" cap="none" strike="noStrike">
                <a:solidFill>
                  <a:srgbClr val="000000"/>
                </a:solidFill>
                <a:latin typeface="Arial"/>
                <a:ea typeface="Arial"/>
                <a:cs typeface="Arial"/>
                <a:sym typeface="Arial"/>
              </a:endParaRPr>
            </a:p>
          </p:txBody>
        </p:sp>
        <p:sp>
          <p:nvSpPr>
            <p:cNvPr id="129" name="Google Shape;129;p21"/>
            <p:cNvSpPr/>
            <p:nvPr/>
          </p:nvSpPr>
          <p:spPr>
            <a:xfrm>
              <a:off x="1261085" y="1115249"/>
              <a:ext cx="1818900" cy="1818900"/>
            </a:xfrm>
            <a:custGeom>
              <a:rect b="b" l="l" r="r" t="t"/>
              <a:pathLst>
                <a:path extrusionOk="0" h="120000" w="120000">
                  <a:moveTo>
                    <a:pt x="15142" y="95500"/>
                  </a:moveTo>
                  <a:lnTo>
                    <a:pt x="18449" y="92882"/>
                  </a:lnTo>
                  <a:cubicBezTo>
                    <a:pt x="37444" y="114724"/>
                    <a:pt x="71382" y="117791"/>
                    <a:pt x="94339" y="99740"/>
                  </a:cubicBezTo>
                  <a:lnTo>
                    <a:pt x="92475" y="98223"/>
                  </a:lnTo>
                  <a:lnTo>
                    <a:pt x="102708" y="94778"/>
                  </a:lnTo>
                  <a:lnTo>
                    <a:pt x="99769" y="104162"/>
                  </a:lnTo>
                  <a:lnTo>
                    <a:pt x="97887" y="102630"/>
                  </a:lnTo>
                  <a:lnTo>
                    <a:pt x="97887" y="102630"/>
                  </a:lnTo>
                  <a:cubicBezTo>
                    <a:pt x="86082" y="112763"/>
                    <a:pt x="70584" y="117730"/>
                    <a:pt x="54969" y="116384"/>
                  </a:cubicBezTo>
                  <a:cubicBezTo>
                    <a:pt x="39355" y="115039"/>
                    <a:pt x="24973" y="107497"/>
                    <a:pt x="15142" y="95500"/>
                  </a:cubicBezTo>
                  <a:close/>
                </a:path>
              </a:pathLst>
            </a:custGeom>
            <a:solidFill>
              <a:srgbClr val="B3CAE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1"/>
            <p:cNvSpPr/>
            <p:nvPr/>
          </p:nvSpPr>
          <p:spPr>
            <a:xfrm>
              <a:off x="464783" y="1961434"/>
              <a:ext cx="1231800" cy="489900"/>
            </a:xfrm>
            <a:prstGeom prst="roundRect">
              <a:avLst>
                <a:gd fmla="val 10000" name="adj"/>
              </a:avLst>
            </a:prstGeom>
            <a:solidFill>
              <a:srgbClr val="599BD5"/>
            </a:solidFill>
            <a:ln cap="flat" cmpd="sng" w="254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1"/>
            <p:cNvSpPr txBox="1"/>
            <p:nvPr/>
          </p:nvSpPr>
          <p:spPr>
            <a:xfrm>
              <a:off x="479181" y="1961440"/>
              <a:ext cx="1203000" cy="489900"/>
            </a:xfrm>
            <a:prstGeom prst="rect">
              <a:avLst/>
            </a:prstGeom>
            <a:noFill/>
            <a:ln>
              <a:noFill/>
            </a:ln>
          </p:spPr>
          <p:txBody>
            <a:bodyPr anchorCtr="0" anchor="ctr" bIns="25700" lIns="38575" spcFirstLastPara="1" rIns="38575" wrap="square" tIns="25700">
              <a:noAutofit/>
            </a:bodyPr>
            <a:lstStyle/>
            <a:p>
              <a:pPr indent="0" lvl="0" marL="0" marR="0" rtl="0" algn="ctr">
                <a:lnSpc>
                  <a:spcPct val="90000"/>
                </a:lnSpc>
                <a:spcBef>
                  <a:spcPts val="0"/>
                </a:spcBef>
                <a:spcAft>
                  <a:spcPts val="0"/>
                </a:spcAft>
                <a:buNone/>
              </a:pPr>
              <a:r>
                <a:rPr lang="en" sz="1500">
                  <a:solidFill>
                    <a:schemeClr val="lt1"/>
                  </a:solidFill>
                </a:rPr>
                <a:t>15</a:t>
              </a:r>
              <a:r>
                <a:rPr b="0" i="0" lang="en" sz="1500" u="none" cap="none" strike="noStrike">
                  <a:solidFill>
                    <a:schemeClr val="lt1"/>
                  </a:solidFill>
                  <a:latin typeface="Arial"/>
                  <a:ea typeface="Arial"/>
                  <a:cs typeface="Arial"/>
                  <a:sym typeface="Arial"/>
                </a:rPr>
                <a:t> </a:t>
              </a:r>
              <a:r>
                <a:rPr lang="en" sz="1500">
                  <a:solidFill>
                    <a:schemeClr val="lt1"/>
                  </a:solidFill>
                </a:rPr>
                <a:t>April</a:t>
              </a:r>
              <a:endParaRPr b="0" i="0" sz="1500" u="none" cap="none" strike="noStrike">
                <a:solidFill>
                  <a:schemeClr val="lt1"/>
                </a:solidFill>
                <a:latin typeface="Arial"/>
                <a:ea typeface="Arial"/>
                <a:cs typeface="Arial"/>
                <a:sym typeface="Arial"/>
              </a:endParaRPr>
            </a:p>
          </p:txBody>
        </p:sp>
        <p:sp>
          <p:nvSpPr>
            <p:cNvPr id="132" name="Google Shape;132;p21"/>
            <p:cNvSpPr/>
            <p:nvPr/>
          </p:nvSpPr>
          <p:spPr>
            <a:xfrm>
              <a:off x="2171028" y="1303430"/>
              <a:ext cx="1558500" cy="912300"/>
            </a:xfrm>
            <a:prstGeom prst="roundRect">
              <a:avLst>
                <a:gd fmla="val 10000" name="adj"/>
              </a:avLst>
            </a:prstGeom>
            <a:solidFill>
              <a:schemeClr val="lt1">
                <a:alpha val="89800"/>
              </a:schemeClr>
            </a:solidFill>
            <a:ln cap="flat" cmpd="sng" w="25400">
              <a:solidFill>
                <a:srgbClr val="599BD5"/>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3" name="Google Shape;133;p21"/>
            <p:cNvSpPr txBox="1"/>
            <p:nvPr/>
          </p:nvSpPr>
          <p:spPr>
            <a:xfrm>
              <a:off x="2171035" y="1464209"/>
              <a:ext cx="1908300" cy="1281000"/>
            </a:xfrm>
            <a:prstGeom prst="rect">
              <a:avLst/>
            </a:prstGeom>
            <a:noFill/>
            <a:ln>
              <a:noFill/>
            </a:ln>
          </p:spPr>
          <p:txBody>
            <a:bodyPr anchorCtr="0" anchor="t" bIns="92875" lIns="92875" spcFirstLastPara="1" rIns="92875" wrap="square" tIns="92875">
              <a:noAutofit/>
            </a:bodyPr>
            <a:lstStyle/>
            <a:p>
              <a:pPr indent="-101600" lvl="1" marL="88900" marR="0" rtl="0" algn="l">
                <a:lnSpc>
                  <a:spcPct val="90000"/>
                </a:lnSpc>
                <a:spcBef>
                  <a:spcPts val="0"/>
                </a:spcBef>
                <a:spcAft>
                  <a:spcPts val="0"/>
                </a:spcAft>
                <a:buClr>
                  <a:srgbClr val="000000"/>
                </a:buClr>
                <a:buSzPts val="1200"/>
                <a:buFont typeface="Arial"/>
                <a:buChar char="••"/>
              </a:pPr>
              <a:r>
                <a:rPr lang="en" sz="1200"/>
                <a:t>Predictive analysis of top 5 regression algorithms</a:t>
              </a:r>
              <a:endParaRPr b="0" i="0" sz="1200" u="none" cap="none" strike="noStrike">
                <a:solidFill>
                  <a:srgbClr val="000000"/>
                </a:solidFill>
                <a:latin typeface="Arial"/>
                <a:ea typeface="Arial"/>
                <a:cs typeface="Arial"/>
                <a:sym typeface="Arial"/>
              </a:endParaRPr>
            </a:p>
          </p:txBody>
        </p:sp>
        <p:sp>
          <p:nvSpPr>
            <p:cNvPr id="134" name="Google Shape;134;p21"/>
            <p:cNvSpPr/>
            <p:nvPr/>
          </p:nvSpPr>
          <p:spPr>
            <a:xfrm>
              <a:off x="2334378" y="1049698"/>
              <a:ext cx="1231800" cy="489900"/>
            </a:xfrm>
            <a:prstGeom prst="roundRect">
              <a:avLst>
                <a:gd fmla="val 10000" name="adj"/>
              </a:avLst>
            </a:prstGeom>
            <a:solidFill>
              <a:srgbClr val="599BD5"/>
            </a:solidFill>
            <a:ln cap="flat" cmpd="sng" w="254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21"/>
            <p:cNvSpPr txBox="1"/>
            <p:nvPr/>
          </p:nvSpPr>
          <p:spPr>
            <a:xfrm>
              <a:off x="2348785" y="1064094"/>
              <a:ext cx="1203000" cy="461100"/>
            </a:xfrm>
            <a:prstGeom prst="rect">
              <a:avLst/>
            </a:prstGeom>
            <a:noFill/>
            <a:ln>
              <a:noFill/>
            </a:ln>
          </p:spPr>
          <p:txBody>
            <a:bodyPr anchorCtr="0" anchor="ctr" bIns="25700" lIns="38575" spcFirstLastPara="1" rIns="38575" wrap="square" tIns="25700">
              <a:noAutofit/>
            </a:bodyPr>
            <a:lstStyle/>
            <a:p>
              <a:pPr indent="0" lvl="0" marL="0" marR="0" rtl="0" algn="ctr">
                <a:lnSpc>
                  <a:spcPct val="90000"/>
                </a:lnSpc>
                <a:spcBef>
                  <a:spcPts val="0"/>
                </a:spcBef>
                <a:spcAft>
                  <a:spcPts val="0"/>
                </a:spcAft>
                <a:buNone/>
              </a:pPr>
              <a:r>
                <a:rPr lang="en" sz="1500">
                  <a:solidFill>
                    <a:schemeClr val="lt1"/>
                  </a:solidFill>
                </a:rPr>
                <a:t>1</a:t>
              </a:r>
              <a:r>
                <a:rPr lang="en" sz="1500">
                  <a:solidFill>
                    <a:schemeClr val="lt1"/>
                  </a:solidFill>
                </a:rPr>
                <a:t> May</a:t>
              </a:r>
              <a:endParaRPr b="0" i="0" sz="15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14B79"/>
              </a:buClr>
              <a:buSzPts val="2100"/>
              <a:buFont typeface="Times New Roman"/>
              <a:buNone/>
            </a:pPr>
            <a:r>
              <a:rPr lang="en">
                <a:latin typeface="Times New Roman"/>
                <a:ea typeface="Times New Roman"/>
                <a:cs typeface="Times New Roman"/>
                <a:sym typeface="Times New Roman"/>
              </a:rPr>
              <a:t> References/Learning Resources</a:t>
            </a:r>
            <a:endParaRPr/>
          </a:p>
        </p:txBody>
      </p:sp>
      <p:sp>
        <p:nvSpPr>
          <p:cNvPr id="141" name="Google Shape;141;p22"/>
          <p:cNvSpPr txBox="1"/>
          <p:nvPr>
            <p:ph idx="1" type="body"/>
          </p:nvPr>
        </p:nvSpPr>
        <p:spPr>
          <a:xfrm>
            <a:off x="154822" y="723977"/>
            <a:ext cx="8834400" cy="4046175"/>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000000"/>
              </a:buClr>
              <a:buSzPts val="1400"/>
              <a:buChar char="❑"/>
            </a:pPr>
            <a:r>
              <a:rPr b="1" lang="en" sz="1400">
                <a:solidFill>
                  <a:srgbClr val="000000"/>
                </a:solidFill>
              </a:rPr>
              <a:t>Link : </a:t>
            </a:r>
            <a:r>
              <a:rPr b="1" lang="en" sz="1400" u="sng">
                <a:solidFill>
                  <a:schemeClr val="hlink"/>
                </a:solidFill>
                <a:hlinkClick r:id="rId3"/>
              </a:rPr>
              <a:t>D:\IPD\IPD-master (1)\IPD-master\Literature review.docx</a:t>
            </a:r>
            <a:r>
              <a:rPr b="1" i="0" lang="en" sz="1400">
                <a:solidFill>
                  <a:srgbClr val="000000"/>
                </a:solidFill>
                <a:latin typeface="Times New Roman"/>
                <a:ea typeface="Times New Roman"/>
                <a:cs typeface="Times New Roman"/>
                <a:sym typeface="Times New Roman"/>
              </a:rPr>
              <a:t> </a:t>
            </a:r>
            <a:endParaRPr b="1" i="0" sz="900">
              <a:solidFill>
                <a:srgbClr val="000000"/>
              </a:solidFill>
              <a:latin typeface="Quattrocento Sans"/>
              <a:ea typeface="Quattrocento Sans"/>
              <a:cs typeface="Quattrocento Sans"/>
              <a:sym typeface="Quattrocento Sans"/>
            </a:endParaRPr>
          </a:p>
          <a:p>
            <a:pPr indent="-114300" lvl="0" marL="177800" rtl="0" algn="l">
              <a:lnSpc>
                <a:spcPct val="90000"/>
              </a:lnSpc>
              <a:spcBef>
                <a:spcPts val="800"/>
              </a:spcBef>
              <a:spcAft>
                <a:spcPts val="0"/>
              </a:spcAft>
              <a:buClr>
                <a:schemeClr val="dk1"/>
              </a:buClr>
              <a:buSzPts val="900"/>
              <a:buNone/>
            </a:pPr>
            <a:r>
              <a:t/>
            </a:r>
            <a:endParaRPr b="0" i="0" sz="900">
              <a:solidFill>
                <a:srgbClr val="000000"/>
              </a:solidFill>
              <a:latin typeface="Quattrocento Sans"/>
              <a:ea typeface="Quattrocento Sans"/>
              <a:cs typeface="Quattrocento Sans"/>
              <a:sym typeface="Quattrocento Sans"/>
            </a:endParaRPr>
          </a:p>
          <a:p>
            <a:pPr indent="0" lvl="0" marL="0" rtl="0" algn="just">
              <a:lnSpc>
                <a:spcPct val="170000"/>
              </a:lnSpc>
              <a:spcBef>
                <a:spcPts val="800"/>
              </a:spcBef>
              <a:spcAft>
                <a:spcPts val="0"/>
              </a:spcAft>
              <a:buClr>
                <a:schemeClr val="dk1"/>
              </a:buClr>
              <a:buSzPts val="1400"/>
              <a:buNone/>
            </a:pPr>
            <a:r>
              <a:t/>
            </a:r>
            <a:endParaRPr sz="1400"/>
          </a:p>
        </p:txBody>
      </p:sp>
      <p:sp>
        <p:nvSpPr>
          <p:cNvPr id="142" name="Google Shape;142;p22"/>
          <p:cNvSpPr/>
          <p:nvPr/>
        </p:nvSpPr>
        <p:spPr>
          <a:xfrm>
            <a:off x="2422922" y="2696766"/>
            <a:ext cx="9144000"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 name="Google Shape;143;p22"/>
          <p:cNvSpPr/>
          <p:nvPr/>
        </p:nvSpPr>
        <p:spPr>
          <a:xfrm>
            <a:off x="-771173" y="1633538"/>
            <a:ext cx="15915337"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aphicFrame>
        <p:nvGraphicFramePr>
          <p:cNvPr id="144" name="Google Shape;144;p22"/>
          <p:cNvGraphicFramePr/>
          <p:nvPr/>
        </p:nvGraphicFramePr>
        <p:xfrm>
          <a:off x="242453" y="1077278"/>
          <a:ext cx="3000000" cy="3000000"/>
        </p:xfrm>
        <a:graphic>
          <a:graphicData uri="http://schemas.openxmlformats.org/drawingml/2006/table">
            <a:tbl>
              <a:tblPr bandCol="1" bandRow="1" firstCol="1" firstRow="1" lastCol="1">
                <a:noFill/>
                <a:tableStyleId>{726DC38B-7DA6-4F9E-B3CA-14B95E013A7B}</a:tableStyleId>
              </a:tblPr>
              <a:tblGrid>
                <a:gridCol w="1750875"/>
                <a:gridCol w="1366375"/>
                <a:gridCol w="1835700"/>
                <a:gridCol w="2050525"/>
                <a:gridCol w="1743225"/>
              </a:tblGrid>
              <a:tr h="753300">
                <a:tc>
                  <a:txBody>
                    <a:bodyPr/>
                    <a:lstStyle/>
                    <a:p>
                      <a:pPr indent="0" lvl="0" marL="0" marR="0" rtl="0" algn="ctr">
                        <a:lnSpc>
                          <a:spcPct val="100000"/>
                        </a:lnSpc>
                        <a:spcBef>
                          <a:spcPts val="0"/>
                        </a:spcBef>
                        <a:spcAft>
                          <a:spcPts val="0"/>
                        </a:spcAft>
                        <a:buNone/>
                      </a:pPr>
                      <a:r>
                        <a:rPr lang="en" sz="1200" u="none" cap="none" strike="noStrike"/>
                        <a:t>Title </a:t>
                      </a:r>
                      <a:endParaRPr sz="1200" u="none" cap="none" strike="noStrike"/>
                    </a:p>
                  </a:txBody>
                  <a:tcPr marT="34300" marB="34300" marR="68600" marL="68600"/>
                </a:tc>
                <a:tc>
                  <a:txBody>
                    <a:bodyPr/>
                    <a:lstStyle/>
                    <a:p>
                      <a:pPr indent="0" lvl="0" marL="0" marR="0" rtl="0" algn="ctr">
                        <a:lnSpc>
                          <a:spcPct val="100000"/>
                        </a:lnSpc>
                        <a:spcBef>
                          <a:spcPts val="0"/>
                        </a:spcBef>
                        <a:spcAft>
                          <a:spcPts val="0"/>
                        </a:spcAft>
                        <a:buNone/>
                      </a:pPr>
                      <a:r>
                        <a:rPr lang="en" sz="1200" u="none" cap="none" strike="noStrike"/>
                        <a:t>Year Of Publication </a:t>
                      </a:r>
                      <a:endParaRPr sz="1200" u="none" cap="none" strike="noStrike"/>
                    </a:p>
                  </a:txBody>
                  <a:tcPr marT="34300" marB="34300" marR="68600" marL="68600"/>
                </a:tc>
                <a:tc>
                  <a:txBody>
                    <a:bodyPr/>
                    <a:lstStyle/>
                    <a:p>
                      <a:pPr indent="0" lvl="0" marL="0" marR="0" rtl="0" algn="ctr">
                        <a:lnSpc>
                          <a:spcPct val="100000"/>
                        </a:lnSpc>
                        <a:spcBef>
                          <a:spcPts val="0"/>
                        </a:spcBef>
                        <a:spcAft>
                          <a:spcPts val="0"/>
                        </a:spcAft>
                        <a:buNone/>
                      </a:pPr>
                      <a:r>
                        <a:rPr lang="en" sz="1200" u="none" cap="none" strike="noStrike"/>
                        <a:t>Algorithm Used </a:t>
                      </a:r>
                      <a:endParaRPr sz="1200" u="none" cap="none" strike="noStrike"/>
                    </a:p>
                  </a:txBody>
                  <a:tcPr marT="34300" marB="34300" marR="68600" marL="68600"/>
                </a:tc>
                <a:tc>
                  <a:txBody>
                    <a:bodyPr/>
                    <a:lstStyle/>
                    <a:p>
                      <a:pPr indent="0" lvl="0" marL="0" marR="0" rtl="0" algn="ctr">
                        <a:lnSpc>
                          <a:spcPct val="100000"/>
                        </a:lnSpc>
                        <a:spcBef>
                          <a:spcPts val="0"/>
                        </a:spcBef>
                        <a:spcAft>
                          <a:spcPts val="0"/>
                        </a:spcAft>
                        <a:buNone/>
                      </a:pPr>
                      <a:r>
                        <a:rPr lang="en" sz="1200" u="none" cap="none" strike="noStrike"/>
                        <a:t>Advantages </a:t>
                      </a:r>
                      <a:endParaRPr sz="1200" u="none" cap="none" strike="noStrike"/>
                    </a:p>
                  </a:txBody>
                  <a:tcPr marT="34300" marB="34300" marR="68600" marL="68600"/>
                </a:tc>
                <a:tc>
                  <a:txBody>
                    <a:bodyPr/>
                    <a:lstStyle/>
                    <a:p>
                      <a:pPr indent="0" lvl="0" marL="0" marR="0" rtl="0" algn="ctr">
                        <a:lnSpc>
                          <a:spcPct val="100000"/>
                        </a:lnSpc>
                        <a:spcBef>
                          <a:spcPts val="0"/>
                        </a:spcBef>
                        <a:spcAft>
                          <a:spcPts val="0"/>
                        </a:spcAft>
                        <a:buNone/>
                      </a:pPr>
                      <a:r>
                        <a:rPr lang="en" sz="1200" u="none" cap="none" strike="noStrike"/>
                        <a:t>Drawbacks </a:t>
                      </a:r>
                      <a:endParaRPr sz="1200" u="none" cap="none" strike="noStrike"/>
                    </a:p>
                  </a:txBody>
                  <a:tcPr marT="34300" marB="34300" marR="68600" marL="68600"/>
                </a:tc>
              </a:tr>
              <a:tr h="753300">
                <a:tc>
                  <a:txBody>
                    <a:bodyPr/>
                    <a:lstStyle/>
                    <a:p>
                      <a:pPr indent="0" lvl="0" marL="0" marR="0" rtl="0" algn="l">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1) Deep residential representations: Using unsupervised learning to unlock elevation data for geo-demographic prediction</a:t>
                      </a:r>
                      <a:endParaRPr b="1"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2022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1) Linear least-squares Model (LM)</a:t>
                      </a:r>
                      <a:endParaRPr sz="1100"/>
                    </a:p>
                    <a:p>
                      <a:pPr indent="0" lvl="0" marL="0" marR="0" rtl="0" algn="l">
                        <a:lnSpc>
                          <a:spcPct val="100000"/>
                        </a:lnSpc>
                        <a:spcBef>
                          <a:spcPts val="0"/>
                        </a:spcBef>
                        <a:spcAft>
                          <a:spcPts val="0"/>
                        </a:spcAft>
                        <a:buNone/>
                      </a:pPr>
                      <a:r>
                        <a:rPr lang="en" sz="1100" u="none" cap="none" strike="noStrike"/>
                        <a:t>2) non-linear Gradient Boosting Machine (GBM).</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Both embedding approaches using Deep Learning can yield improved RMSE results across all the domains, when used in conjunction with the other demographic features, the performance is notably improved using the SimCLR approach with performance uplifts of up to 21%.</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Larger models may reasonably lead to even better performance.</a:t>
                      </a:r>
                      <a:endParaRPr sz="1100"/>
                    </a:p>
                    <a:p>
                      <a:pPr indent="0" lvl="0" marL="0" marR="0" rtl="0" algn="l">
                        <a:lnSpc>
                          <a:spcPct val="100000"/>
                        </a:lnSpc>
                        <a:spcBef>
                          <a:spcPts val="0"/>
                        </a:spcBef>
                        <a:spcAft>
                          <a:spcPts val="0"/>
                        </a:spcAft>
                        <a:buNone/>
                      </a:pPr>
                      <a:r>
                        <a:rPr lang="en" sz="1100" u="none" cap="none" strike="noStrike"/>
                        <a:t>Other clustering approaches may potentially produce better clusters.</a:t>
                      </a:r>
                      <a:endParaRPr sz="1100"/>
                    </a:p>
                    <a:p>
                      <a:pPr indent="0" lvl="0" marL="0" marR="0" rtl="0" algn="l">
                        <a:lnSpc>
                          <a:spcPct val="100000"/>
                        </a:lnSpc>
                        <a:spcBef>
                          <a:spcPts val="0"/>
                        </a:spcBef>
                        <a:spcAft>
                          <a:spcPts val="0"/>
                        </a:spcAft>
                        <a:buNone/>
                      </a:pPr>
                      <a:r>
                        <a:t/>
                      </a:r>
                      <a:endParaRPr sz="1100" u="none" cap="none" strike="noStrike"/>
                    </a:p>
                  </a:txBody>
                  <a:tcPr marT="34300" marB="34300" marR="68600" marL="686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114B79"/>
              </a:buClr>
              <a:buSzPts val="2100"/>
              <a:buFont typeface="Times New Roman"/>
              <a:buNone/>
            </a:pPr>
            <a:r>
              <a:rPr lang="en"/>
              <a:t>References/Learning Resources</a:t>
            </a:r>
            <a:endParaRPr/>
          </a:p>
        </p:txBody>
      </p:sp>
      <p:graphicFrame>
        <p:nvGraphicFramePr>
          <p:cNvPr id="150" name="Google Shape;150;p23"/>
          <p:cNvGraphicFramePr/>
          <p:nvPr/>
        </p:nvGraphicFramePr>
        <p:xfrm>
          <a:off x="96983" y="741218"/>
          <a:ext cx="3000000" cy="3000000"/>
        </p:xfrm>
        <a:graphic>
          <a:graphicData uri="http://schemas.openxmlformats.org/drawingml/2006/table">
            <a:tbl>
              <a:tblPr bandRow="1" firstRow="1">
                <a:noFill/>
                <a:tableStyleId>{726DC38B-7DA6-4F9E-B3CA-14B95E013A7B}</a:tableStyleId>
              </a:tblPr>
              <a:tblGrid>
                <a:gridCol w="1774750"/>
                <a:gridCol w="1115875"/>
                <a:gridCol w="2378225"/>
                <a:gridCol w="1747050"/>
                <a:gridCol w="1747050"/>
              </a:tblGrid>
              <a:tr h="45747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Title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Year Of</a:t>
                      </a:r>
                      <a:r>
                        <a:rPr lang="en" sz="1100" u="none" cap="none" strike="noStrike"/>
                        <a:t> Publication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Algorithm Used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Advantages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Drawbacks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r>
              <a:tr h="2458900">
                <a:tc>
                  <a:txBody>
                    <a:bodyPr/>
                    <a:lstStyle/>
                    <a:p>
                      <a:pPr indent="0" lvl="0" marL="0" marR="0" rtl="0" algn="l">
                        <a:lnSpc>
                          <a:spcPct val="100000"/>
                        </a:lnSpc>
                        <a:spcBef>
                          <a:spcPts val="0"/>
                        </a:spcBef>
                        <a:spcAft>
                          <a:spcPts val="0"/>
                        </a:spcAft>
                        <a:buNone/>
                      </a:pPr>
                      <a:r>
                        <a:rPr b="1" lang="en" sz="1100" u="none" cap="none" strike="noStrike"/>
                        <a:t>2) Application of machine learning, deep learning and optimization algorithms in geoengineering and geoscience: Comprehensive review and future challenge</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2022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(1) the ML methods including the supervised, unsupervised and semi-supervised learning algorithms</a:t>
                      </a:r>
                      <a:endParaRPr b="0" sz="1100" u="none" cap="none" strike="noStrike"/>
                    </a:p>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(2) the DL methods including AE, DBN, CNN, RNN, LSTM</a:t>
                      </a:r>
                      <a:endParaRPr b="0" sz="1100" u="none" cap="none" strike="noStrike"/>
                    </a:p>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(3) OA techniques, including the conventional Stochastic Gradient Descent, Conjugate Gradient, and the Evolutionary Algorithms, the</a:t>
                      </a:r>
                      <a:endParaRPr sz="1100"/>
                    </a:p>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Novel Swarm intelligence optimizations</a:t>
                      </a:r>
                      <a:endParaRPr b="0" sz="1100" u="none" cap="none" strike="noStrike"/>
                    </a:p>
                    <a:p>
                      <a:pPr indent="0" lvl="0" marL="0" marR="0" rtl="0" algn="l">
                        <a:lnSpc>
                          <a:spcPct val="100000"/>
                        </a:lnSpc>
                        <a:spcBef>
                          <a:spcPts val="0"/>
                        </a:spcBef>
                        <a:spcAft>
                          <a:spcPts val="0"/>
                        </a:spcAft>
                        <a:buNone/>
                      </a:pPr>
                      <a:br>
                        <a:rPr lang="en" sz="1100" u="none" cap="none" strike="noStrike"/>
                      </a:b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Strongly recommend that a potential research trend is to combine these data-driven ML/DL with expert knowledge (physics based).</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Observation imbalance and image pre-processing, the physics-based deficiency, interpretable AI, availability of benchmark dataset, the complexity of the geoengineering and geoscience to be solved, consideration of the climate change and anthropogenic activities, as well as data standards and management from the perspective of data quality.</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 y="174569"/>
            <a:ext cx="9144000" cy="372600"/>
          </a:xfrm>
          <a:prstGeom prst="rect">
            <a:avLst/>
          </a:prstGeom>
          <a:solidFill>
            <a:srgbClr val="F2F2F2"/>
          </a:solidFill>
          <a:ln>
            <a:noFill/>
          </a:ln>
          <a:effectLst>
            <a:outerShdw blurRad="44450" algn="ctr" dir="5400000" dist="27940">
              <a:srgbClr val="000000">
                <a:alpha val="31372"/>
              </a:srgbClr>
            </a:outerShdw>
          </a:effectLst>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114B79"/>
              </a:buClr>
              <a:buSzPts val="2100"/>
              <a:buFont typeface="Times New Roman"/>
              <a:buNone/>
            </a:pPr>
            <a:r>
              <a:rPr lang="en"/>
              <a:t>References/Learning Resources</a:t>
            </a:r>
            <a:endParaRPr/>
          </a:p>
        </p:txBody>
      </p:sp>
      <p:graphicFrame>
        <p:nvGraphicFramePr>
          <p:cNvPr id="156" name="Google Shape;156;p24"/>
          <p:cNvGraphicFramePr/>
          <p:nvPr/>
        </p:nvGraphicFramePr>
        <p:xfrm>
          <a:off x="152400" y="699656"/>
          <a:ext cx="3000000" cy="3000000"/>
        </p:xfrm>
        <a:graphic>
          <a:graphicData uri="http://schemas.openxmlformats.org/drawingml/2006/table">
            <a:tbl>
              <a:tblPr bandRow="1" firstRow="1">
                <a:noFill/>
                <a:tableStyleId>{726DC38B-7DA6-4F9E-B3CA-14B95E013A7B}</a:tableStyleId>
              </a:tblPr>
              <a:tblGrid>
                <a:gridCol w="1740125"/>
                <a:gridCol w="1740125"/>
                <a:gridCol w="1740125"/>
                <a:gridCol w="1740125"/>
                <a:gridCol w="1740125"/>
              </a:tblGrid>
              <a:tr h="43642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Title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Year Of</a:t>
                      </a:r>
                      <a:r>
                        <a:rPr lang="en" sz="1100" u="none" cap="none" strike="noStrike"/>
                        <a:t> Publication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Algorithm Used </a:t>
                      </a:r>
                      <a:endParaRPr sz="1100" u="none" cap="none" strike="noStrike"/>
                    </a:p>
                    <a:p>
                      <a:pPr indent="0" lvl="0" marL="0" marR="0" rtl="0" algn="ctr">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Advantages </a:t>
                      </a:r>
                      <a:endParaRPr sz="1100" u="none" cap="none" strike="noStrike"/>
                    </a:p>
                    <a:p>
                      <a:pPr indent="0" lvl="0" marL="0" marR="0" rtl="0" algn="ctr">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Drawbacks </a:t>
                      </a:r>
                      <a:endParaRPr sz="1100" u="none" cap="none" strike="noStrike"/>
                    </a:p>
                  </a:txBody>
                  <a:tcPr marT="34300" marB="34300" marR="68600" marL="68600"/>
                </a:tc>
              </a:tr>
              <a:tr h="748125">
                <a:tc>
                  <a:txBody>
                    <a:bodyPr/>
                    <a:lstStyle/>
                    <a:p>
                      <a:pPr indent="0" lvl="0" marL="0" marR="0" rtl="0" algn="l">
                        <a:lnSpc>
                          <a:spcPct val="100000"/>
                        </a:lnSpc>
                        <a:spcBef>
                          <a:spcPts val="0"/>
                        </a:spcBef>
                        <a:spcAft>
                          <a:spcPts val="0"/>
                        </a:spcAft>
                        <a:buNone/>
                      </a:pPr>
                      <a:r>
                        <a:rPr b="1" lang="en" sz="1100" u="none" cap="none" strike="noStrike"/>
                        <a:t>3) Supervised Machine Learning Algorithms: Classification and Comparison</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2017</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Decision Table, Random Forest (RF) , Naïve Bayes (NB) , Support Vector Machine (SVM), Neural Networks (Perceptron), JRip and Decision Tree (J48) using Waikato Environment for Knowledge Analysis (WEKA)machine learning tool.</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 sz="1100" u="none" cap="none" strike="noStrike"/>
                        <a:t>SVM, NB and RF machine learning algorithms can deliver high precision and accuracy regardless of the number of attributes and data instances. This research shows that time to build a model is one factor on one hand; and precision with kappa statistics while MAE is another factor on the other hand. Therefore, ML algorithms require precision, accuracy and minimum error to have supervised predictive machine learning.</a:t>
                      </a:r>
                      <a:endParaRPr sz="1100"/>
                    </a:p>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This work recommends that for large data sets, a distributed processing environment should be considered. This will create room for a high level of correlation among the variables which will ultimately make the output of the model more efficient.</a:t>
                      </a:r>
                      <a:endParaRPr sz="1100" u="none" cap="none" strike="noStrike"/>
                    </a:p>
                  </a:txBody>
                  <a:tcPr marT="34300" marB="34300" marR="68600" marL="68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