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9" r:id="rId4"/>
    <p:sldId id="262" r:id="rId5"/>
    <p:sldId id="263" r:id="rId6"/>
    <p:sldId id="258" r:id="rId7"/>
    <p:sldId id="261" r:id="rId8"/>
    <p:sldId id="266" r:id="rId9"/>
    <p:sldId id="267" r:id="rId10"/>
    <p:sldId id="26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4" d="100"/>
          <a:sy n="64" d="100"/>
        </p:scale>
        <p:origin x="90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2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8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339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188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21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79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638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141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6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12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5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1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9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9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9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52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3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16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uentes/TI%20Poisson.xlsx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gif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5267" y="788970"/>
            <a:ext cx="9001462" cy="1090750"/>
          </a:xfrm>
        </p:spPr>
        <p:txBody>
          <a:bodyPr>
            <a:normAutofit/>
          </a:bodyPr>
          <a:lstStyle/>
          <a:p>
            <a:r>
              <a:rPr lang="es-CO" sz="7200" dirty="0" smtClean="0">
                <a:solidFill>
                  <a:schemeClr val="bg1"/>
                </a:solidFill>
              </a:rPr>
              <a:t>Simulación</a:t>
            </a:r>
            <a:endParaRPr lang="es-CO" sz="7200" dirty="0">
              <a:solidFill>
                <a:schemeClr val="bg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195216" y="6081377"/>
            <a:ext cx="4811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</a:rPr>
              <a:t>Ramiro Jose Verbel De La Rosa</a:t>
            </a:r>
            <a:endParaRPr lang="es-CO" sz="2400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9283" y="6081376"/>
            <a:ext cx="5070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bg1"/>
                </a:solidFill>
              </a:rPr>
              <a:t>Amaury Rafael Ortega Camargo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41" y="2078322"/>
            <a:ext cx="3432313" cy="343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9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es-CO" dirty="0">
                <a:solidFill>
                  <a:schemeClr val="bg1"/>
                </a:solidFill>
              </a:rPr>
              <a:t>Distribución Uniforme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031" y="1526653"/>
            <a:ext cx="7846419" cy="189110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429" y="4091143"/>
            <a:ext cx="5312555" cy="17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4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3737718" cy="834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>
                <a:solidFill>
                  <a:schemeClr val="bg1"/>
                </a:solidFill>
              </a:rPr>
              <a:t>Salida 5.12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" t="69935" r="38872" b="2709"/>
          <a:stretch/>
        </p:blipFill>
        <p:spPr>
          <a:xfrm>
            <a:off x="149900" y="2083634"/>
            <a:ext cx="11863684" cy="319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Ejercicio 5.6 </a:t>
            </a:r>
            <a:br>
              <a:rPr lang="es-CO" dirty="0" smtClean="0">
                <a:solidFill>
                  <a:schemeClr val="bg1"/>
                </a:solidFill>
              </a:rPr>
            </a:br>
            <a:r>
              <a:rPr lang="es-CO" cap="none" dirty="0" smtClean="0">
                <a:solidFill>
                  <a:schemeClr val="bg1"/>
                </a:solidFill>
              </a:rPr>
              <a:t>(Simulación un enfoque practico – Raúl Coss Bu)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337" y="1835218"/>
            <a:ext cx="8044675" cy="477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7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3737718" cy="834887"/>
          </a:xfrm>
        </p:spPr>
        <p:txBody>
          <a:bodyPr/>
          <a:lstStyle/>
          <a:p>
            <a:r>
              <a:rPr lang="es-CO" dirty="0">
                <a:solidFill>
                  <a:schemeClr val="bg1"/>
                </a:solidFill>
              </a:rPr>
              <a:t>Ejercicio 5.6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89416" y="1338470"/>
            <a:ext cx="2358887" cy="231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1352024" y="914401"/>
            <a:ext cx="103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Equipo</a:t>
            </a:r>
          </a:p>
        </p:txBody>
      </p:sp>
      <p:sp>
        <p:nvSpPr>
          <p:cNvPr id="7" name="Elipse 6"/>
          <p:cNvSpPr/>
          <p:nvPr/>
        </p:nvSpPr>
        <p:spPr>
          <a:xfrm>
            <a:off x="1087359" y="1641542"/>
            <a:ext cx="609600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Elipse 7"/>
          <p:cNvSpPr/>
          <p:nvPr/>
        </p:nvSpPr>
        <p:spPr>
          <a:xfrm>
            <a:off x="2067793" y="1641542"/>
            <a:ext cx="609600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/>
          <p:cNvSpPr/>
          <p:nvPr/>
        </p:nvSpPr>
        <p:spPr>
          <a:xfrm>
            <a:off x="1073805" y="2675211"/>
            <a:ext cx="609600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/>
          <p:cNvSpPr/>
          <p:nvPr/>
        </p:nvSpPr>
        <p:spPr>
          <a:xfrm>
            <a:off x="2067793" y="2675211"/>
            <a:ext cx="609600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1239835" y="1762540"/>
            <a:ext cx="17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253472" y="1762540"/>
            <a:ext cx="13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239835" y="2820121"/>
            <a:ext cx="17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2213717" y="2804276"/>
            <a:ext cx="17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543464" y="217223"/>
            <a:ext cx="1472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chemeClr val="bg1"/>
                </a:solidFill>
              </a:rPr>
              <a:t>Política 1</a:t>
            </a:r>
            <a:endParaRPr lang="es-CO" sz="2000" b="1" dirty="0">
              <a:solidFill>
                <a:schemeClr val="bg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9604516" y="222411"/>
            <a:ext cx="1358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chemeClr val="bg1"/>
                </a:solidFill>
              </a:rPr>
              <a:t>Política 2</a:t>
            </a:r>
            <a:endParaRPr lang="es-CO" sz="2000" b="1" dirty="0">
              <a:solidFill>
                <a:schemeClr val="bg1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3850059" y="825958"/>
            <a:ext cx="2859157" cy="92333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CO" dirty="0" smtClean="0">
                <a:solidFill>
                  <a:schemeClr val="bg1"/>
                </a:solidFill>
              </a:rPr>
              <a:t>Se reemplazan los componentes solamente cuando se descomponen  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8620542" y="839210"/>
            <a:ext cx="3326294" cy="92333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CO" dirty="0" smtClean="0">
                <a:solidFill>
                  <a:schemeClr val="bg1"/>
                </a:solidFill>
              </a:rPr>
              <a:t>Se reemplazan </a:t>
            </a:r>
            <a:r>
              <a:rPr lang="es-CO" dirty="0" smtClean="0">
                <a:solidFill>
                  <a:srgbClr val="FF0000"/>
                </a:solidFill>
              </a:rPr>
              <a:t>todos</a:t>
            </a:r>
            <a:r>
              <a:rPr lang="es-CO" dirty="0" smtClean="0">
                <a:solidFill>
                  <a:schemeClr val="bg1"/>
                </a:solidFill>
              </a:rPr>
              <a:t> los componentes si por lo menos uno se descompone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5" name="Flecha izquierda, derecha y arriba 24"/>
          <p:cNvSpPr/>
          <p:nvPr/>
        </p:nvSpPr>
        <p:spPr>
          <a:xfrm rot="10800000">
            <a:off x="6753795" y="990025"/>
            <a:ext cx="1822167" cy="2522234"/>
          </a:xfrm>
          <a:prstGeom prst="leftRightUpArrow">
            <a:avLst>
              <a:gd name="adj1" fmla="val 16558"/>
              <a:gd name="adj2" fmla="val 16712"/>
              <a:gd name="adj3" fmla="val 20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/>
          <p:cNvSpPr txBox="1"/>
          <p:nvPr/>
        </p:nvSpPr>
        <p:spPr>
          <a:xfrm>
            <a:off x="6017204" y="3657601"/>
            <a:ext cx="3295348" cy="2031325"/>
          </a:xfrm>
          <a:prstGeom prst="rect">
            <a:avLst/>
          </a:prstGeom>
          <a:solidFill>
            <a:schemeClr val="tx1"/>
          </a:solidFill>
          <a:ln w="28575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CO" dirty="0" smtClean="0">
                <a:solidFill>
                  <a:schemeClr val="bg1"/>
                </a:solidFill>
              </a:rPr>
              <a:t>Si se reemplaza un componente el Equipo se desconecta </a:t>
            </a:r>
            <a:r>
              <a:rPr lang="es-CO" dirty="0" smtClean="0">
                <a:solidFill>
                  <a:srgbClr val="FF0000"/>
                </a:solidFill>
              </a:rPr>
              <a:t>1 Hora</a:t>
            </a:r>
            <a:r>
              <a:rPr lang="es-CO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es-CO" dirty="0" smtClean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CO" dirty="0" smtClean="0">
                <a:solidFill>
                  <a:schemeClr val="bg1"/>
                </a:solidFill>
              </a:rPr>
              <a:t>Si se reemplazan todos los componentes el equipo se desconecta </a:t>
            </a:r>
            <a:r>
              <a:rPr lang="es-CO" dirty="0" smtClean="0">
                <a:solidFill>
                  <a:srgbClr val="FF0000"/>
                </a:solidFill>
              </a:rPr>
              <a:t>2 Horas</a:t>
            </a:r>
            <a:r>
              <a:rPr lang="es-CO" dirty="0">
                <a:solidFill>
                  <a:schemeClr val="bg1"/>
                </a:solidFill>
              </a:rPr>
              <a:t>.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795130" y="4134678"/>
            <a:ext cx="4041913" cy="1754326"/>
          </a:xfrm>
          <a:prstGeom prst="rect">
            <a:avLst/>
          </a:prstGeom>
          <a:noFill/>
          <a:ln w="28575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O" dirty="0" smtClean="0">
                <a:solidFill>
                  <a:schemeClr val="bg1"/>
                </a:solidFill>
              </a:rPr>
              <a:t>Cada </a:t>
            </a:r>
            <a:r>
              <a:rPr lang="es-CO" dirty="0" smtClean="0">
                <a:solidFill>
                  <a:srgbClr val="FF0000"/>
                </a:solidFill>
              </a:rPr>
              <a:t>componente nuevo</a:t>
            </a:r>
            <a:r>
              <a:rPr lang="es-CO" dirty="0" smtClean="0">
                <a:solidFill>
                  <a:schemeClr val="bg1"/>
                </a:solidFill>
              </a:rPr>
              <a:t> reemplazado cuesta </a:t>
            </a:r>
            <a:r>
              <a:rPr lang="es-CO" dirty="0" smtClean="0">
                <a:solidFill>
                  <a:srgbClr val="FF0000"/>
                </a:solidFill>
              </a:rPr>
              <a:t>$ 200</a:t>
            </a:r>
            <a:r>
              <a:rPr lang="es-CO" dirty="0" smtClean="0">
                <a:solidFill>
                  <a:schemeClr val="bg1"/>
                </a:solidFill>
              </a:rPr>
              <a:t>.</a:t>
            </a:r>
            <a:endParaRPr lang="es-CO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CO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O" dirty="0" smtClean="0">
                <a:solidFill>
                  <a:schemeClr val="bg1"/>
                </a:solidFill>
              </a:rPr>
              <a:t>Se genera un costo de </a:t>
            </a:r>
            <a:r>
              <a:rPr lang="es-CO" dirty="0" smtClean="0">
                <a:solidFill>
                  <a:srgbClr val="FF0000"/>
                </a:solidFill>
              </a:rPr>
              <a:t>$ 100 </a:t>
            </a:r>
            <a:r>
              <a:rPr lang="es-CO" dirty="0" smtClean="0">
                <a:solidFill>
                  <a:schemeClr val="bg1"/>
                </a:solidFill>
              </a:rPr>
              <a:t>por cada </a:t>
            </a:r>
            <a:r>
              <a:rPr lang="es-CO" dirty="0" smtClean="0">
                <a:solidFill>
                  <a:srgbClr val="FF0000"/>
                </a:solidFill>
              </a:rPr>
              <a:t>hora</a:t>
            </a:r>
            <a:r>
              <a:rPr lang="es-CO" dirty="0" smtClean="0">
                <a:solidFill>
                  <a:schemeClr val="bg1"/>
                </a:solidFill>
              </a:rPr>
              <a:t> que el equipo este </a:t>
            </a:r>
            <a:r>
              <a:rPr lang="es-CO" dirty="0" smtClean="0">
                <a:solidFill>
                  <a:srgbClr val="FF0000"/>
                </a:solidFill>
              </a:rPr>
              <a:t>desconectado</a:t>
            </a:r>
            <a:r>
              <a:rPr lang="es-CO" dirty="0" smtClean="0">
                <a:solidFill>
                  <a:schemeClr val="bg1"/>
                </a:solidFill>
              </a:rPr>
              <a:t>.</a:t>
            </a:r>
            <a:endParaRPr lang="es-C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68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3737718" cy="834887"/>
          </a:xfrm>
        </p:spPr>
        <p:txBody>
          <a:bodyPr/>
          <a:lstStyle/>
          <a:p>
            <a:r>
              <a:rPr lang="es-CO" dirty="0">
                <a:solidFill>
                  <a:schemeClr val="bg1"/>
                </a:solidFill>
              </a:rPr>
              <a:t>Ejercicio 5.6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97565" y="1537254"/>
            <a:ext cx="4121426" cy="1126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Elipse 6"/>
          <p:cNvSpPr/>
          <p:nvPr/>
        </p:nvSpPr>
        <p:spPr>
          <a:xfrm>
            <a:off x="663289" y="1813820"/>
            <a:ext cx="609600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Elipse 7"/>
          <p:cNvSpPr/>
          <p:nvPr/>
        </p:nvSpPr>
        <p:spPr>
          <a:xfrm>
            <a:off x="1643723" y="1813820"/>
            <a:ext cx="609600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/>
          <p:cNvSpPr/>
          <p:nvPr/>
        </p:nvSpPr>
        <p:spPr>
          <a:xfrm>
            <a:off x="2624157" y="1813820"/>
            <a:ext cx="609600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/>
          <p:cNvSpPr/>
          <p:nvPr/>
        </p:nvSpPr>
        <p:spPr>
          <a:xfrm>
            <a:off x="3604591" y="1813820"/>
            <a:ext cx="609600" cy="609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815765" y="1934818"/>
            <a:ext cx="17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829402" y="1934818"/>
            <a:ext cx="13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756981" y="1934818"/>
            <a:ext cx="17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737415" y="1934818"/>
            <a:ext cx="17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25895" y="3193777"/>
            <a:ext cx="4664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>
                <a:solidFill>
                  <a:schemeClr val="bg1"/>
                </a:solidFill>
              </a:rPr>
              <a:t>Tiempo de vida de cada Componente.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8" name="Flecha derecha 17"/>
          <p:cNvSpPr/>
          <p:nvPr/>
        </p:nvSpPr>
        <p:spPr>
          <a:xfrm>
            <a:off x="4810539" y="3205734"/>
            <a:ext cx="437469" cy="345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/>
              <p:cNvSpPr txBox="1"/>
              <p:nvPr/>
            </p:nvSpPr>
            <p:spPr>
              <a:xfrm>
                <a:off x="397564" y="4041913"/>
                <a:ext cx="4393095" cy="1506823"/>
              </a:xfrm>
              <a:prstGeom prst="rect">
                <a:avLst/>
              </a:prstGeom>
              <a:noFill/>
              <a:ln w="28575">
                <a:solidFill>
                  <a:schemeClr val="tx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CO" dirty="0" smtClean="0">
                    <a:solidFill>
                      <a:schemeClr val="bg1"/>
                    </a:solidFill>
                  </a:rPr>
                  <a:t>Esta Normalmente Distribuido donde la media y las desviación estándar son:</a:t>
                </a:r>
              </a:p>
              <a:p>
                <a:endParaRPr lang="es-CO" dirty="0" smtClean="0">
                  <a:solidFill>
                    <a:schemeClr val="bg1"/>
                  </a:solidFill>
                </a:endParaRPr>
              </a:p>
              <a:p>
                <a:r>
                  <a:rPr lang="el-GR" dirty="0">
                    <a:solidFill>
                      <a:schemeClr val="bg1"/>
                    </a:solidFill>
                  </a:rPr>
                  <a:t>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l-GR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s-CO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=600 </m:t>
                    </m:r>
                    <m:r>
                      <a:rPr lang="es-CO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𝐻𝑜𝑟𝑎𝑠</m:t>
                    </m:r>
                    <m:r>
                      <a:rPr lang="es-CO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s-CO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s-CO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 </m:t>
                    </m:r>
                    <m:r>
                      <a:rPr lang="es-CO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𝐻𝑜𝑟𝑎𝑠</m:t>
                    </m:r>
                  </m:oMath>
                </a14:m>
                <a:r>
                  <a:rPr lang="es-CO" dirty="0" smtClean="0">
                    <a:solidFill>
                      <a:schemeClr val="bg1"/>
                    </a:solidFill>
                  </a:rPr>
                  <a:t>  </a:t>
                </a:r>
                <a:endParaRPr lang="es-CO" dirty="0">
                  <a:solidFill>
                    <a:schemeClr val="bg1"/>
                  </a:solidFill>
                </a:endParaRPr>
              </a:p>
              <a:p>
                <a:endParaRPr lang="es-CO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Cuadro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4" y="4041913"/>
                <a:ext cx="4393095" cy="1506823"/>
              </a:xfrm>
              <a:prstGeom prst="rect">
                <a:avLst/>
              </a:prstGeom>
              <a:blipFill rotWithShape="0">
                <a:blip r:embed="rId2"/>
                <a:stretch>
                  <a:fillRect l="-826" t="-1190" r="-964"/>
                </a:stretch>
              </a:blipFill>
              <a:ln w="28575">
                <a:solidFill>
                  <a:schemeClr val="tx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Imagen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661" y="2092115"/>
            <a:ext cx="6778339" cy="2837693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1701" y="701891"/>
            <a:ext cx="4172723" cy="111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1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3737718" cy="834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>
                <a:solidFill>
                  <a:schemeClr val="bg1"/>
                </a:solidFill>
              </a:rPr>
              <a:t>Salida 5.6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20" r="45832" b="30048"/>
          <a:stretch/>
        </p:blipFill>
        <p:spPr>
          <a:xfrm>
            <a:off x="796727" y="834887"/>
            <a:ext cx="10503302" cy="520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4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Ejercicio 5.12</a:t>
            </a:r>
            <a:br>
              <a:rPr lang="es-CO" dirty="0" smtClean="0">
                <a:solidFill>
                  <a:schemeClr val="bg1"/>
                </a:solidFill>
              </a:rPr>
            </a:br>
            <a:r>
              <a:rPr lang="es-CO" cap="none" dirty="0" smtClean="0">
                <a:solidFill>
                  <a:schemeClr val="bg1"/>
                </a:solidFill>
              </a:rPr>
              <a:t>(Simulación un enfoque practico – Raúl Coss Bu)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89" y="2423076"/>
            <a:ext cx="9463771" cy="305007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317389" y="3244334"/>
            <a:ext cx="1557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Ejercicio 5.6 </a:t>
            </a:r>
          </a:p>
        </p:txBody>
      </p:sp>
    </p:spTree>
    <p:extLst>
      <p:ext uri="{BB962C8B-B14F-4D97-AF65-F5344CB8AC3E}">
        <p14:creationId xmlns:p14="http://schemas.microsoft.com/office/powerpoint/2010/main" val="68625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3737718" cy="834887"/>
          </a:xfrm>
        </p:spPr>
        <p:txBody>
          <a:bodyPr>
            <a:normAutofit fontScale="90000"/>
          </a:bodyPr>
          <a:lstStyle/>
          <a:p>
            <a:r>
              <a:rPr lang="es-CO" dirty="0">
                <a:solidFill>
                  <a:schemeClr val="bg1"/>
                </a:solidFill>
              </a:rPr>
              <a:t>Ejercicio </a:t>
            </a:r>
            <a:r>
              <a:rPr lang="es-CO" dirty="0" smtClean="0">
                <a:solidFill>
                  <a:schemeClr val="bg1"/>
                </a:solidFill>
              </a:rPr>
              <a:t>5.12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200466" y="1451113"/>
            <a:ext cx="3074504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2359492" y="1557131"/>
            <a:ext cx="238539" cy="2385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n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2717300" y="1563756"/>
            <a:ext cx="238539" cy="2385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Elipse 7"/>
          <p:cNvSpPr/>
          <p:nvPr/>
        </p:nvSpPr>
        <p:spPr>
          <a:xfrm>
            <a:off x="3075108" y="1563756"/>
            <a:ext cx="238539" cy="2385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/>
          <p:cNvSpPr/>
          <p:nvPr/>
        </p:nvSpPr>
        <p:spPr>
          <a:xfrm>
            <a:off x="3432916" y="1563756"/>
            <a:ext cx="238539" cy="2385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/>
          <p:cNvSpPr/>
          <p:nvPr/>
        </p:nvSpPr>
        <p:spPr>
          <a:xfrm>
            <a:off x="4864148" y="1571044"/>
            <a:ext cx="238539" cy="2385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0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4509979" y="1571044"/>
            <a:ext cx="238539" cy="2385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841415" y="174688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/>
          <p:cNvSpPr/>
          <p:nvPr/>
        </p:nvSpPr>
        <p:spPr>
          <a:xfrm>
            <a:off x="4002764" y="175657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/>
          <p:cNvSpPr/>
          <p:nvPr/>
        </p:nvSpPr>
        <p:spPr>
          <a:xfrm>
            <a:off x="4294300" y="175657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/>
          <p:cNvSpPr/>
          <p:nvPr/>
        </p:nvSpPr>
        <p:spPr>
          <a:xfrm>
            <a:off x="4164113" y="174688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6545742" y="1451113"/>
            <a:ext cx="3074504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/>
          <p:cNvSpPr/>
          <p:nvPr/>
        </p:nvSpPr>
        <p:spPr>
          <a:xfrm>
            <a:off x="6704768" y="1557131"/>
            <a:ext cx="238539" cy="2385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n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7062576" y="1563756"/>
            <a:ext cx="238539" cy="2385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6"/>
          <p:cNvSpPr/>
          <p:nvPr/>
        </p:nvSpPr>
        <p:spPr>
          <a:xfrm>
            <a:off x="7420384" y="1563756"/>
            <a:ext cx="238539" cy="2385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Elipse 27"/>
          <p:cNvSpPr/>
          <p:nvPr/>
        </p:nvSpPr>
        <p:spPr>
          <a:xfrm>
            <a:off x="7778192" y="1563756"/>
            <a:ext cx="238539" cy="2385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/>
          <p:cNvSpPr/>
          <p:nvPr/>
        </p:nvSpPr>
        <p:spPr>
          <a:xfrm>
            <a:off x="9209424" y="1571044"/>
            <a:ext cx="238539" cy="2385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0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8855255" y="1571044"/>
            <a:ext cx="238539" cy="2385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8186691" y="174688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Elipse 31"/>
          <p:cNvSpPr/>
          <p:nvPr/>
        </p:nvSpPr>
        <p:spPr>
          <a:xfrm>
            <a:off x="8348040" y="175657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Elipse 32"/>
          <p:cNvSpPr/>
          <p:nvPr/>
        </p:nvSpPr>
        <p:spPr>
          <a:xfrm>
            <a:off x="8639576" y="175657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Elipse 33"/>
          <p:cNvSpPr/>
          <p:nvPr/>
        </p:nvSpPr>
        <p:spPr>
          <a:xfrm>
            <a:off x="8509389" y="174688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Flecha derecha 34"/>
          <p:cNvSpPr/>
          <p:nvPr/>
        </p:nvSpPr>
        <p:spPr>
          <a:xfrm>
            <a:off x="5473753" y="1571044"/>
            <a:ext cx="914400" cy="23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Flecha derecha 35"/>
          <p:cNvSpPr/>
          <p:nvPr/>
        </p:nvSpPr>
        <p:spPr>
          <a:xfrm>
            <a:off x="1180046" y="1563756"/>
            <a:ext cx="914400" cy="23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Flecha derecha 36"/>
          <p:cNvSpPr/>
          <p:nvPr/>
        </p:nvSpPr>
        <p:spPr>
          <a:xfrm>
            <a:off x="9751440" y="1571044"/>
            <a:ext cx="914400" cy="23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CuadroTexto 37"/>
          <p:cNvSpPr txBox="1"/>
          <p:nvPr/>
        </p:nvSpPr>
        <p:spPr>
          <a:xfrm>
            <a:off x="2905717" y="2107758"/>
            <a:ext cx="1472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chemeClr val="bg1"/>
                </a:solidFill>
              </a:rPr>
              <a:t>Cola 1</a:t>
            </a:r>
            <a:endParaRPr lang="es-CO" sz="2000" b="1" dirty="0">
              <a:solidFill>
                <a:schemeClr val="bg1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7301115" y="2111984"/>
            <a:ext cx="1472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chemeClr val="bg1"/>
                </a:solidFill>
              </a:rPr>
              <a:t>Cola 2</a:t>
            </a:r>
            <a:endParaRPr lang="es-CO" sz="2000" b="1" dirty="0">
              <a:solidFill>
                <a:schemeClr val="bg1"/>
              </a:solidFill>
            </a:endParaRPr>
          </a:p>
        </p:txBody>
      </p:sp>
      <p:cxnSp>
        <p:nvCxnSpPr>
          <p:cNvPr id="41" name="Conector recto de flecha 40"/>
          <p:cNvCxnSpPr>
            <a:stCxn id="15" idx="4"/>
          </p:cNvCxnSpPr>
          <p:nvPr/>
        </p:nvCxnSpPr>
        <p:spPr>
          <a:xfrm>
            <a:off x="4629249" y="1809583"/>
            <a:ext cx="1071603" cy="135334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3539653" y="3401692"/>
            <a:ext cx="3868199" cy="2446824"/>
          </a:xfrm>
          <a:prstGeom prst="rect">
            <a:avLst/>
          </a:prstGeom>
          <a:noFill/>
          <a:ln w="28575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Cliente (n)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CO" dirty="0" smtClean="0">
                <a:solidFill>
                  <a:schemeClr val="bg1"/>
                </a:solidFill>
              </a:rPr>
              <a:t>Id.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CO" dirty="0" smtClean="0">
                <a:solidFill>
                  <a:schemeClr val="bg1"/>
                </a:solidFill>
              </a:rPr>
              <a:t>Tiempo de atención estación 1.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bg1"/>
                </a:solidFill>
              </a:rPr>
              <a:t>Tiempo de atención estación </a:t>
            </a:r>
            <a:r>
              <a:rPr lang="es-CO" dirty="0" smtClean="0">
                <a:solidFill>
                  <a:schemeClr val="bg1"/>
                </a:solidFill>
              </a:rPr>
              <a:t>2.</a:t>
            </a:r>
            <a:endParaRPr lang="es-CO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CO" dirty="0" smtClean="0">
                <a:solidFill>
                  <a:schemeClr val="bg1"/>
                </a:solidFill>
              </a:rPr>
              <a:t>Hora de llegada.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CO" dirty="0" smtClean="0">
                <a:solidFill>
                  <a:schemeClr val="bg1"/>
                </a:solidFill>
              </a:rPr>
              <a:t>Tiempo Total en el Sistema.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4" name="Llamada de flecha hacia abajo 43"/>
          <p:cNvSpPr/>
          <p:nvPr/>
        </p:nvSpPr>
        <p:spPr>
          <a:xfrm>
            <a:off x="4326567" y="494893"/>
            <a:ext cx="1313699" cy="850864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Estación 1</a:t>
            </a:r>
            <a:endParaRPr lang="es-CO" dirty="0"/>
          </a:p>
        </p:txBody>
      </p:sp>
      <p:sp>
        <p:nvSpPr>
          <p:cNvPr id="45" name="Llamada de flecha hacia abajo 44"/>
          <p:cNvSpPr/>
          <p:nvPr/>
        </p:nvSpPr>
        <p:spPr>
          <a:xfrm>
            <a:off x="8701213" y="487605"/>
            <a:ext cx="1254960" cy="850864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Estación 2</a:t>
            </a:r>
            <a:endParaRPr lang="es-CO" dirty="0"/>
          </a:p>
        </p:txBody>
      </p:sp>
      <p:sp>
        <p:nvSpPr>
          <p:cNvPr id="46" name="CuadroTexto 45"/>
          <p:cNvSpPr txBox="1"/>
          <p:nvPr/>
        </p:nvSpPr>
        <p:spPr>
          <a:xfrm>
            <a:off x="42736" y="1423721"/>
            <a:ext cx="11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Clientes por Hora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10816578" y="1505647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Atendidos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50" name="Flecha abajo 49"/>
          <p:cNvSpPr/>
          <p:nvPr/>
        </p:nvSpPr>
        <p:spPr>
          <a:xfrm>
            <a:off x="386538" y="2107758"/>
            <a:ext cx="449705" cy="16090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/>
              <a:t>LLEGADA</a:t>
            </a:r>
            <a:endParaRPr lang="es-CO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uadroTexto 50"/>
              <p:cNvSpPr txBox="1"/>
              <p:nvPr/>
            </p:nvSpPr>
            <p:spPr>
              <a:xfrm>
                <a:off x="136731" y="4024939"/>
                <a:ext cx="2768986" cy="1200329"/>
              </a:xfrm>
              <a:prstGeom prst="rect">
                <a:avLst/>
              </a:prstGeom>
              <a:noFill/>
              <a:ln w="28575">
                <a:solidFill>
                  <a:schemeClr val="tx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CO" dirty="0" smtClean="0">
                    <a:solidFill>
                      <a:schemeClr val="bg1"/>
                    </a:solidFill>
                  </a:rPr>
                  <a:t>Distribución de </a:t>
                </a:r>
                <a:r>
                  <a:rPr lang="es-CO" dirty="0" err="1" smtClean="0">
                    <a:solidFill>
                      <a:schemeClr val="bg1"/>
                    </a:solidFill>
                  </a:rPr>
                  <a:t>Poisson</a:t>
                </a:r>
                <a:r>
                  <a:rPr lang="es-CO" dirty="0">
                    <a:solidFill>
                      <a:schemeClr val="bg1"/>
                    </a:solidFill>
                  </a:rPr>
                  <a:t> </a:t>
                </a:r>
                <a:r>
                  <a:rPr lang="es-CO" dirty="0" smtClean="0">
                    <a:solidFill>
                      <a:schemeClr val="bg1"/>
                    </a:solidFill>
                  </a:rPr>
                  <a:t>donde la media es:</a:t>
                </a:r>
              </a:p>
              <a:p>
                <a:pPr algn="just"/>
                <a:endParaRPr lang="es-CO" dirty="0" smtClean="0">
                  <a:solidFill>
                    <a:schemeClr val="bg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l-G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s-CO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20 </m:t>
                    </m:r>
                    <m:r>
                      <a:rPr lang="es-CO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𝐶𝑙𝑖𝑒𝑛𝑡𝑒𝑠</m:t>
                    </m:r>
                    <m:r>
                      <a:rPr lang="es-CO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s-CO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𝐻𝑜𝑟𝑎</m:t>
                    </m:r>
                  </m:oMath>
                </a14:m>
                <a:r>
                  <a:rPr lang="es-CO" dirty="0" smtClean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51" name="Cuadro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31" y="4024939"/>
                <a:ext cx="2768986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304" t="-1485" b="-2475"/>
                </a:stretch>
              </a:blipFill>
              <a:ln w="28575">
                <a:solidFill>
                  <a:schemeClr val="tx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Flecha derecha 52"/>
          <p:cNvSpPr/>
          <p:nvPr/>
        </p:nvSpPr>
        <p:spPr>
          <a:xfrm>
            <a:off x="7301115" y="4272197"/>
            <a:ext cx="781879" cy="149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Flecha derecha 54"/>
          <p:cNvSpPr/>
          <p:nvPr/>
        </p:nvSpPr>
        <p:spPr>
          <a:xfrm>
            <a:off x="7299412" y="4708186"/>
            <a:ext cx="781879" cy="149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uadroTexto 55"/>
              <p:cNvSpPr txBox="1"/>
              <p:nvPr/>
            </p:nvSpPr>
            <p:spPr>
              <a:xfrm>
                <a:off x="8209550" y="3221769"/>
                <a:ext cx="2959764" cy="1200329"/>
              </a:xfrm>
              <a:prstGeom prst="rect">
                <a:avLst/>
              </a:prstGeom>
              <a:noFill/>
              <a:ln w="28575">
                <a:solidFill>
                  <a:schemeClr val="tx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CO" dirty="0" smtClean="0">
                    <a:solidFill>
                      <a:schemeClr val="bg1"/>
                    </a:solidFill>
                  </a:rPr>
                  <a:t>Distribución Exponencial donde la media es:</a:t>
                </a:r>
              </a:p>
              <a:p>
                <a:pPr algn="just"/>
                <a:endParaRPr lang="es-CO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l-G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s-CO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s-CO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𝑀𝑖𝑛𝑢𝑡𝑜𝑠</m:t>
                      </m:r>
                      <m:r>
                        <a:rPr lang="es-CO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s-CO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𝐶𝑙𝑖𝑒𝑛𝑡𝑒</m:t>
                      </m:r>
                    </m:oMath>
                  </m:oMathPara>
                </a14:m>
                <a:endParaRPr lang="es-CO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6" name="Cuadro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550" y="3221769"/>
                <a:ext cx="2959764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429" t="-1990" b="-2488"/>
                </a:stretch>
              </a:blipFill>
              <a:ln w="28575">
                <a:solidFill>
                  <a:schemeClr val="tx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uadroTexto 56"/>
              <p:cNvSpPr txBox="1"/>
              <p:nvPr/>
            </p:nvSpPr>
            <p:spPr>
              <a:xfrm>
                <a:off x="8232410" y="4708186"/>
                <a:ext cx="2768986" cy="1200329"/>
              </a:xfrm>
              <a:prstGeom prst="rect">
                <a:avLst/>
              </a:prstGeom>
              <a:noFill/>
              <a:ln w="28575">
                <a:solidFill>
                  <a:schemeClr val="tx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CO" dirty="0" smtClean="0">
                    <a:solidFill>
                      <a:schemeClr val="bg1"/>
                    </a:solidFill>
                  </a:rPr>
                  <a:t>Distribución Uniforme entre: </a:t>
                </a:r>
              </a:p>
              <a:p>
                <a:endParaRPr lang="es-CO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𝑀𝑖𝑛𝑢𝑡𝑜𝑠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𝐶𝑙𝑖𝑒𝑛𝑡𝑒</m:t>
                      </m:r>
                    </m:oMath>
                  </m:oMathPara>
                </a14:m>
                <a:endParaRPr lang="es-CO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7" name="Cuadro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410" y="4708186"/>
                <a:ext cx="2768986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304" t="-1485" b="-2475"/>
                </a:stretch>
              </a:blipFill>
              <a:ln w="28575">
                <a:solidFill>
                  <a:schemeClr val="tx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996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34" y="1126450"/>
            <a:ext cx="8952010" cy="5529183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83815" y="0"/>
            <a:ext cx="10353761" cy="1326321"/>
          </a:xfrm>
        </p:spPr>
        <p:txBody>
          <a:bodyPr/>
          <a:lstStyle/>
          <a:p>
            <a:r>
              <a:rPr lang="es-CO" dirty="0">
                <a:solidFill>
                  <a:schemeClr val="bg1"/>
                </a:solidFill>
              </a:rPr>
              <a:t>Distribución de </a:t>
            </a:r>
            <a:r>
              <a:rPr lang="es-CO" dirty="0" err="1">
                <a:solidFill>
                  <a:schemeClr val="bg1"/>
                </a:solidFill>
              </a:rPr>
              <a:t>Poisson</a:t>
            </a:r>
            <a:endParaRPr lang="es-CO" dirty="0"/>
          </a:p>
        </p:txBody>
      </p:sp>
      <p:pic>
        <p:nvPicPr>
          <p:cNvPr id="1026" name="Picture 2" descr="Resultado de imagen para excel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599" y="4048281"/>
            <a:ext cx="3089639" cy="173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click 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58" y="400284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17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8805" y="0"/>
            <a:ext cx="10353761" cy="1326321"/>
          </a:xfrm>
        </p:spPr>
        <p:txBody>
          <a:bodyPr/>
          <a:lstStyle/>
          <a:p>
            <a:r>
              <a:rPr lang="es-CO" dirty="0">
                <a:solidFill>
                  <a:schemeClr val="bg1"/>
                </a:solidFill>
              </a:rPr>
              <a:t>Distribución Exponencial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098" y="1438587"/>
            <a:ext cx="5780166" cy="302848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627" y="1860770"/>
            <a:ext cx="4147610" cy="218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2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139</TotalTime>
  <Words>207</Words>
  <Application>Microsoft Office PowerPoint</Application>
  <PresentationFormat>Panorámica</PresentationFormat>
  <Paragraphs>65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Cambria Math</vt:lpstr>
      <vt:lpstr>Rockwell</vt:lpstr>
      <vt:lpstr>Wingdings</vt:lpstr>
      <vt:lpstr>Damask</vt:lpstr>
      <vt:lpstr>Simulación</vt:lpstr>
      <vt:lpstr>Ejercicio 5.6  (Simulación un enfoque practico – Raúl Coss Bu)</vt:lpstr>
      <vt:lpstr>Ejercicio 5.6</vt:lpstr>
      <vt:lpstr>Ejercicio 5.6</vt:lpstr>
      <vt:lpstr>Presentación de PowerPoint</vt:lpstr>
      <vt:lpstr>Ejercicio 5.12 (Simulación un enfoque practico – Raúl Coss Bu)</vt:lpstr>
      <vt:lpstr>Ejercicio 5.12</vt:lpstr>
      <vt:lpstr>Distribución de Poisson</vt:lpstr>
      <vt:lpstr>Distribución Exponencial</vt:lpstr>
      <vt:lpstr>Distribución Uniforme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Simulación</dc:title>
  <dc:creator>Ramiro Jose Verbel De La Rosa</dc:creator>
  <cp:lastModifiedBy>Ramiro Jose Verbel De La Rosa</cp:lastModifiedBy>
  <cp:revision>14</cp:revision>
  <dcterms:created xsi:type="dcterms:W3CDTF">2017-11-14T02:23:41Z</dcterms:created>
  <dcterms:modified xsi:type="dcterms:W3CDTF">2017-11-14T04:43:29Z</dcterms:modified>
</cp:coreProperties>
</file>