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97" r:id="rId14"/>
    <p:sldId id="273" r:id="rId15"/>
    <p:sldId id="274" r:id="rId16"/>
    <p:sldId id="275" r:id="rId17"/>
    <p:sldId id="276" r:id="rId18"/>
    <p:sldId id="277" r:id="rId19"/>
    <p:sldId id="295" r:id="rId20"/>
    <p:sldId id="278" r:id="rId21"/>
    <p:sldId id="279" r:id="rId22"/>
    <p:sldId id="280" r:id="rId23"/>
    <p:sldId id="281" r:id="rId24"/>
    <p:sldId id="282" r:id="rId25"/>
    <p:sldId id="288" r:id="rId26"/>
    <p:sldId id="289" r:id="rId27"/>
    <p:sldId id="283" r:id="rId28"/>
    <p:sldId id="284" r:id="rId29"/>
    <p:sldId id="285" r:id="rId30"/>
    <p:sldId id="286" r:id="rId31"/>
    <p:sldId id="287" r:id="rId32"/>
    <p:sldId id="296" r:id="rId33"/>
    <p:sldId id="331" r:id="rId34"/>
    <p:sldId id="298" r:id="rId35"/>
    <p:sldId id="299" r:id="rId36"/>
    <p:sldId id="300" r:id="rId37"/>
    <p:sldId id="301" r:id="rId39"/>
    <p:sldId id="302" r:id="rId40"/>
    <p:sldId id="303" r:id="rId41"/>
    <p:sldId id="323" r:id="rId42"/>
    <p:sldId id="324" r:id="rId43"/>
    <p:sldId id="325" r:id="rId44"/>
    <p:sldId id="326" r:id="rId45"/>
    <p:sldId id="327" r:id="rId46"/>
    <p:sldId id="329" r:id="rId47"/>
    <p:sldId id="330" r:id="rId48"/>
    <p:sldId id="332" r:id="rId49"/>
    <p:sldId id="365" r:id="rId50"/>
    <p:sldId id="328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55" r:id="rId60"/>
    <p:sldId id="361" r:id="rId61"/>
    <p:sldId id="356" r:id="rId62"/>
    <p:sldId id="357" r:id="rId63"/>
    <p:sldId id="358" r:id="rId64"/>
    <p:sldId id="359" r:id="rId65"/>
    <p:sldId id="360" r:id="rId66"/>
    <p:sldId id="364" r:id="rId67"/>
    <p:sldId id="363" r:id="rId68"/>
    <p:sldId id="362" r:id="rId69"/>
    <p:sldId id="417" r:id="rId70"/>
    <p:sldId id="385" r:id="rId71"/>
    <p:sldId id="386" r:id="rId72"/>
    <p:sldId id="387" r:id="rId73"/>
    <p:sldId id="388" r:id="rId74"/>
    <p:sldId id="389" r:id="rId75"/>
    <p:sldId id="409" r:id="rId76"/>
    <p:sldId id="411" r:id="rId77"/>
    <p:sldId id="393" r:id="rId78"/>
    <p:sldId id="394" r:id="rId79"/>
    <p:sldId id="395" r:id="rId80"/>
    <p:sldId id="405" r:id="rId81"/>
    <p:sldId id="410" r:id="rId82"/>
    <p:sldId id="412" r:id="rId83"/>
    <p:sldId id="413" r:id="rId84"/>
    <p:sldId id="390" r:id="rId85"/>
    <p:sldId id="391" r:id="rId86"/>
    <p:sldId id="415" r:id="rId87"/>
    <p:sldId id="437" r:id="rId88"/>
    <p:sldId id="416" r:id="rId89"/>
    <p:sldId id="418" r:id="rId90"/>
    <p:sldId id="438" r:id="rId91"/>
    <p:sldId id="439" r:id="rId92"/>
    <p:sldId id="440" r:id="rId93"/>
    <p:sldId id="441" r:id="rId94"/>
    <p:sldId id="442" r:id="rId95"/>
    <p:sldId id="459" r:id="rId96"/>
    <p:sldId id="450" r:id="rId97"/>
    <p:sldId id="451" r:id="rId98"/>
    <p:sldId id="452" r:id="rId99"/>
    <p:sldId id="453" r:id="rId100"/>
    <p:sldId id="454" r:id="rId101"/>
    <p:sldId id="455" r:id="rId102"/>
    <p:sldId id="456" r:id="rId103"/>
    <p:sldId id="457" r:id="rId104"/>
    <p:sldId id="458" r:id="rId105"/>
    <p:sldId id="461" r:id="rId106"/>
    <p:sldId id="460" r:id="rId107"/>
    <p:sldId id="501" r:id="rId108"/>
    <p:sldId id="478" r:id="rId109"/>
    <p:sldId id="479" r:id="rId110"/>
    <p:sldId id="480" r:id="rId111"/>
    <p:sldId id="481" r:id="rId112"/>
    <p:sldId id="482" r:id="rId113"/>
    <p:sldId id="483" r:id="rId114"/>
    <p:sldId id="484" r:id="rId115"/>
    <p:sldId id="485" r:id="rId116"/>
    <p:sldId id="486" r:id="rId117"/>
    <p:sldId id="487" r:id="rId118"/>
    <p:sldId id="488" r:id="rId119"/>
    <p:sldId id="489" r:id="rId120"/>
    <p:sldId id="491" r:id="rId121"/>
    <p:sldId id="490" r:id="rId122"/>
    <p:sldId id="492" r:id="rId123"/>
    <p:sldId id="502" r:id="rId124"/>
    <p:sldId id="445" r:id="rId125"/>
    <p:sldId id="443" r:id="rId126"/>
    <p:sldId id="444" r:id="rId127"/>
    <p:sldId id="446" r:id="rId128"/>
    <p:sldId id="527" r:id="rId129"/>
    <p:sldId id="448" r:id="rId130"/>
    <p:sldId id="449" r:id="rId131"/>
    <p:sldId id="524" r:id="rId132"/>
    <p:sldId id="525" r:id="rId133"/>
    <p:sldId id="526" r:id="rId134"/>
    <p:sldId id="533" r:id="rId135"/>
    <p:sldId id="570" r:id="rId136"/>
    <p:sldId id="571" r:id="rId137"/>
    <p:sldId id="572" r:id="rId138"/>
    <p:sldId id="546" r:id="rId139"/>
    <p:sldId id="534" r:id="rId140"/>
    <p:sldId id="535" r:id="rId141"/>
    <p:sldId id="536" r:id="rId142"/>
    <p:sldId id="537" r:id="rId143"/>
    <p:sldId id="538" r:id="rId144"/>
    <p:sldId id="539" r:id="rId145"/>
    <p:sldId id="540" r:id="rId146"/>
    <p:sldId id="541" r:id="rId147"/>
    <p:sldId id="542" r:id="rId148"/>
    <p:sldId id="543" r:id="rId149"/>
    <p:sldId id="545" r:id="rId150"/>
    <p:sldId id="564" r:id="rId151"/>
    <p:sldId id="547" r:id="rId152"/>
    <p:sldId id="548" r:id="rId153"/>
    <p:sldId id="549" r:id="rId154"/>
    <p:sldId id="544" r:id="rId155"/>
    <p:sldId id="550" r:id="rId156"/>
    <p:sldId id="551" r:id="rId15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0" Type="http://schemas.openxmlformats.org/officeDocument/2006/relationships/tableStyles" Target="tableStyles.xml"/><Relationship Id="rId16" Type="http://schemas.openxmlformats.org/officeDocument/2006/relationships/slide" Target="slides/slide14.xml"/><Relationship Id="rId159" Type="http://schemas.openxmlformats.org/officeDocument/2006/relationships/viewProps" Target="viewProps.xml"/><Relationship Id="rId158" Type="http://schemas.openxmlformats.org/officeDocument/2006/relationships/presProps" Target="presProps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3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67998" y="0"/>
            <a:ext cx="3188595" cy="5747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770" y="1431824"/>
            <a:ext cx="6872756" cy="3865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5830" y="5512523"/>
            <a:ext cx="5886637" cy="45102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67998" y="10879875"/>
            <a:ext cx="3188595" cy="5747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1.png"/></Relationships>
</file>

<file path=ppt/slides/_rels/slide1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.bin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 algn="ctr"/>
            <a:r>
              <a:rPr lang="en-US" sz="4400">
                <a:solidFill>
                  <a:schemeClr val="tx1"/>
                </a:solidFill>
              </a:rPr>
              <a:t>JAVA PROGRAMMING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-Balasuriya.K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(1380824)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GE Healthcare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Development Kit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230" y="952500"/>
            <a:ext cx="6595745" cy="4953000"/>
          </a:xfrm>
        </p:spPr>
        <p:txBody>
          <a:bodyPr/>
          <a:p>
            <a:pPr marL="0" indent="0">
              <a:buNone/>
            </a:pPr>
            <a:r>
              <a:rPr lang="en-US" sz="2800"/>
              <a:t>JDK is an Implementation of any one JAVA platforms below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Standard Edition Java Platform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Enterprise Edition Java Platform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Micro Edition Java Platform</a:t>
            </a:r>
            <a:endParaRPr lang="en-US" sz="2800"/>
          </a:p>
          <a:p>
            <a:pPr marL="0" indent="0" algn="l">
              <a:lnSpc>
                <a:spcPct val="100000"/>
              </a:lnSpc>
              <a:buNone/>
            </a:pPr>
            <a:endParaRPr lang="en-US" sz="280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/>
              <a:t>It contains 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Java Virtual Machine (JVM).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Java class library.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Interpreter/Loader (Java).</a:t>
            </a:r>
            <a:endParaRPr lang="en-US" sz="2800"/>
          </a:p>
          <a:p>
            <a:pPr algn="l">
              <a:lnSpc>
                <a:spcPct val="100000"/>
              </a:lnSpc>
            </a:pPr>
            <a:r>
              <a:rPr lang="en-US" sz="2800"/>
              <a:t>Compiler (javac), etc.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508760"/>
            <a:ext cx="5721985" cy="4923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Multilevel Inheritance Example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class Animal{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eat(){System.out.println("eating...");}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Dog extends Animal{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bark(){System.out.println("barking...");}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BabyDog extends Dog{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weep(){System.out.println("weeping...");}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TestInheritance2{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 args[]){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BabyDog d=new BabyDog();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d.weep();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d.bark();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d.eat();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}}  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254558" y="1480820"/>
            <a:ext cx="460375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weeping...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barking...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Hierarchical Inheritance Example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class Animal{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eat(){System.out.println("eating...");}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Dog extends Animal{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bark(){System.out.println("barking...");}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Cat extends Animal{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meow(){System.out.println("meowing...");}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TestInheritance3{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 args[]){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Cat c=new Cat();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c.meow();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c.eat();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}}  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6125845" y="4213860"/>
            <a:ext cx="490791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meowing...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Why multiple inheritance is not supported in java?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class A{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msg(){System.out.println("Hello");}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B{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void msg(){System.out.println("Welcome");}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class C extends A,B{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Public Static void main(String args[]){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C obj=new C();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obj.msg();//Now which msg() method would be invoked?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  <p:sp>
        <p:nvSpPr>
          <p:cNvPr id="4" name="Rectangle 3"/>
          <p:cNvSpPr/>
          <p:nvPr/>
        </p:nvSpPr>
        <p:spPr>
          <a:xfrm>
            <a:off x="4643438" y="3308985"/>
            <a:ext cx="7696200" cy="10452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Compile Time Error</a:t>
            </a:r>
            <a:endParaRPr lang="en-US" altLang="zh-CN" sz="6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Referencing Subclass objects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10" y="1174750"/>
            <a:ext cx="11557635" cy="4953000"/>
          </a:xfrm>
        </p:spPr>
        <p:txBody>
          <a:bodyPr/>
          <a:p>
            <a:r>
              <a:rPr lang="en-US"/>
              <a:t>There are two approaches to refer a subclass object.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u="sng"/>
              <a:t>First approach (Referencing using Superclass reference)</a:t>
            </a:r>
            <a:r>
              <a:rPr lang="en-US"/>
              <a:t>: A reference variable of a superclass can be used to a refer any subclass object derived from that superclass. If the methods are present in SuperClass, but overridden by SubClass, it will be the overridden method that will be executed.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u="sng"/>
              <a:t>Second approach (Referencing using subclass reference) </a:t>
            </a:r>
            <a:r>
              <a:rPr lang="en-US"/>
              <a:t>: A subclass reference can be used to refer its object.</a:t>
            </a:r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Try it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2208" y="2921635"/>
            <a:ext cx="1042987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marL="0" indent="0" algn="l">
              <a:buNone/>
            </a:pPr>
            <a:r>
              <a:rPr lang="en-US" sz="6000">
                <a:sym typeface="+mn-ea"/>
              </a:rPr>
              <a:t>Referencing Subclass objects 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8375" y="4462145"/>
            <a:ext cx="100425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practical Example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Inheritance in JAVA Is-a relationship.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0070C0"/>
                </a:solidFill>
                <a:sym typeface="+mn-ea"/>
              </a:rPr>
              <a:t>extends</a:t>
            </a:r>
            <a:r>
              <a:rPr lang="en-US"/>
              <a:t> keyword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Super/parent class, child/sub class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Types of inheritance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Single,Multilevel,Hierarchial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Multiple, Hybrid</a:t>
            </a:r>
            <a:endParaRPr lang="en-US"/>
          </a:p>
          <a:p>
            <a:pPr lvl="0">
              <a:lnSpc>
                <a:spcPct val="150000"/>
              </a:lnSpc>
            </a:pPr>
            <a:r>
              <a:rPr lang="en-US">
                <a:sym typeface="+mn-ea"/>
              </a:rPr>
              <a:t>Referencing Subclass objects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Polymorphism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Polymorphism is derived from 2 Greek words: </a:t>
            </a:r>
            <a:endParaRPr lang="en-US"/>
          </a:p>
          <a:p>
            <a:pPr lvl="1"/>
            <a:r>
              <a:rPr lang="en-US"/>
              <a:t>poly and morphs. </a:t>
            </a:r>
            <a:endParaRPr lang="en-US"/>
          </a:p>
          <a:p>
            <a:r>
              <a:rPr lang="en-US"/>
              <a:t>The word "poly" means many and "morphs" means forms.</a:t>
            </a:r>
            <a:endParaRPr lang="en-US"/>
          </a:p>
          <a:p>
            <a:r>
              <a:rPr lang="en-US"/>
              <a:t>Polymorphism is the ability of an object to take on many forms.</a:t>
            </a:r>
            <a:endParaRPr lang="en-US"/>
          </a:p>
          <a:p>
            <a:r>
              <a:rPr lang="en-US"/>
              <a:t>The most common use of polymorphism in OOP occurs when a parent class reference is used to refer to a child class object.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Types of polymorphism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There are two types of polymorphism in Java: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compile-time polymorphism and runtime polymorphism.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We can perform polymorphism in java by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method overloading and method overriding.</a:t>
            </a:r>
            <a:endParaRPr lang="en-US"/>
          </a:p>
          <a:p>
            <a:pPr lvl="0">
              <a:lnSpc>
                <a:spcPct val="150000"/>
              </a:lnSpc>
            </a:pPr>
            <a:r>
              <a:rPr lang="en-US"/>
              <a:t>If you overload a static method in Java, it is the example of compile time polymorphism.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Method Overloading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a class has multiple methods having same name but different in parameters, it is known as Method Overloading.</a:t>
            </a:r>
            <a:endParaRPr lang="en-US"/>
          </a:p>
          <a:p>
            <a:r>
              <a:rPr lang="en-US"/>
              <a:t>Advantage of method overloading</a:t>
            </a:r>
            <a:endParaRPr lang="en-US"/>
          </a:p>
          <a:p>
            <a:pPr lvl="1"/>
            <a:r>
              <a:rPr lang="en-US"/>
              <a:t>Method overloading increases the readability of the program.</a:t>
            </a:r>
            <a:endParaRPr lang="en-US"/>
          </a:p>
          <a:p>
            <a:pPr lvl="0"/>
            <a:r>
              <a:rPr lang="en-US"/>
              <a:t>Different ways to overload the method</a:t>
            </a:r>
            <a:endParaRPr lang="en-US"/>
          </a:p>
          <a:p>
            <a:pPr lvl="1"/>
            <a:r>
              <a:rPr lang="en-US"/>
              <a:t>There are two ways to overload the method in java</a:t>
            </a:r>
            <a:endParaRPr lang="en-US"/>
          </a:p>
          <a:p>
            <a:pPr lvl="2"/>
            <a:r>
              <a:rPr lang="en-US"/>
              <a:t>By changing number of arguments</a:t>
            </a:r>
            <a:endParaRPr lang="en-US"/>
          </a:p>
          <a:p>
            <a:pPr lvl="2"/>
            <a:r>
              <a:rPr lang="en-US"/>
              <a:t>By changing the data type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Method Overloading: changing no. of arguments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Adder{  </a:t>
            </a:r>
            <a:endParaRPr lang="en-US"/>
          </a:p>
          <a:p>
            <a:pPr marL="0" indent="0">
              <a:buNone/>
            </a:pPr>
            <a:r>
              <a:rPr lang="en-US"/>
              <a:t>static int add(int a,int b){return a+b;}  </a:t>
            </a:r>
            <a:endParaRPr lang="en-US"/>
          </a:p>
          <a:p>
            <a:pPr marL="0" indent="0">
              <a:buNone/>
            </a:pPr>
            <a:r>
              <a:rPr lang="en-US"/>
              <a:t>static int add(int a,int b,int c){return a+b+c;}  </a:t>
            </a:r>
            <a:endParaRPr lang="en-US"/>
          </a:p>
          <a:p>
            <a:pPr marL="0" indent="0">
              <a:buNone/>
            </a:pPr>
            <a:r>
              <a:rPr lang="en-US"/>
              <a:t>}  </a:t>
            </a:r>
            <a:endParaRPr lang="en-US"/>
          </a:p>
          <a:p>
            <a:pPr marL="0" indent="0">
              <a:buNone/>
            </a:pPr>
            <a:r>
              <a:rPr lang="en-US"/>
              <a:t>class TestOverloading1{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main(String[] args){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System.out.println(Adder.add(11,11));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System.out.println(Adder.add(11,11,11));  </a:t>
            </a:r>
            <a:endParaRPr lang="en-US"/>
          </a:p>
          <a:p>
            <a:pPr marL="0" indent="0">
              <a:buNone/>
            </a:pPr>
            <a:r>
              <a:rPr lang="en-US"/>
              <a:t>}}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75763" y="2847340"/>
            <a:ext cx="120015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33</a:t>
            </a:r>
            <a:endParaRPr 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98120" y="2829560"/>
            <a:ext cx="11795125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Let's try a simple code in IDE</a:t>
            </a:r>
            <a:endParaRPr lang="en-US" altLang="zh-CN" sz="6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Method Overloading: changing datatype of args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Adder{  </a:t>
            </a:r>
            <a:endParaRPr lang="en-US"/>
          </a:p>
          <a:p>
            <a:pPr marL="0" indent="0">
              <a:buNone/>
            </a:pPr>
            <a:r>
              <a:rPr lang="en-US"/>
              <a:t>static int add(int a, int b){return a+b;}  </a:t>
            </a:r>
            <a:endParaRPr lang="en-US"/>
          </a:p>
          <a:p>
            <a:pPr marL="0" indent="0">
              <a:buNone/>
            </a:pPr>
            <a:r>
              <a:rPr lang="en-US"/>
              <a:t>static double add(double a, double b){return a+b;}  </a:t>
            </a:r>
            <a:endParaRPr lang="en-US"/>
          </a:p>
          <a:p>
            <a:pPr marL="0" indent="0">
              <a:buNone/>
            </a:pPr>
            <a:r>
              <a:rPr lang="en-US"/>
              <a:t>}  </a:t>
            </a:r>
            <a:endParaRPr lang="en-US"/>
          </a:p>
          <a:p>
            <a:pPr marL="0" indent="0">
              <a:buNone/>
            </a:pPr>
            <a:r>
              <a:rPr lang="en-US"/>
              <a:t>class TestOverloading2{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main(String[] args){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System.out.println(Adder.add(11,11));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System.out.println(Adder.add(12.3,12.6));  </a:t>
            </a:r>
            <a:endParaRPr lang="en-US"/>
          </a:p>
          <a:p>
            <a:pPr marL="0" indent="0">
              <a:buNone/>
            </a:pPr>
            <a:r>
              <a:rPr lang="en-US"/>
              <a:t>}}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965565" y="3148965"/>
            <a:ext cx="1962785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24.9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365760" y="2829560"/>
            <a:ext cx="11459845" cy="1476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 Overloading is it possible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by changing the return type of methods?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190500"/>
            <a:ext cx="11310620" cy="582930"/>
          </a:xfrm>
        </p:spPr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Adder{  </a:t>
            </a:r>
            <a:endParaRPr lang="en-US"/>
          </a:p>
          <a:p>
            <a:pPr marL="0" indent="0">
              <a:buNone/>
            </a:pPr>
            <a:r>
              <a:rPr lang="en-US"/>
              <a:t> int add(int a,int b){return a+b;}  </a:t>
            </a:r>
            <a:endParaRPr lang="en-US"/>
          </a:p>
          <a:p>
            <a:pPr marL="0" indent="0">
              <a:buNone/>
            </a:pPr>
            <a:r>
              <a:rPr lang="en-US"/>
              <a:t> double add(int a,int b){return a+b;}  </a:t>
            </a:r>
            <a:endParaRPr lang="en-US"/>
          </a:p>
          <a:p>
            <a:pPr marL="0" indent="0">
              <a:buNone/>
            </a:pPr>
            <a:r>
              <a:rPr lang="en-US"/>
              <a:t>}  </a:t>
            </a:r>
            <a:endParaRPr lang="en-US"/>
          </a:p>
          <a:p>
            <a:pPr marL="0" indent="0">
              <a:buNone/>
            </a:pPr>
            <a:r>
              <a:rPr lang="en-US"/>
              <a:t>class TestOverloading3{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main(String[] args){  </a:t>
            </a:r>
            <a:endParaRPr lang="en-US"/>
          </a:p>
          <a:p>
            <a:pPr marL="0" indent="0">
              <a:buNone/>
            </a:pPr>
            <a:r>
              <a:rPr lang="en-US"/>
              <a:t>	Adder ad=new Adder();</a:t>
            </a:r>
            <a:endParaRPr lang="en-US"/>
          </a:p>
          <a:p>
            <a:pPr marL="0" indent="0">
              <a:buNone/>
            </a:pPr>
            <a:r>
              <a:rPr lang="en-US"/>
              <a:t>System.out.println(ad.add(11,11));//ambiguity  </a:t>
            </a:r>
            <a:endParaRPr lang="en-US"/>
          </a:p>
          <a:p>
            <a:pPr marL="0" indent="0">
              <a:buNone/>
            </a:pPr>
            <a:r>
              <a:rPr lang="en-US"/>
              <a:t>}}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19035" y="2132330"/>
            <a:ext cx="4401185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 Time Error: method add(int,int)</a:t>
            </a:r>
            <a:endParaRPr lang="en-US" altLang="zh-CN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already defined in class Adder</a:t>
            </a:r>
            <a:endParaRPr lang="en-US" altLang="zh-CN" sz="3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28495" y="2101850"/>
            <a:ext cx="7802245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we overload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java main() method?</a:t>
            </a:r>
            <a:endParaRPr lang="en-US" altLang="zh-CN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Yes, by method overloading. You can have any number of main methods in a class by method overloading. But JVM calls main() method which receives string array as arguments only.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2382" y="1352550"/>
            <a:ext cx="12216765" cy="20148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TestOverloading4{  </a:t>
            </a:r>
            <a:endParaRPr lang="en-US" altLang="zh-CN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static void main(String[] args){System.out.println("main with String[]");}  </a:t>
            </a:r>
            <a:endParaRPr lang="en-US" altLang="zh-CN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static void main(String args){System.out.println("main with String");}  </a:t>
            </a:r>
            <a:endParaRPr lang="en-US" altLang="zh-CN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static void main(){System.out.println("main without args");}  </a:t>
            </a:r>
            <a:endParaRPr lang="en-US" altLang="zh-CN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2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 </a:t>
            </a:r>
            <a:endParaRPr lang="en-US" altLang="zh-CN" sz="2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effectLst/>
              </a:rPr>
              <a:t>Method Overriding in Java</a:t>
            </a:r>
            <a:endParaRPr 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If subclass (child class) has the same method as declared in the parent class, it is known as method overriding in Java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Usage of Java Method Overriding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Method overriding is used to provide the specific implementation of a method which is already provided by its superclass.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Method overriding is used for runtime polymorphism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Rules for Java Method Overriding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method must have the same name as in the parent class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method must have the same parameter as in the parent class.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There must be an IS-A relationship (inheritance).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Vehicle{  </a:t>
            </a:r>
            <a:endParaRPr lang="en-US"/>
          </a:p>
          <a:p>
            <a:pPr marL="0" indent="0">
              <a:buNone/>
            </a:pPr>
            <a:r>
              <a:rPr lang="en-US"/>
              <a:t> void run(){System.out.println("Vehicle is running");}  }  </a:t>
            </a:r>
            <a:endParaRPr lang="en-US"/>
          </a:p>
          <a:p>
            <a:pPr marL="0" indent="0">
              <a:buNone/>
            </a:pPr>
            <a:r>
              <a:rPr lang="en-US"/>
              <a:t>class Bike2 extends Vehicle{  </a:t>
            </a:r>
            <a:endParaRPr lang="en-US"/>
          </a:p>
          <a:p>
            <a:pPr marL="0" indent="0">
              <a:buNone/>
            </a:pPr>
            <a:r>
              <a:rPr lang="en-US"/>
              <a:t>void run(){System.out.println("Bike is running safely");}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 args[]){  </a:t>
            </a:r>
            <a:endParaRPr lang="en-US"/>
          </a:p>
          <a:p>
            <a:pPr marL="0" indent="0">
              <a:buNone/>
            </a:pPr>
            <a:r>
              <a:rPr lang="en-US"/>
              <a:t>Bike2 obj = new Bike2();  </a:t>
            </a:r>
            <a:endParaRPr lang="en-US"/>
          </a:p>
          <a:p>
            <a:pPr marL="0" indent="0">
              <a:buNone/>
            </a:pPr>
            <a:r>
              <a:rPr lang="en-US"/>
              <a:t>obj.run();</a:t>
            </a:r>
            <a:endParaRPr lang="en-US"/>
          </a:p>
          <a:p>
            <a:pPr marL="0" indent="0">
              <a:buNone/>
            </a:pPr>
            <a:r>
              <a:rPr lang="en-US"/>
              <a:t>  } 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30743" y="5332095"/>
            <a:ext cx="92792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Bike is </a:t>
            </a:r>
            <a:r>
              <a:rPr lang="en-US" sz="6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running </a:t>
            </a:r>
            <a:r>
              <a:rPr 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safely</a:t>
            </a:r>
            <a:endParaRPr 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8055" y="2829560"/>
            <a:ext cx="77552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you answer?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/>
              <a:t>Can we override static method?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Why can we not override static method?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Can we override java main method?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Is Constructor overloading possbile?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/>
              <a:t>Is Constructor overriding possible?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80389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Java programs are </a:t>
            </a:r>
            <a:r>
              <a:rPr lang="en-US">
                <a:solidFill>
                  <a:srgbClr val="FF0000"/>
                </a:solidFill>
                <a:sym typeface="+mn-ea"/>
              </a:rPr>
              <a:t>platform independent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sym typeface="+mn-ea"/>
              </a:rPr>
              <a:t>Object-oriented programming language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sym typeface="+mn-ea"/>
              </a:rPr>
              <a:t>Java programming Structure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Documentation Section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Package Statement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Import Statements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Class Definition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b="1">
                <a:solidFill>
                  <a:schemeClr val="tx1"/>
                </a:solidFill>
                <a:sym typeface="+mn-ea"/>
              </a:rPr>
              <a:t>Main Method Definition</a:t>
            </a:r>
            <a:endParaRPr lang="en-US" sz="2400" b="1">
              <a:solidFill>
                <a:schemeClr val="tx1"/>
              </a:solidFill>
              <a:sym typeface="+mn-ea"/>
            </a:endParaRPr>
          </a:p>
          <a:p>
            <a:endParaRPr lang="en-US" sz="2000">
              <a:solidFill>
                <a:srgbClr val="FF0000"/>
              </a:solidFill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10325" y="2724150"/>
            <a:ext cx="4556760" cy="3921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68348" y="6276975"/>
            <a:ext cx="6400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algn="ctr"/>
            <a:r>
              <a:rPr lang="en-US" altLang="zh-CN" b="1">
                <a:solidFill>
                  <a:schemeClr val="accent3"/>
                </a:solidFill>
                <a:effectLst/>
              </a:rPr>
              <a:t>JDK</a:t>
            </a:r>
            <a:endParaRPr lang="en-US" altLang="zh-CN" b="1"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Try it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u="sng"/>
              <a:t>Demo</a:t>
            </a:r>
            <a:endParaRPr lang="en-US" u="sng"/>
          </a:p>
          <a:p>
            <a:pPr lvl="1"/>
            <a:r>
              <a:rPr lang="en-US"/>
              <a:t>Create a paren class Bank</a:t>
            </a:r>
            <a:endParaRPr lang="en-US"/>
          </a:p>
          <a:p>
            <a:pPr lvl="1"/>
            <a:r>
              <a:rPr lang="en-US"/>
              <a:t>Create sub classes SBI,ICICI,HDFC</a:t>
            </a:r>
            <a:endParaRPr lang="en-US"/>
          </a:p>
          <a:p>
            <a:pPr lvl="1"/>
            <a:r>
              <a:rPr lang="en-US"/>
              <a:t>Overide the rate of interest provide by each bank</a:t>
            </a:r>
            <a:endParaRPr lang="en-US"/>
          </a:p>
          <a:p>
            <a:r>
              <a:rPr lang="en-US" u="sng"/>
              <a:t>Demo1</a:t>
            </a:r>
            <a:endParaRPr lang="en-US" u="sng"/>
          </a:p>
          <a:p>
            <a:pPr lvl="1"/>
            <a:r>
              <a:rPr lang="en-US"/>
              <a:t>Create a class Area</a:t>
            </a:r>
            <a:endParaRPr lang="en-US"/>
          </a:p>
          <a:p>
            <a:pPr lvl="1"/>
            <a:r>
              <a:rPr lang="en-US"/>
              <a:t>Create sub classes Rectangle,Triangle,Circle,Square</a:t>
            </a:r>
            <a:endParaRPr lang="en-US"/>
          </a:p>
          <a:p>
            <a:pPr lvl="1"/>
            <a:r>
              <a:rPr lang="en-US"/>
              <a:t>Overload a method  to find area and perimeter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Use Scanner class as mandatory for above two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Polymorphism in JAVA</a:t>
            </a:r>
            <a:endParaRPr lang="en-US"/>
          </a:p>
          <a:p>
            <a:r>
              <a:rPr lang="en-US"/>
              <a:t>Types of polymorphism</a:t>
            </a:r>
            <a:endParaRPr lang="en-US"/>
          </a:p>
          <a:p>
            <a:pPr lvl="1"/>
            <a:r>
              <a:rPr lang="en-US"/>
              <a:t>Runtime and compiletime polymorphism</a:t>
            </a:r>
            <a:endParaRPr lang="en-US"/>
          </a:p>
          <a:p>
            <a:pPr lvl="0"/>
            <a:r>
              <a:rPr lang="en-US"/>
              <a:t>method overloading</a:t>
            </a:r>
            <a:endParaRPr lang="en-US"/>
          </a:p>
          <a:p>
            <a:pPr lvl="0"/>
            <a:r>
              <a:rPr lang="en-US"/>
              <a:t>method overridding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Can we override static method?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Why can we not override static method?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Can we override java main method?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Is Constructor overloading possbile?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Is Constructor overriding possible?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- Abstraction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Abstraction is a process of hiding the implementation details from the user, only the functionality will be provided to the user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user will have the information on what the object does instead of how it does it.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 Java, abstraction is achieved using Abstract classes and interfaces.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Abstact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public class Car(){</a:t>
            </a:r>
            <a:endParaRPr lang="en-US"/>
          </a:p>
          <a:p>
            <a:pPr marL="0" indent="0">
              <a:buNone/>
            </a:pPr>
            <a:r>
              <a:rPr lang="en-US"/>
              <a:t>public void move(){</a:t>
            </a:r>
            <a:endParaRPr lang="en-US"/>
          </a:p>
          <a:p>
            <a:pPr marL="0" indent="0">
              <a:buNone/>
            </a:pPr>
            <a:r>
              <a:rPr lang="en-US"/>
              <a:t>System.out.println(“Moves at 40kmph”);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public abstract class Car(){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public abstract void move();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Abstract rules for Classes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Abstract can be applied for classes and methods only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</a:rPr>
              <a:t>A class can be abstract without any methods in it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Abstact class can have non abstact methods in it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</a:rPr>
              <a:t>We cannot create an instance of abstract class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Abstract classes cannot be marked as final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Abstract rules for methods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Abstract methods cannot be marked as final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An abstract method in sub class should be overridden or marked as abstract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When a method is marked as abstract it should not have implementation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Abstract method should end with </a:t>
            </a:r>
            <a:r>
              <a:rPr lang="en-US">
                <a:solidFill>
                  <a:srgbClr val="FF0000"/>
                </a:solidFill>
                <a:sym typeface="+mn-ea"/>
              </a:rPr>
              <a:t>;</a:t>
            </a:r>
            <a:r>
              <a:rPr lang="en-US">
                <a:sym typeface="+mn-ea"/>
              </a:rPr>
              <a:t> and not with</a:t>
            </a:r>
            <a:r>
              <a:rPr lang="en-US">
                <a:solidFill>
                  <a:srgbClr val="FF0000"/>
                </a:solidFill>
                <a:sym typeface="+mn-ea"/>
              </a:rPr>
              <a:t> { }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Abstract cannot be mixed with static and private.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ym typeface="+mn-ea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14220" y="2829560"/>
            <a:ext cx="81629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time example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Interface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Interface does not have any method implementataion</a:t>
            </a:r>
            <a:endParaRPr lang="en-US"/>
          </a:p>
          <a:p>
            <a:r>
              <a:rPr lang="en-US"/>
              <a:t>All methods in inerface are abstract and public</a:t>
            </a:r>
            <a:endParaRPr lang="en-US"/>
          </a:p>
          <a:p>
            <a:r>
              <a:rPr lang="en-US"/>
              <a:t>Any Data members that is declared is public, final and static even if we dont declare them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u="sng"/>
              <a:t>Syntax:</a:t>
            </a:r>
            <a:endParaRPr lang="en-US" u="sng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Access modifier interface intce_Name{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// Data members and methods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Why we need Interface??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No multiple inheritance in java</a:t>
            </a:r>
            <a:endParaRPr lang="en-US"/>
          </a:p>
          <a:p>
            <a:r>
              <a:rPr lang="en-US"/>
              <a:t>Any object needs a IS-A relationship with many types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Public interface President{           public interface Father{</a:t>
            </a:r>
            <a:endParaRPr lang="en-US"/>
          </a:p>
          <a:p>
            <a:pPr marL="0" indent="0">
              <a:buNone/>
            </a:pPr>
            <a:r>
              <a:rPr lang="en-US"/>
              <a:t>public abstract void winPOll();     public void care();}</a:t>
            </a:r>
            <a:endParaRPr lang="en-US"/>
          </a:p>
          <a:p>
            <a:pPr marL="0" indent="0">
              <a:buNone/>
            </a:pPr>
            <a:r>
              <a:rPr lang="en-US"/>
              <a:t>}                                  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public ineterface politician{       public class Citizen{</a:t>
            </a:r>
            <a:endParaRPr lang="en-US"/>
          </a:p>
          <a:p>
            <a:pPr marL="0" indent="0">
              <a:buNone/>
            </a:pPr>
            <a:r>
              <a:rPr lang="en-US"/>
              <a:t>public abstract void party();  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}                                                                 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Implementing Multiple inheritance using interface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7175" y="2736850"/>
            <a:ext cx="11783060" cy="1938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class Obama extends Citizen implements President,Politician,Father{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Variables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 variable is a container which holds the value while the java program is executed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variable is assigned with a datatype.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"vary + able"</a:t>
            </a:r>
            <a:endParaRPr lang="en-US"/>
          </a:p>
        </p:txBody>
      </p:sp>
      <p:pic>
        <p:nvPicPr>
          <p:cNvPr id="6" name="Content Placeholder 5" descr="Variabl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2510" y="2079625"/>
            <a:ext cx="5944235" cy="4473575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Rules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All methods o interface are abtract and should be overiden in sub classes</a:t>
            </a:r>
            <a:endParaRPr lang="en-US"/>
          </a:p>
          <a:p>
            <a:endParaRPr lang="en-US">
              <a:sym typeface="+mn-ea"/>
            </a:endParaRP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20" y="2261235"/>
            <a:ext cx="8288655" cy="2245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4000" b="1">
                <a:sym typeface="+mn-ea"/>
              </a:rPr>
              <a:t>public interface President{           </a:t>
            </a:r>
            <a:endParaRPr lang="en-US" sz="4000" b="1"/>
          </a:p>
          <a:p>
            <a:pPr algn="ctr"/>
            <a:r>
              <a:rPr lang="en-US" sz="4000" b="1">
                <a:sym typeface="+mn-ea"/>
              </a:rPr>
              <a:t>public abstract void winPOll();}  </a:t>
            </a:r>
            <a:r>
              <a:rPr lang="en-US" sz="4000">
                <a:sym typeface="+mn-ea"/>
              </a:rPr>
              <a:t> </a:t>
            </a:r>
            <a:r>
              <a:rPr lang="en-US" sz="5000">
                <a:sym typeface="+mn-ea"/>
              </a:rPr>
              <a:t> </a:t>
            </a:r>
            <a:endParaRPr lang="en-US" sz="5000">
              <a:sym typeface="+mn-ea"/>
            </a:endParaRPr>
          </a:p>
          <a:p>
            <a:pPr algn="ctr"/>
            <a:endParaRPr lang="en-US" altLang="zh-CN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9458" y="3870325"/>
            <a:ext cx="1071245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 class Obama implements President {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public void winPoll(){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System.out.println(“Won in election”);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}} 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Interface can extend any number of interfaces</a:t>
            </a:r>
            <a:endParaRPr lang="en-US"/>
          </a:p>
          <a:p>
            <a:endParaRPr lang="en-US"/>
          </a:p>
          <a:p>
            <a:r>
              <a:rPr lang="en-US" u="sng"/>
              <a:t>Syntax</a:t>
            </a:r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Concrete and abstract classes implement interface.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" y="3361690"/>
            <a:ext cx="12038965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 interfaceCar extends Vehicle,fourWheeler{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  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Abstraction in java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How Abstraction can be acheived?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Abstract class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/>
              <a:t>Non abstract and abstract methods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Interface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/>
              <a:t>Only abstract methods even if it is not declared. </a:t>
            </a:r>
            <a:endParaRPr lang="en-US"/>
          </a:p>
          <a:p>
            <a:pPr lvl="2">
              <a:lnSpc>
                <a:spcPct val="150000"/>
              </a:lnSpc>
            </a:pPr>
            <a:r>
              <a:rPr lang="en-US"/>
              <a:t>Multiple inheritance in java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Aggregation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a class have an entity reference, it is known as Aggregation.</a:t>
            </a:r>
            <a:endParaRPr lang="en-US"/>
          </a:p>
          <a:p>
            <a:r>
              <a:rPr lang="en-US"/>
              <a:t>HAS-A relationship.</a:t>
            </a:r>
            <a:endParaRPr lang="en-US"/>
          </a:p>
          <a:p>
            <a:r>
              <a:rPr lang="en-US"/>
              <a:t>When use Aggregation?</a:t>
            </a:r>
            <a:endParaRPr lang="en-US"/>
          </a:p>
          <a:p>
            <a:pPr lvl="1"/>
            <a:r>
              <a:rPr lang="en-US"/>
              <a:t>Code reuse is also best achieved by aggregation when there is no is-a relationship.</a:t>
            </a:r>
            <a:endParaRPr lang="en-US"/>
          </a:p>
          <a:p>
            <a:pPr lvl="1"/>
            <a:r>
              <a:rPr lang="en-US"/>
              <a:t>Inheritance should be used only if the relationship is-a is maintained throughout the lifetime of the objects involved; otherwise, aggregation is the best choice.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 sz="2300">
                <a:sym typeface="+mn-ea"/>
              </a:rPr>
              <a:t>public class Emp {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int id;  String name;  Address address;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public Emp(int id, String name,Address address) {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this.id = id;  this.name = name;  this.address=address;  }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void display(){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System.out.println(id+" "+name);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System.out.println(address.city+" "+address.state+" "+address.country);  }  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public static void main(String[] args) {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Address address1=new Address("gzb","UP","india");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Address address2=new Address("gno","UP","india");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Emp e=new Emp(111,"varun",address1);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Emp e2=new Emp(112,"arun",address2);      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e.display();  e2.display();       </a:t>
            </a:r>
            <a:endParaRPr lang="en-US" sz="2300"/>
          </a:p>
          <a:p>
            <a:pPr marL="0" indent="0">
              <a:buNone/>
            </a:pPr>
            <a:r>
              <a:rPr lang="en-US" sz="2300">
                <a:sym typeface="+mn-ea"/>
              </a:rPr>
              <a:t>}  }</a:t>
            </a:r>
            <a:endParaRPr lang="en-US" sz="2300"/>
          </a:p>
          <a:p>
            <a:pPr marL="0" indent="0">
              <a:buNone/>
            </a:pP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55583" y="1390015"/>
            <a:ext cx="5754370" cy="45231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111 varun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gzb UP india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112 arun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gno UP india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887538" y="3051810"/>
            <a:ext cx="87363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Collections in JAVA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Collections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Collection in Java is a framework that provides an architecture to store and manipulate the group of objects</a:t>
            </a:r>
            <a:endParaRPr lang="en-US"/>
          </a:p>
          <a:p>
            <a:r>
              <a:rPr lang="en-US"/>
              <a:t>All the operations that you perform on a data such as searching, sorting, insertion, manipulation, deletion, etc. can be achieved by Java Collections</a:t>
            </a:r>
            <a:endParaRPr lang="en-US"/>
          </a:p>
          <a:p>
            <a:r>
              <a:rPr lang="en-US"/>
              <a:t>Java Collection means a single unit of objects. Java Collection framework provides many interfaces (Set, List, Queue, Deque, etc.) and classes (ArrayList, Vector, LinkedList, PriorityQueue, HashSet, LinkedHashSet, TreeSet, etc.)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Hierarchy of collections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440" y="926465"/>
            <a:ext cx="11410950" cy="5680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ArrayList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Java ArrayList class uses a dynamic array for storing the elements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Java ArrayList class can contain duplicate elements.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Java ArrayList class maintains insertion order.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 Java ArrayList class, manipulation is slow because a lot of shifting needs to be occurred if any element is removed from the array list.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Types of variables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/>
              <a:t>A variable declared inside the body of the method is called </a:t>
            </a:r>
            <a:r>
              <a:rPr lang="en-US">
                <a:solidFill>
                  <a:srgbClr val="FF0000"/>
                </a:solidFill>
              </a:rPr>
              <a:t>local variable</a:t>
            </a:r>
            <a:r>
              <a:rPr lang="en-US"/>
              <a:t>.</a:t>
            </a:r>
            <a:endParaRPr lang="en-US"/>
          </a:p>
          <a:p>
            <a:r>
              <a:rPr lang="en-US"/>
              <a:t>A variable declared inside the class but outside the body of the method, is called </a:t>
            </a:r>
            <a:r>
              <a:rPr lang="en-US">
                <a:solidFill>
                  <a:srgbClr val="FF0000"/>
                </a:solidFill>
              </a:rPr>
              <a:t>instance variable</a:t>
            </a:r>
            <a:r>
              <a:rPr lang="en-US"/>
              <a:t>.</a:t>
            </a:r>
            <a:endParaRPr lang="en-US"/>
          </a:p>
          <a:p>
            <a:r>
              <a:rPr lang="en-US"/>
              <a:t>A variable which is declared as static is called </a:t>
            </a:r>
            <a:r>
              <a:rPr lang="en-US">
                <a:solidFill>
                  <a:srgbClr val="FF0000"/>
                </a:solidFill>
              </a:rPr>
              <a:t>static variable</a:t>
            </a:r>
            <a:r>
              <a:rPr lang="en-US"/>
              <a:t>.</a:t>
            </a:r>
            <a:endParaRPr lang="en-US"/>
          </a:p>
        </p:txBody>
      </p:sp>
      <p:pic>
        <p:nvPicPr>
          <p:cNvPr id="7" name="Content Placeholder 6" descr="Types of vari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174750"/>
            <a:ext cx="4610735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4940"/>
            <a:ext cx="10972800" cy="582613"/>
          </a:xfrm>
        </p:spPr>
        <p:txBody>
          <a:bodyPr/>
          <a:p>
            <a:r>
              <a:rPr lang="en-US">
                <a:solidFill>
                  <a:schemeClr val="tx1"/>
                </a:solidFill>
              </a:rPr>
              <a:t>Example of ArrayList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import java.util.*;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class TestCollection1{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public static void main(String args[]){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</a:t>
            </a:r>
            <a:r>
              <a:rPr lang="en-US" sz="2800">
                <a:solidFill>
                  <a:srgbClr val="FF0000"/>
                </a:solidFill>
              </a:rPr>
              <a:t>ArrayList&lt;String&gt; list=new ArrayList&lt;String&gt;()</a:t>
            </a:r>
            <a:r>
              <a:rPr lang="en-US" sz="2800"/>
              <a:t>;//Creating arraylist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list.add("Ravi");//Adding object in arraylist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list.add("Vijay");  list.add("Ravi");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list.add("Ajay");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Iterator itr=list.iterator();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while(itr.hasNext()){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System.out.println(itr.next());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}   }  } 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8377873" y="3362325"/>
            <a:ext cx="2889250" cy="31692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Ravi</a:t>
            </a:r>
            <a:endParaRPr lang="en-US" altLang="zh-CN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Vijay</a:t>
            </a:r>
            <a:endParaRPr lang="en-US" altLang="zh-CN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Ravi</a:t>
            </a:r>
            <a:endParaRPr lang="en-US" altLang="zh-CN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Ajay</a:t>
            </a:r>
            <a:endParaRPr lang="en-US" altLang="zh-CN" sz="5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5000"/>
          </a:p>
          <a:p>
            <a:pPr marL="0" indent="0">
              <a:buNone/>
            </a:pPr>
            <a:r>
              <a:rPr lang="en-US" sz="5000"/>
              <a:t>There are two ways to traverse collection elements:</a:t>
            </a:r>
            <a:endParaRPr lang="en-US" sz="5000"/>
          </a:p>
          <a:p>
            <a:pPr lvl="1"/>
            <a:r>
              <a:rPr lang="en-US" sz="5000"/>
              <a:t>By Iterator interface.</a:t>
            </a:r>
            <a:endParaRPr lang="en-US" sz="5000"/>
          </a:p>
          <a:p>
            <a:pPr lvl="1"/>
            <a:r>
              <a:rPr lang="en-US" sz="5000"/>
              <a:t>By for-each loop.</a:t>
            </a:r>
            <a:endParaRPr lang="en-US" sz="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Iterating Collection through for-each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import java.util.*;  </a:t>
            </a:r>
            <a:endParaRPr lang="en-US"/>
          </a:p>
          <a:p>
            <a:pPr marL="0" indent="0">
              <a:buNone/>
            </a:pPr>
            <a:r>
              <a:rPr lang="en-US"/>
              <a:t>class TestCollection2{  </a:t>
            </a:r>
            <a:endParaRPr lang="en-US"/>
          </a:p>
          <a:p>
            <a:pPr marL="0" indent="0">
              <a:buNone/>
            </a:pPr>
            <a:r>
              <a:rPr lang="en-US"/>
              <a:t> public static void main(String args[]){  </a:t>
            </a:r>
            <a:endParaRPr lang="en-US"/>
          </a:p>
          <a:p>
            <a:pPr marL="0" indent="0">
              <a:buNone/>
            </a:pPr>
            <a:r>
              <a:rPr lang="en-US"/>
              <a:t>  ArrayList&lt;String&gt; al=new ArrayList&lt;String&gt;();  </a:t>
            </a:r>
            <a:endParaRPr lang="en-US"/>
          </a:p>
          <a:p>
            <a:pPr marL="0" indent="0">
              <a:buNone/>
            </a:pPr>
            <a:r>
              <a:rPr lang="en-US"/>
              <a:t>  al.add("Ravi");  al.add("Vijay");  </a:t>
            </a:r>
            <a:endParaRPr lang="en-US"/>
          </a:p>
          <a:p>
            <a:pPr marL="0" indent="0">
              <a:buNone/>
            </a:pPr>
            <a:r>
              <a:rPr lang="en-US"/>
              <a:t>  al.add("Ravi");  al.add("Ajay");  </a:t>
            </a:r>
            <a:endParaRPr lang="en-US"/>
          </a:p>
          <a:p>
            <a:pPr marL="0" indent="0">
              <a:buNone/>
            </a:pPr>
            <a:r>
              <a:rPr lang="en-US"/>
              <a:t>  for(String obj:al)                                    </a:t>
            </a:r>
            <a:endParaRPr lang="en-US"/>
          </a:p>
          <a:p>
            <a:pPr marL="0" indent="0">
              <a:buNone/>
            </a:pPr>
            <a:r>
              <a:rPr lang="en-US"/>
              <a:t>    System.out.println(obj);  </a:t>
            </a:r>
            <a:endParaRPr lang="en-US"/>
          </a:p>
          <a:p>
            <a:pPr marL="0" indent="0">
              <a:buNone/>
            </a:pPr>
            <a:r>
              <a:rPr lang="en-US"/>
              <a:t> }  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1795" y="1924685"/>
            <a:ext cx="2300605" cy="45231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Vijay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Ajay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User-defined class objects in Java ArrayList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Student{  </a:t>
            </a:r>
            <a:endParaRPr lang="en-US"/>
          </a:p>
          <a:p>
            <a:pPr marL="0" indent="0">
              <a:buNone/>
            </a:pPr>
            <a:r>
              <a:rPr lang="en-US"/>
              <a:t>  int rollno;  </a:t>
            </a:r>
            <a:endParaRPr lang="en-US"/>
          </a:p>
          <a:p>
            <a:pPr marL="0" indent="0">
              <a:buNone/>
            </a:pPr>
            <a:r>
              <a:rPr lang="en-US"/>
              <a:t>  String name;  </a:t>
            </a:r>
            <a:endParaRPr lang="en-US"/>
          </a:p>
          <a:p>
            <a:pPr marL="0" indent="0">
              <a:buNone/>
            </a:pPr>
            <a:r>
              <a:rPr lang="en-US"/>
              <a:t>  int age;  </a:t>
            </a:r>
            <a:endParaRPr lang="en-US"/>
          </a:p>
          <a:p>
            <a:pPr marL="0" indent="0">
              <a:buNone/>
            </a:pPr>
            <a:r>
              <a:rPr lang="en-US"/>
              <a:t>  Student(int rollno,String name,int age){  </a:t>
            </a:r>
            <a:endParaRPr lang="en-US"/>
          </a:p>
          <a:p>
            <a:pPr marL="0" indent="0">
              <a:buNone/>
            </a:pPr>
            <a:r>
              <a:rPr lang="en-US"/>
              <a:t>   this.rollno=rollno;  </a:t>
            </a:r>
            <a:endParaRPr lang="en-US"/>
          </a:p>
          <a:p>
            <a:pPr marL="0" indent="0">
              <a:buNone/>
            </a:pPr>
            <a:r>
              <a:rPr lang="en-US"/>
              <a:t>   this.name=name;  </a:t>
            </a:r>
            <a:endParaRPr lang="en-US"/>
          </a:p>
          <a:p>
            <a:pPr marL="0" indent="0">
              <a:buNone/>
            </a:pPr>
            <a:r>
              <a:rPr lang="en-US"/>
              <a:t>   this.age=age;  </a:t>
            </a:r>
            <a:endParaRPr lang="en-US"/>
          </a:p>
          <a:p>
            <a:pPr marL="0" indent="0">
              <a:buNone/>
            </a:pPr>
            <a:r>
              <a:rPr lang="en-US"/>
              <a:t>  }  </a:t>
            </a: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import java.util.*;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public class TestCollection3{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public static void main(String args[]){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Student s1=new Student(101,"Sonoo",23);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Student s2=new Student(102,"Ravi",21);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ArrayList&lt;Student&gt; al=new ArrayList&lt;Student&gt;();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al.add(s1);   al.add(s2);  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Iterator itr=al.iterator();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while(itr.hasNext()){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Student st=(Student)itr.next();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System.out.println(st.rollno+" "+st.name+" "+st.age);  </a:t>
            </a:r>
            <a:r>
              <a:rPr lang="en-US" sz="2800">
                <a:sym typeface="+mn-ea"/>
              </a:rPr>
              <a:t> }   }  }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6974523" y="1174750"/>
            <a:ext cx="5093335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 Sonoo 23</a:t>
            </a:r>
            <a:endParaRPr 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6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 Ravi 21</a:t>
            </a:r>
            <a:endParaRPr lang="en-US" sz="6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HashMap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It inherits Abstract Map class and implements Map interface.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 important points about Java HashMap class are: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HashMap contains values based on the key.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It contains only unique elements.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It may have one null key and multiple null values.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It maintains no order.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98250" cy="4953000"/>
          </a:xfrm>
        </p:spPr>
        <p:txBody>
          <a:bodyPr/>
          <a:p>
            <a:pPr marL="0" indent="0">
              <a:buNone/>
            </a:pPr>
            <a:r>
              <a:rPr lang="en-US"/>
              <a:t>import java.util.*;  </a:t>
            </a:r>
            <a:endParaRPr lang="en-US"/>
          </a:p>
          <a:p>
            <a:pPr marL="0" indent="0">
              <a:buNone/>
            </a:pPr>
            <a:r>
              <a:rPr lang="en-US"/>
              <a:t>class TestCollection13{  </a:t>
            </a:r>
            <a:endParaRPr lang="en-US"/>
          </a:p>
          <a:p>
            <a:pPr marL="0" indent="0">
              <a:buNone/>
            </a:pPr>
            <a:r>
              <a:rPr lang="en-US"/>
              <a:t> public static void main(String args[]){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HashMap&lt;Integer,String&gt;hm=newHashMap&lt;Integer,String&gt;(); 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hm.put(100,"Amit");  hm.put(101,"Vijay");   hm.put(102,"Rahul");  </a:t>
            </a:r>
            <a:endParaRPr lang="en-US"/>
          </a:p>
          <a:p>
            <a:pPr marL="0" indent="0">
              <a:buNone/>
            </a:pPr>
            <a:r>
              <a:rPr lang="en-US"/>
              <a:t>for(Map.Entry m:hm.entrySet()){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System.out.println(m.getKey()+" "+m.getValue());  </a:t>
            </a:r>
            <a:endParaRPr lang="en-US"/>
          </a:p>
          <a:p>
            <a:pPr marL="0" indent="0">
              <a:buNone/>
            </a:pPr>
            <a:r>
              <a:rPr lang="en-US"/>
              <a:t>  }   }  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625840" y="3415030"/>
            <a:ext cx="258318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 Rahul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 Amit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101 Vijay</a:t>
            </a:r>
            <a:endParaRPr 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08773" y="2829560"/>
            <a:ext cx="897382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 Handling 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JAVA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Will this code execute perfectly?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package com;</a:t>
            </a:r>
            <a:endParaRPr lang="en-US"/>
          </a:p>
          <a:p>
            <a:pPr marL="0" indent="0">
              <a:buNone/>
            </a:pPr>
            <a:r>
              <a:rPr lang="en-US"/>
              <a:t>import java.util.Scanner;</a:t>
            </a:r>
            <a:endParaRPr lang="en-US"/>
          </a:p>
          <a:p>
            <a:pPr marL="0" indent="0">
              <a:buNone/>
            </a:pPr>
            <a:r>
              <a:rPr lang="en-US"/>
              <a:t>Class Dog {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 a[]){</a:t>
            </a:r>
            <a:endParaRPr lang="en-US"/>
          </a:p>
          <a:p>
            <a:pPr marL="0" indent="0">
              <a:buNone/>
            </a:pPr>
            <a:r>
              <a:rPr lang="en-US"/>
              <a:t>Scanner sc = new Scanner(System.in);</a:t>
            </a:r>
            <a:endParaRPr lang="en-US"/>
          </a:p>
          <a:p>
            <a:pPr marL="0" indent="0">
              <a:buNone/>
            </a:pPr>
            <a:r>
              <a:rPr lang="en-US"/>
              <a:t>System.out.println(“Enter a number ”);</a:t>
            </a:r>
            <a:endParaRPr lang="en-US"/>
          </a:p>
          <a:p>
            <a:pPr marL="0" indent="0">
              <a:buNone/>
            </a:pPr>
            <a:r>
              <a:rPr lang="en-US"/>
              <a:t>int a=sc.nextInt();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System.out.println(“Number :”+a);</a:t>
            </a:r>
            <a:endParaRPr lang="en-US"/>
          </a:p>
          <a:p>
            <a:pPr marL="0" indent="0">
              <a:buNone/>
            </a:pPr>
            <a:r>
              <a:rPr lang="en-US"/>
              <a:t>} }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Exception Handling in Java is one of the powerful mechanism to handle the runtime errors so that normal flow of the application can be maintained.</a:t>
            </a:r>
            <a:endParaRPr lang="en-US"/>
          </a:p>
          <a:p>
            <a:endParaRPr lang="en-US"/>
          </a:p>
          <a:p>
            <a:r>
              <a:rPr lang="en-US"/>
              <a:t>Types of Java Exceptions</a:t>
            </a:r>
            <a:br>
              <a:rPr lang="en-US"/>
            </a:br>
            <a:r>
              <a:rPr lang="en-US"/>
              <a:t> According to Oracle, there are three types of exceptions</a:t>
            </a:r>
            <a:endParaRPr lang="en-US"/>
          </a:p>
          <a:p>
            <a:pPr lvl="1"/>
            <a:r>
              <a:rPr lang="en-US"/>
              <a:t>Checked Exception</a:t>
            </a:r>
            <a:endParaRPr lang="en-US"/>
          </a:p>
          <a:p>
            <a:pPr lvl="1"/>
            <a:r>
              <a:rPr lang="en-US"/>
              <a:t>Unchecked Exception</a:t>
            </a:r>
            <a:endParaRPr lang="en-US"/>
          </a:p>
          <a:p>
            <a:pPr lvl="1"/>
            <a:r>
              <a:rPr lang="en-US"/>
              <a:t>Error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to understand variables better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7407275" cy="4953000"/>
          </a:xfrm>
        </p:spPr>
        <p:txBody>
          <a:bodyPr/>
          <a:p>
            <a:r>
              <a:rPr lang="en-US"/>
              <a:t>class A{  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int data=50; 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static int m=100;</a:t>
            </a:r>
            <a:r>
              <a:rPr lang="en-US">
                <a:solidFill>
                  <a:srgbClr val="7030A0"/>
                </a:solidFill>
                <a:sym typeface="+mn-ea"/>
              </a:rPr>
              <a:t> </a:t>
            </a:r>
            <a:endParaRPr lang="en-US"/>
          </a:p>
          <a:p>
            <a:r>
              <a:rPr lang="en-US"/>
              <a:t>void method(){  </a:t>
            </a:r>
            <a:endParaRPr lang="en-US"/>
          </a:p>
          <a:p>
            <a:r>
              <a:rPr lang="en-US">
                <a:solidFill>
                  <a:srgbClr val="7030A0"/>
                </a:solidFill>
              </a:rPr>
              <a:t>int n=90;</a:t>
            </a:r>
            <a:r>
              <a:rPr lang="en-US"/>
              <a:t> </a:t>
            </a:r>
            <a:endParaRPr lang="en-US"/>
          </a:p>
          <a:p>
            <a:r>
              <a:rPr lang="en-US"/>
              <a:t>}  </a:t>
            </a:r>
            <a:endParaRPr lang="en-US"/>
          </a:p>
          <a:p>
            <a:r>
              <a:rPr lang="en-US"/>
              <a:t>}  //end of class  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1910" y="1457960"/>
            <a:ext cx="486981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instance variable</a:t>
            </a:r>
            <a:endParaRPr lang="en-US" altLang="zh-CN" sz="4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59630" y="2385695"/>
            <a:ext cx="406209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static variable</a:t>
            </a:r>
            <a:endParaRPr lang="en-US" altLang="zh-CN" sz="4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92438" y="3574415"/>
            <a:ext cx="372110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local variable</a:t>
            </a:r>
            <a:endParaRPr lang="en-US" altLang="zh-CN" sz="4400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9280"/>
            <a:ext cx="10972800" cy="5236845"/>
          </a:xfrm>
        </p:spPr>
        <p:txBody>
          <a:bodyPr/>
          <a:p>
            <a:pPr marL="0" indent="0">
              <a:buNone/>
            </a:pPr>
            <a:endParaRPr lang="en-US"/>
          </a:p>
          <a:p>
            <a:r>
              <a:rPr lang="en-US"/>
              <a:t>The classes which directly inherit Throwable class except RuntimeException and Error are known as </a:t>
            </a:r>
            <a:r>
              <a:rPr lang="en-US">
                <a:solidFill>
                  <a:srgbClr val="FF0000"/>
                </a:solidFill>
              </a:rPr>
              <a:t>checked exceptions </a:t>
            </a:r>
            <a:r>
              <a:rPr lang="en-US"/>
              <a:t>e.g. IOException, SQLException etc. Checked exceptions are checked at compile-time.</a:t>
            </a:r>
            <a:endParaRPr lang="en-US"/>
          </a:p>
          <a:p>
            <a:r>
              <a:rPr lang="en-US"/>
              <a:t>The classes which inherit RuntimeException are known as </a:t>
            </a:r>
            <a:r>
              <a:rPr lang="en-US">
                <a:solidFill>
                  <a:srgbClr val="FF0000"/>
                </a:solidFill>
              </a:rPr>
              <a:t>unchecked exceptions</a:t>
            </a:r>
            <a:r>
              <a:rPr lang="en-US"/>
              <a:t> e.g. ArithmeticException, NullPointerException, ArrayIndexOutOfBoundsException etc. Unchecked exceptions are not checked at compile-time, but they are checked at runtime.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Error</a:t>
            </a:r>
            <a:r>
              <a:rPr lang="en-US"/>
              <a:t> is irrecoverable e.g. OutOfMemoryError, VirtualMachineError, AssertionError etc.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Keywords in exception handling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pPr marL="0" indent="0">
              <a:buNone/>
            </a:pPr>
            <a:r>
              <a:rPr lang="en-US"/>
              <a:t>There are 5 keywords which are used in handling exceptions in Java.</a:t>
            </a:r>
            <a:endParaRPr lang="en-US"/>
          </a:p>
        </p:txBody>
      </p:sp>
      <p:pic>
        <p:nvPicPr>
          <p:cNvPr id="4" name="Content Placeholder 3" descr="22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83235" y="2181225"/>
            <a:ext cx="11381740" cy="4676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638165" y="354266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165" y="354266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982153" y="2829560"/>
            <a:ext cx="822706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Let's try in Eclipse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int a=50/0;//ArithmeticException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String s=null;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System.out.println(s.length());//NullPointerException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String s="abc";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int i=Integer.parseInt(s);//NumberFormatException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int a[]=new int[5];  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a[10]=50; //ArrayIndexOutOfBoundsException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44495" y="2829560"/>
            <a:ext cx="6302375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zh-CN" sz="9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Datatypes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72445" cy="4953000"/>
          </a:xfrm>
        </p:spPr>
        <p:txBody>
          <a:bodyPr/>
          <a:p>
            <a:r>
              <a:rPr lang="en-US"/>
              <a:t>Data types specify the different sizes and values that can be stored in the variable</a:t>
            </a:r>
            <a:endParaRPr lang="en-US"/>
          </a:p>
        </p:txBody>
      </p:sp>
      <p:pic>
        <p:nvPicPr>
          <p:cNvPr id="5" name="Content Placeholder 4" descr="Types of data type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1650" y="2569845"/>
            <a:ext cx="11276330" cy="4255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Primitive DataTypes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Datatype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548130"/>
            <a:ext cx="10972800" cy="495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Primitive Datatypes Example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boolean one = false;</a:t>
            </a:r>
            <a:endParaRPr lang="en-US"/>
          </a:p>
          <a:p>
            <a:r>
              <a:rPr lang="en-US"/>
              <a:t>byte b = -20;</a:t>
            </a:r>
            <a:endParaRPr lang="en-US"/>
          </a:p>
          <a:p>
            <a:r>
              <a:rPr lang="en-US"/>
              <a:t>short s = 10000;</a:t>
            </a:r>
            <a:endParaRPr lang="en-US"/>
          </a:p>
          <a:p>
            <a:r>
              <a:rPr lang="en-US"/>
              <a:t>int a = 100000;</a:t>
            </a:r>
            <a:endParaRPr lang="en-US"/>
          </a:p>
          <a:p>
            <a:r>
              <a:rPr lang="en-US"/>
              <a:t>long a = 100000L;</a:t>
            </a:r>
            <a:endParaRPr lang="en-US"/>
          </a:p>
          <a:p>
            <a:r>
              <a:rPr lang="en-US"/>
              <a:t>float f = 234.5f;</a:t>
            </a:r>
            <a:endParaRPr lang="en-US"/>
          </a:p>
          <a:p>
            <a:r>
              <a:rPr lang="en-US"/>
              <a:t>double d = 12.3;</a:t>
            </a:r>
            <a:endParaRPr lang="en-US"/>
          </a:p>
          <a:p>
            <a:r>
              <a:rPr lang="en-US"/>
              <a:t>char letterA = 'A';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Operators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080750" cy="4953000"/>
          </a:xfrm>
        </p:spPr>
        <p:txBody>
          <a:bodyPr/>
          <a:p>
            <a:r>
              <a:rPr lang="en-US"/>
              <a:t>Operator in java is a symbol that is used to perform operations. For example: +, -, *, / etc.</a:t>
            </a:r>
            <a:endParaRPr lang="en-US"/>
          </a:p>
        </p:txBody>
      </p:sp>
      <p:pic>
        <p:nvPicPr>
          <p:cNvPr id="5" name="Content Placeholder 4" descr="Operators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2286635"/>
            <a:ext cx="10968355" cy="424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400">
                <a:solidFill>
                  <a:srgbClr val="0070C0"/>
                </a:solidFill>
                <a:sym typeface="+mn-ea"/>
              </a:rPr>
              <a:t>What is JAVA?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Object-oriented programming language</a:t>
            </a:r>
            <a:r>
              <a:rPr lang="en-US"/>
              <a:t> developed in 1995.</a:t>
            </a:r>
            <a:endParaRPr lang="en-US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James Gosling</a:t>
            </a:r>
            <a:r>
              <a:rPr lang="en-US"/>
              <a:t> initially developed Java.</a:t>
            </a:r>
            <a:endParaRPr lang="en-US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Combination of C and C++. </a:t>
            </a:r>
            <a:endParaRPr lang="en-US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Java programs are </a:t>
            </a:r>
            <a:r>
              <a:rPr lang="en-US">
                <a:solidFill>
                  <a:srgbClr val="FF0000"/>
                </a:solidFill>
                <a:sym typeface="+mn-ea"/>
              </a:rPr>
              <a:t>platform independent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+mn-ea"/>
              </a:rPr>
              <a:t>W</a:t>
            </a:r>
            <a:r>
              <a:rPr lang="en-US">
                <a:sym typeface="+mn-ea"/>
              </a:rPr>
              <a:t>rite  </a:t>
            </a:r>
            <a:r>
              <a:rPr lang="en-US">
                <a:solidFill>
                  <a:srgbClr val="FF0000"/>
                </a:solidFill>
                <a:sym typeface="+mn-ea"/>
              </a:rPr>
              <a:t>O</a:t>
            </a:r>
            <a:r>
              <a:rPr lang="en-US">
                <a:sym typeface="+mn-ea"/>
              </a:rPr>
              <a:t>nce  </a:t>
            </a:r>
            <a:r>
              <a:rPr lang="en-US">
                <a:solidFill>
                  <a:srgbClr val="FF0000"/>
                </a:solidFill>
                <a:sym typeface="+mn-ea"/>
              </a:rPr>
              <a:t>R</a:t>
            </a:r>
            <a:r>
              <a:rPr lang="en-US">
                <a:sym typeface="+mn-ea"/>
              </a:rPr>
              <a:t>un  </a:t>
            </a:r>
            <a:r>
              <a:rPr lang="en-US">
                <a:solidFill>
                  <a:srgbClr val="FF0000"/>
                </a:solidFill>
                <a:sym typeface="+mn-ea"/>
              </a:rPr>
              <a:t>A</a:t>
            </a:r>
            <a:r>
              <a:rPr lang="en-US">
                <a:sym typeface="+mn-ea"/>
              </a:rPr>
              <a:t>nywhere (WORA).</a:t>
            </a:r>
            <a:endParaRPr lang="en-US"/>
          </a:p>
        </p:txBody>
      </p:sp>
      <p:pic>
        <p:nvPicPr>
          <p:cNvPr id="6" name="Content Placeholder 5" descr="download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83930" y="2085340"/>
            <a:ext cx="3314065" cy="3630295"/>
          </a:xfrm>
          <a:prstGeom prst="rect">
            <a:avLst/>
          </a:prstGeom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Operators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336675"/>
            <a:ext cx="10972165" cy="47167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Unary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OperatorExample{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 args[]){  </a:t>
            </a:r>
            <a:endParaRPr lang="en-US"/>
          </a:p>
          <a:p>
            <a:pPr marL="0" indent="0">
              <a:buNone/>
            </a:pPr>
            <a:r>
              <a:rPr lang="en-US"/>
              <a:t>int x=10;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System.out.println(x</a:t>
            </a:r>
            <a:r>
              <a:rPr lang="en-US">
                <a:solidFill>
                  <a:srgbClr val="FF0000"/>
                </a:solidFill>
              </a:rPr>
              <a:t>++</a:t>
            </a:r>
            <a:r>
              <a:rPr lang="en-US"/>
              <a:t>);    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</a:t>
            </a:r>
            <a:r>
              <a:rPr lang="en-US">
                <a:solidFill>
                  <a:srgbClr val="FF0000"/>
                </a:solidFill>
              </a:rPr>
              <a:t>++</a:t>
            </a:r>
            <a:r>
              <a:rPr lang="en-US"/>
              <a:t>x);    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System.out.println(x</a:t>
            </a:r>
            <a:r>
              <a:rPr lang="en-US">
                <a:solidFill>
                  <a:srgbClr val="FF0000"/>
                </a:solidFill>
              </a:rPr>
              <a:t>--</a:t>
            </a:r>
            <a:r>
              <a:rPr lang="en-US"/>
              <a:t>);     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</a:t>
            </a:r>
            <a:r>
              <a:rPr lang="en-US">
                <a:solidFill>
                  <a:srgbClr val="FF0000"/>
                </a:solidFill>
              </a:rPr>
              <a:t>--</a:t>
            </a:r>
            <a:r>
              <a:rPr lang="en-US"/>
              <a:t>x);       </a:t>
            </a:r>
            <a:endParaRPr lang="en-US"/>
          </a:p>
          <a:p>
            <a:pPr marL="0" indent="0">
              <a:buNone/>
            </a:pPr>
            <a:r>
              <a:rPr lang="en-US"/>
              <a:t>}}  </a:t>
            </a:r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26730" y="1019175"/>
            <a:ext cx="2680335" cy="58159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6000">
                <a:sym typeface="+mn-ea"/>
              </a:rPr>
              <a:t>Output:</a:t>
            </a:r>
            <a:endParaRPr lang="en-US" sz="6000"/>
          </a:p>
          <a:p>
            <a:pPr algn="ctr"/>
            <a:r>
              <a:rPr lang="en-US" sz="6000">
                <a:sym typeface="+mn-ea"/>
              </a:rPr>
              <a:t>10</a:t>
            </a:r>
            <a:endParaRPr lang="en-US" sz="6000"/>
          </a:p>
          <a:p>
            <a:pPr algn="ctr"/>
            <a:r>
              <a:rPr lang="en-US" sz="6000">
                <a:sym typeface="+mn-ea"/>
              </a:rPr>
              <a:t>12</a:t>
            </a:r>
            <a:endParaRPr lang="en-US" sz="6000"/>
          </a:p>
          <a:p>
            <a:pPr algn="ctr"/>
            <a:r>
              <a:rPr lang="en-US" sz="6000">
                <a:sym typeface="+mn-ea"/>
              </a:rPr>
              <a:t>12</a:t>
            </a:r>
            <a:endParaRPr lang="en-US" sz="6000"/>
          </a:p>
          <a:p>
            <a:pPr algn="ctr"/>
            <a:r>
              <a:rPr lang="en-US" sz="6000">
                <a:sym typeface="+mn-ea"/>
              </a:rPr>
              <a:t>10</a:t>
            </a:r>
            <a:endParaRPr lang="en-US" sz="6000"/>
          </a:p>
          <a:p>
            <a:pPr algn="ctr"/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Unary  ! Operator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1146175"/>
            <a:ext cx="10972800" cy="4953000"/>
          </a:xfrm>
        </p:spPr>
        <p:txBody>
          <a:bodyPr/>
          <a:p>
            <a:r>
              <a:rPr lang="en-US" sz="2600"/>
              <a:t>class OperatorExample{  </a:t>
            </a:r>
            <a:endParaRPr lang="en-US" sz="2600"/>
          </a:p>
          <a:p>
            <a:r>
              <a:rPr lang="en-US" sz="2600"/>
              <a:t>public static void main(String args[]){   </a:t>
            </a:r>
            <a:endParaRPr lang="en-US" sz="2600"/>
          </a:p>
          <a:p>
            <a:r>
              <a:rPr lang="en-US" sz="2600"/>
              <a:t>boolean c=true;  </a:t>
            </a:r>
            <a:endParaRPr lang="en-US" sz="2600"/>
          </a:p>
          <a:p>
            <a:r>
              <a:rPr lang="en-US" sz="2600"/>
              <a:t>boolean d=false;  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 </a:t>
            </a:r>
            <a:endParaRPr lang="en-US" sz="2600"/>
          </a:p>
          <a:p>
            <a:r>
              <a:rPr lang="en-US" sz="2600"/>
              <a:t>System.out.println(</a:t>
            </a:r>
            <a:r>
              <a:rPr lang="en-US" sz="2600">
                <a:solidFill>
                  <a:srgbClr val="FF0000"/>
                </a:solidFill>
              </a:rPr>
              <a:t>!</a:t>
            </a:r>
            <a:r>
              <a:rPr lang="en-US" sz="2600"/>
              <a:t>c);  </a:t>
            </a:r>
            <a:r>
              <a:rPr lang="en-US" sz="2600">
                <a:solidFill>
                  <a:srgbClr val="FF0000"/>
                </a:solidFill>
              </a:rPr>
              <a:t>//false (opposite of boolean value)</a:t>
            </a:r>
            <a:r>
              <a:rPr lang="en-US" sz="2600"/>
              <a:t>  </a:t>
            </a:r>
            <a:endParaRPr lang="en-US" sz="2600"/>
          </a:p>
          <a:p>
            <a:r>
              <a:rPr lang="en-US" sz="2600"/>
              <a:t>System.out.println(</a:t>
            </a:r>
            <a:r>
              <a:rPr lang="en-US" sz="2600">
                <a:solidFill>
                  <a:srgbClr val="FF0000"/>
                </a:solidFill>
              </a:rPr>
              <a:t>!</a:t>
            </a:r>
            <a:r>
              <a:rPr lang="en-US" sz="2600"/>
              <a:t>d);  </a:t>
            </a:r>
            <a:r>
              <a:rPr lang="en-US" sz="2600">
                <a:solidFill>
                  <a:srgbClr val="FF0000"/>
                </a:solidFill>
              </a:rPr>
              <a:t>//true </a:t>
            </a:r>
            <a:r>
              <a:rPr lang="en-US" sz="2600"/>
              <a:t> </a:t>
            </a:r>
            <a:endParaRPr lang="en-US" sz="2600"/>
          </a:p>
          <a:p>
            <a:r>
              <a:rPr lang="en-US" sz="2600"/>
              <a:t>}}  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Arthimetic operators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100"/>
              <a:t>class OperatorExample{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public static void main(String args[]){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int a=10;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int b=5;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System.out.println(a</a:t>
            </a:r>
            <a:r>
              <a:rPr lang="en-US" sz="3100">
                <a:solidFill>
                  <a:srgbClr val="FF0000"/>
                </a:solidFill>
              </a:rPr>
              <a:t>+</a:t>
            </a:r>
            <a:r>
              <a:rPr lang="en-US" sz="3100"/>
              <a:t>b);//15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System.out.println(a</a:t>
            </a:r>
            <a:r>
              <a:rPr lang="en-US" sz="3100">
                <a:solidFill>
                  <a:srgbClr val="FF0000"/>
                </a:solidFill>
              </a:rPr>
              <a:t>-</a:t>
            </a:r>
            <a:r>
              <a:rPr lang="en-US" sz="3100"/>
              <a:t>b);//5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System.out.println(a</a:t>
            </a:r>
            <a:r>
              <a:rPr lang="en-US" sz="3100">
                <a:solidFill>
                  <a:srgbClr val="FF0000"/>
                </a:solidFill>
              </a:rPr>
              <a:t>*</a:t>
            </a:r>
            <a:r>
              <a:rPr lang="en-US" sz="3100"/>
              <a:t>b);//50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System.out.println(a</a:t>
            </a:r>
            <a:r>
              <a:rPr lang="en-US" sz="3100">
                <a:solidFill>
                  <a:srgbClr val="FF0000"/>
                </a:solidFill>
              </a:rPr>
              <a:t>/</a:t>
            </a:r>
            <a:r>
              <a:rPr lang="en-US" sz="3100"/>
              <a:t>b);//2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System.out.println(a</a:t>
            </a:r>
            <a:r>
              <a:rPr lang="en-US" sz="3100">
                <a:solidFill>
                  <a:srgbClr val="FF0000"/>
                </a:solidFill>
              </a:rPr>
              <a:t>%</a:t>
            </a:r>
            <a:r>
              <a:rPr lang="en-US" sz="3100"/>
              <a:t>b);//0  </a:t>
            </a:r>
            <a:endParaRPr lang="en-US" sz="3100"/>
          </a:p>
          <a:p>
            <a:pPr marL="0" indent="0">
              <a:buNone/>
            </a:pPr>
            <a:r>
              <a:rPr lang="en-US" sz="3100"/>
              <a:t>}}  </a:t>
            </a:r>
            <a:endParaRPr lang="en-US" sz="3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Assingnment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public class ChainAssign {</a:t>
            </a:r>
            <a:endParaRPr lang="en-US"/>
          </a:p>
          <a:p>
            <a:r>
              <a:rPr lang="en-US"/>
              <a:t>    public static void main(String args[]) {</a:t>
            </a:r>
            <a:endParaRPr lang="en-US"/>
          </a:p>
          <a:p>
            <a:r>
              <a:rPr lang="en-US"/>
              <a:t>        int a, b, c;</a:t>
            </a:r>
            <a:endParaRPr lang="en-US"/>
          </a:p>
          <a:p>
            <a:r>
              <a:rPr lang="en-US"/>
              <a:t>        a = b = c = 100; // set a, b, and c to 100</a:t>
            </a:r>
            <a:endParaRPr lang="en-US"/>
          </a:p>
          <a:p>
            <a:r>
              <a:rPr lang="en-US"/>
              <a:t>        System.out.println("a = " + a);</a:t>
            </a:r>
            <a:endParaRPr lang="en-US"/>
          </a:p>
          <a:p>
            <a:r>
              <a:rPr lang="en-US"/>
              <a:t>        System.out.println("b = " + b);</a:t>
            </a:r>
            <a:endParaRPr lang="en-US"/>
          </a:p>
          <a:p>
            <a:r>
              <a:rPr lang="en-US"/>
              <a:t>        System.out.println("c = " + c);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72463" y="3486150"/>
            <a:ext cx="330962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100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100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100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Relational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291570" cy="4953000"/>
          </a:xfrm>
        </p:spPr>
        <p:txBody>
          <a:bodyPr/>
          <a:p>
            <a:pPr marL="0" indent="0">
              <a:buNone/>
            </a:pPr>
            <a:r>
              <a:rPr lang="en-US" sz="2800"/>
              <a:t>public class relatiop 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public static void main(String[] args) 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int num1 = 12, num2 = 4;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System.out.println((num1 </a:t>
            </a:r>
            <a:r>
              <a:rPr lang="en-US" sz="2800">
                <a:solidFill>
                  <a:srgbClr val="FF0000"/>
                </a:solidFill>
              </a:rPr>
              <a:t>==</a:t>
            </a:r>
            <a:r>
              <a:rPr lang="en-US" sz="2800"/>
              <a:t>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System.out.println((num1 </a:t>
            </a:r>
            <a:r>
              <a:rPr lang="en-US" sz="2800">
                <a:solidFill>
                  <a:srgbClr val="FF0000"/>
                </a:solidFill>
              </a:rPr>
              <a:t>!=</a:t>
            </a:r>
            <a:r>
              <a:rPr lang="en-US" sz="2800"/>
              <a:t>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System.out.println((num1 </a:t>
            </a:r>
            <a:r>
              <a:rPr lang="en-US" sz="2800">
                <a:solidFill>
                  <a:srgbClr val="FF0000"/>
                </a:solidFill>
              </a:rPr>
              <a:t>&gt;</a:t>
            </a:r>
            <a:r>
              <a:rPr lang="en-US" sz="2800"/>
              <a:t> 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System.out.println((num1 </a:t>
            </a:r>
            <a:r>
              <a:rPr lang="en-US" sz="2800">
                <a:solidFill>
                  <a:srgbClr val="FF0000"/>
                </a:solidFill>
              </a:rPr>
              <a:t>&lt; </a:t>
            </a:r>
            <a:r>
              <a:rPr lang="en-US" sz="2800"/>
              <a:t>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System.out.println((num1 </a:t>
            </a:r>
            <a:r>
              <a:rPr lang="en-US" sz="2800">
                <a:solidFill>
                  <a:srgbClr val="FF0000"/>
                </a:solidFill>
              </a:rPr>
              <a:t>&gt;=</a:t>
            </a:r>
            <a:r>
              <a:rPr lang="en-US" sz="2800"/>
              <a:t>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System.out.println((num1 </a:t>
            </a:r>
            <a:r>
              <a:rPr lang="en-US" sz="2800">
                <a:solidFill>
                  <a:srgbClr val="FF0000"/>
                </a:solidFill>
              </a:rPr>
              <a:t>&lt;=</a:t>
            </a:r>
            <a:r>
              <a:rPr lang="en-US" sz="2800"/>
              <a:t> num2));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}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8389303" y="2599055"/>
            <a:ext cx="1347470" cy="31076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zh-CN" sz="28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shift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Java left shift operator &lt;&lt; &lt;&lt;	 indicates the bits are to be shifted to the left.</a:t>
            </a:r>
            <a:endParaRPr lang="en-US"/>
          </a:p>
          <a:p>
            <a:r>
              <a:rPr lang="en-US"/>
              <a:t>class OperatorExample{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 args[]){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System.out.println(10</a:t>
            </a:r>
            <a:r>
              <a:rPr lang="en-US">
                <a:solidFill>
                  <a:srgbClr val="FF0000"/>
                </a:solidFill>
              </a:rPr>
              <a:t>&lt;&lt;</a:t>
            </a:r>
            <a:r>
              <a:rPr lang="en-US"/>
              <a:t>2);   //10*2^2=10*4=40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System.out.println(10</a:t>
            </a:r>
            <a:r>
              <a:rPr lang="en-US">
                <a:solidFill>
                  <a:srgbClr val="FF0000"/>
                </a:solidFill>
              </a:rPr>
              <a:t>&lt;&lt;</a:t>
            </a:r>
            <a:r>
              <a:rPr lang="en-US"/>
              <a:t>3);  //10*2^3=10*8=80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System.out.println(20</a:t>
            </a:r>
            <a:r>
              <a:rPr lang="en-US">
                <a:solidFill>
                  <a:srgbClr val="FF0000"/>
                </a:solidFill>
              </a:rPr>
              <a:t>&lt;&lt;</a:t>
            </a:r>
            <a:r>
              <a:rPr lang="en-US"/>
              <a:t>2);  //20*2^2=20*4=80   </a:t>
            </a:r>
            <a:endParaRPr lang="en-US"/>
          </a:p>
          <a:p>
            <a:pPr marL="0" indent="0">
              <a:buNone/>
            </a:pPr>
            <a:r>
              <a:rPr lang="en-US"/>
              <a:t>}}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Right shift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Java right shift operator &gt;&gt; indicates the bits are to be shifted to the right</a:t>
            </a:r>
            <a:endParaRPr lang="en-US"/>
          </a:p>
          <a:p>
            <a:pPr marL="0" indent="0">
              <a:buNone/>
            </a:pPr>
            <a:r>
              <a:rPr lang="en-US"/>
              <a:t>class OperatorExample{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 args[]){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System.out.println(10</a:t>
            </a:r>
            <a:r>
              <a:rPr lang="en-US">
                <a:solidFill>
                  <a:srgbClr val="FF0000"/>
                </a:solidFill>
              </a:rPr>
              <a:t>&gt;&gt;</a:t>
            </a:r>
            <a:r>
              <a:rPr lang="en-US"/>
              <a:t>2);//10/2^2=10/4=2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System.out.println(20</a:t>
            </a:r>
            <a:r>
              <a:rPr lang="en-US">
                <a:solidFill>
                  <a:srgbClr val="FF0000"/>
                </a:solidFill>
              </a:rPr>
              <a:t>&gt;&gt;</a:t>
            </a:r>
            <a:r>
              <a:rPr lang="en-US"/>
              <a:t>2);//20/2^2=20/4=5  </a:t>
            </a:r>
            <a:endParaRPr lang="en-US"/>
          </a:p>
          <a:p>
            <a:pPr marL="0" indent="0">
              <a:buNone/>
            </a:pPr>
            <a:r>
              <a:rPr lang="en-US"/>
              <a:t>System.out.println(20</a:t>
            </a:r>
            <a:r>
              <a:rPr lang="en-US">
                <a:solidFill>
                  <a:srgbClr val="FF0000"/>
                </a:solidFill>
              </a:rPr>
              <a:t>&gt;&gt;</a:t>
            </a:r>
            <a:r>
              <a:rPr lang="en-US"/>
              <a:t>3);//20/2^3=20/8=2  </a:t>
            </a:r>
            <a:endParaRPr lang="en-US"/>
          </a:p>
          <a:p>
            <a:pPr marL="0" indent="0">
              <a:buNone/>
            </a:pPr>
            <a:r>
              <a:rPr lang="en-US"/>
              <a:t>} }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AND Operator ( Logical &amp;&amp; and Bitwise &amp;)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class OperatorExample{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public static void main(String args[]){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a=10;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b=5;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c=20;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System.out.println(a&lt;b</a:t>
            </a:r>
            <a:r>
              <a:rPr lang="en-US" sz="2800">
                <a:solidFill>
                  <a:srgbClr val="FF0000"/>
                </a:solidFill>
              </a:rPr>
              <a:t>&amp;&amp;</a:t>
            </a:r>
            <a:r>
              <a:rPr lang="en-US" sz="2800"/>
              <a:t>a++&lt;c);//false &amp;&amp; true = false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System.out.println(a);//10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System.out.println(a&lt;b</a:t>
            </a:r>
            <a:r>
              <a:rPr lang="en-US" sz="2800">
                <a:solidFill>
                  <a:srgbClr val="FF0000"/>
                </a:solidFill>
              </a:rPr>
              <a:t>&amp;</a:t>
            </a:r>
            <a:r>
              <a:rPr lang="en-US" sz="2800"/>
              <a:t>a++&lt;c);//false &amp;&amp; true = false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System.out.println(a);//11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}} 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OR Operator Logical || and Bitwise |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class OperatorExample{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public static void main(String args[]){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a=10;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b=5;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c=20;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System.out.println(a&gt;b </a:t>
            </a:r>
            <a:r>
              <a:rPr lang="en-US" sz="2800">
                <a:solidFill>
                  <a:srgbClr val="FF0000"/>
                </a:solidFill>
              </a:rPr>
              <a:t>|| </a:t>
            </a:r>
            <a:r>
              <a:rPr lang="en-US" sz="2800"/>
              <a:t>a&lt;c);//true || true = true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System.out.println(a&gt;b </a:t>
            </a:r>
            <a:r>
              <a:rPr lang="en-US" sz="2800">
                <a:solidFill>
                  <a:srgbClr val="FF0000"/>
                </a:solidFill>
              </a:rPr>
              <a:t>| </a:t>
            </a:r>
            <a:r>
              <a:rPr lang="en-US" sz="2800"/>
              <a:t>a&lt;c);//true | true = true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}}  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Where is java being used?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Web Application.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Desktop Application.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Enterprise Application.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Mobile Application.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88660" y="1452245"/>
            <a:ext cx="4353560" cy="1968500"/>
          </a:xfrm>
          <a:prstGeom prst="rect">
            <a:avLst/>
          </a:prstGeom>
        </p:spPr>
      </p:pic>
      <p:pic>
        <p:nvPicPr>
          <p:cNvPr id="5" name="Picture 4" descr="images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4184015"/>
            <a:ext cx="2143125" cy="2143125"/>
          </a:xfrm>
          <a:prstGeom prst="rect">
            <a:avLst/>
          </a:prstGeom>
        </p:spPr>
      </p:pic>
      <p:pic>
        <p:nvPicPr>
          <p:cNvPr id="9" name="Picture 8" descr="download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75" y="342074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Tenary Operator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class OperatorExample{  </a:t>
            </a:r>
            <a:endParaRPr lang="en-US"/>
          </a:p>
          <a:p>
            <a:r>
              <a:rPr lang="en-US"/>
              <a:t>public static void main(String args[]){  </a:t>
            </a:r>
            <a:endParaRPr lang="en-US"/>
          </a:p>
          <a:p>
            <a:r>
              <a:rPr lang="en-US"/>
              <a:t>int a=2;  </a:t>
            </a:r>
            <a:endParaRPr lang="en-US"/>
          </a:p>
          <a:p>
            <a:r>
              <a:rPr lang="en-US"/>
              <a:t>int b=5;  </a:t>
            </a:r>
            <a:endParaRPr lang="en-US"/>
          </a:p>
          <a:p>
            <a:r>
              <a:rPr lang="en-US"/>
              <a:t>int min=(a&lt;b)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a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b;  </a:t>
            </a:r>
            <a:endParaRPr lang="en-US"/>
          </a:p>
          <a:p>
            <a:r>
              <a:rPr lang="en-US"/>
              <a:t>System.out.println(min);  </a:t>
            </a:r>
            <a:endParaRPr lang="en-US"/>
          </a:p>
          <a:p>
            <a:r>
              <a:rPr lang="en-US"/>
              <a:t>}} 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20903" y="2497455"/>
            <a:ext cx="31800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>
                <a:solidFill>
                  <a:schemeClr val="tx1"/>
                </a:solidFill>
              </a:rPr>
              <a:t>TRY IT OUT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Try out a simple Java Program satisfying the below condition</a:t>
            </a:r>
            <a:endParaRPr lang="en-US"/>
          </a:p>
          <a:p>
            <a:r>
              <a:rPr lang="en-US"/>
              <a:t>Declare a local variable,static variable and instance Variable (using all datatypes available)</a:t>
            </a:r>
            <a:endParaRPr lang="en-US"/>
          </a:p>
          <a:p>
            <a:r>
              <a:rPr lang="en-US"/>
              <a:t>Try to use all operators and build a simple Calculator program in eclipse IDE</a:t>
            </a:r>
            <a:endParaRPr lang="en-US"/>
          </a:p>
          <a:p>
            <a:r>
              <a:rPr lang="en-US"/>
              <a:t>Use ClassName as calculator_Demo</a:t>
            </a:r>
            <a:endParaRPr lang="en-US"/>
          </a:p>
          <a:p>
            <a:r>
              <a:rPr lang="en-US"/>
              <a:t>Use packageName as day2_Demo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Variables - static ,local, instance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DataTypes - int , float ,char , boolean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Operators and its types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Relational operator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Incremental operator( postfix and prefix)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&amp; and | operator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Tenary Operator</a:t>
            </a:r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Non Primitive Datatypes (Strings)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/>
              <a:t>String is basically an object that represents sequence of char values</a:t>
            </a:r>
            <a:endParaRPr lang="en-US"/>
          </a:p>
          <a:p>
            <a:r>
              <a:rPr lang="en-US">
                <a:solidFill>
                  <a:srgbClr val="FF0000"/>
                </a:solidFill>
              </a:rPr>
              <a:t>java.lang.String</a:t>
            </a:r>
            <a:r>
              <a:rPr lang="en-US"/>
              <a:t>           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39595" y="2917825"/>
            <a:ext cx="6887210" cy="321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Non Primitive Datatypes (Strings)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1186160" cy="4953000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4000">
                <a:sym typeface="+mn-ea"/>
              </a:rPr>
              <a:t>How to create a string object?</a:t>
            </a:r>
            <a:endParaRPr lang="en-US" sz="400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There are two ways to create String object: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By string literal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By new keyword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String literal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String s1="Welcome";  </a:t>
            </a:r>
            <a:endParaRPr lang="en-US"/>
          </a:p>
          <a:p>
            <a:r>
              <a:rPr lang="en-US"/>
              <a:t>String s2="Welcome";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1310" y="1174750"/>
            <a:ext cx="5495290" cy="487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String creation-By new keyword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015220" cy="4953000"/>
          </a:xfrm>
        </p:spPr>
        <p:txBody>
          <a:bodyPr/>
          <a:p>
            <a:pPr marL="0" indent="0">
              <a:buNone/>
            </a:pPr>
            <a:r>
              <a:rPr lang="en-US" sz="2600"/>
              <a:t>public class StringExample{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public static void main(String args[]){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String s1="java";//creating string by java string literal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char ch[]={'s','t','r','i','n','g','s'};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String s2=new String(ch);//converting char array to string  </a:t>
            </a:r>
            <a:endParaRPr lang="en-US" sz="2600"/>
          </a:p>
          <a:p>
            <a:pPr marL="0" indent="0">
              <a:buNone/>
            </a:pPr>
            <a:r>
              <a:rPr lang="en-US" sz="2600">
                <a:solidFill>
                  <a:srgbClr val="FF0000"/>
                </a:solidFill>
              </a:rPr>
              <a:t>String s3=new String("example"); </a:t>
            </a:r>
            <a:r>
              <a:rPr lang="en-US" sz="2600"/>
              <a:t>//creating java string by new keyword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System.out.println(s1);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System.out.println(s2);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System.out.println(s3);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}}  </a:t>
            </a:r>
            <a:endParaRPr lang="en-US" sz="2600"/>
          </a:p>
        </p:txBody>
      </p:sp>
      <p:sp>
        <p:nvSpPr>
          <p:cNvPr id="5" name="Rectangle 4"/>
          <p:cNvSpPr/>
          <p:nvPr/>
        </p:nvSpPr>
        <p:spPr>
          <a:xfrm>
            <a:off x="6850380" y="4374515"/>
            <a:ext cx="3319145" cy="20612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 u="sng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US" altLang="zh-CN" sz="32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strings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String class methods</a:t>
            </a: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4"/>
          <p:cNvGraphicFramePr/>
          <p:nvPr>
            <p:ph sz="half" idx="1"/>
          </p:nvPr>
        </p:nvGraphicFramePr>
        <p:xfrm>
          <a:off x="-23495" y="864870"/>
          <a:ext cx="12238990" cy="6266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9495"/>
                <a:gridCol w="6119495"/>
              </a:tblGrid>
              <a:tr h="828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char charAt(int index)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char value for the particular index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 length()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string length</a:t>
                      </a:r>
                      <a:endParaRPr lang="en-US"/>
                    </a:p>
                  </a:txBody>
                  <a:tcPr/>
                </a:tc>
              </a:tr>
              <a:tr h="591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substring(int beginIndex)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substring for given begin index.</a:t>
                      </a:r>
                      <a:endParaRPr lang="en-US"/>
                    </a:p>
                  </a:txBody>
                  <a:tcPr/>
                </a:tc>
              </a:tr>
              <a:tr h="565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substring(int beginIndex, int endIndex)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substring for given begin index and end index.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boolean contains(CharSequence s)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true or false after matching the sequence of char value.</a:t>
                      </a:r>
                      <a:endParaRPr lang="en-US"/>
                    </a:p>
                  </a:txBody>
                  <a:tcPr/>
                </a:tc>
              </a:tr>
              <a:tr h="5911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 equals(Object another)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the equality of string with the given object.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boolean isEmpty()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checks if string is empty.</a:t>
                      </a:r>
                      <a:endParaRPr lang="en-US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String concat(String str)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concatenates the specified string.</a:t>
                      </a:r>
                      <a:endParaRPr 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String replace(char old, char new)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replaces all occurrences of the specified char value.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6" name="Content Placeholder 5"/>
          <p:cNvGraphicFramePr/>
          <p:nvPr>
            <p:ph sz="half" idx="1"/>
          </p:nvPr>
        </p:nvGraphicFramePr>
        <p:xfrm>
          <a:off x="15240" y="920115"/>
          <a:ext cx="12197080" cy="595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8540"/>
                <a:gridCol w="6098540"/>
              </a:tblGrid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replace(CharSequence old, CharSequence new)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replaces all occurrences of the specified CharSequence.</a:t>
                      </a:r>
                      <a:endParaRPr 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String equalsIgnoreCase(String another)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compares another string. It doesn't check case.</a:t>
                      </a:r>
                      <a:endParaRPr 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String[] split(String regex)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returns a split string matching regex.</a:t>
                      </a: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int indexOf(int ch)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specified char value index.</a:t>
                      </a:r>
                      <a:endParaRPr lang="en-US"/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 indexOf(int ch, int fromIndex)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specified char value index starting with given index.</a:t>
                      </a:r>
                      <a:endParaRPr lang="en-US"/>
                    </a:p>
                  </a:txBody>
                  <a:tcPr/>
                </a:tc>
              </a:tr>
              <a:tr h="491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 indexOf(String substring)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specified substring index.</a:t>
                      </a:r>
                      <a:endParaRPr lang="en-US"/>
                    </a:p>
                  </a:txBody>
                  <a:tcPr/>
                </a:tc>
              </a:tr>
              <a:tr h="4908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int indexOf(String substring, int fromIndex)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the specified substring index starting with given index.</a:t>
                      </a:r>
                      <a:endParaRPr lang="en-US"/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toLowerCase()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String toUpperCase()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returns a string in lowercase.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returns a string in uppercase.</a:t>
                      </a:r>
                      <a:endParaRPr lang="en-US"/>
                    </a:p>
                  </a:txBody>
                  <a:tcPr/>
                </a:tc>
              </a:tr>
              <a:tr h="7804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trim()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removes beginning and ending spaces of this string.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Control statements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01650" y="1174750"/>
            <a:ext cx="10743565" cy="474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History and evolution of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6580" cy="4953000"/>
          </a:xfrm>
        </p:spPr>
        <p:txBody>
          <a:bodyPr/>
          <a:p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/>
              <a:t>Problems faced in previous programming languages.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/>
              <a:t>It took </a:t>
            </a:r>
            <a:r>
              <a:rPr lang="en-US">
                <a:solidFill>
                  <a:srgbClr val="FF0000"/>
                </a:solidFill>
              </a:rPr>
              <a:t>18 months to develop</a:t>
            </a:r>
            <a:r>
              <a:rPr lang="en-US"/>
              <a:t> and had an initial name as </a:t>
            </a:r>
            <a:r>
              <a:rPr lang="en-US">
                <a:solidFill>
                  <a:srgbClr val="FF0000"/>
                </a:solidFill>
              </a:rPr>
              <a:t>Oak </a:t>
            </a:r>
            <a:r>
              <a:rPr lang="en-US"/>
              <a:t>which was renamed to Java in 1995, due to copyright issues.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/>
              <a:t>JDK1.0	23 Jan 1996 - Java SE 10 (18.3)  2018.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Java If Statement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u="sng">
                <a:solidFill>
                  <a:schemeClr val="tx1"/>
                </a:solidFill>
              </a:rPr>
              <a:t>Syntax :</a:t>
            </a:r>
            <a:endParaRPr lang="en-US" u="sng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if(condition) {</a:t>
            </a:r>
            <a:r>
              <a:rPr lang="en-US"/>
              <a:t>  </a:t>
            </a:r>
            <a:endParaRPr lang="en-US"/>
          </a:p>
          <a:p>
            <a:pPr marL="0" indent="0">
              <a:buNone/>
            </a:pPr>
            <a:r>
              <a:rPr lang="en-US"/>
              <a:t>//code to be executed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  <p:pic>
        <p:nvPicPr>
          <p:cNvPr id="14" name="Content Placeholder 1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276985"/>
            <a:ext cx="5384800" cy="4747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if-else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u="sng"/>
              <a:t>Syntax:</a:t>
            </a:r>
            <a:endParaRPr lang="en-US" u="sng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if(condition){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//code if condition is true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else{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//code if condition is false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94400" y="1572895"/>
            <a:ext cx="5588000" cy="5079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else-if ladder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141595" y="1282065"/>
            <a:ext cx="6877685" cy="53066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9600" y="1174750"/>
            <a:ext cx="3995420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600" u="sng"/>
              <a:t>Syntax :</a:t>
            </a:r>
            <a:endParaRPr lang="en-US" sz="2600" u="sng"/>
          </a:p>
          <a:p>
            <a:r>
              <a:rPr lang="en-US" sz="2600"/>
              <a:t>if(condition1){  </a:t>
            </a:r>
            <a:endParaRPr lang="en-US" sz="2600"/>
          </a:p>
          <a:p>
            <a:r>
              <a:rPr lang="en-US" sz="2600"/>
              <a:t>//code to be executed if   </a:t>
            </a:r>
            <a:endParaRPr lang="en-US" sz="2600"/>
          </a:p>
          <a:p>
            <a:r>
              <a:rPr lang="en-US" sz="2600"/>
              <a:t>}</a:t>
            </a:r>
            <a:endParaRPr lang="en-US" sz="2600"/>
          </a:p>
          <a:p>
            <a:r>
              <a:rPr lang="en-US" sz="2600"/>
              <a:t>else if(condition2){  </a:t>
            </a:r>
            <a:endParaRPr lang="en-US" sz="2600"/>
          </a:p>
          <a:p>
            <a:r>
              <a:rPr lang="en-US" sz="2600"/>
              <a:t>//code to be executed if  </a:t>
            </a:r>
            <a:endParaRPr lang="en-US" sz="2600"/>
          </a:p>
          <a:p>
            <a:r>
              <a:rPr lang="en-US" sz="2600"/>
              <a:t>}  </a:t>
            </a:r>
            <a:endParaRPr lang="en-US" sz="2600"/>
          </a:p>
          <a:p>
            <a:r>
              <a:rPr lang="en-US" sz="2600"/>
              <a:t>else if(condition3){  </a:t>
            </a:r>
            <a:endParaRPr lang="en-US" sz="2600"/>
          </a:p>
          <a:p>
            <a:r>
              <a:rPr lang="en-US" sz="2600"/>
              <a:t>//code to be executed if   </a:t>
            </a:r>
            <a:endParaRPr lang="en-US" sz="2600"/>
          </a:p>
          <a:p>
            <a:r>
              <a:rPr lang="en-US" sz="2600"/>
              <a:t>}  </a:t>
            </a:r>
            <a:endParaRPr lang="en-US" sz="2600"/>
          </a:p>
          <a:p>
            <a:r>
              <a:rPr lang="en-US" sz="2600"/>
              <a:t>else{  </a:t>
            </a:r>
            <a:endParaRPr lang="en-US" sz="2600"/>
          </a:p>
          <a:p>
            <a:r>
              <a:rPr lang="en-US" sz="2600"/>
              <a:t>//code to be executed if all  </a:t>
            </a:r>
            <a:endParaRPr lang="en-US" sz="2600"/>
          </a:p>
          <a:p>
            <a:r>
              <a:rPr lang="en-US" sz="2600"/>
              <a:t>} </a:t>
            </a:r>
            <a:endParaRPr 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Switch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 u="sng"/>
              <a:t>Syntax:</a:t>
            </a:r>
            <a:endParaRPr lang="en-US" sz="2400" u="sng"/>
          </a:p>
          <a:p>
            <a:pPr marL="0" indent="0">
              <a:buNone/>
            </a:pPr>
            <a:r>
              <a:rPr lang="en-US" sz="2400"/>
              <a:t>switch(expression){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case value1: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//code to be executed;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break;  //optional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case value2: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//code to be executed;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break;  //optional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default: 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code to be executed if all cases are not matched;  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  </a:t>
            </a:r>
            <a:endParaRPr lang="en-US" sz="240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19495" y="1511935"/>
            <a:ext cx="5789930" cy="52724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Break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When a break statement is encountered inside a loop, the loop is immediately terminated and the program control resumes at the next statement following the loop.</a:t>
            </a:r>
            <a:endParaRPr lang="en-US"/>
          </a:p>
          <a:p>
            <a:r>
              <a:rPr lang="en-US"/>
              <a:t>It breaks the current flow of the program at specified condition.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public class BreakExample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main(String[] args)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for(int i=1;i&lt;=10;i++){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if(i==5){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break;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System.out.println(i);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0771188" y="3787775"/>
            <a:ext cx="408940" cy="20612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Continue Statement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The continue statement is used in loop control structure when you need to immediately jump to the next iteration of the loop.</a:t>
            </a:r>
            <a:endParaRPr lang="en-US"/>
          </a:p>
          <a:p>
            <a:r>
              <a:rPr lang="en-US"/>
              <a:t> It can be used with for loop or while loop.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public class ContinueExample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main(String[] args)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for(int i=1;i&lt;=10;i++){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if(i==5){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   continue;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System.out.println(i);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0789603" y="3060065"/>
            <a:ext cx="549910" cy="36925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2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Try it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sz="3000"/>
              <a:t>Create a new class inside the package </a:t>
            </a:r>
            <a:r>
              <a:rPr lang="en-US" sz="3000">
                <a:sym typeface="+mn-ea"/>
              </a:rPr>
              <a:t>day2_Demo and try to use all in-built string functions.</a:t>
            </a:r>
            <a:endParaRPr lang="en-US" sz="30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3000"/>
              <a:t>Create another class inside the same package and write a program to compare two strings whether is it equal or not equal without using in-built function.</a:t>
            </a:r>
            <a:endParaRPr lang="en-US" sz="3000"/>
          </a:p>
          <a:p>
            <a:pPr>
              <a:lnSpc>
                <a:spcPct val="150000"/>
              </a:lnSpc>
            </a:pPr>
            <a:r>
              <a:rPr lang="en-US" sz="3000"/>
              <a:t>Create another class inside the same package and try to use all decision making statements as well as break and continue statements. </a:t>
            </a:r>
            <a:endParaRPr 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/>
              <a:t>Strings in Java are always enclosed within </a:t>
            </a:r>
            <a:r>
              <a:rPr lang="en-US">
                <a:solidFill>
                  <a:srgbClr val="FF0000"/>
                </a:solidFill>
              </a:rPr>
              <a:t>“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”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String Creation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New Keyword-heap memory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String Literal- String Constant pool memory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Strings are </a:t>
            </a:r>
            <a:r>
              <a:rPr lang="en-US">
                <a:solidFill>
                  <a:srgbClr val="FF0000"/>
                </a:solidFill>
              </a:rPr>
              <a:t>immutable</a:t>
            </a:r>
            <a:r>
              <a:rPr lang="en-US">
                <a:solidFill>
                  <a:schemeClr val="tx1"/>
                </a:solidFill>
              </a:rPr>
              <a:t> in Java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Decision making Statements in Java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tx1"/>
                </a:solidFill>
              </a:rPr>
              <a:t>if,if-else,else-if ladder,switch Statements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Break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Continue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Loops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r>
              <a:rPr lang="en-US"/>
              <a:t>Loops are used to execute a set of instructions/functions repeatedly when some conditions become true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Types of Iteration statements </a:t>
            </a:r>
            <a:endParaRPr lang="en-US"/>
          </a:p>
          <a:p>
            <a:r>
              <a:rPr lang="en-US"/>
              <a:t>For loop</a:t>
            </a:r>
            <a:endParaRPr lang="en-US"/>
          </a:p>
          <a:p>
            <a:r>
              <a:rPr lang="en-US"/>
              <a:t>While Loop</a:t>
            </a:r>
            <a:endParaRPr lang="en-US"/>
          </a:p>
          <a:p>
            <a:r>
              <a:rPr lang="en-US"/>
              <a:t>Do while Loop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3800" y="2613660"/>
            <a:ext cx="5308600" cy="3846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While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/>
              <a:t>It tests the condition before executing the loop body.</a:t>
            </a:r>
            <a:endParaRPr lang="en-US"/>
          </a:p>
          <a:p>
            <a:endParaRPr lang="en-US"/>
          </a:p>
          <a:p>
            <a:r>
              <a:rPr lang="en-US" u="sng"/>
              <a:t>Syntax:</a:t>
            </a:r>
            <a:endParaRPr lang="en-US" u="sng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while(condition){ 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/>
              <a:t>//code to be executed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9205" y="1476375"/>
            <a:ext cx="5384800" cy="4953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Programming Structure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Documentation Section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Package Statement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Import Statements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Class Definition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Main Method Definition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while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public class WhileExample {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public static void main(String[] args) {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int i=1;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while(i&lt;=10){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    System.out.println(i);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i++;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}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 </a:t>
            </a:r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28318" y="1174750"/>
            <a:ext cx="690880" cy="56311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Do While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>
                <a:sym typeface="+mn-ea"/>
              </a:rPr>
              <a:t>It tests the condition after executing the loop body.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 u="sng"/>
              <a:t>Syntax:</a:t>
            </a:r>
            <a:endParaRPr lang="en-US" u="sng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do{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//code to be executed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}while(condition);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39510" y="1329690"/>
            <a:ext cx="5051425" cy="4798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do while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public class Test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 args[])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int x = 10;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do {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System.out.print("value of x : " + x 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x++;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 System.out.print("\n");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}while( x &lt; 20 );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7144068" y="1392555"/>
            <a:ext cx="2871470" cy="50158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10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11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12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13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14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15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16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17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18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 of x : 19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For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8020"/>
            <a:ext cx="7247890" cy="4953000"/>
          </a:xfrm>
        </p:spPr>
        <p:txBody>
          <a:bodyPr/>
          <a:p>
            <a:r>
              <a:rPr lang="en-US" u="sng"/>
              <a:t>Syntax:</a:t>
            </a:r>
            <a:endParaRPr lang="en-US" u="sng"/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for(initialization;condition;incr/decr){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//statement or code to be executed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 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454265" y="1215390"/>
            <a:ext cx="4572000" cy="5563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For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public class ForExample {  </a:t>
            </a:r>
            <a:endParaRPr lang="en-US"/>
          </a:p>
          <a:p>
            <a:pPr marL="0" indent="0">
              <a:buNone/>
            </a:pPr>
            <a:r>
              <a:rPr lang="en-US"/>
              <a:t>public static void main(String[] args) {  </a:t>
            </a:r>
            <a:endParaRPr lang="en-US"/>
          </a:p>
          <a:p>
            <a:pPr marL="0" indent="0">
              <a:buNone/>
            </a:pPr>
            <a:r>
              <a:rPr lang="en-US"/>
              <a:t> for(int i=1;i&lt;=10;i++){  </a:t>
            </a:r>
            <a:endParaRPr lang="en-US"/>
          </a:p>
          <a:p>
            <a:pPr marL="0" indent="0">
              <a:buNone/>
            </a:pPr>
            <a:r>
              <a:rPr lang="en-US"/>
              <a:t>        System.out.println(i);  </a:t>
            </a:r>
            <a:endParaRPr lang="en-US"/>
          </a:p>
          <a:p>
            <a:pPr marL="0" indent="0">
              <a:buNone/>
            </a:pPr>
            <a:r>
              <a:rPr lang="en-US"/>
              <a:t>    }  </a:t>
            </a:r>
            <a:endParaRPr lang="en-US"/>
          </a:p>
          <a:p>
            <a:pPr marL="0" indent="0">
              <a:buNone/>
            </a:pPr>
            <a:r>
              <a:rPr lang="en-US"/>
              <a:t>}  </a:t>
            </a:r>
            <a:endParaRPr lang="en-US"/>
          </a:p>
          <a:p>
            <a:pPr marL="0" indent="0">
              <a:buNone/>
            </a:pPr>
            <a:r>
              <a:rPr lang="en-US"/>
              <a:t>}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702233" y="1174750"/>
            <a:ext cx="690880" cy="56311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For Each Loop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863590" cy="4953000"/>
          </a:xfrm>
        </p:spPr>
        <p:txBody>
          <a:bodyPr/>
          <a:p>
            <a:r>
              <a:rPr lang="en-US"/>
              <a:t>The for-each loop is used to traverse array or collection in java.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u="sng"/>
              <a:t>Syntax:</a:t>
            </a:r>
            <a:endParaRPr lang="en-US" u="sng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for(Type var:array/collection){</a:t>
            </a:r>
            <a:r>
              <a:rPr lang="en-US"/>
              <a:t>  </a:t>
            </a:r>
            <a:endParaRPr lang="en-US"/>
          </a:p>
          <a:p>
            <a:pPr marL="0" indent="0">
              <a:buNone/>
            </a:pPr>
            <a:r>
              <a:rPr lang="en-US"/>
              <a:t>//code to be executed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</a:t>
            </a:r>
            <a:r>
              <a:rPr lang="en-US"/>
              <a:t>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905" y="1174750"/>
            <a:ext cx="5384800" cy="4953000"/>
          </a:xfrm>
        </p:spPr>
        <p:txBody>
          <a:bodyPr/>
          <a:p>
            <a:pPr marL="0" indent="0">
              <a:buNone/>
            </a:pPr>
            <a:r>
              <a:rPr lang="en-US" sz="2400"/>
              <a:t>public class ForEachExample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public static void main(String[] args) 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//Declaring an array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int arr[]={12,23,44,56,78};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//Printing array using for-each loop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for(int i:arr){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    System.out.println(i);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   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</p:txBody>
      </p:sp>
      <p:sp>
        <p:nvSpPr>
          <p:cNvPr id="5" name="Rectangle 4"/>
          <p:cNvSpPr/>
          <p:nvPr/>
        </p:nvSpPr>
        <p:spPr>
          <a:xfrm>
            <a:off x="10782618" y="3823335"/>
            <a:ext cx="635000" cy="255333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56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627505" y="2829560"/>
            <a:ext cx="893635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Let's find the output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60375" y="1128395"/>
            <a:ext cx="1036574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package com;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public class ExampleClass_Day3 {</a:t>
            </a:r>
            <a:endParaRPr lang="en-US" sz="2000" b="1"/>
          </a:p>
          <a:p>
            <a:endParaRPr lang="en-US" sz="2000" b="1"/>
          </a:p>
          <a:p>
            <a:r>
              <a:rPr lang="en-US" sz="2000" b="1"/>
              <a:t>	public static void main(String[] args) {</a:t>
            </a:r>
            <a:endParaRPr lang="en-US" sz="2000" b="1"/>
          </a:p>
          <a:p>
            <a:r>
              <a:rPr lang="en-US" sz="2000" b="1"/>
              <a:t>		String username ="Naveen Kumar";</a:t>
            </a:r>
            <a:endParaRPr lang="en-US" sz="2000" b="1"/>
          </a:p>
          <a:p>
            <a:r>
              <a:rPr lang="en-US" sz="2000" b="1"/>
              <a:t>		String arr[]={"Naveen Kumar","Bala Suriya","Rajesh","Abhilash"};</a:t>
            </a:r>
            <a:endParaRPr lang="en-US" sz="2000" b="1"/>
          </a:p>
          <a:p>
            <a:r>
              <a:rPr lang="en-US" sz="2000" b="1"/>
              <a:t>		</a:t>
            </a:r>
            <a:endParaRPr lang="en-US" sz="2000" b="1"/>
          </a:p>
          <a:p>
            <a:r>
              <a:rPr lang="en-US" sz="2000" b="1"/>
              <a:t>		for(String str1:arr){</a:t>
            </a:r>
            <a:endParaRPr lang="en-US" sz="2000" b="1"/>
          </a:p>
          <a:p>
            <a:r>
              <a:rPr lang="en-US" sz="2000" b="1"/>
              <a:t>			if(str1==username){</a:t>
            </a:r>
            <a:endParaRPr lang="en-US" sz="2000" b="1"/>
          </a:p>
          <a:p>
            <a:r>
              <a:rPr lang="en-US" sz="2000" b="1"/>
              <a:t>				System.out.println("Welcome "+username);</a:t>
            </a:r>
            <a:endParaRPr lang="en-US" sz="2000" b="1"/>
          </a:p>
          <a:p>
            <a:r>
              <a:rPr lang="en-US" sz="2000" b="1"/>
              <a:t>			}</a:t>
            </a:r>
            <a:endParaRPr lang="en-US" sz="2000" b="1"/>
          </a:p>
          <a:p>
            <a:r>
              <a:rPr lang="en-US" sz="2000" b="1"/>
              <a:t>			else{</a:t>
            </a:r>
            <a:endParaRPr lang="en-US" sz="2000" b="1"/>
          </a:p>
          <a:p>
            <a:r>
              <a:rPr lang="en-US" sz="2000" b="1"/>
              <a:t>				System.out.println("Please enter a valid user name");</a:t>
            </a:r>
            <a:endParaRPr lang="en-US" sz="2000" b="1"/>
          </a:p>
          <a:p>
            <a:r>
              <a:rPr lang="en-US" sz="2000" b="1"/>
              <a:t>			}</a:t>
            </a:r>
            <a:endParaRPr lang="en-US" sz="2000" b="1"/>
          </a:p>
          <a:p>
            <a:r>
              <a:rPr lang="en-US" sz="2000" b="1"/>
              <a:t>		}</a:t>
            </a:r>
            <a:endParaRPr lang="en-US" sz="2000" b="1"/>
          </a:p>
          <a:p>
            <a:r>
              <a:rPr lang="en-US" sz="2000" b="1"/>
              <a:t>	}</a:t>
            </a:r>
            <a:endParaRPr lang="en-US" sz="2000" b="1"/>
          </a:p>
          <a:p>
            <a:r>
              <a:rPr lang="en-US" sz="2000" b="1"/>
              <a:t>}</a:t>
            </a:r>
            <a:endParaRPr lang="en-US" sz="2000" b="1"/>
          </a:p>
        </p:txBody>
      </p:sp>
      <p:sp>
        <p:nvSpPr>
          <p:cNvPr id="2" name="Rectangle 1"/>
          <p:cNvSpPr/>
          <p:nvPr/>
        </p:nvSpPr>
        <p:spPr>
          <a:xfrm>
            <a:off x="460375" y="167640"/>
            <a:ext cx="72269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to find the output of the program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1397000" y="1818005"/>
            <a:ext cx="8509635" cy="2861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l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Welcome Naveen Kumar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enter a valid user name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enter a valid user name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Please enter a valid user name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Array in JAVA (Non primitive Datatype)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An array is used to store a collection of data.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It stores a fixed-size sequential collection of elements of the same datatype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>
                <a:sym typeface="+mn-ea"/>
              </a:rPr>
              <a:t>There are two types of array.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Single Dimensional Array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Multi Dimensional Array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Simple program to understand the structure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660400"/>
            <a:ext cx="8220710" cy="5965190"/>
          </a:xfrm>
        </p:spPr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700"/>
              <a:t>/*This is sample program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Start of program*/</a:t>
            </a: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package com;                    // package statements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import java.lang.*;                                 // import statements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public class findNumbers{                       // Class definition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public static void main (String args[]){                // Main method definition</a:t>
            </a:r>
            <a:endParaRPr lang="en-US" sz="1700"/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int x,y;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int sum=10;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int diff=20;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x=(sum+diff)/2;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System.out.println(x);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y=(sum-diff)/2;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System.out.println(y);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}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}</a:t>
            </a:r>
            <a:endParaRPr lang="en-US" sz="1700"/>
          </a:p>
          <a:p>
            <a:pPr marL="0" indent="0">
              <a:buNone/>
            </a:pPr>
            <a:r>
              <a:rPr lang="en-US" sz="1700"/>
              <a:t> /* End of program */</a:t>
            </a:r>
            <a:endParaRPr lang="en-US" sz="1700"/>
          </a:p>
          <a:p>
            <a:pPr marL="0" indent="0">
              <a:buNone/>
            </a:pPr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  <a:sym typeface="+mn-ea"/>
              </a:rPr>
              <a:t>Types of Array in java</a:t>
            </a:r>
            <a:endParaRPr 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u="sng">
                <a:sym typeface="+mn-ea"/>
              </a:rPr>
              <a:t>Syntax to Declare Single dimensional Array in java</a:t>
            </a:r>
            <a:endParaRPr lang="en-US" u="sng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dataType arrayRefVar[] = new dataType[arraySize];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Eg. String  arr[] = new String [5];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u="sng"/>
              <a:t>Syntax to Declare Multidimensional Array in java</a:t>
            </a:r>
            <a:endParaRPr lang="en-US" u="sng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dataType arrayRefVar[][] = new dataType[m][n];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/>
              <a:t>eg.String  arr1</a:t>
            </a:r>
            <a:r>
              <a:rPr lang="en-US">
                <a:sym typeface="+mn-ea"/>
              </a:rPr>
              <a:t>[][]</a:t>
            </a:r>
            <a:r>
              <a:rPr lang="en-US"/>
              <a:t>=new String[3][2];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How elements are stored in a Array?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1462405"/>
            <a:ext cx="10571480" cy="4553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Single Dimentional Array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class Testarray{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public static void main(String args[]){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int a[]=new int[5];//declaration and instantiation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a[0]=10;//initialization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a[1]=20;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a[2]=70;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a[3]=40;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a[4]=50;  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for(int i=0;i&lt;a.length;i++)//length is the property of array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System.out.println(a[i]);  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}}  </a:t>
            </a:r>
            <a:endParaRPr lang="en-US" sz="2800"/>
          </a:p>
        </p:txBody>
      </p:sp>
      <p:sp>
        <p:nvSpPr>
          <p:cNvPr id="4" name="Rectangle 3"/>
          <p:cNvSpPr/>
          <p:nvPr/>
        </p:nvSpPr>
        <p:spPr>
          <a:xfrm>
            <a:off x="9821228" y="2367915"/>
            <a:ext cx="819150" cy="35534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70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altLang="zh-CN" sz="4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MultiDimensional Array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3000"/>
              <a:t>class Testarray3{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public static void main(String args[]){   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int arr[][]={{1,2,3},{2,4,5},{4,4,5}};  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for(int i=0;i&lt;3;i++){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 for(int j=0;j&lt;3;j++){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   System.out.print(arr[i][j]+" ");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 }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 System.out.println();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}  </a:t>
            </a:r>
            <a:endParaRPr lang="en-US" sz="3000"/>
          </a:p>
          <a:p>
            <a:pPr marL="0" indent="0">
              <a:buNone/>
            </a:pPr>
            <a:r>
              <a:rPr lang="en-US" sz="3000"/>
              <a:t>}}  </a:t>
            </a:r>
            <a:endParaRPr lang="en-US" sz="3000"/>
          </a:p>
        </p:txBody>
      </p:sp>
      <p:sp>
        <p:nvSpPr>
          <p:cNvPr id="4" name="Rectangle 3"/>
          <p:cNvSpPr/>
          <p:nvPr/>
        </p:nvSpPr>
        <p:spPr>
          <a:xfrm>
            <a:off x="8909050" y="2119630"/>
            <a:ext cx="2216785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1 2 3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2 4 5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4 4 5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Scanner Class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java.util package</a:t>
            </a:r>
            <a:r>
              <a:rPr lang="en-US"/>
              <a:t>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To read input from the keyboard, the java.util.Scanner is used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Java Scanner Class provides many methods to read and parse the input values from the user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To use the Scanner class methods to read the input we should </a:t>
            </a:r>
            <a:r>
              <a:rPr lang="en-US">
                <a:solidFill>
                  <a:srgbClr val="FF0000"/>
                </a:solidFill>
              </a:rPr>
              <a:t>create an object of Scanner Class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of Scanner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sz="2600"/>
              <a:t>package com;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import java.util.*;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public class ScannerClassExample1 {    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      public static void main(String args[]){  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Scanner scan = new Scanner(s); 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System.out.print("Enter your name: "); 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String name = in.next();   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          System.out.println("Name: " + name);</a:t>
            </a:r>
            <a:endParaRPr lang="en-US" sz="2600"/>
          </a:p>
          <a:p>
            <a:pPr marL="0" indent="0">
              <a:lnSpc>
                <a:spcPct val="100000"/>
              </a:lnSpc>
              <a:buNone/>
            </a:pPr>
            <a:r>
              <a:rPr lang="en-US" sz="2600"/>
              <a:t>}}</a:t>
            </a:r>
            <a:endParaRPr lang="en-US" sz="2600"/>
          </a:p>
        </p:txBody>
      </p:sp>
      <p:sp>
        <p:nvSpPr>
          <p:cNvPr id="4" name="Rectangle 3"/>
          <p:cNvSpPr/>
          <p:nvPr/>
        </p:nvSpPr>
        <p:spPr>
          <a:xfrm>
            <a:off x="6741160" y="1906905"/>
            <a:ext cx="5452745" cy="1076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Enter your name: 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Abhishek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Abhishek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Try it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600"/>
              <a:t>Try to build a program for a bank ATM which allows the customer to  withdraw and check status of his Savings Account</a:t>
            </a:r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2600"/>
              <a:t>Use  a default Data as shown in table.</a:t>
            </a:r>
            <a:endParaRPr lang="en-US" sz="2600"/>
          </a:p>
          <a:p>
            <a:pPr>
              <a:lnSpc>
                <a:spcPct val="100000"/>
              </a:lnSpc>
              <a:buNone/>
            </a:pPr>
            <a:r>
              <a:rPr lang="en-US" sz="2600" u="sng"/>
              <a:t>Rules to be followed.</a:t>
            </a:r>
            <a:endParaRPr lang="en-US" sz="2600" u="sng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>
                <a:sym typeface="+mn-ea"/>
              </a:rPr>
              <a:t>Username &amp; Password Validation</a:t>
            </a:r>
            <a:endParaRPr lang="en-US" sz="260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>
                <a:sym typeface="+mn-ea"/>
              </a:rPr>
              <a:t>The customer should maintain a minimum balance of Rs.500 in his savings account</a:t>
            </a:r>
            <a:endParaRPr lang="en-US" sz="2600"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/>
              <a:t>Declare Name ,Cash and Password in Arrays and try to iterate using index</a:t>
            </a:r>
            <a:endParaRPr lang="en-US" sz="2600"/>
          </a:p>
        </p:txBody>
      </p:sp>
      <p:graphicFrame>
        <p:nvGraphicFramePr>
          <p:cNvPr id="4" name="Table 3"/>
          <p:cNvGraphicFramePr/>
          <p:nvPr/>
        </p:nvGraphicFramePr>
        <p:xfrm>
          <a:off x="2786380" y="5078095"/>
          <a:ext cx="853313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376"/>
                <a:gridCol w="2844377"/>
              </a:tblGrid>
              <a:tr h="2393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Availble Cash in Rupees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Password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John Steward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45689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John 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Naveen Kumar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158562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Naveen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Vinay Kumar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145269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Kumar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Looping Statements in java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For loop and For each loop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While loop and Do while loop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Array Datatype in java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Single and Multi dimensional array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Scanner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OOPS Concept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Object-Oriented Programming is a methodology  to design a program using classes and objects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It binds data more closely to the functions and protects them from unintentional alteration by other functions.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OOP allows programmers to break down a problem into the number of entities called Objects and then build data and functions around these entities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Concepts in OOPS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Classes and Objects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Data Abstraction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Data encapsulation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Inheritance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Polymorphism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Dynamic Binding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Environment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/>
          <p:nvPr>
            <p:ph sz="half" idx="1"/>
          </p:nvPr>
        </p:nvSpPr>
        <p:spPr>
          <a:xfrm>
            <a:off x="609600" y="1174750"/>
            <a:ext cx="9929495" cy="4953000"/>
          </a:xfrm>
        </p:spPr>
        <p:txBody>
          <a:bodyPr/>
          <a:p>
            <a:pPr>
              <a:lnSpc>
                <a:spcPct val="250000"/>
              </a:lnSpc>
            </a:pPr>
            <a:r>
              <a:rPr lang="en-US" sz="2800"/>
              <a:t>JVM (JAVA VIRTUAL MACHINE).</a:t>
            </a:r>
            <a:endParaRPr lang="en-US" sz="2800"/>
          </a:p>
          <a:p>
            <a:pPr>
              <a:lnSpc>
                <a:spcPct val="250000"/>
              </a:lnSpc>
            </a:pPr>
            <a:r>
              <a:rPr lang="en-US" sz="2800">
                <a:sym typeface="+mn-ea"/>
              </a:rPr>
              <a:t>JRE (JAVA Runtime Environment)</a:t>
            </a:r>
            <a:endParaRPr lang="en-US" sz="2800"/>
          </a:p>
          <a:p>
            <a:pPr>
              <a:lnSpc>
                <a:spcPct val="250000"/>
              </a:lnSpc>
            </a:pPr>
            <a:r>
              <a:rPr lang="en-US" sz="2800"/>
              <a:t>JDK (JAVA  Development Kit)</a:t>
            </a:r>
            <a:endParaRPr lang="en-US" sz="2800"/>
          </a:p>
          <a:p>
            <a:pPr>
              <a:lnSpc>
                <a:spcPct val="250000"/>
              </a:lnSpc>
            </a:pP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11020" y="2829560"/>
            <a:ext cx="85693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sz="7200" u="sng">
                <a:sym typeface="+mn-ea"/>
              </a:rPr>
              <a:t>Classes and Objects</a:t>
            </a:r>
            <a:endParaRPr lang="en-US" altLang="zh-CN" sz="7200" b="1" u="sng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What is Class?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A class is a template or blueprint that is used to create objects.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class consists of Data members and methods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The primary purpose of a class</a:t>
            </a:r>
            <a:endParaRPr lang="en-US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to hold data/information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using data members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/>
              <a:t>The member functions determine the behavior of the class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Syntax of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public class class_name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{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Data Members;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    Methods;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</a:rPr>
              <a:t>eg. public class Animal</a:t>
            </a:r>
            <a:endParaRPr lang="en-US" sz="3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</a:rPr>
              <a:t>{</a:t>
            </a:r>
            <a:endParaRPr lang="en-US" sz="3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</a:rPr>
              <a:t>int data;int data2;</a:t>
            </a:r>
            <a:endParaRPr lang="en-US" sz="3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</a:rPr>
              <a:t>display();</a:t>
            </a:r>
            <a:endParaRPr lang="en-US" sz="3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</a:rPr>
              <a:t>}</a:t>
            </a:r>
            <a:endParaRPr lang="en-US" sz="3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Objects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Real-world Objects - </a:t>
            </a:r>
            <a:r>
              <a:rPr lang="en-US">
                <a:sym typeface="+mn-ea"/>
              </a:rPr>
              <a:t>cars, dogs, humans, etc.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car, 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Its state is - name, brand, color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The behavior is - Starting,running and Stoping.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Software objects also have </a:t>
            </a:r>
            <a:r>
              <a:rPr lang="en-US">
                <a:solidFill>
                  <a:schemeClr val="tx1"/>
                </a:solidFill>
              </a:rPr>
              <a:t>State and Behaviour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</a:rPr>
              <a:t>State is store in fields/data members</a:t>
            </a:r>
            <a:endParaRPr lang="en-US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</a:rPr>
              <a:t>Behaviour is shown through methods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Syntax for Object creation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endParaRPr lang="en-US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rgbClr val="FF0000"/>
                </a:solidFill>
              </a:rPr>
              <a:t>ClassName referencevariablename = new Constructor();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eg. Car c1 = new Car();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c1.speed;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c1.start();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tx1"/>
                </a:solidFill>
              </a:rPr>
              <a:t>c1.stop();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lnSpc>
                <a:spcPct val="300000"/>
              </a:lnSpc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Functions /Methods in Java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256645" cy="495300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sz="2600"/>
              <a:t>A Java method is a collection of statements that are grouped together to perform an operation.</a:t>
            </a:r>
            <a:endParaRPr lang="en-US" sz="2600"/>
          </a:p>
          <a:p>
            <a:pPr>
              <a:lnSpc>
                <a:spcPct val="100000"/>
              </a:lnSpc>
            </a:pPr>
            <a:r>
              <a:rPr lang="en-US" sz="2600" u="sng"/>
              <a:t>Advantages of function </a:t>
            </a:r>
            <a:endParaRPr lang="en-US" sz="2600" u="sng"/>
          </a:p>
          <a:p>
            <a:pPr lvl="1">
              <a:lnSpc>
                <a:spcPct val="100000"/>
              </a:lnSpc>
            </a:pPr>
            <a:r>
              <a:rPr lang="en-US" sz="2600"/>
              <a:t>Code Reusability</a:t>
            </a:r>
            <a:endParaRPr lang="en-US" sz="2600"/>
          </a:p>
          <a:p>
            <a:pPr lvl="1">
              <a:lnSpc>
                <a:spcPct val="100000"/>
              </a:lnSpc>
            </a:pPr>
            <a:r>
              <a:rPr lang="en-US" sz="2600"/>
              <a:t>Code Optimization</a:t>
            </a:r>
            <a:endParaRPr lang="en-US" sz="2600"/>
          </a:p>
          <a:p>
            <a:pPr>
              <a:lnSpc>
                <a:spcPct val="100000"/>
              </a:lnSpc>
            </a:pPr>
            <a:r>
              <a:rPr lang="en-US" sz="2600" u="sng"/>
              <a:t> Method declaration in java</a:t>
            </a:r>
            <a:endParaRPr lang="en-US" sz="2600" u="sng"/>
          </a:p>
          <a:p>
            <a:pPr lvl="1">
              <a:lnSpc>
                <a:spcPct val="100000"/>
              </a:lnSpc>
            </a:pPr>
            <a:r>
              <a:rPr lang="en-US" sz="2600"/>
              <a:t>Syntax :</a:t>
            </a:r>
            <a:endParaRPr lang="en-US" sz="26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>
                <a:solidFill>
                  <a:srgbClr val="FF0000"/>
                </a:solidFill>
              </a:rPr>
              <a:t>modifier returntype methodName(list of parameters) {</a:t>
            </a:r>
            <a:endParaRPr lang="en-US" sz="260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/>
              <a:t>   // body</a:t>
            </a:r>
            <a:endParaRPr lang="en-US" sz="26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>
                <a:solidFill>
                  <a:srgbClr val="FF0000"/>
                </a:solidFill>
              </a:rPr>
              <a:t>}</a:t>
            </a:r>
            <a:endParaRPr lang="en-US" sz="260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>
                <a:solidFill>
                  <a:schemeClr val="tx1"/>
                </a:solidFill>
              </a:rPr>
              <a:t>eg.public static int methodName(int a, int b) {</a:t>
            </a:r>
            <a:endParaRPr lang="en-US" sz="260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600">
                <a:solidFill>
                  <a:schemeClr val="tx1"/>
                </a:solidFill>
              </a:rPr>
              <a:t>}</a:t>
            </a:r>
            <a:endParaRPr 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Method Calling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For using a method, it should be called.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There are two ways in which a method is called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Method returns a value</a:t>
            </a:r>
            <a:endParaRPr lang="en-US"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>
                <a:sym typeface="+mn-ea"/>
              </a:rPr>
              <a:t>Returning nothing (no return value).</a:t>
            </a:r>
            <a:endParaRPr lang="en-US"/>
          </a:p>
          <a:p>
            <a:pPr lvl="0">
              <a:lnSpc>
                <a:spcPct val="150000"/>
              </a:lnSpc>
              <a:buNone/>
            </a:pPr>
            <a:r>
              <a:rPr lang="en-US"/>
              <a:t> When a program invokes a method, the program control gets transferred to the called method.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Types of functions based on return type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>
                <a:sym typeface="+mn-ea"/>
              </a:rPr>
              <a:t>This called method then returns control to the caller in two conditions, when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The return statement is executed.</a:t>
            </a:r>
            <a:endParaRPr lang="en-US" sz="3200"/>
          </a:p>
          <a:p>
            <a:pPr lvl="1"/>
            <a:r>
              <a:rPr lang="en-US" sz="3200">
                <a:sym typeface="+mn-ea"/>
              </a:rPr>
              <a:t>It reaches the method ending closing brace.</a:t>
            </a:r>
            <a:endParaRPr lang="en-US" sz="3200">
              <a:sym typeface="+mn-ea"/>
            </a:endParaRP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public void display(){                             public String display(){</a:t>
            </a:r>
            <a:endParaRPr lang="en-US"/>
          </a:p>
          <a:p>
            <a:pPr marL="457200" lvl="1" indent="0">
              <a:buNone/>
            </a:pPr>
            <a:r>
              <a:rPr lang="en-US"/>
              <a:t>System.out.println();                                    return “hello”;</a:t>
            </a:r>
            <a:endParaRPr lang="en-US"/>
          </a:p>
          <a:p>
            <a:pPr marL="457200" lvl="1" indent="0">
              <a:buNone/>
            </a:pPr>
            <a:r>
              <a:rPr lang="en-US"/>
              <a:t>}                                                                   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The void Keyword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The void keyword allows us to create methods which do not return a value. 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public static </a:t>
            </a:r>
            <a:r>
              <a:rPr lang="en-US">
                <a:solidFill>
                  <a:srgbClr val="FF0000"/>
                </a:solidFill>
              </a:rPr>
              <a:t>void </a:t>
            </a:r>
            <a:r>
              <a:rPr lang="en-US"/>
              <a:t>main(String[] args) {</a:t>
            </a:r>
            <a:endParaRPr lang="en-US"/>
          </a:p>
          <a:p>
            <a:pPr marL="0" indent="0">
              <a:buNone/>
            </a:pPr>
            <a:r>
              <a:rPr lang="en-US"/>
              <a:t>     System.out.println(“This is an example for Void”);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One of the best example of void is our main method defined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Constructor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Constructor is used to initilizes the object immediately when its is created</a:t>
            </a:r>
            <a:endParaRPr lang="en-US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Construct executes only ones in object lifecycle</a:t>
            </a:r>
            <a:endParaRPr lang="en-US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Constructor will have the </a:t>
            </a:r>
            <a:r>
              <a:rPr lang="en-US">
                <a:solidFill>
                  <a:srgbClr val="FF0000"/>
                </a:solidFill>
              </a:rPr>
              <a:t>same name as the class name</a:t>
            </a:r>
            <a:endParaRPr lang="en-US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It can accept some arguments.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No return type for constructor. Not even void 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Virtual Machine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09930" y="1125220"/>
            <a:ext cx="5614035" cy="5299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882765" y="1569085"/>
            <a:ext cx="46996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en-US" sz="2400"/>
              <a:t>Reading Bytecode.</a:t>
            </a:r>
            <a:endParaRPr lang="en-US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en-US" sz="2400"/>
              <a:t>Verifying bytecode.</a:t>
            </a:r>
            <a:endParaRPr lang="en-US" sz="2400"/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"/>
            </a:pPr>
            <a:r>
              <a:rPr lang="en-US" sz="2400"/>
              <a:t>Linking the code with the library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Default Constructor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class car{</a:t>
            </a:r>
            <a:endParaRPr lang="en-US"/>
          </a:p>
          <a:p>
            <a:pPr marL="0" indent="0">
              <a:buNone/>
            </a:pPr>
            <a:r>
              <a:rPr lang="en-US"/>
              <a:t>int price;</a:t>
            </a:r>
            <a:endParaRPr lang="en-US"/>
          </a:p>
          <a:p>
            <a:pPr marL="0" indent="0">
              <a:buNone/>
            </a:pPr>
            <a:r>
              <a:rPr lang="en-US"/>
              <a:t>int maxspeed;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Compiler genereates a no argument constructor only when no other constructor is defined in the class.</a:t>
            </a:r>
            <a:endParaRPr lang="en-US"/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85753" y="1516380"/>
            <a:ext cx="408178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 c1=new Car();</a:t>
            </a:r>
            <a:endParaRPr lang="en-US" altLang="zh-CN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Default constructor has the same access as the class  itself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No arguments will be present in the default constructor.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eg.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car(){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super();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}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Modifiers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50000"/>
              </a:lnSpc>
            </a:pPr>
            <a:r>
              <a:rPr lang="en-US"/>
              <a:t>Types of Modifiers </a:t>
            </a:r>
            <a:endParaRPr lang="en-US"/>
          </a:p>
          <a:p>
            <a:pPr lvl="1" algn="l">
              <a:lnSpc>
                <a:spcPct val="150000"/>
              </a:lnSpc>
            </a:pPr>
            <a:r>
              <a:rPr lang="en-US"/>
              <a:t>Access control modifier </a:t>
            </a:r>
            <a:endParaRPr lang="en-US"/>
          </a:p>
          <a:p>
            <a:pPr lvl="1" algn="l">
              <a:lnSpc>
                <a:spcPct val="150000"/>
              </a:lnSpc>
            </a:pPr>
            <a:r>
              <a:rPr lang="en-US"/>
              <a:t>Non-access modifier</a:t>
            </a:r>
            <a:endParaRPr lang="en-US"/>
          </a:p>
          <a:p>
            <a:pPr marL="0" lvl="0" indent="0" algn="l">
              <a:lnSpc>
                <a:spcPct val="150000"/>
              </a:lnSpc>
              <a:buNone/>
            </a:pPr>
            <a:r>
              <a:rPr lang="en-US">
                <a:sym typeface="+mn-ea"/>
              </a:rPr>
              <a:t>Access control modifier</a:t>
            </a:r>
            <a:endParaRPr lang="en-US"/>
          </a:p>
          <a:p>
            <a:r>
              <a:rPr lang="en-US"/>
              <a:t>There are four access modifiers available in Java, used to set access levels for classes, variable methods and constructor.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Types of Access modifiers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sym typeface="+mn-ea"/>
              </a:rPr>
              <a:t>public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sym typeface="+mn-ea"/>
              </a:rPr>
              <a:t>default</a:t>
            </a:r>
            <a:endParaRPr lang="en-US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>
                <a:sym typeface="+mn-ea"/>
              </a:rPr>
              <a:t> </a:t>
            </a:r>
            <a:r>
              <a:rPr lang="en-US">
                <a:solidFill>
                  <a:srgbClr val="FF0000"/>
                </a:solidFill>
                <a:sym typeface="+mn-ea"/>
              </a:rPr>
              <a:t>private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  <a:sym typeface="+mn-ea"/>
              </a:rPr>
              <a:t>protected</a:t>
            </a:r>
            <a:endParaRPr lang="en-US"/>
          </a:p>
          <a:p>
            <a:pPr>
              <a:lnSpc>
                <a:spcPct val="150000"/>
              </a:lnSpc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Access modifiers when used with class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u="sng"/>
              <a:t>Public</a:t>
            </a:r>
            <a:endParaRPr lang="en-US" u="sng"/>
          </a:p>
          <a:p>
            <a:pPr lvl="1"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Visible to all classes inside &amp; outside the package</a:t>
            </a:r>
            <a:endParaRPr lang="en-US"/>
          </a:p>
          <a:p>
            <a:pPr lvl="1"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Import statement is required for oustside package classes</a:t>
            </a:r>
            <a:endParaRPr lang="en-US"/>
          </a:p>
          <a:p>
            <a:pPr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u="sng"/>
              <a:t>Default</a:t>
            </a:r>
            <a:endParaRPr lang="en-US" u="sng"/>
          </a:p>
          <a:p>
            <a:pPr lvl="1"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no keyword</a:t>
            </a:r>
            <a:endParaRPr lang="en-US"/>
          </a:p>
          <a:p>
            <a:pPr lvl="1"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Visible inside the same package.</a:t>
            </a:r>
            <a:endParaRPr lang="en-US"/>
          </a:p>
          <a:p>
            <a:pPr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u="sng"/>
              <a:t>Private and Protected</a:t>
            </a:r>
            <a:endParaRPr lang="en-US" u="sng"/>
          </a:p>
          <a:p>
            <a:pPr lvl="1">
              <a:lnSpc>
                <a:spcPct val="142000"/>
              </a:lnSpc>
              <a:spcBef>
                <a:spcPts val="20"/>
              </a:spcBef>
              <a:spcAft>
                <a:spcPts val="0"/>
              </a:spcAft>
            </a:pPr>
            <a:r>
              <a:rPr lang="en-US"/>
              <a:t>Not applicable to class level declaration.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OOPS</a:t>
            </a:r>
            <a:endParaRPr lang="en-US"/>
          </a:p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Classes and objects</a:t>
            </a:r>
            <a:endParaRPr lang="en-US"/>
          </a:p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Methods/functions</a:t>
            </a:r>
            <a:endParaRPr lang="en-US"/>
          </a:p>
          <a:p>
            <a:pPr lvl="1"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Method calling and type of functions</a:t>
            </a:r>
            <a:endParaRPr lang="en-US"/>
          </a:p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Constructor</a:t>
            </a:r>
            <a:endParaRPr lang="en-US"/>
          </a:p>
          <a:p>
            <a:pPr lvl="1"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Parameterized and Non Parameterized Constructor</a:t>
            </a:r>
            <a:endParaRPr lang="en-US"/>
          </a:p>
          <a:p>
            <a:pPr lvl="1"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Default Constructor</a:t>
            </a:r>
            <a:endParaRPr lang="en-US"/>
          </a:p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/>
              <a:t>Access Modifier for classes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Access modifiers with members and function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u="sng"/>
              <a:t>Public</a:t>
            </a:r>
            <a:endParaRPr lang="en-US" u="sng"/>
          </a:p>
          <a:p>
            <a:pPr lvl="1"/>
            <a:r>
              <a:rPr lang="en-US"/>
              <a:t>Visible inside and outside the package</a:t>
            </a:r>
            <a:endParaRPr lang="en-US"/>
          </a:p>
          <a:p>
            <a:r>
              <a:rPr lang="en-US" u="sng"/>
              <a:t>Default</a:t>
            </a:r>
            <a:endParaRPr lang="en-US" u="sng"/>
          </a:p>
          <a:p>
            <a:pPr lvl="1"/>
            <a:r>
              <a:rPr lang="en-US"/>
              <a:t>Visible inside the same package</a:t>
            </a:r>
            <a:endParaRPr lang="en-US"/>
          </a:p>
          <a:p>
            <a:r>
              <a:rPr lang="en-US" u="sng"/>
              <a:t>Protected</a:t>
            </a:r>
            <a:endParaRPr lang="en-US" u="sng"/>
          </a:p>
          <a:p>
            <a:pPr lvl="1"/>
            <a:r>
              <a:rPr lang="en-US"/>
              <a:t>Visible inside all class inside the same package</a:t>
            </a:r>
            <a:endParaRPr lang="en-US"/>
          </a:p>
          <a:p>
            <a:pPr lvl="1"/>
            <a:r>
              <a:rPr lang="en-US"/>
              <a:t>Members can be accessed outside the package by inheritance and not by creating an instance.</a:t>
            </a:r>
            <a:endParaRPr lang="en-US"/>
          </a:p>
          <a:p>
            <a:r>
              <a:rPr lang="en-US" u="sng"/>
              <a:t>Private</a:t>
            </a:r>
            <a:endParaRPr lang="en-US" u="sng"/>
          </a:p>
          <a:p>
            <a:pPr lvl="1"/>
            <a:r>
              <a:rPr lang="en-US"/>
              <a:t>Visible inside same class inside same package.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Try it out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Visiblity 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From the Same Class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From a class in Same package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From a Class Outside the package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From a subclass in the same package</a:t>
            </a:r>
            <a:endParaRPr lang="en-US"/>
          </a:p>
          <a:p>
            <a:pPr lvl="1">
              <a:lnSpc>
                <a:spcPct val="150000"/>
              </a:lnSpc>
            </a:pPr>
            <a:r>
              <a:rPr lang="en-US"/>
              <a:t>From a subclass outside the package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Non Access Modifiers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olidFill>
                  <a:srgbClr val="FF0000"/>
                </a:solidFill>
              </a:rPr>
              <a:t>Final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Static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Abstract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strictfp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B0F0"/>
                </a:solidFill>
              </a:rPr>
              <a:t>native</a:t>
            </a:r>
            <a:endParaRPr lang="en-US">
              <a:solidFill>
                <a:srgbClr val="00B0F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synchronized</a:t>
            </a:r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transient</a:t>
            </a:r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volatile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Final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/>
              <a:t>Final can be applied for classes,methods,instance variables,local variables.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class marked final cannot be extended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A method marked final cannot be overridden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Object if declared final will not change its value.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JAVA Runtime Environment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344150" cy="5616575"/>
          </a:xfrm>
        </p:spPr>
        <p:txBody>
          <a:bodyPr/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/>
              <a:t>JRE is a set of software tools for the development of Java applications</a:t>
            </a:r>
            <a:endParaRPr lang="en-US"/>
          </a:p>
          <a:p>
            <a:pPr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/>
              <a:t>You need JRE to execute your program, which includes two things:</a:t>
            </a:r>
            <a:endParaRPr lang="en-US"/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/>
              <a:t> JVM</a:t>
            </a:r>
            <a:endParaRPr lang="en-US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Java Library</a:t>
            </a:r>
            <a:endParaRPr lang="en-US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/>
              <a:t>Static &amp; </a:t>
            </a:r>
            <a:r>
              <a:rPr lang="en-US">
                <a:sym typeface="+mn-ea"/>
              </a:rPr>
              <a:t>Dynamic</a:t>
            </a:r>
            <a:r>
              <a:rPr lang="en-US"/>
              <a:t> Functions 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860" y="3695700"/>
            <a:ext cx="52641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Static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35" y="1253490"/>
            <a:ext cx="10972800" cy="459867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Static can be applied for methods and variables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/>
              <a:t>A method or variable marked as static belongs to a class file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A static member should be accessed using class name.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To invoke non static memebers we need to use instance of that class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Static variable if once changed will reflect in all instances of the class.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Members marked as static can be final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Example for Static</a:t>
            </a:r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public class ford{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public void printInfo(){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/>
              <a:t>System.out.println(“Ford1360);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System.out.println(“Maxspeed is 2600 rpm”);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System.out.println(“Engine capacity is 3000cc);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}}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                          public class ShowRoom{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                            publicvoid getCarInfo(){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                                    ford f1=new ford();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                                      f1.printInfo();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                                          }}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>
                <a:sym typeface="+mn-ea"/>
              </a:rPr>
              <a:t>public class ford{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public static void printInfo(){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System.out.println(“Ford1360);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System.out.println(“Maxspeed is 2600 rpm”);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System.out.println(“Engine capacity is 3000cc);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}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                           public class ShowRoom{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                         publicvoid getCarInfo(){</a:t>
            </a:r>
            <a:endParaRPr lang="en-US" sz="2800"/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                                ford.printInfo();                                          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                                  }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                                                     }</a:t>
            </a:r>
            <a:endParaRPr lang="en-US" sz="280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Recall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u="sng"/>
              <a:t>Access Modifiers</a:t>
            </a:r>
            <a:endParaRPr lang="en-US" u="sng"/>
          </a:p>
          <a:p>
            <a:r>
              <a:rPr lang="en-US"/>
              <a:t>public </a:t>
            </a:r>
            <a:endParaRPr lang="en-US"/>
          </a:p>
          <a:p>
            <a:r>
              <a:rPr lang="en-US"/>
              <a:t>private</a:t>
            </a:r>
            <a:endParaRPr lang="en-US"/>
          </a:p>
          <a:p>
            <a:r>
              <a:rPr lang="en-US"/>
              <a:t>protected</a:t>
            </a:r>
            <a:endParaRPr lang="en-US"/>
          </a:p>
          <a:p>
            <a:r>
              <a:rPr lang="en-US"/>
              <a:t>default</a:t>
            </a:r>
            <a:endParaRPr lang="en-US"/>
          </a:p>
          <a:p>
            <a:r>
              <a:rPr lang="en-US" u="sng"/>
              <a:t>Non Access Modifiers</a:t>
            </a:r>
            <a:endParaRPr lang="en-US" u="sng"/>
          </a:p>
          <a:p>
            <a:r>
              <a:rPr lang="en-US"/>
              <a:t>final</a:t>
            </a:r>
            <a:endParaRPr lang="en-US"/>
          </a:p>
          <a:p>
            <a:r>
              <a:rPr lang="en-US"/>
              <a:t>static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Inheritance in JAVA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Inheritance in Java is a mechanism in which one object acquires all the properties and behaviors of a parent object.</a:t>
            </a:r>
            <a:endParaRPr lang="en-US"/>
          </a:p>
          <a:p>
            <a:r>
              <a:rPr lang="en-US"/>
              <a:t>Inheritance represents the IS-A relationship which is also known as a parent-child relationship.</a:t>
            </a:r>
            <a:endParaRPr lang="en-US"/>
          </a:p>
          <a:p>
            <a:r>
              <a:rPr lang="en-US"/>
              <a:t>Class: A class is a group of objects which have common properties. It is a template or blueprint from which objects are created.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Sub Class/Child Class: Subclass is a class which inherits the other class. It is also called a derived class, extended class, or child class.</a:t>
            </a:r>
            <a:endParaRPr lang="en-US"/>
          </a:p>
          <a:p>
            <a:r>
              <a:rPr lang="en-US">
                <a:sym typeface="+mn-ea"/>
              </a:rPr>
              <a:t>Super Class/Parent Class: Superclass is the class from where a subclass inherits the features. It is also called a base class or a parent class.</a:t>
            </a:r>
            <a:endParaRPr lang="en-US"/>
          </a:p>
          <a:p>
            <a:r>
              <a:rPr lang="en-US">
                <a:sym typeface="+mn-ea"/>
              </a:rPr>
              <a:t>Reusability: Reusability is a mechanism which facilitates you to reuse the fields and methods of the existing class when you create a new class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Syntax for inheritance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class Subclass-name </a:t>
            </a:r>
            <a:r>
              <a:rPr lang="en-US">
                <a:solidFill>
                  <a:srgbClr val="0070C0"/>
                </a:solidFill>
              </a:rPr>
              <a:t>extends</a:t>
            </a:r>
            <a:r>
              <a:rPr lang="en-US">
                <a:solidFill>
                  <a:srgbClr val="FF0000"/>
                </a:solidFill>
              </a:rPr>
              <a:t> Superclass-name </a:t>
            </a:r>
            <a:r>
              <a:rPr lang="en-US"/>
              <a:t>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{  </a:t>
            </a:r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/>
              <a:t>   //methods and fields  </a:t>
            </a: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}  </a:t>
            </a:r>
            <a:endParaRPr lang="en-US">
              <a:solidFill>
                <a:srgbClr val="FF0000"/>
              </a:solidFill>
            </a:endParaRPr>
          </a:p>
          <a:p>
            <a:endParaRPr lang="en-US"/>
          </a:p>
          <a:p>
            <a:r>
              <a:rPr lang="en-US"/>
              <a:t>eg. </a:t>
            </a:r>
            <a:endParaRPr lang="en-US"/>
          </a:p>
          <a:p>
            <a:pPr marL="0" indent="0">
              <a:buNone/>
            </a:pPr>
            <a:r>
              <a:rPr lang="en-US"/>
              <a:t>class ford extends Car{</a:t>
            </a:r>
            <a:endParaRPr lang="en-US"/>
          </a:p>
          <a:p>
            <a:pPr marL="0" indent="0">
              <a:buNone/>
            </a:pPr>
            <a:r>
              <a:rPr lang="en-US"/>
              <a:t>void printInfo();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Types of inheritance in java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348105"/>
            <a:ext cx="11151235" cy="497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Inheritance not supported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" y="1316355"/>
            <a:ext cx="11304270" cy="513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Single Inheritance Example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600"/>
              <a:t>class Animal{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void eat(){System.out.println("eating...");}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}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class Dog extends Animal{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void bark(){System.out.println("barking...");}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}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class TestInheritance{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public static void main(String args[]){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Dog d=new Dog();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d.bark();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d.eat();  </a:t>
            </a:r>
            <a:endParaRPr lang="en-US" sz="2600"/>
          </a:p>
          <a:p>
            <a:pPr marL="0" indent="0">
              <a:buNone/>
            </a:pPr>
            <a:r>
              <a:rPr lang="en-US" sz="2600"/>
              <a:t>}}  </a:t>
            </a:r>
            <a:endParaRPr lang="en-US" sz="2600"/>
          </a:p>
        </p:txBody>
      </p:sp>
      <p:sp>
        <p:nvSpPr>
          <p:cNvPr id="5" name="Rectangle 4"/>
          <p:cNvSpPr/>
          <p:nvPr/>
        </p:nvSpPr>
        <p:spPr>
          <a:xfrm>
            <a:off x="7485698" y="1374775"/>
            <a:ext cx="424815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barking...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eating...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36329</Words>
  <Application>WPS Presentation</Application>
  <PresentationFormat>Widescreen</PresentationFormat>
  <Paragraphs>1673</Paragraphs>
  <Slides>154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154</vt:i4>
      </vt:variant>
    </vt:vector>
  </HeadingPairs>
  <TitlesOfParts>
    <vt:vector size="165" baseType="lpstr">
      <vt:lpstr>Arial</vt:lpstr>
      <vt:lpstr>SimSun</vt:lpstr>
      <vt:lpstr>Wingdings</vt:lpstr>
      <vt:lpstr>Wingdings</vt:lpstr>
      <vt:lpstr>Microsoft YaHei</vt:lpstr>
      <vt:lpstr/>
      <vt:lpstr>Arial Unicode MS</vt:lpstr>
      <vt:lpstr>Calibri</vt:lpstr>
      <vt:lpstr>Segoe Print</vt:lpstr>
      <vt:lpstr>Data Pie Charts</vt:lpstr>
      <vt:lpstr>Equation.KSEE3</vt:lpstr>
      <vt:lpstr>JAVA PROGRAMMING</vt:lpstr>
      <vt:lpstr>What is JAVA?</vt:lpstr>
      <vt:lpstr>Where is java being used?</vt:lpstr>
      <vt:lpstr>History and evolution of JAVA</vt:lpstr>
      <vt:lpstr>JAVA Programming Structure</vt:lpstr>
      <vt:lpstr>Simple program to understand the structure</vt:lpstr>
      <vt:lpstr>JAVA Environment</vt:lpstr>
      <vt:lpstr>JAVA Virtual Machine</vt:lpstr>
      <vt:lpstr>JAVA Runtime Environment</vt:lpstr>
      <vt:lpstr>JAVA Development Kit</vt:lpstr>
      <vt:lpstr>PowerPoint 演示文稿</vt:lpstr>
      <vt:lpstr>RECALL</vt:lpstr>
      <vt:lpstr>JAVA Variables</vt:lpstr>
      <vt:lpstr>Types of variables</vt:lpstr>
      <vt:lpstr>Example to understand variables better</vt:lpstr>
      <vt:lpstr>Datatypes</vt:lpstr>
      <vt:lpstr>Primitive DataTypes</vt:lpstr>
      <vt:lpstr>Primitive Datatypes Example</vt:lpstr>
      <vt:lpstr>Operators in Java</vt:lpstr>
      <vt:lpstr>PowerPoint 演示文稿</vt:lpstr>
      <vt:lpstr>Unary Operator</vt:lpstr>
      <vt:lpstr>Unary  ! Operator</vt:lpstr>
      <vt:lpstr>Arthimetic operators</vt:lpstr>
      <vt:lpstr>Assingnment Operator</vt:lpstr>
      <vt:lpstr>Relational Operator</vt:lpstr>
      <vt:lpstr>Left shift Operator</vt:lpstr>
      <vt:lpstr>Right shift operator</vt:lpstr>
      <vt:lpstr>AND Operator ( Logical &amp;&amp; and Bitwise &amp;)</vt:lpstr>
      <vt:lpstr>OR Operator Logical || and Bitwise |</vt:lpstr>
      <vt:lpstr>Tenary Operator</vt:lpstr>
      <vt:lpstr>TRY IT OUT</vt:lpstr>
      <vt:lpstr>RECALL</vt:lpstr>
      <vt:lpstr>Non Primitive Datatypes (Strings)</vt:lpstr>
      <vt:lpstr>Non Primitive Datatypes (Strings)</vt:lpstr>
      <vt:lpstr>String literal</vt:lpstr>
      <vt:lpstr>String creation-By new keyword</vt:lpstr>
      <vt:lpstr>Java String class methods</vt:lpstr>
      <vt:lpstr>PowerPoint 演示文稿</vt:lpstr>
      <vt:lpstr>Control statements in JAVA</vt:lpstr>
      <vt:lpstr>Java If Statement</vt:lpstr>
      <vt:lpstr>JAVA if-else statement</vt:lpstr>
      <vt:lpstr>JAVA else-if ladder statement</vt:lpstr>
      <vt:lpstr>Switch statement</vt:lpstr>
      <vt:lpstr>Java Break Statement</vt:lpstr>
      <vt:lpstr>Java Continue Statement</vt:lpstr>
      <vt:lpstr>Try it out</vt:lpstr>
      <vt:lpstr>Recall</vt:lpstr>
      <vt:lpstr>Loops in Java</vt:lpstr>
      <vt:lpstr>While Loop</vt:lpstr>
      <vt:lpstr>Example of while Loop</vt:lpstr>
      <vt:lpstr>Do While Loop</vt:lpstr>
      <vt:lpstr>Example of do while Loop</vt:lpstr>
      <vt:lpstr>For Loop</vt:lpstr>
      <vt:lpstr>Example of For Loop</vt:lpstr>
      <vt:lpstr>For Each Loop</vt:lpstr>
      <vt:lpstr>PowerPoint 演示文稿</vt:lpstr>
      <vt:lpstr>PowerPoint 演示文稿</vt:lpstr>
      <vt:lpstr>PowerPoint 演示文稿</vt:lpstr>
      <vt:lpstr>Array in JAVA (Non primitive Datatype)</vt:lpstr>
      <vt:lpstr>Types of Array in java</vt:lpstr>
      <vt:lpstr>How elements are stored in a Array?</vt:lpstr>
      <vt:lpstr>Example of Single Dimentional Array</vt:lpstr>
      <vt:lpstr>Example of MultiDimensional Array</vt:lpstr>
      <vt:lpstr>Scanner Class in JAVA</vt:lpstr>
      <vt:lpstr>Example of Scanner Class</vt:lpstr>
      <vt:lpstr>Try it out</vt:lpstr>
      <vt:lpstr>Recall</vt:lpstr>
      <vt:lpstr>OOPS Concept in java</vt:lpstr>
      <vt:lpstr>Concepts in OOPS</vt:lpstr>
      <vt:lpstr>PowerPoint 演示文稿</vt:lpstr>
      <vt:lpstr>What is Class?</vt:lpstr>
      <vt:lpstr>Syntax of Class</vt:lpstr>
      <vt:lpstr>Objects in java</vt:lpstr>
      <vt:lpstr>Syntax for Object creation</vt:lpstr>
      <vt:lpstr>Functions /Methods in Java</vt:lpstr>
      <vt:lpstr>Method Calling</vt:lpstr>
      <vt:lpstr>Types of functions based on return type</vt:lpstr>
      <vt:lpstr>The void Keyword</vt:lpstr>
      <vt:lpstr>Constructor in java</vt:lpstr>
      <vt:lpstr>Default Constructor</vt:lpstr>
      <vt:lpstr>PowerPoint 演示文稿</vt:lpstr>
      <vt:lpstr>Modifiers in JAVA</vt:lpstr>
      <vt:lpstr>Types of Access modifiers</vt:lpstr>
      <vt:lpstr>Access modifiers when used with class</vt:lpstr>
      <vt:lpstr>Recall</vt:lpstr>
      <vt:lpstr>Access modifiers with members and function</vt:lpstr>
      <vt:lpstr>Try it out</vt:lpstr>
      <vt:lpstr>Java Non Access Modifiers</vt:lpstr>
      <vt:lpstr>Final</vt:lpstr>
      <vt:lpstr>Static</vt:lpstr>
      <vt:lpstr>Example for Static </vt:lpstr>
      <vt:lpstr>PowerPoint 演示文稿</vt:lpstr>
      <vt:lpstr>Recall</vt:lpstr>
      <vt:lpstr>Inheritance in JAVA</vt:lpstr>
      <vt:lpstr>PowerPoint 演示文稿</vt:lpstr>
      <vt:lpstr>Syntax for inheritance</vt:lpstr>
      <vt:lpstr>Types of inheritance in java</vt:lpstr>
      <vt:lpstr>Inheritance not supported</vt:lpstr>
      <vt:lpstr>Single Inheritance Example</vt:lpstr>
      <vt:lpstr>Multilevel Inheritance Example</vt:lpstr>
      <vt:lpstr>Hierarchical Inheritance Example</vt:lpstr>
      <vt:lpstr>Why multiple inheritance is not supported in java?</vt:lpstr>
      <vt:lpstr>Referencing Subclass objects </vt:lpstr>
      <vt:lpstr>Try it out</vt:lpstr>
      <vt:lpstr>Recall</vt:lpstr>
      <vt:lpstr>Polymorphism in JAVA</vt:lpstr>
      <vt:lpstr>Types of polymorphism</vt:lpstr>
      <vt:lpstr>Method Overloading in Java</vt:lpstr>
      <vt:lpstr>Method Overloading: changing no. of arguments</vt:lpstr>
      <vt:lpstr>Method Overloading: changing datatype of args</vt:lpstr>
      <vt:lpstr>PowerPoint 演示文稿</vt:lpstr>
      <vt:lpstr>PowerPoint 演示文稿</vt:lpstr>
      <vt:lpstr>PowerPoint 演示文稿</vt:lpstr>
      <vt:lpstr>PowerPoint 演示文稿</vt:lpstr>
      <vt:lpstr>Method Overriding in Java</vt:lpstr>
      <vt:lpstr>Rules for Java Method Overriding</vt:lpstr>
      <vt:lpstr>PowerPoint 演示文稿</vt:lpstr>
      <vt:lpstr>PowerPoint 演示文稿</vt:lpstr>
      <vt:lpstr>PowerPoint 演示文稿</vt:lpstr>
      <vt:lpstr>Try it out</vt:lpstr>
      <vt:lpstr>Recall</vt:lpstr>
      <vt:lpstr>Java - Abstraction</vt:lpstr>
      <vt:lpstr>Abstact</vt:lpstr>
      <vt:lpstr>Abstract rules for Classes</vt:lpstr>
      <vt:lpstr>Abstract rules for methods</vt:lpstr>
      <vt:lpstr>PowerPoint 演示文稿</vt:lpstr>
      <vt:lpstr>Interface in JAVA</vt:lpstr>
      <vt:lpstr>Why we need Interface??</vt:lpstr>
      <vt:lpstr>Implementing Multiple inheritance using interface</vt:lpstr>
      <vt:lpstr>Rules</vt:lpstr>
      <vt:lpstr>PowerPoint 演示文稿</vt:lpstr>
      <vt:lpstr>Recall</vt:lpstr>
      <vt:lpstr>PowerPoint 演示文稿</vt:lpstr>
      <vt:lpstr>PowerPoint 演示文稿</vt:lpstr>
      <vt:lpstr>PowerPoint 演示文稿</vt:lpstr>
      <vt:lpstr>PowerPoint 演示文稿</vt:lpstr>
      <vt:lpstr>Collections in java</vt:lpstr>
      <vt:lpstr>Hierarchy of collections</vt:lpstr>
      <vt:lpstr>Java ArrayList class</vt:lpstr>
      <vt:lpstr>Example of ArrayList</vt:lpstr>
      <vt:lpstr>PowerPoint 演示文稿</vt:lpstr>
      <vt:lpstr>Iterating Collection through for-each loop</vt:lpstr>
      <vt:lpstr>User-defined class objects in Java ArrayList</vt:lpstr>
      <vt:lpstr>PowerPoint 演示文稿</vt:lpstr>
      <vt:lpstr>Java HashMap class</vt:lpstr>
      <vt:lpstr>PowerPoint 演示文稿</vt:lpstr>
      <vt:lpstr>PowerPoint 演示文稿</vt:lpstr>
      <vt:lpstr>What will be the output?</vt:lpstr>
      <vt:lpstr>PowerPoint 演示文稿</vt:lpstr>
      <vt:lpstr>PowerPoint 演示文稿</vt:lpstr>
      <vt:lpstr>Keywords in exception handling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1380824</dc:creator>
  <cp:lastModifiedBy>1380824</cp:lastModifiedBy>
  <cp:revision>30</cp:revision>
  <dcterms:created xsi:type="dcterms:W3CDTF">2018-08-16T14:52:00Z</dcterms:created>
  <dcterms:modified xsi:type="dcterms:W3CDTF">2018-09-18T05:36:39Z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1033-10.2.0.5996</vt:lpwstr>
  </property>
</Properties>
</file>