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4.jpg" ContentType="image/unknown"/>
  <Override PartName="/ppt/media/image5.jpg" ContentType="image/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1" r:id="rId1"/>
  </p:sldMasterIdLst>
  <p:sldIdLst>
    <p:sldId id="256" r:id="rId2"/>
    <p:sldId id="261" r:id="rId3"/>
    <p:sldId id="258" r:id="rId4"/>
    <p:sldId id="259" r:id="rId5"/>
    <p:sldId id="269" r:id="rId6"/>
    <p:sldId id="270" r:id="rId7"/>
    <p:sldId id="262" r:id="rId8"/>
    <p:sldId id="263" r:id="rId9"/>
    <p:sldId id="264" r:id="rId10"/>
    <p:sldId id="265" r:id="rId11"/>
    <p:sldId id="267" r:id="rId12"/>
    <p:sldId id="266" r:id="rId13"/>
    <p:sldId id="268"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0EB82F-B911-4A4A-BDCA-7D7F79EA3409}">
          <p14:sldIdLst>
            <p14:sldId id="256"/>
            <p14:sldId id="261"/>
            <p14:sldId id="258"/>
            <p14:sldId id="259"/>
            <p14:sldId id="269"/>
            <p14:sldId id="270"/>
            <p14:sldId id="262"/>
            <p14:sldId id="263"/>
            <p14:sldId id="264"/>
            <p14:sldId id="265"/>
            <p14:sldId id="267"/>
          </p14:sldIdLst>
        </p14:section>
        <p14:section name="Untitled Section" id="{CDB580A9-3817-4D55-90A4-95BF798E23FD}">
          <p14:sldIdLst>
            <p14:sldId id="266"/>
            <p14:sldId id="268"/>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3" autoAdjust="0"/>
    <p:restoredTop sz="94660"/>
  </p:normalViewPr>
  <p:slideViewPr>
    <p:cSldViewPr snapToGrid="0">
      <p:cViewPr>
        <p:scale>
          <a:sx n="75" d="100"/>
          <a:sy n="75" d="100"/>
        </p:scale>
        <p:origin x="83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E9D9C-F1D4-4BAF-AF80-E8AA1F6A3272}" type="doc">
      <dgm:prSet loTypeId="urn:microsoft.com/office/officeart/2005/8/layout/hProcess4" loCatId="process" qsTypeId="urn:microsoft.com/office/officeart/2005/8/quickstyle/3d3" qsCatId="3D" csTypeId="urn:microsoft.com/office/officeart/2005/8/colors/accent0_1" csCatId="mainScheme" phldr="1"/>
      <dgm:spPr/>
    </dgm:pt>
    <dgm:pt modelId="{7B4BB969-E894-4F38-BE97-8F596B4E48C8}">
      <dgm:prSet phldrT="[Text]" custT="1"/>
      <dgm:spPr/>
      <dgm:t>
        <a:bodyPr/>
        <a:lstStyle/>
        <a:p>
          <a:r>
            <a:rPr lang="en-IN" sz="1400" dirty="0"/>
            <a:t>Data Collection</a:t>
          </a:r>
        </a:p>
      </dgm:t>
    </dgm:pt>
    <dgm:pt modelId="{3906A10C-DCA0-49EC-A667-3510A6991DE5}" type="parTrans" cxnId="{BA53BF89-B47B-4118-8F9A-FF7740620ED3}">
      <dgm:prSet/>
      <dgm:spPr/>
      <dgm:t>
        <a:bodyPr/>
        <a:lstStyle/>
        <a:p>
          <a:endParaRPr lang="en-IN" sz="1800"/>
        </a:p>
      </dgm:t>
    </dgm:pt>
    <dgm:pt modelId="{D0D46F89-1F02-4ED5-8D79-C9B2437C107B}" type="sibTrans" cxnId="{BA53BF89-B47B-4118-8F9A-FF7740620ED3}">
      <dgm:prSet/>
      <dgm:spPr/>
      <dgm:t>
        <a:bodyPr/>
        <a:lstStyle/>
        <a:p>
          <a:endParaRPr lang="en-IN" sz="1800"/>
        </a:p>
      </dgm:t>
    </dgm:pt>
    <dgm:pt modelId="{C3FADF26-7579-4D01-888E-E7049132D1B7}">
      <dgm:prSet phldrT="[Text]" custT="1"/>
      <dgm:spPr/>
      <dgm:t>
        <a:bodyPr/>
        <a:lstStyle/>
        <a:p>
          <a:r>
            <a:rPr lang="en-IN" sz="1400" dirty="0"/>
            <a:t>Data Pre-processing </a:t>
          </a:r>
        </a:p>
      </dgm:t>
    </dgm:pt>
    <dgm:pt modelId="{246937EA-988F-4881-AC31-D04D99957A96}" type="parTrans" cxnId="{17D9F03C-3A94-41F4-8A64-E4A9F28D3650}">
      <dgm:prSet/>
      <dgm:spPr/>
      <dgm:t>
        <a:bodyPr/>
        <a:lstStyle/>
        <a:p>
          <a:endParaRPr lang="en-IN" sz="1800"/>
        </a:p>
      </dgm:t>
    </dgm:pt>
    <dgm:pt modelId="{E8002CF2-5C4B-409D-8873-498EC99856DD}" type="sibTrans" cxnId="{17D9F03C-3A94-41F4-8A64-E4A9F28D3650}">
      <dgm:prSet/>
      <dgm:spPr/>
      <dgm:t>
        <a:bodyPr/>
        <a:lstStyle/>
        <a:p>
          <a:endParaRPr lang="en-IN" sz="1800"/>
        </a:p>
      </dgm:t>
    </dgm:pt>
    <dgm:pt modelId="{82A41E5C-DCF1-4085-88BC-0B0B21F0A5B2}">
      <dgm:prSet phldrT="[Text]" custT="1"/>
      <dgm:spPr/>
      <dgm:t>
        <a:bodyPr/>
        <a:lstStyle/>
        <a:p>
          <a:r>
            <a:rPr lang="en-IN" sz="1400" dirty="0"/>
            <a:t>Feature Selection</a:t>
          </a:r>
        </a:p>
      </dgm:t>
    </dgm:pt>
    <dgm:pt modelId="{1DE51126-8E78-4294-B24E-2450EED2118C}" type="parTrans" cxnId="{3726BA94-E50C-4720-8596-0E237F5CE230}">
      <dgm:prSet/>
      <dgm:spPr/>
      <dgm:t>
        <a:bodyPr/>
        <a:lstStyle/>
        <a:p>
          <a:endParaRPr lang="en-IN" sz="1800"/>
        </a:p>
      </dgm:t>
    </dgm:pt>
    <dgm:pt modelId="{ECBE7F7C-7804-4827-82F3-61FBB29B8533}" type="sibTrans" cxnId="{3726BA94-E50C-4720-8596-0E237F5CE230}">
      <dgm:prSet/>
      <dgm:spPr/>
      <dgm:t>
        <a:bodyPr/>
        <a:lstStyle/>
        <a:p>
          <a:endParaRPr lang="en-IN" sz="1800"/>
        </a:p>
      </dgm:t>
    </dgm:pt>
    <dgm:pt modelId="{6DEA2C73-F4E3-4E52-BE42-900F177A232D}">
      <dgm:prSet phldrT="[Text]" custT="1"/>
      <dgm:spPr/>
      <dgm:t>
        <a:bodyPr/>
        <a:lstStyle/>
        <a:p>
          <a:r>
            <a:rPr lang="en-IN" sz="1400" dirty="0"/>
            <a:t>Model Training</a:t>
          </a:r>
        </a:p>
      </dgm:t>
    </dgm:pt>
    <dgm:pt modelId="{EAE46601-6068-4942-9AD7-6FB7251BD008}" type="parTrans" cxnId="{2EC349DA-BE35-405A-9FFD-BBCD8135F119}">
      <dgm:prSet/>
      <dgm:spPr/>
      <dgm:t>
        <a:bodyPr/>
        <a:lstStyle/>
        <a:p>
          <a:endParaRPr lang="en-IN" sz="1800"/>
        </a:p>
      </dgm:t>
    </dgm:pt>
    <dgm:pt modelId="{27C3E347-306F-4531-82CC-F2291889E256}" type="sibTrans" cxnId="{2EC349DA-BE35-405A-9FFD-BBCD8135F119}">
      <dgm:prSet/>
      <dgm:spPr/>
      <dgm:t>
        <a:bodyPr/>
        <a:lstStyle/>
        <a:p>
          <a:endParaRPr lang="en-IN" sz="1800"/>
        </a:p>
      </dgm:t>
    </dgm:pt>
    <dgm:pt modelId="{6772725C-4B34-4902-A914-D6DF48862940}">
      <dgm:prSet phldrT="[Text]" custT="1"/>
      <dgm:spPr/>
      <dgm:t>
        <a:bodyPr/>
        <a:lstStyle/>
        <a:p>
          <a:r>
            <a:rPr lang="en-IN" sz="1400" dirty="0"/>
            <a:t>Prediction</a:t>
          </a:r>
        </a:p>
      </dgm:t>
    </dgm:pt>
    <dgm:pt modelId="{4274E06D-CBC9-4CF2-A335-9E52B1522B25}" type="parTrans" cxnId="{E41E56DF-6B1D-4E64-B6B6-999C540BD96F}">
      <dgm:prSet/>
      <dgm:spPr/>
      <dgm:t>
        <a:bodyPr/>
        <a:lstStyle/>
        <a:p>
          <a:endParaRPr lang="en-IN" sz="1800"/>
        </a:p>
      </dgm:t>
    </dgm:pt>
    <dgm:pt modelId="{1DDFF806-FF97-4E76-8DF2-3AF0090436FA}" type="sibTrans" cxnId="{E41E56DF-6B1D-4E64-B6B6-999C540BD96F}">
      <dgm:prSet/>
      <dgm:spPr/>
      <dgm:t>
        <a:bodyPr/>
        <a:lstStyle/>
        <a:p>
          <a:endParaRPr lang="en-IN" sz="1800"/>
        </a:p>
      </dgm:t>
    </dgm:pt>
    <dgm:pt modelId="{B5E55770-B50F-4AE4-9A97-AF309C8EC767}" type="pres">
      <dgm:prSet presAssocID="{DDBE9D9C-F1D4-4BAF-AF80-E8AA1F6A3272}" presName="Name0" presStyleCnt="0">
        <dgm:presLayoutVars>
          <dgm:dir/>
          <dgm:animLvl val="lvl"/>
          <dgm:resizeHandles val="exact"/>
        </dgm:presLayoutVars>
      </dgm:prSet>
      <dgm:spPr/>
    </dgm:pt>
    <dgm:pt modelId="{FC6FA29F-D1C0-4D7A-AD03-3B532566B9B3}" type="pres">
      <dgm:prSet presAssocID="{DDBE9D9C-F1D4-4BAF-AF80-E8AA1F6A3272}" presName="tSp" presStyleCnt="0"/>
      <dgm:spPr/>
    </dgm:pt>
    <dgm:pt modelId="{78466BDA-CB68-4BD0-9580-D874320F7DCB}" type="pres">
      <dgm:prSet presAssocID="{DDBE9D9C-F1D4-4BAF-AF80-E8AA1F6A3272}" presName="bSp" presStyleCnt="0"/>
      <dgm:spPr/>
    </dgm:pt>
    <dgm:pt modelId="{9834F332-EA5A-4A24-9812-3E77DD63605C}" type="pres">
      <dgm:prSet presAssocID="{DDBE9D9C-F1D4-4BAF-AF80-E8AA1F6A3272}" presName="process" presStyleCnt="0"/>
      <dgm:spPr/>
    </dgm:pt>
    <dgm:pt modelId="{B07AED47-6067-4EF6-8418-6D1EE359014A}" type="pres">
      <dgm:prSet presAssocID="{7B4BB969-E894-4F38-BE97-8F596B4E48C8}" presName="composite1" presStyleCnt="0"/>
      <dgm:spPr/>
    </dgm:pt>
    <dgm:pt modelId="{52817FD8-87B8-4007-96E2-C726D1DF0E44}" type="pres">
      <dgm:prSet presAssocID="{7B4BB969-E894-4F38-BE97-8F596B4E48C8}" presName="dummyNode1" presStyleLbl="node1" presStyleIdx="0" presStyleCnt="5"/>
      <dgm:spPr/>
    </dgm:pt>
    <dgm:pt modelId="{D4A1E3FB-FC71-406B-85A3-0503690E4DB5}" type="pres">
      <dgm:prSet presAssocID="{7B4BB969-E894-4F38-BE97-8F596B4E48C8}" presName="childNode1" presStyleLbl="bgAcc1" presStyleIdx="0" presStyleCnt="5">
        <dgm:presLayoutVars>
          <dgm:bulletEnabled val="1"/>
        </dgm:presLayoutVars>
      </dgm:prSet>
      <dgm:spPr/>
    </dgm:pt>
    <dgm:pt modelId="{6E14D261-CBC5-46F9-9CB3-54241B4159E5}" type="pres">
      <dgm:prSet presAssocID="{7B4BB969-E894-4F38-BE97-8F596B4E48C8}" presName="childNode1tx" presStyleLbl="bgAcc1" presStyleIdx="0" presStyleCnt="5">
        <dgm:presLayoutVars>
          <dgm:bulletEnabled val="1"/>
        </dgm:presLayoutVars>
      </dgm:prSet>
      <dgm:spPr/>
    </dgm:pt>
    <dgm:pt modelId="{54E1B224-C20E-4D70-98D8-2CFFCBAE4022}" type="pres">
      <dgm:prSet presAssocID="{7B4BB969-E894-4F38-BE97-8F596B4E48C8}" presName="parentNode1" presStyleLbl="node1" presStyleIdx="0" presStyleCnt="5">
        <dgm:presLayoutVars>
          <dgm:chMax val="1"/>
          <dgm:bulletEnabled val="1"/>
        </dgm:presLayoutVars>
      </dgm:prSet>
      <dgm:spPr/>
    </dgm:pt>
    <dgm:pt modelId="{BEF33212-88A7-4EAB-AE73-A905E8A760D6}" type="pres">
      <dgm:prSet presAssocID="{7B4BB969-E894-4F38-BE97-8F596B4E48C8}" presName="connSite1" presStyleCnt="0"/>
      <dgm:spPr/>
    </dgm:pt>
    <dgm:pt modelId="{25397308-D726-4C37-BA97-FD753EF4E24F}" type="pres">
      <dgm:prSet presAssocID="{D0D46F89-1F02-4ED5-8D79-C9B2437C107B}" presName="Name9" presStyleLbl="sibTrans2D1" presStyleIdx="0" presStyleCnt="4"/>
      <dgm:spPr/>
    </dgm:pt>
    <dgm:pt modelId="{71E7A54C-4FF1-4B99-BECC-6E485FC55227}" type="pres">
      <dgm:prSet presAssocID="{C3FADF26-7579-4D01-888E-E7049132D1B7}" presName="composite2" presStyleCnt="0"/>
      <dgm:spPr/>
    </dgm:pt>
    <dgm:pt modelId="{D7FB9227-50A1-401C-966F-AF4BF966DA55}" type="pres">
      <dgm:prSet presAssocID="{C3FADF26-7579-4D01-888E-E7049132D1B7}" presName="dummyNode2" presStyleLbl="node1" presStyleIdx="0" presStyleCnt="5"/>
      <dgm:spPr/>
    </dgm:pt>
    <dgm:pt modelId="{B55C9623-B053-48CF-B20A-BD8EC9F35D2A}" type="pres">
      <dgm:prSet presAssocID="{C3FADF26-7579-4D01-888E-E7049132D1B7}" presName="childNode2" presStyleLbl="bgAcc1" presStyleIdx="1" presStyleCnt="5">
        <dgm:presLayoutVars>
          <dgm:bulletEnabled val="1"/>
        </dgm:presLayoutVars>
      </dgm:prSet>
      <dgm:spPr/>
    </dgm:pt>
    <dgm:pt modelId="{840249C9-8A15-441E-A5BA-4CB99A635D4B}" type="pres">
      <dgm:prSet presAssocID="{C3FADF26-7579-4D01-888E-E7049132D1B7}" presName="childNode2tx" presStyleLbl="bgAcc1" presStyleIdx="1" presStyleCnt="5">
        <dgm:presLayoutVars>
          <dgm:bulletEnabled val="1"/>
        </dgm:presLayoutVars>
      </dgm:prSet>
      <dgm:spPr/>
    </dgm:pt>
    <dgm:pt modelId="{3B9F2FBA-D0E9-4F26-A076-B2121E9C66AB}" type="pres">
      <dgm:prSet presAssocID="{C3FADF26-7579-4D01-888E-E7049132D1B7}" presName="parentNode2" presStyleLbl="node1" presStyleIdx="1" presStyleCnt="5">
        <dgm:presLayoutVars>
          <dgm:chMax val="0"/>
          <dgm:bulletEnabled val="1"/>
        </dgm:presLayoutVars>
      </dgm:prSet>
      <dgm:spPr/>
    </dgm:pt>
    <dgm:pt modelId="{6D6E04F9-9B03-4BC0-8497-0BF9C0EF089A}" type="pres">
      <dgm:prSet presAssocID="{C3FADF26-7579-4D01-888E-E7049132D1B7}" presName="connSite2" presStyleCnt="0"/>
      <dgm:spPr/>
    </dgm:pt>
    <dgm:pt modelId="{66286B9D-719B-498B-9121-5E9FC0B14F43}" type="pres">
      <dgm:prSet presAssocID="{E8002CF2-5C4B-409D-8873-498EC99856DD}" presName="Name18" presStyleLbl="sibTrans2D1" presStyleIdx="1" presStyleCnt="4"/>
      <dgm:spPr/>
    </dgm:pt>
    <dgm:pt modelId="{315FD1CE-41BE-471C-873F-82C105725482}" type="pres">
      <dgm:prSet presAssocID="{82A41E5C-DCF1-4085-88BC-0B0B21F0A5B2}" presName="composite1" presStyleCnt="0"/>
      <dgm:spPr/>
    </dgm:pt>
    <dgm:pt modelId="{9D6C8F77-1886-44FB-B8C3-98A033B3E6E9}" type="pres">
      <dgm:prSet presAssocID="{82A41E5C-DCF1-4085-88BC-0B0B21F0A5B2}" presName="dummyNode1" presStyleLbl="node1" presStyleIdx="1" presStyleCnt="5"/>
      <dgm:spPr/>
    </dgm:pt>
    <dgm:pt modelId="{FD20B6D0-50AE-4BA1-8876-281E9E2E8D79}" type="pres">
      <dgm:prSet presAssocID="{82A41E5C-DCF1-4085-88BC-0B0B21F0A5B2}" presName="childNode1" presStyleLbl="bgAcc1" presStyleIdx="2" presStyleCnt="5">
        <dgm:presLayoutVars>
          <dgm:bulletEnabled val="1"/>
        </dgm:presLayoutVars>
      </dgm:prSet>
      <dgm:spPr/>
    </dgm:pt>
    <dgm:pt modelId="{C06E87AC-18A1-4B65-A14C-DB8E3F93D4DA}" type="pres">
      <dgm:prSet presAssocID="{82A41E5C-DCF1-4085-88BC-0B0B21F0A5B2}" presName="childNode1tx" presStyleLbl="bgAcc1" presStyleIdx="2" presStyleCnt="5">
        <dgm:presLayoutVars>
          <dgm:bulletEnabled val="1"/>
        </dgm:presLayoutVars>
      </dgm:prSet>
      <dgm:spPr/>
    </dgm:pt>
    <dgm:pt modelId="{50B5A2FB-8AEE-4A50-B214-07C2095775A0}" type="pres">
      <dgm:prSet presAssocID="{82A41E5C-DCF1-4085-88BC-0B0B21F0A5B2}" presName="parentNode1" presStyleLbl="node1" presStyleIdx="2" presStyleCnt="5">
        <dgm:presLayoutVars>
          <dgm:chMax val="1"/>
          <dgm:bulletEnabled val="1"/>
        </dgm:presLayoutVars>
      </dgm:prSet>
      <dgm:spPr/>
    </dgm:pt>
    <dgm:pt modelId="{7B94AE34-9BF6-459A-B95E-7E234EB943E2}" type="pres">
      <dgm:prSet presAssocID="{82A41E5C-DCF1-4085-88BC-0B0B21F0A5B2}" presName="connSite1" presStyleCnt="0"/>
      <dgm:spPr/>
    </dgm:pt>
    <dgm:pt modelId="{02AF7D85-282B-454D-8474-834D12D1E626}" type="pres">
      <dgm:prSet presAssocID="{ECBE7F7C-7804-4827-82F3-61FBB29B8533}" presName="Name9" presStyleLbl="sibTrans2D1" presStyleIdx="2" presStyleCnt="4"/>
      <dgm:spPr/>
    </dgm:pt>
    <dgm:pt modelId="{E8AF3D4A-7702-484B-8431-ABC70635E4D9}" type="pres">
      <dgm:prSet presAssocID="{6DEA2C73-F4E3-4E52-BE42-900F177A232D}" presName="composite2" presStyleCnt="0"/>
      <dgm:spPr/>
    </dgm:pt>
    <dgm:pt modelId="{04661CDA-DAB9-4F6E-8F51-9E44F5198273}" type="pres">
      <dgm:prSet presAssocID="{6DEA2C73-F4E3-4E52-BE42-900F177A232D}" presName="dummyNode2" presStyleLbl="node1" presStyleIdx="2" presStyleCnt="5"/>
      <dgm:spPr/>
    </dgm:pt>
    <dgm:pt modelId="{6F2E9A09-A0CF-4B1B-BEE3-B87BB46DFBAD}" type="pres">
      <dgm:prSet presAssocID="{6DEA2C73-F4E3-4E52-BE42-900F177A232D}" presName="childNode2" presStyleLbl="bgAcc1" presStyleIdx="3" presStyleCnt="5">
        <dgm:presLayoutVars>
          <dgm:bulletEnabled val="1"/>
        </dgm:presLayoutVars>
      </dgm:prSet>
      <dgm:spPr/>
    </dgm:pt>
    <dgm:pt modelId="{F3DEC418-20CE-4C36-BC6C-C4D6312319D6}" type="pres">
      <dgm:prSet presAssocID="{6DEA2C73-F4E3-4E52-BE42-900F177A232D}" presName="childNode2tx" presStyleLbl="bgAcc1" presStyleIdx="3" presStyleCnt="5">
        <dgm:presLayoutVars>
          <dgm:bulletEnabled val="1"/>
        </dgm:presLayoutVars>
      </dgm:prSet>
      <dgm:spPr/>
    </dgm:pt>
    <dgm:pt modelId="{8114F3E0-08F0-4263-9672-40059FAC1016}" type="pres">
      <dgm:prSet presAssocID="{6DEA2C73-F4E3-4E52-BE42-900F177A232D}" presName="parentNode2" presStyleLbl="node1" presStyleIdx="3" presStyleCnt="5">
        <dgm:presLayoutVars>
          <dgm:chMax val="0"/>
          <dgm:bulletEnabled val="1"/>
        </dgm:presLayoutVars>
      </dgm:prSet>
      <dgm:spPr/>
    </dgm:pt>
    <dgm:pt modelId="{D22C8C9D-6E69-4388-9FAF-D0A60204F5DE}" type="pres">
      <dgm:prSet presAssocID="{6DEA2C73-F4E3-4E52-BE42-900F177A232D}" presName="connSite2" presStyleCnt="0"/>
      <dgm:spPr/>
    </dgm:pt>
    <dgm:pt modelId="{D3642325-CEC9-41CC-811A-702F87F309E4}" type="pres">
      <dgm:prSet presAssocID="{27C3E347-306F-4531-82CC-F2291889E256}" presName="Name18" presStyleLbl="sibTrans2D1" presStyleIdx="3" presStyleCnt="4"/>
      <dgm:spPr/>
    </dgm:pt>
    <dgm:pt modelId="{AF525F01-236B-4408-A73E-2AB29E7CF14E}" type="pres">
      <dgm:prSet presAssocID="{6772725C-4B34-4902-A914-D6DF48862940}" presName="composite1" presStyleCnt="0"/>
      <dgm:spPr/>
    </dgm:pt>
    <dgm:pt modelId="{38E83334-38EE-45FF-9CDB-0A27D5FA4EF3}" type="pres">
      <dgm:prSet presAssocID="{6772725C-4B34-4902-A914-D6DF48862940}" presName="dummyNode1" presStyleLbl="node1" presStyleIdx="3" presStyleCnt="5"/>
      <dgm:spPr/>
    </dgm:pt>
    <dgm:pt modelId="{9D801266-0485-44AD-8D37-35CCE35CB958}" type="pres">
      <dgm:prSet presAssocID="{6772725C-4B34-4902-A914-D6DF48862940}" presName="childNode1" presStyleLbl="bgAcc1" presStyleIdx="4" presStyleCnt="5">
        <dgm:presLayoutVars>
          <dgm:bulletEnabled val="1"/>
        </dgm:presLayoutVars>
      </dgm:prSet>
      <dgm:spPr/>
    </dgm:pt>
    <dgm:pt modelId="{33A39612-B1A8-4635-9029-DE42B769B7C2}" type="pres">
      <dgm:prSet presAssocID="{6772725C-4B34-4902-A914-D6DF48862940}" presName="childNode1tx" presStyleLbl="bgAcc1" presStyleIdx="4" presStyleCnt="5">
        <dgm:presLayoutVars>
          <dgm:bulletEnabled val="1"/>
        </dgm:presLayoutVars>
      </dgm:prSet>
      <dgm:spPr/>
    </dgm:pt>
    <dgm:pt modelId="{116DD300-BCB0-436C-8A97-1394F2CBD5F2}" type="pres">
      <dgm:prSet presAssocID="{6772725C-4B34-4902-A914-D6DF48862940}" presName="parentNode1" presStyleLbl="node1" presStyleIdx="4" presStyleCnt="5">
        <dgm:presLayoutVars>
          <dgm:chMax val="1"/>
          <dgm:bulletEnabled val="1"/>
        </dgm:presLayoutVars>
      </dgm:prSet>
      <dgm:spPr/>
    </dgm:pt>
    <dgm:pt modelId="{804F9BB2-1A9D-4339-87A2-EC424746A2B0}" type="pres">
      <dgm:prSet presAssocID="{6772725C-4B34-4902-A914-D6DF48862940}" presName="connSite1" presStyleCnt="0"/>
      <dgm:spPr/>
    </dgm:pt>
  </dgm:ptLst>
  <dgm:cxnLst>
    <dgm:cxn modelId="{082AE714-212E-409C-89C8-8F90753EA345}" type="presOf" srcId="{6DEA2C73-F4E3-4E52-BE42-900F177A232D}" destId="{8114F3E0-08F0-4263-9672-40059FAC1016}" srcOrd="0" destOrd="0" presId="urn:microsoft.com/office/officeart/2005/8/layout/hProcess4"/>
    <dgm:cxn modelId="{17D9F03C-3A94-41F4-8A64-E4A9F28D3650}" srcId="{DDBE9D9C-F1D4-4BAF-AF80-E8AA1F6A3272}" destId="{C3FADF26-7579-4D01-888E-E7049132D1B7}" srcOrd="1" destOrd="0" parTransId="{246937EA-988F-4881-AC31-D04D99957A96}" sibTransId="{E8002CF2-5C4B-409D-8873-498EC99856DD}"/>
    <dgm:cxn modelId="{F21B3363-B513-4CC1-BAAB-9DA2B12555C3}" type="presOf" srcId="{6772725C-4B34-4902-A914-D6DF48862940}" destId="{116DD300-BCB0-436C-8A97-1394F2CBD5F2}" srcOrd="0" destOrd="0" presId="urn:microsoft.com/office/officeart/2005/8/layout/hProcess4"/>
    <dgm:cxn modelId="{9AC26073-5E02-4B34-8583-8DACA1DB7C03}" type="presOf" srcId="{E8002CF2-5C4B-409D-8873-498EC99856DD}" destId="{66286B9D-719B-498B-9121-5E9FC0B14F43}" srcOrd="0" destOrd="0" presId="urn:microsoft.com/office/officeart/2005/8/layout/hProcess4"/>
    <dgm:cxn modelId="{44E55F76-0682-4ED3-A889-4DD707D9B592}" type="presOf" srcId="{DDBE9D9C-F1D4-4BAF-AF80-E8AA1F6A3272}" destId="{B5E55770-B50F-4AE4-9A97-AF309C8EC767}" srcOrd="0" destOrd="0" presId="urn:microsoft.com/office/officeart/2005/8/layout/hProcess4"/>
    <dgm:cxn modelId="{5A8A0879-E74A-4DDF-B59C-53AC6172EA03}" type="presOf" srcId="{D0D46F89-1F02-4ED5-8D79-C9B2437C107B}" destId="{25397308-D726-4C37-BA97-FD753EF4E24F}" srcOrd="0" destOrd="0" presId="urn:microsoft.com/office/officeart/2005/8/layout/hProcess4"/>
    <dgm:cxn modelId="{21BF0C7D-63FF-4314-AC21-34AD3850EF92}" type="presOf" srcId="{ECBE7F7C-7804-4827-82F3-61FBB29B8533}" destId="{02AF7D85-282B-454D-8474-834D12D1E626}" srcOrd="0" destOrd="0" presId="urn:microsoft.com/office/officeart/2005/8/layout/hProcess4"/>
    <dgm:cxn modelId="{A89BF480-4443-45C9-AD3A-FF3AC7EB86BD}" type="presOf" srcId="{27C3E347-306F-4531-82CC-F2291889E256}" destId="{D3642325-CEC9-41CC-811A-702F87F309E4}" srcOrd="0" destOrd="0" presId="urn:microsoft.com/office/officeart/2005/8/layout/hProcess4"/>
    <dgm:cxn modelId="{BA53BF89-B47B-4118-8F9A-FF7740620ED3}" srcId="{DDBE9D9C-F1D4-4BAF-AF80-E8AA1F6A3272}" destId="{7B4BB969-E894-4F38-BE97-8F596B4E48C8}" srcOrd="0" destOrd="0" parTransId="{3906A10C-DCA0-49EC-A667-3510A6991DE5}" sibTransId="{D0D46F89-1F02-4ED5-8D79-C9B2437C107B}"/>
    <dgm:cxn modelId="{A3CBC68D-9A64-463F-8A14-E9C5A434D13F}" type="presOf" srcId="{7B4BB969-E894-4F38-BE97-8F596B4E48C8}" destId="{54E1B224-C20E-4D70-98D8-2CFFCBAE4022}" srcOrd="0" destOrd="0" presId="urn:microsoft.com/office/officeart/2005/8/layout/hProcess4"/>
    <dgm:cxn modelId="{3726BA94-E50C-4720-8596-0E237F5CE230}" srcId="{DDBE9D9C-F1D4-4BAF-AF80-E8AA1F6A3272}" destId="{82A41E5C-DCF1-4085-88BC-0B0B21F0A5B2}" srcOrd="2" destOrd="0" parTransId="{1DE51126-8E78-4294-B24E-2450EED2118C}" sibTransId="{ECBE7F7C-7804-4827-82F3-61FBB29B8533}"/>
    <dgm:cxn modelId="{4DE5AC96-17D0-4279-B8DB-F803B4853FA3}" type="presOf" srcId="{C3FADF26-7579-4D01-888E-E7049132D1B7}" destId="{3B9F2FBA-D0E9-4F26-A076-B2121E9C66AB}" srcOrd="0" destOrd="0" presId="urn:microsoft.com/office/officeart/2005/8/layout/hProcess4"/>
    <dgm:cxn modelId="{2EC349DA-BE35-405A-9FFD-BBCD8135F119}" srcId="{DDBE9D9C-F1D4-4BAF-AF80-E8AA1F6A3272}" destId="{6DEA2C73-F4E3-4E52-BE42-900F177A232D}" srcOrd="3" destOrd="0" parTransId="{EAE46601-6068-4942-9AD7-6FB7251BD008}" sibTransId="{27C3E347-306F-4531-82CC-F2291889E256}"/>
    <dgm:cxn modelId="{E41E56DF-6B1D-4E64-B6B6-999C540BD96F}" srcId="{DDBE9D9C-F1D4-4BAF-AF80-E8AA1F6A3272}" destId="{6772725C-4B34-4902-A914-D6DF48862940}" srcOrd="4" destOrd="0" parTransId="{4274E06D-CBC9-4CF2-A335-9E52B1522B25}" sibTransId="{1DDFF806-FF97-4E76-8DF2-3AF0090436FA}"/>
    <dgm:cxn modelId="{6E348BF5-69BD-444B-964B-E201B1C21505}" type="presOf" srcId="{82A41E5C-DCF1-4085-88BC-0B0B21F0A5B2}" destId="{50B5A2FB-8AEE-4A50-B214-07C2095775A0}" srcOrd="0" destOrd="0" presId="urn:microsoft.com/office/officeart/2005/8/layout/hProcess4"/>
    <dgm:cxn modelId="{63DBCDA5-EEAF-40B2-9D64-31628B0F3A66}" type="presParOf" srcId="{B5E55770-B50F-4AE4-9A97-AF309C8EC767}" destId="{FC6FA29F-D1C0-4D7A-AD03-3B532566B9B3}" srcOrd="0" destOrd="0" presId="urn:microsoft.com/office/officeart/2005/8/layout/hProcess4"/>
    <dgm:cxn modelId="{DDB045B8-09AB-4C0C-81B5-6404CAAB5A27}" type="presParOf" srcId="{B5E55770-B50F-4AE4-9A97-AF309C8EC767}" destId="{78466BDA-CB68-4BD0-9580-D874320F7DCB}" srcOrd="1" destOrd="0" presId="urn:microsoft.com/office/officeart/2005/8/layout/hProcess4"/>
    <dgm:cxn modelId="{9E8DFB56-276C-492F-8EDA-9B2BD3FDA8E3}" type="presParOf" srcId="{B5E55770-B50F-4AE4-9A97-AF309C8EC767}" destId="{9834F332-EA5A-4A24-9812-3E77DD63605C}" srcOrd="2" destOrd="0" presId="urn:microsoft.com/office/officeart/2005/8/layout/hProcess4"/>
    <dgm:cxn modelId="{B0C3D559-86D8-4650-9DE7-4CDFA0D174E4}" type="presParOf" srcId="{9834F332-EA5A-4A24-9812-3E77DD63605C}" destId="{B07AED47-6067-4EF6-8418-6D1EE359014A}" srcOrd="0" destOrd="0" presId="urn:microsoft.com/office/officeart/2005/8/layout/hProcess4"/>
    <dgm:cxn modelId="{ECE1B2F9-F284-4CAB-94EA-43678DA49466}" type="presParOf" srcId="{B07AED47-6067-4EF6-8418-6D1EE359014A}" destId="{52817FD8-87B8-4007-96E2-C726D1DF0E44}" srcOrd="0" destOrd="0" presId="urn:microsoft.com/office/officeart/2005/8/layout/hProcess4"/>
    <dgm:cxn modelId="{2B8146EE-2439-41E2-AE98-AD77523838F0}" type="presParOf" srcId="{B07AED47-6067-4EF6-8418-6D1EE359014A}" destId="{D4A1E3FB-FC71-406B-85A3-0503690E4DB5}" srcOrd="1" destOrd="0" presId="urn:microsoft.com/office/officeart/2005/8/layout/hProcess4"/>
    <dgm:cxn modelId="{F10B3B8C-ECED-4335-BA3D-98FF3BACCB42}" type="presParOf" srcId="{B07AED47-6067-4EF6-8418-6D1EE359014A}" destId="{6E14D261-CBC5-46F9-9CB3-54241B4159E5}" srcOrd="2" destOrd="0" presId="urn:microsoft.com/office/officeart/2005/8/layout/hProcess4"/>
    <dgm:cxn modelId="{8266CB22-A2DB-4427-B002-15B08BFC8C41}" type="presParOf" srcId="{B07AED47-6067-4EF6-8418-6D1EE359014A}" destId="{54E1B224-C20E-4D70-98D8-2CFFCBAE4022}" srcOrd="3" destOrd="0" presId="urn:microsoft.com/office/officeart/2005/8/layout/hProcess4"/>
    <dgm:cxn modelId="{AE894D72-9547-4F05-AA3B-EE8EF8C20669}" type="presParOf" srcId="{B07AED47-6067-4EF6-8418-6D1EE359014A}" destId="{BEF33212-88A7-4EAB-AE73-A905E8A760D6}" srcOrd="4" destOrd="0" presId="urn:microsoft.com/office/officeart/2005/8/layout/hProcess4"/>
    <dgm:cxn modelId="{7EA19E34-DC10-4211-B8A5-4B52ADDDCCD0}" type="presParOf" srcId="{9834F332-EA5A-4A24-9812-3E77DD63605C}" destId="{25397308-D726-4C37-BA97-FD753EF4E24F}" srcOrd="1" destOrd="0" presId="urn:microsoft.com/office/officeart/2005/8/layout/hProcess4"/>
    <dgm:cxn modelId="{7885FDEA-748B-4EF6-85CE-93F7B8A64638}" type="presParOf" srcId="{9834F332-EA5A-4A24-9812-3E77DD63605C}" destId="{71E7A54C-4FF1-4B99-BECC-6E485FC55227}" srcOrd="2" destOrd="0" presId="urn:microsoft.com/office/officeart/2005/8/layout/hProcess4"/>
    <dgm:cxn modelId="{8F6281DB-0D8B-4F91-A10D-63AC7E0CF887}" type="presParOf" srcId="{71E7A54C-4FF1-4B99-BECC-6E485FC55227}" destId="{D7FB9227-50A1-401C-966F-AF4BF966DA55}" srcOrd="0" destOrd="0" presId="urn:microsoft.com/office/officeart/2005/8/layout/hProcess4"/>
    <dgm:cxn modelId="{EAF6C892-8554-4F6F-B0B8-554BD0E8B5BF}" type="presParOf" srcId="{71E7A54C-4FF1-4B99-BECC-6E485FC55227}" destId="{B55C9623-B053-48CF-B20A-BD8EC9F35D2A}" srcOrd="1" destOrd="0" presId="urn:microsoft.com/office/officeart/2005/8/layout/hProcess4"/>
    <dgm:cxn modelId="{81075508-C902-4CB1-B543-2AA925BD5DB5}" type="presParOf" srcId="{71E7A54C-4FF1-4B99-BECC-6E485FC55227}" destId="{840249C9-8A15-441E-A5BA-4CB99A635D4B}" srcOrd="2" destOrd="0" presId="urn:microsoft.com/office/officeart/2005/8/layout/hProcess4"/>
    <dgm:cxn modelId="{63B00D68-A813-40A4-8873-FF6FC8ACCB51}" type="presParOf" srcId="{71E7A54C-4FF1-4B99-BECC-6E485FC55227}" destId="{3B9F2FBA-D0E9-4F26-A076-B2121E9C66AB}" srcOrd="3" destOrd="0" presId="urn:microsoft.com/office/officeart/2005/8/layout/hProcess4"/>
    <dgm:cxn modelId="{66F26FEB-CC63-4AA8-A163-B1B2E50D7C34}" type="presParOf" srcId="{71E7A54C-4FF1-4B99-BECC-6E485FC55227}" destId="{6D6E04F9-9B03-4BC0-8497-0BF9C0EF089A}" srcOrd="4" destOrd="0" presId="urn:microsoft.com/office/officeart/2005/8/layout/hProcess4"/>
    <dgm:cxn modelId="{A539C2B8-D1DA-4145-8E94-F2DE63BB84FF}" type="presParOf" srcId="{9834F332-EA5A-4A24-9812-3E77DD63605C}" destId="{66286B9D-719B-498B-9121-5E9FC0B14F43}" srcOrd="3" destOrd="0" presId="urn:microsoft.com/office/officeart/2005/8/layout/hProcess4"/>
    <dgm:cxn modelId="{B3EE17BE-9E27-43EF-8D1A-62870C7F3684}" type="presParOf" srcId="{9834F332-EA5A-4A24-9812-3E77DD63605C}" destId="{315FD1CE-41BE-471C-873F-82C105725482}" srcOrd="4" destOrd="0" presId="urn:microsoft.com/office/officeart/2005/8/layout/hProcess4"/>
    <dgm:cxn modelId="{BA23F206-14C1-45C3-BB49-619229B50DD6}" type="presParOf" srcId="{315FD1CE-41BE-471C-873F-82C105725482}" destId="{9D6C8F77-1886-44FB-B8C3-98A033B3E6E9}" srcOrd="0" destOrd="0" presId="urn:microsoft.com/office/officeart/2005/8/layout/hProcess4"/>
    <dgm:cxn modelId="{30387DDF-A503-444E-B2D2-DBE7F4A66A1F}" type="presParOf" srcId="{315FD1CE-41BE-471C-873F-82C105725482}" destId="{FD20B6D0-50AE-4BA1-8876-281E9E2E8D79}" srcOrd="1" destOrd="0" presId="urn:microsoft.com/office/officeart/2005/8/layout/hProcess4"/>
    <dgm:cxn modelId="{D652014D-0188-426E-8740-239827378166}" type="presParOf" srcId="{315FD1CE-41BE-471C-873F-82C105725482}" destId="{C06E87AC-18A1-4B65-A14C-DB8E3F93D4DA}" srcOrd="2" destOrd="0" presId="urn:microsoft.com/office/officeart/2005/8/layout/hProcess4"/>
    <dgm:cxn modelId="{C95AD173-CF9A-45C2-9ED0-2D963B08C14D}" type="presParOf" srcId="{315FD1CE-41BE-471C-873F-82C105725482}" destId="{50B5A2FB-8AEE-4A50-B214-07C2095775A0}" srcOrd="3" destOrd="0" presId="urn:microsoft.com/office/officeart/2005/8/layout/hProcess4"/>
    <dgm:cxn modelId="{E6D22B3C-C7F5-4473-9736-31FF57F6A56B}" type="presParOf" srcId="{315FD1CE-41BE-471C-873F-82C105725482}" destId="{7B94AE34-9BF6-459A-B95E-7E234EB943E2}" srcOrd="4" destOrd="0" presId="urn:microsoft.com/office/officeart/2005/8/layout/hProcess4"/>
    <dgm:cxn modelId="{CDE66E7D-FF14-4F50-98B6-2393A516B1B5}" type="presParOf" srcId="{9834F332-EA5A-4A24-9812-3E77DD63605C}" destId="{02AF7D85-282B-454D-8474-834D12D1E626}" srcOrd="5" destOrd="0" presId="urn:microsoft.com/office/officeart/2005/8/layout/hProcess4"/>
    <dgm:cxn modelId="{837D1D32-A247-4576-ABB1-01C88E1EB75C}" type="presParOf" srcId="{9834F332-EA5A-4A24-9812-3E77DD63605C}" destId="{E8AF3D4A-7702-484B-8431-ABC70635E4D9}" srcOrd="6" destOrd="0" presId="urn:microsoft.com/office/officeart/2005/8/layout/hProcess4"/>
    <dgm:cxn modelId="{7CE37406-E3F2-4946-B5C1-09E718206EE1}" type="presParOf" srcId="{E8AF3D4A-7702-484B-8431-ABC70635E4D9}" destId="{04661CDA-DAB9-4F6E-8F51-9E44F5198273}" srcOrd="0" destOrd="0" presId="urn:microsoft.com/office/officeart/2005/8/layout/hProcess4"/>
    <dgm:cxn modelId="{AD497640-4F8B-4C37-A60F-487FCD97282D}" type="presParOf" srcId="{E8AF3D4A-7702-484B-8431-ABC70635E4D9}" destId="{6F2E9A09-A0CF-4B1B-BEE3-B87BB46DFBAD}" srcOrd="1" destOrd="0" presId="urn:microsoft.com/office/officeart/2005/8/layout/hProcess4"/>
    <dgm:cxn modelId="{0541E435-99C1-4324-BA51-C6E682855792}" type="presParOf" srcId="{E8AF3D4A-7702-484B-8431-ABC70635E4D9}" destId="{F3DEC418-20CE-4C36-BC6C-C4D6312319D6}" srcOrd="2" destOrd="0" presId="urn:microsoft.com/office/officeart/2005/8/layout/hProcess4"/>
    <dgm:cxn modelId="{4F376874-6DCB-48F0-88B3-467C98ED3CE2}" type="presParOf" srcId="{E8AF3D4A-7702-484B-8431-ABC70635E4D9}" destId="{8114F3E0-08F0-4263-9672-40059FAC1016}" srcOrd="3" destOrd="0" presId="urn:microsoft.com/office/officeart/2005/8/layout/hProcess4"/>
    <dgm:cxn modelId="{B2440103-78E4-4D55-B592-5E65B624D69C}" type="presParOf" srcId="{E8AF3D4A-7702-484B-8431-ABC70635E4D9}" destId="{D22C8C9D-6E69-4388-9FAF-D0A60204F5DE}" srcOrd="4" destOrd="0" presId="urn:microsoft.com/office/officeart/2005/8/layout/hProcess4"/>
    <dgm:cxn modelId="{654E9FD8-D465-4F51-A37F-F1950575BDE2}" type="presParOf" srcId="{9834F332-EA5A-4A24-9812-3E77DD63605C}" destId="{D3642325-CEC9-41CC-811A-702F87F309E4}" srcOrd="7" destOrd="0" presId="urn:microsoft.com/office/officeart/2005/8/layout/hProcess4"/>
    <dgm:cxn modelId="{1F7A6874-EAC4-4F9D-8EA6-73184E6F4ABC}" type="presParOf" srcId="{9834F332-EA5A-4A24-9812-3E77DD63605C}" destId="{AF525F01-236B-4408-A73E-2AB29E7CF14E}" srcOrd="8" destOrd="0" presId="urn:microsoft.com/office/officeart/2005/8/layout/hProcess4"/>
    <dgm:cxn modelId="{EEC3381E-7683-4751-9A09-3812C5E211FC}" type="presParOf" srcId="{AF525F01-236B-4408-A73E-2AB29E7CF14E}" destId="{38E83334-38EE-45FF-9CDB-0A27D5FA4EF3}" srcOrd="0" destOrd="0" presId="urn:microsoft.com/office/officeart/2005/8/layout/hProcess4"/>
    <dgm:cxn modelId="{F0666353-7581-43F6-9F61-E0DB91106173}" type="presParOf" srcId="{AF525F01-236B-4408-A73E-2AB29E7CF14E}" destId="{9D801266-0485-44AD-8D37-35CCE35CB958}" srcOrd="1" destOrd="0" presId="urn:microsoft.com/office/officeart/2005/8/layout/hProcess4"/>
    <dgm:cxn modelId="{B8CE6774-4F0D-4505-A936-5EF072C7817B}" type="presParOf" srcId="{AF525F01-236B-4408-A73E-2AB29E7CF14E}" destId="{33A39612-B1A8-4635-9029-DE42B769B7C2}" srcOrd="2" destOrd="0" presId="urn:microsoft.com/office/officeart/2005/8/layout/hProcess4"/>
    <dgm:cxn modelId="{9362514E-5466-4E02-9D3D-64D1755ED0B0}" type="presParOf" srcId="{AF525F01-236B-4408-A73E-2AB29E7CF14E}" destId="{116DD300-BCB0-436C-8A97-1394F2CBD5F2}" srcOrd="3" destOrd="0" presId="urn:microsoft.com/office/officeart/2005/8/layout/hProcess4"/>
    <dgm:cxn modelId="{81E5F706-47C1-405F-AB4B-40FF7A966282}" type="presParOf" srcId="{AF525F01-236B-4408-A73E-2AB29E7CF14E}" destId="{804F9BB2-1A9D-4339-87A2-EC424746A2B0}"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1E3FB-FC71-406B-85A3-0503690E4DB5}">
      <dsp:nvSpPr>
        <dsp:cNvPr id="0" name=""/>
        <dsp:cNvSpPr/>
      </dsp:nvSpPr>
      <dsp:spPr>
        <a:xfrm>
          <a:off x="164" y="1634003"/>
          <a:ext cx="1482451" cy="1222712"/>
        </a:xfrm>
        <a:prstGeom prst="roundRect">
          <a:avLst>
            <a:gd name="adj" fmla="val 10000"/>
          </a:avLst>
        </a:prstGeom>
        <a:solidFill>
          <a:schemeClr val="dk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25397308-D726-4C37-BA97-FD753EF4E24F}">
      <dsp:nvSpPr>
        <dsp:cNvPr id="0" name=""/>
        <dsp:cNvSpPr/>
      </dsp:nvSpPr>
      <dsp:spPr>
        <a:xfrm>
          <a:off x="829674" y="1912322"/>
          <a:ext cx="1653915" cy="1653915"/>
        </a:xfrm>
        <a:prstGeom prst="leftCircularArrow">
          <a:avLst>
            <a:gd name="adj1" fmla="val 3269"/>
            <a:gd name="adj2" fmla="val 403348"/>
            <a:gd name="adj3" fmla="val 2178858"/>
            <a:gd name="adj4" fmla="val 9024489"/>
            <a:gd name="adj5" fmla="val 3813"/>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54E1B224-C20E-4D70-98D8-2CFFCBAE4022}">
      <dsp:nvSpPr>
        <dsp:cNvPr id="0" name=""/>
        <dsp:cNvSpPr/>
      </dsp:nvSpPr>
      <dsp:spPr>
        <a:xfrm>
          <a:off x="329598" y="2594706"/>
          <a:ext cx="1317734" cy="524019"/>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kern="1200" dirty="0"/>
            <a:t>Data Collection</a:t>
          </a:r>
        </a:p>
      </dsp:txBody>
      <dsp:txXfrm>
        <a:off x="344946" y="2610054"/>
        <a:ext cx="1287038" cy="493323"/>
      </dsp:txXfrm>
    </dsp:sp>
    <dsp:sp modelId="{B55C9623-B053-48CF-B20A-BD8EC9F35D2A}">
      <dsp:nvSpPr>
        <dsp:cNvPr id="0" name=""/>
        <dsp:cNvSpPr/>
      </dsp:nvSpPr>
      <dsp:spPr>
        <a:xfrm>
          <a:off x="1904770" y="1634003"/>
          <a:ext cx="1482451" cy="1222712"/>
        </a:xfrm>
        <a:prstGeom prst="roundRect">
          <a:avLst>
            <a:gd name="adj" fmla="val 10000"/>
          </a:avLst>
        </a:prstGeom>
        <a:solidFill>
          <a:schemeClr val="dk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6286B9D-719B-498B-9121-5E9FC0B14F43}">
      <dsp:nvSpPr>
        <dsp:cNvPr id="0" name=""/>
        <dsp:cNvSpPr/>
      </dsp:nvSpPr>
      <dsp:spPr>
        <a:xfrm>
          <a:off x="2721925" y="876539"/>
          <a:ext cx="1843340" cy="1843340"/>
        </a:xfrm>
        <a:prstGeom prst="circularArrow">
          <a:avLst>
            <a:gd name="adj1" fmla="val 2933"/>
            <a:gd name="adj2" fmla="val 359044"/>
            <a:gd name="adj3" fmla="val 19465445"/>
            <a:gd name="adj4" fmla="val 12575511"/>
            <a:gd name="adj5" fmla="val 3422"/>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3B9F2FBA-D0E9-4F26-A076-B2121E9C66AB}">
      <dsp:nvSpPr>
        <dsp:cNvPr id="0" name=""/>
        <dsp:cNvSpPr/>
      </dsp:nvSpPr>
      <dsp:spPr>
        <a:xfrm>
          <a:off x="2234204" y="1371993"/>
          <a:ext cx="1317734" cy="524019"/>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kern="1200" dirty="0"/>
            <a:t>Data Pre-processing </a:t>
          </a:r>
        </a:p>
      </dsp:txBody>
      <dsp:txXfrm>
        <a:off x="2249552" y="1387341"/>
        <a:ext cx="1287038" cy="493323"/>
      </dsp:txXfrm>
    </dsp:sp>
    <dsp:sp modelId="{FD20B6D0-50AE-4BA1-8876-281E9E2E8D79}">
      <dsp:nvSpPr>
        <dsp:cNvPr id="0" name=""/>
        <dsp:cNvSpPr/>
      </dsp:nvSpPr>
      <dsp:spPr>
        <a:xfrm>
          <a:off x="3809375" y="1634003"/>
          <a:ext cx="1482451" cy="1222712"/>
        </a:xfrm>
        <a:prstGeom prst="roundRect">
          <a:avLst>
            <a:gd name="adj" fmla="val 10000"/>
          </a:avLst>
        </a:prstGeom>
        <a:solidFill>
          <a:schemeClr val="dk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2AF7D85-282B-454D-8474-834D12D1E626}">
      <dsp:nvSpPr>
        <dsp:cNvPr id="0" name=""/>
        <dsp:cNvSpPr/>
      </dsp:nvSpPr>
      <dsp:spPr>
        <a:xfrm>
          <a:off x="4638885" y="1912322"/>
          <a:ext cx="1653915" cy="1653915"/>
        </a:xfrm>
        <a:prstGeom prst="leftCircularArrow">
          <a:avLst>
            <a:gd name="adj1" fmla="val 3269"/>
            <a:gd name="adj2" fmla="val 403348"/>
            <a:gd name="adj3" fmla="val 2178858"/>
            <a:gd name="adj4" fmla="val 9024489"/>
            <a:gd name="adj5" fmla="val 3813"/>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50B5A2FB-8AEE-4A50-B214-07C2095775A0}">
      <dsp:nvSpPr>
        <dsp:cNvPr id="0" name=""/>
        <dsp:cNvSpPr/>
      </dsp:nvSpPr>
      <dsp:spPr>
        <a:xfrm>
          <a:off x="4138809" y="2594706"/>
          <a:ext cx="1317734" cy="524019"/>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kern="1200" dirty="0"/>
            <a:t>Feature Selection</a:t>
          </a:r>
        </a:p>
      </dsp:txBody>
      <dsp:txXfrm>
        <a:off x="4154157" y="2610054"/>
        <a:ext cx="1287038" cy="493323"/>
      </dsp:txXfrm>
    </dsp:sp>
    <dsp:sp modelId="{6F2E9A09-A0CF-4B1B-BEE3-B87BB46DFBAD}">
      <dsp:nvSpPr>
        <dsp:cNvPr id="0" name=""/>
        <dsp:cNvSpPr/>
      </dsp:nvSpPr>
      <dsp:spPr>
        <a:xfrm>
          <a:off x="5713981" y="1634003"/>
          <a:ext cx="1482451" cy="1222712"/>
        </a:xfrm>
        <a:prstGeom prst="roundRect">
          <a:avLst>
            <a:gd name="adj" fmla="val 10000"/>
          </a:avLst>
        </a:prstGeom>
        <a:solidFill>
          <a:schemeClr val="dk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3642325-CEC9-41CC-811A-702F87F309E4}">
      <dsp:nvSpPr>
        <dsp:cNvPr id="0" name=""/>
        <dsp:cNvSpPr/>
      </dsp:nvSpPr>
      <dsp:spPr>
        <a:xfrm>
          <a:off x="6531136" y="876539"/>
          <a:ext cx="1843340" cy="1843340"/>
        </a:xfrm>
        <a:prstGeom prst="circularArrow">
          <a:avLst>
            <a:gd name="adj1" fmla="val 2933"/>
            <a:gd name="adj2" fmla="val 359044"/>
            <a:gd name="adj3" fmla="val 19465445"/>
            <a:gd name="adj4" fmla="val 12575511"/>
            <a:gd name="adj5" fmla="val 3422"/>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8114F3E0-08F0-4263-9672-40059FAC1016}">
      <dsp:nvSpPr>
        <dsp:cNvPr id="0" name=""/>
        <dsp:cNvSpPr/>
      </dsp:nvSpPr>
      <dsp:spPr>
        <a:xfrm>
          <a:off x="6043414" y="1371993"/>
          <a:ext cx="1317734" cy="524019"/>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kern="1200" dirty="0"/>
            <a:t>Model Training</a:t>
          </a:r>
        </a:p>
      </dsp:txBody>
      <dsp:txXfrm>
        <a:off x="6058762" y="1387341"/>
        <a:ext cx="1287038" cy="493323"/>
      </dsp:txXfrm>
    </dsp:sp>
    <dsp:sp modelId="{9D801266-0485-44AD-8D37-35CCE35CB958}">
      <dsp:nvSpPr>
        <dsp:cNvPr id="0" name=""/>
        <dsp:cNvSpPr/>
      </dsp:nvSpPr>
      <dsp:spPr>
        <a:xfrm>
          <a:off x="7618586" y="1634003"/>
          <a:ext cx="1482451" cy="1222712"/>
        </a:xfrm>
        <a:prstGeom prst="roundRect">
          <a:avLst>
            <a:gd name="adj" fmla="val 10000"/>
          </a:avLst>
        </a:prstGeom>
        <a:solidFill>
          <a:schemeClr val="dk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16DD300-BCB0-436C-8A97-1394F2CBD5F2}">
      <dsp:nvSpPr>
        <dsp:cNvPr id="0" name=""/>
        <dsp:cNvSpPr/>
      </dsp:nvSpPr>
      <dsp:spPr>
        <a:xfrm>
          <a:off x="7948020" y="2594706"/>
          <a:ext cx="1317734" cy="524019"/>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kern="1200" dirty="0"/>
            <a:t>Prediction</a:t>
          </a:r>
        </a:p>
      </dsp:txBody>
      <dsp:txXfrm>
        <a:off x="7963368" y="2610054"/>
        <a:ext cx="1287038" cy="49332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183A1B-5C22-4077-BFED-4D469E7A91C4}"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EB278-743B-46C1-B6D9-CD899FEB1077}" type="slidenum">
              <a:rPr lang="en-IN" smtClean="0"/>
              <a:t>‹#›</a:t>
            </a:fld>
            <a:endParaRPr lang="en-IN"/>
          </a:p>
        </p:txBody>
      </p:sp>
    </p:spTree>
    <p:extLst>
      <p:ext uri="{BB962C8B-B14F-4D97-AF65-F5344CB8AC3E}">
        <p14:creationId xmlns:p14="http://schemas.microsoft.com/office/powerpoint/2010/main" val="65710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183A1B-5C22-4077-BFED-4D469E7A91C4}"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EB278-743B-46C1-B6D9-CD899FEB1077}" type="slidenum">
              <a:rPr lang="en-IN" smtClean="0"/>
              <a:t>‹#›</a:t>
            </a:fld>
            <a:endParaRPr lang="en-IN"/>
          </a:p>
        </p:txBody>
      </p:sp>
    </p:spTree>
    <p:extLst>
      <p:ext uri="{BB962C8B-B14F-4D97-AF65-F5344CB8AC3E}">
        <p14:creationId xmlns:p14="http://schemas.microsoft.com/office/powerpoint/2010/main" val="1108864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183A1B-5C22-4077-BFED-4D469E7A91C4}"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EB278-743B-46C1-B6D9-CD899FEB1077}" type="slidenum">
              <a:rPr lang="en-IN" smtClean="0"/>
              <a:t>‹#›</a:t>
            </a:fld>
            <a:endParaRPr lang="en-IN"/>
          </a:p>
        </p:txBody>
      </p:sp>
    </p:spTree>
    <p:extLst>
      <p:ext uri="{BB962C8B-B14F-4D97-AF65-F5344CB8AC3E}">
        <p14:creationId xmlns:p14="http://schemas.microsoft.com/office/powerpoint/2010/main" val="4234925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183A1B-5C22-4077-BFED-4D469E7A91C4}"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EB278-743B-46C1-B6D9-CD899FEB1077}" type="slidenum">
              <a:rPr lang="en-IN" smtClean="0"/>
              <a:t>‹#›</a:t>
            </a:fld>
            <a:endParaRPr lang="en-IN"/>
          </a:p>
        </p:txBody>
      </p:sp>
    </p:spTree>
    <p:extLst>
      <p:ext uri="{BB962C8B-B14F-4D97-AF65-F5344CB8AC3E}">
        <p14:creationId xmlns:p14="http://schemas.microsoft.com/office/powerpoint/2010/main" val="3583396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183A1B-5C22-4077-BFED-4D469E7A91C4}"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EB278-743B-46C1-B6D9-CD899FEB1077}" type="slidenum">
              <a:rPr lang="en-IN" smtClean="0"/>
              <a:t>‹#›</a:t>
            </a:fld>
            <a:endParaRPr lang="en-IN"/>
          </a:p>
        </p:txBody>
      </p:sp>
    </p:spTree>
    <p:extLst>
      <p:ext uri="{BB962C8B-B14F-4D97-AF65-F5344CB8AC3E}">
        <p14:creationId xmlns:p14="http://schemas.microsoft.com/office/powerpoint/2010/main" val="865777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183A1B-5C22-4077-BFED-4D469E7A91C4}" type="datetimeFigureOut">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3EB278-743B-46C1-B6D9-CD899FEB1077}" type="slidenum">
              <a:rPr lang="en-IN" smtClean="0"/>
              <a:t>‹#›</a:t>
            </a:fld>
            <a:endParaRPr lang="en-IN"/>
          </a:p>
        </p:txBody>
      </p:sp>
    </p:spTree>
    <p:extLst>
      <p:ext uri="{BB962C8B-B14F-4D97-AF65-F5344CB8AC3E}">
        <p14:creationId xmlns:p14="http://schemas.microsoft.com/office/powerpoint/2010/main" val="2260657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183A1B-5C22-4077-BFED-4D469E7A91C4}" type="datetimeFigureOut">
              <a:rPr lang="en-IN" smtClean="0"/>
              <a:t>01-06-2023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3EB278-743B-46C1-B6D9-CD899FEB1077}" type="slidenum">
              <a:rPr lang="en-IN" smtClean="0"/>
              <a:t>‹#›</a:t>
            </a:fld>
            <a:endParaRPr lang="en-IN"/>
          </a:p>
        </p:txBody>
      </p:sp>
    </p:spTree>
    <p:extLst>
      <p:ext uri="{BB962C8B-B14F-4D97-AF65-F5344CB8AC3E}">
        <p14:creationId xmlns:p14="http://schemas.microsoft.com/office/powerpoint/2010/main" val="1892059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183A1B-5C22-4077-BFED-4D469E7A91C4}" type="datetimeFigureOut">
              <a:rPr lang="en-IN" smtClean="0"/>
              <a:t>01-06-2023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3EB278-743B-46C1-B6D9-CD899FEB1077}" type="slidenum">
              <a:rPr lang="en-IN" smtClean="0"/>
              <a:t>‹#›</a:t>
            </a:fld>
            <a:endParaRPr lang="en-IN"/>
          </a:p>
        </p:txBody>
      </p:sp>
    </p:spTree>
    <p:extLst>
      <p:ext uri="{BB962C8B-B14F-4D97-AF65-F5344CB8AC3E}">
        <p14:creationId xmlns:p14="http://schemas.microsoft.com/office/powerpoint/2010/main" val="2185494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183A1B-5C22-4077-BFED-4D469E7A91C4}" type="datetimeFigureOut">
              <a:rPr lang="en-IN" smtClean="0"/>
              <a:t>01-06-2023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3EB278-743B-46C1-B6D9-CD899FEB1077}" type="slidenum">
              <a:rPr lang="en-IN" smtClean="0"/>
              <a:t>‹#›</a:t>
            </a:fld>
            <a:endParaRPr lang="en-IN"/>
          </a:p>
        </p:txBody>
      </p:sp>
    </p:spTree>
    <p:extLst>
      <p:ext uri="{BB962C8B-B14F-4D97-AF65-F5344CB8AC3E}">
        <p14:creationId xmlns:p14="http://schemas.microsoft.com/office/powerpoint/2010/main" val="760340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183A1B-5C22-4077-BFED-4D469E7A91C4}" type="datetimeFigureOut">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3EB278-743B-46C1-B6D9-CD899FEB1077}" type="slidenum">
              <a:rPr lang="en-IN" smtClean="0"/>
              <a:t>‹#›</a:t>
            </a:fld>
            <a:endParaRPr lang="en-IN"/>
          </a:p>
        </p:txBody>
      </p:sp>
    </p:spTree>
    <p:extLst>
      <p:ext uri="{BB962C8B-B14F-4D97-AF65-F5344CB8AC3E}">
        <p14:creationId xmlns:p14="http://schemas.microsoft.com/office/powerpoint/2010/main" val="267597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183A1B-5C22-4077-BFED-4D469E7A91C4}" type="datetimeFigureOut">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3EB278-743B-46C1-B6D9-CD899FEB1077}" type="slidenum">
              <a:rPr lang="en-IN" smtClean="0"/>
              <a:t>‹#›</a:t>
            </a:fld>
            <a:endParaRPr lang="en-IN"/>
          </a:p>
        </p:txBody>
      </p:sp>
    </p:spTree>
    <p:extLst>
      <p:ext uri="{BB962C8B-B14F-4D97-AF65-F5344CB8AC3E}">
        <p14:creationId xmlns:p14="http://schemas.microsoft.com/office/powerpoint/2010/main" val="670990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83A1B-5C22-4077-BFED-4D469E7A91C4}" type="datetimeFigureOut">
              <a:rPr lang="en-IN" smtClean="0"/>
              <a:t>01-06-2023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3EB278-743B-46C1-B6D9-CD899FEB1077}" type="slidenum">
              <a:rPr lang="en-IN" smtClean="0"/>
              <a:t>‹#›</a:t>
            </a:fld>
            <a:endParaRPr lang="en-IN"/>
          </a:p>
        </p:txBody>
      </p:sp>
    </p:spTree>
    <p:extLst>
      <p:ext uri="{BB962C8B-B14F-4D97-AF65-F5344CB8AC3E}">
        <p14:creationId xmlns:p14="http://schemas.microsoft.com/office/powerpoint/2010/main" val="441207767"/>
      </p:ext>
    </p:extLst>
  </p:cSld>
  <p:clrMap bg1="dk1" tx1="lt1" bg2="dk2" tx2="lt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46E58-D4EC-DBB0-9820-54CF301378EA}"/>
              </a:ext>
            </a:extLst>
          </p:cNvPr>
          <p:cNvSpPr>
            <a:spLocks noGrp="1"/>
          </p:cNvSpPr>
          <p:nvPr>
            <p:ph type="ctrTitle"/>
          </p:nvPr>
        </p:nvSpPr>
        <p:spPr>
          <a:xfrm>
            <a:off x="1524000" y="548595"/>
            <a:ext cx="9144000" cy="1305606"/>
          </a:xfrm>
          <a:effectLst>
            <a:outerShdw blurRad="50800" dist="38100" dir="13500000" algn="br" rotWithShape="0">
              <a:prstClr val="black">
                <a:alpha val="40000"/>
              </a:prstClr>
            </a:outerShdw>
          </a:effectLst>
        </p:spPr>
        <p:txBody>
          <a:bodyPr>
            <a:normAutofit/>
          </a:bodyPr>
          <a:lstStyle/>
          <a:p>
            <a:r>
              <a:rPr lang="en-US" sz="4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Forest of Fortune: A Stock Market Analysis with Random Forest Algorithm</a:t>
            </a:r>
            <a:endParaRPr lang="en-IN" sz="4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Subtitle 2">
            <a:extLst>
              <a:ext uri="{FF2B5EF4-FFF2-40B4-BE49-F238E27FC236}">
                <a16:creationId xmlns:a16="http://schemas.microsoft.com/office/drawing/2014/main" id="{C6E41F24-780F-1661-00D8-8564526A09C4}"/>
              </a:ext>
            </a:extLst>
          </p:cNvPr>
          <p:cNvSpPr>
            <a:spLocks noGrp="1"/>
          </p:cNvSpPr>
          <p:nvPr>
            <p:ph type="subTitle" idx="1"/>
          </p:nvPr>
        </p:nvSpPr>
        <p:spPr>
          <a:xfrm>
            <a:off x="1524000" y="2393723"/>
            <a:ext cx="9144000" cy="2213001"/>
          </a:xfrm>
        </p:spPr>
        <p:txBody>
          <a:bodyPr>
            <a:normAutofit/>
          </a:bodyPr>
          <a:lstStyle/>
          <a:p>
            <a:r>
              <a:rPr lang="en-IN" b="1" dirty="0"/>
              <a:t>Team Members</a:t>
            </a:r>
          </a:p>
          <a:p>
            <a:pPr marL="2628900" lvl="5" indent="-342900" algn="l">
              <a:buFont typeface="Wingdings" panose="05000000000000000000" pitchFamily="2" charset="2"/>
              <a:buChar char="Ø"/>
            </a:pPr>
            <a:r>
              <a:rPr lang="en-IN" sz="2400" u="sng" dirty="0" err="1"/>
              <a:t>Yashovardhan</a:t>
            </a:r>
            <a:r>
              <a:rPr lang="en-IN" sz="2400" u="sng" dirty="0"/>
              <a:t> </a:t>
            </a:r>
            <a:r>
              <a:rPr lang="en-IN" sz="2400" u="sng" dirty="0" err="1"/>
              <a:t>Awale</a:t>
            </a:r>
            <a:endParaRPr lang="en-IN" sz="2400" u="sng" dirty="0"/>
          </a:p>
          <a:p>
            <a:pPr marL="2628900" lvl="5" indent="-342900" algn="l">
              <a:buFont typeface="Wingdings" panose="05000000000000000000" pitchFamily="2" charset="2"/>
              <a:buChar char="Ø"/>
            </a:pPr>
            <a:r>
              <a:rPr lang="en-IN" sz="2400" u="sng" dirty="0"/>
              <a:t>Shubham Mehar</a:t>
            </a:r>
          </a:p>
          <a:p>
            <a:pPr marL="2628900" lvl="5" indent="-342900" algn="l">
              <a:buFont typeface="Wingdings" panose="05000000000000000000" pitchFamily="2" charset="2"/>
              <a:buChar char="Ø"/>
            </a:pPr>
            <a:r>
              <a:rPr lang="en-IN" sz="2400" u="sng" dirty="0"/>
              <a:t>Atharv Patil</a:t>
            </a:r>
          </a:p>
          <a:p>
            <a:pPr marL="2628900" lvl="5" indent="-342900" algn="l">
              <a:buFont typeface="Wingdings" panose="05000000000000000000" pitchFamily="2" charset="2"/>
              <a:buChar char="Ø"/>
            </a:pPr>
            <a:r>
              <a:rPr lang="en-IN" sz="2400" u="sng" dirty="0"/>
              <a:t>Rajvardhan Patil</a:t>
            </a:r>
          </a:p>
        </p:txBody>
      </p:sp>
      <p:sp>
        <p:nvSpPr>
          <p:cNvPr id="4" name="Star: 5 Points 3">
            <a:extLst>
              <a:ext uri="{FF2B5EF4-FFF2-40B4-BE49-F238E27FC236}">
                <a16:creationId xmlns:a16="http://schemas.microsoft.com/office/drawing/2014/main" id="{87447B91-4E0A-B697-E54D-12E2D8A0FD34}"/>
              </a:ext>
            </a:extLst>
          </p:cNvPr>
          <p:cNvSpPr/>
          <p:nvPr/>
        </p:nvSpPr>
        <p:spPr>
          <a:xfrm>
            <a:off x="4721496" y="2440577"/>
            <a:ext cx="277586" cy="277586"/>
          </a:xfrm>
          <a:prstGeom prst="star5">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2FECB02E-1EF3-006C-C159-5E7BD7ECA660}"/>
              </a:ext>
            </a:extLst>
          </p:cNvPr>
          <p:cNvSpPr/>
          <p:nvPr/>
        </p:nvSpPr>
        <p:spPr>
          <a:xfrm>
            <a:off x="7192919" y="2440577"/>
            <a:ext cx="277586" cy="277586"/>
          </a:xfrm>
          <a:prstGeom prst="star5">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50209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8FFD4-9E58-26C0-B770-E1A5D35AF883}"/>
              </a:ext>
            </a:extLst>
          </p:cNvPr>
          <p:cNvSpPr>
            <a:spLocks noGrp="1"/>
          </p:cNvSpPr>
          <p:nvPr>
            <p:ph type="title"/>
          </p:nvPr>
        </p:nvSpPr>
        <p:spPr>
          <a:scene3d>
            <a:camera prst="perspectiveRight"/>
            <a:lightRig rig="threePt" dir="t"/>
          </a:scene3d>
        </p:spPr>
        <p:txBody>
          <a:bodyPr/>
          <a:lstStyle/>
          <a:p>
            <a:r>
              <a:rPr lang="en-IN" b="1" dirty="0">
                <a:effectLst>
                  <a:outerShdw blurRad="38100" dist="38100" dir="2700000" algn="tl">
                    <a:srgbClr val="000000">
                      <a:alpha val="43137"/>
                    </a:srgbClr>
                  </a:outerShdw>
                </a:effectLst>
                <a:latin typeface="+mn-lt"/>
              </a:rPr>
              <a:t>Model Training and Evaluation:</a:t>
            </a:r>
          </a:p>
        </p:txBody>
      </p:sp>
      <p:pic>
        <p:nvPicPr>
          <p:cNvPr id="6" name="Picture Placeholder 5">
            <a:extLst>
              <a:ext uri="{FF2B5EF4-FFF2-40B4-BE49-F238E27FC236}">
                <a16:creationId xmlns:a16="http://schemas.microsoft.com/office/drawing/2014/main" id="{3A10E71A-CAF8-4733-B1F9-A9A14F104171}"/>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2208" r="22208"/>
          <a:stretch/>
        </p:blipFill>
        <p:spPr>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D02A8F8E-D09A-C66B-AE40-F14B18515376}"/>
              </a:ext>
            </a:extLst>
          </p:cNvPr>
          <p:cNvSpPr>
            <a:spLocks noGrp="1"/>
          </p:cNvSpPr>
          <p:nvPr>
            <p:ph type="body" sz="half" idx="2"/>
          </p:nvPr>
        </p:nvSpPr>
        <p:spPr>
          <a:xfrm>
            <a:off x="634206" y="2057400"/>
            <a:ext cx="4343400" cy="4251960"/>
          </a:xfrm>
        </p:spPr>
        <p:txBody>
          <a:bodyPr>
            <a:normAutofit/>
          </a:bodyPr>
          <a:lstStyle/>
          <a:p>
            <a:pPr algn="just"/>
            <a:r>
              <a:rPr lang="en-US" dirty="0"/>
              <a:t>1. A Random Forest Regressor is created with default parameters and is trained using the training data (</a:t>
            </a:r>
            <a:r>
              <a:rPr lang="en-US" dirty="0" err="1"/>
              <a:t>X_train</a:t>
            </a:r>
            <a:r>
              <a:rPr lang="en-US" dirty="0"/>
              <a:t> and </a:t>
            </a:r>
            <a:r>
              <a:rPr lang="en-US" dirty="0" err="1"/>
              <a:t>y_train</a:t>
            </a:r>
            <a:r>
              <a:rPr lang="en-US" dirty="0"/>
              <a:t>) using </a:t>
            </a:r>
            <a:r>
              <a:rPr lang="en-US" dirty="0" err="1"/>
              <a:t>grid_search.fit</a:t>
            </a:r>
            <a:r>
              <a:rPr lang="en-US" dirty="0"/>
              <a:t>(</a:t>
            </a:r>
            <a:r>
              <a:rPr lang="en-US" dirty="0" err="1"/>
              <a:t>X_train</a:t>
            </a:r>
            <a:r>
              <a:rPr lang="en-US" dirty="0"/>
              <a:t>, </a:t>
            </a:r>
            <a:r>
              <a:rPr lang="en-US" dirty="0" err="1"/>
              <a:t>y_train</a:t>
            </a:r>
            <a:r>
              <a:rPr lang="en-US" dirty="0"/>
              <a:t>). </a:t>
            </a:r>
            <a:r>
              <a:rPr lang="en-US" dirty="0" err="1"/>
              <a:t>GridSearchCV</a:t>
            </a:r>
            <a:r>
              <a:rPr lang="en-US" dirty="0"/>
              <a:t> is utilized to perform a grid search over a specified parameter grid, optimizing the model's hyperparameters.</a:t>
            </a:r>
          </a:p>
          <a:p>
            <a:pPr algn="just"/>
            <a:r>
              <a:rPr lang="en-US" dirty="0"/>
              <a:t>2. The best performing random forest regressor model is obtained from the grid search using </a:t>
            </a:r>
            <a:r>
              <a:rPr lang="en-US" dirty="0" err="1"/>
              <a:t>grid_search.best_estimator</a:t>
            </a:r>
            <a:r>
              <a:rPr lang="en-US" dirty="0"/>
              <a:t>_. This model incorporates the optimal hyperparameters.</a:t>
            </a:r>
          </a:p>
          <a:p>
            <a:pPr algn="just"/>
            <a:r>
              <a:rPr lang="en-US" dirty="0"/>
              <a:t>3. The trained model is then used to make predictions on the testing data (</a:t>
            </a:r>
            <a:r>
              <a:rPr lang="en-US" dirty="0" err="1"/>
              <a:t>X_test</a:t>
            </a:r>
            <a:r>
              <a:rPr lang="en-US" dirty="0"/>
              <a:t>) using </a:t>
            </a:r>
            <a:r>
              <a:rPr lang="en-US" dirty="0" err="1"/>
              <a:t>best_rf_regressor.predict</a:t>
            </a:r>
            <a:r>
              <a:rPr lang="en-US" dirty="0"/>
              <a:t>(</a:t>
            </a:r>
            <a:r>
              <a:rPr lang="en-US" dirty="0" err="1"/>
              <a:t>X_test</a:t>
            </a:r>
            <a:r>
              <a:rPr lang="en-US" dirty="0"/>
              <a:t>). The predictions are compared with the actual stock prices (</a:t>
            </a:r>
            <a:r>
              <a:rPr lang="en-US" dirty="0" err="1"/>
              <a:t>y_test</a:t>
            </a:r>
            <a:r>
              <a:rPr lang="en-US" dirty="0"/>
              <a:t>) to evaluate the model's performance using the R2 score, which quantifies the prediction accuracy.</a:t>
            </a:r>
            <a:endParaRPr lang="en-IN" dirty="0"/>
          </a:p>
        </p:txBody>
      </p:sp>
    </p:spTree>
    <p:extLst>
      <p:ext uri="{BB962C8B-B14F-4D97-AF65-F5344CB8AC3E}">
        <p14:creationId xmlns:p14="http://schemas.microsoft.com/office/powerpoint/2010/main" val="441933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09C27-2CC0-2F84-2949-609C76EEB919}"/>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mn-lt"/>
              </a:rPr>
              <a:t>The R-squared (R2) value</a:t>
            </a:r>
          </a:p>
        </p:txBody>
      </p:sp>
      <p:sp>
        <p:nvSpPr>
          <p:cNvPr id="4" name="Text Placeholder 3">
            <a:extLst>
              <a:ext uri="{FF2B5EF4-FFF2-40B4-BE49-F238E27FC236}">
                <a16:creationId xmlns:a16="http://schemas.microsoft.com/office/drawing/2014/main" id="{7D7C2F1D-1B15-0D5B-6183-BEEFD351154C}"/>
              </a:ext>
            </a:extLst>
          </p:cNvPr>
          <p:cNvSpPr>
            <a:spLocks noGrp="1"/>
          </p:cNvSpPr>
          <p:nvPr>
            <p:ph type="body" sz="half" idx="2"/>
          </p:nvPr>
        </p:nvSpPr>
        <p:spPr>
          <a:xfrm>
            <a:off x="839788" y="1950720"/>
            <a:ext cx="3932237" cy="3816668"/>
          </a:xfrm>
        </p:spPr>
        <p:txBody>
          <a:bodyPr>
            <a:normAutofit fontScale="92500" lnSpcReduction="20000"/>
          </a:bodyPr>
          <a:lstStyle/>
          <a:p>
            <a:pPr algn="just"/>
            <a:br>
              <a:rPr lang="en-US" sz="1700" dirty="0"/>
            </a:br>
            <a:r>
              <a:rPr lang="en-US" sz="1700" dirty="0"/>
              <a:t>The R-squared (R2) value, also known as the coefficient of determination, is a statistical measure that represents the proportion of the variance in the dependent variable (the variable being predicted) that can be explained by the independent variables (the predictors) in a regression model.</a:t>
            </a:r>
          </a:p>
          <a:p>
            <a:pPr algn="just"/>
            <a:r>
              <a:rPr lang="en-US" sz="1700" dirty="0"/>
              <a:t>In the context of regression analysis, the R-squared value indicates how well the regression model fits the observed data. It ranges from 0 to 1, with:</a:t>
            </a:r>
          </a:p>
          <a:p>
            <a:pPr algn="just">
              <a:buFont typeface="Arial" panose="020B0604020202020204" pitchFamily="34" charset="0"/>
              <a:buChar char="•"/>
            </a:pPr>
            <a:r>
              <a:rPr lang="en-US" sz="1700" dirty="0"/>
              <a:t>0 indicating that the model does not explain any of the variance in the dependent variable.</a:t>
            </a:r>
          </a:p>
          <a:p>
            <a:pPr algn="just">
              <a:buFont typeface="Arial" panose="020B0604020202020204" pitchFamily="34" charset="0"/>
              <a:buChar char="•"/>
            </a:pPr>
            <a:r>
              <a:rPr lang="en-US" sz="1700" dirty="0"/>
              <a:t>1 indicating that the model perfectly explains all the variance in the dependent variable.</a:t>
            </a:r>
          </a:p>
          <a:p>
            <a:endParaRPr lang="en-IN" dirty="0"/>
          </a:p>
        </p:txBody>
      </p:sp>
      <p:sp>
        <p:nvSpPr>
          <p:cNvPr id="5" name="Text Placeholder 3">
            <a:extLst>
              <a:ext uri="{FF2B5EF4-FFF2-40B4-BE49-F238E27FC236}">
                <a16:creationId xmlns:a16="http://schemas.microsoft.com/office/drawing/2014/main" id="{0BC4AE0F-1C37-1656-3A2C-4E78E2C0CF21}"/>
              </a:ext>
            </a:extLst>
          </p:cNvPr>
          <p:cNvSpPr txBox="1">
            <a:spLocks/>
          </p:cNvSpPr>
          <p:nvPr/>
        </p:nvSpPr>
        <p:spPr>
          <a:xfrm>
            <a:off x="5140960" y="1781492"/>
            <a:ext cx="6451600" cy="381666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endParaRPr lang="en-US" sz="1800" dirty="0">
              <a:solidFill>
                <a:srgbClr val="374151"/>
              </a:solidFill>
              <a:latin typeface="Söhne"/>
            </a:endParaRPr>
          </a:p>
          <a:p>
            <a:pPr marL="285750" indent="-285750">
              <a:buFont typeface="Wingdings" panose="05000000000000000000" pitchFamily="2" charset="2"/>
              <a:buChar char="§"/>
            </a:pPr>
            <a:r>
              <a:rPr lang="en-US" dirty="0"/>
              <a:t>Actual values (</a:t>
            </a:r>
            <a:r>
              <a:rPr lang="en-US" dirty="0" err="1"/>
              <a:t>y_test</a:t>
            </a:r>
            <a:r>
              <a:rPr lang="en-US" dirty="0"/>
              <a:t> data) &amp; </a:t>
            </a:r>
            <a:r>
              <a:rPr lang="en-IN" dirty="0"/>
              <a:t>Predicted values (Prediction Data)</a:t>
            </a:r>
          </a:p>
          <a:p>
            <a:pPr marL="285750" indent="-285750">
              <a:buFont typeface="Wingdings" panose="05000000000000000000" pitchFamily="2" charset="2"/>
              <a:buChar char="§"/>
            </a:pPr>
            <a:r>
              <a:rPr lang="en-US" dirty="0"/>
              <a:t>Calculate the mean of the actual values (</a:t>
            </a:r>
            <a:r>
              <a:rPr lang="en-US" dirty="0" err="1"/>
              <a:t>y_mean</a:t>
            </a:r>
            <a:r>
              <a:rPr lang="en-US" dirty="0"/>
              <a:t>)</a:t>
            </a:r>
            <a:endParaRPr lang="en-IN" dirty="0"/>
          </a:p>
          <a:p>
            <a:pPr marL="285750" indent="-285750">
              <a:buFont typeface="Wingdings" panose="05000000000000000000" pitchFamily="2" charset="2"/>
              <a:buChar char="§"/>
            </a:pPr>
            <a:r>
              <a:rPr lang="en-US" dirty="0"/>
              <a:t>Calculate the total sum of squares (SST): </a:t>
            </a:r>
          </a:p>
          <a:p>
            <a:pPr algn="just"/>
            <a:r>
              <a:rPr lang="en-US" dirty="0"/>
              <a:t>	SST = sum((</a:t>
            </a:r>
            <a:r>
              <a:rPr lang="en-US" dirty="0" err="1"/>
              <a:t>y_test</a:t>
            </a:r>
            <a:r>
              <a:rPr lang="en-US" dirty="0"/>
              <a:t> - </a:t>
            </a:r>
            <a:r>
              <a:rPr lang="en-US" dirty="0" err="1"/>
              <a:t>y_mean</a:t>
            </a:r>
            <a:r>
              <a:rPr lang="en-US" dirty="0"/>
              <a:t>)^2)</a:t>
            </a:r>
          </a:p>
          <a:p>
            <a:pPr marL="285750" indent="-285750">
              <a:buFont typeface="Wingdings" panose="05000000000000000000" pitchFamily="2" charset="2"/>
              <a:buChar char="§"/>
            </a:pPr>
            <a:r>
              <a:rPr lang="en-US" dirty="0"/>
              <a:t>Calculate the sum of squared residuals (SSR): </a:t>
            </a:r>
          </a:p>
          <a:p>
            <a:r>
              <a:rPr lang="en-US" dirty="0"/>
              <a:t>	SSR = sum((</a:t>
            </a:r>
            <a:r>
              <a:rPr lang="en-US" dirty="0" err="1"/>
              <a:t>y_test</a:t>
            </a:r>
            <a:r>
              <a:rPr lang="en-US" dirty="0"/>
              <a:t> - predictions)^2)</a:t>
            </a:r>
          </a:p>
          <a:p>
            <a:pPr marL="285750" indent="-285750">
              <a:buFont typeface="Wingdings" panose="05000000000000000000" pitchFamily="2" charset="2"/>
              <a:buChar char="§"/>
            </a:pPr>
            <a:r>
              <a:rPr lang="en-US" dirty="0"/>
              <a:t>Calculate the R-squared value (R2_score): </a:t>
            </a:r>
          </a:p>
          <a:p>
            <a:r>
              <a:rPr lang="en-US" dirty="0"/>
              <a:t>	R2_score = 1 - (SSR / SST)</a:t>
            </a:r>
            <a:br>
              <a:rPr lang="en-US" dirty="0"/>
            </a:br>
            <a:endParaRPr lang="en-IN" dirty="0"/>
          </a:p>
        </p:txBody>
      </p:sp>
    </p:spTree>
    <p:extLst>
      <p:ext uri="{BB962C8B-B14F-4D97-AF65-F5344CB8AC3E}">
        <p14:creationId xmlns:p14="http://schemas.microsoft.com/office/powerpoint/2010/main" val="3393769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B370E78-4D8E-D36E-FCC4-700A040F05C6}"/>
              </a:ext>
            </a:extLst>
          </p:cNvPr>
          <p:cNvSpPr>
            <a:spLocks noGrp="1"/>
          </p:cNvSpPr>
          <p:nvPr>
            <p:ph type="subTitle" idx="1"/>
          </p:nvPr>
        </p:nvSpPr>
        <p:spPr>
          <a:xfrm>
            <a:off x="1219200" y="635318"/>
            <a:ext cx="6685280" cy="797242"/>
          </a:xfrm>
          <a:scene3d>
            <a:camera prst="perspectiveRight"/>
            <a:lightRig rig="threePt" dir="t"/>
          </a:scene3d>
        </p:spPr>
        <p:txBody>
          <a:bodyPr>
            <a:normAutofit/>
          </a:bodyPr>
          <a:lstStyle/>
          <a:p>
            <a:pPr algn="l"/>
            <a:r>
              <a:rPr lang="en-IN" sz="3200" b="1" dirty="0">
                <a:effectLst>
                  <a:outerShdw blurRad="38100" dist="38100" dir="2700000" algn="tl">
                    <a:srgbClr val="000000">
                      <a:alpha val="43137"/>
                    </a:srgbClr>
                  </a:outerShdw>
                </a:effectLst>
              </a:rPr>
              <a:t>Prediction and Performance Analysis: </a:t>
            </a:r>
          </a:p>
        </p:txBody>
      </p:sp>
      <p:sp>
        <p:nvSpPr>
          <p:cNvPr id="9" name="TextBox 8">
            <a:extLst>
              <a:ext uri="{FF2B5EF4-FFF2-40B4-BE49-F238E27FC236}">
                <a16:creationId xmlns:a16="http://schemas.microsoft.com/office/drawing/2014/main" id="{E46AA8C8-B316-F3DD-739F-25AB8792B360}"/>
              </a:ext>
            </a:extLst>
          </p:cNvPr>
          <p:cNvSpPr txBox="1"/>
          <p:nvPr/>
        </p:nvSpPr>
        <p:spPr>
          <a:xfrm>
            <a:off x="1219200" y="1639054"/>
            <a:ext cx="9753600" cy="3139321"/>
          </a:xfrm>
          <a:prstGeom prst="rect">
            <a:avLst/>
          </a:prstGeom>
          <a:noFill/>
        </p:spPr>
        <p:txBody>
          <a:bodyPr wrap="square">
            <a:spAutoFit/>
          </a:bodyPr>
          <a:lstStyle/>
          <a:p>
            <a:pPr algn="just"/>
            <a:r>
              <a:rPr lang="en-US" dirty="0"/>
              <a:t>1. The </a:t>
            </a:r>
            <a:r>
              <a:rPr lang="en-US" dirty="0" err="1"/>
              <a:t>best_rf_regressor</a:t>
            </a:r>
            <a:r>
              <a:rPr lang="en-US" dirty="0"/>
              <a:t>, which is the Random Forest Regressor model with the best hyperparameters, is used to make predictions on the testing data (</a:t>
            </a:r>
            <a:r>
              <a:rPr lang="en-US" dirty="0" err="1"/>
              <a:t>X_test</a:t>
            </a:r>
            <a:r>
              <a:rPr lang="en-US" dirty="0"/>
              <a:t>) using </a:t>
            </a:r>
            <a:r>
              <a:rPr lang="en-US" dirty="0" err="1"/>
              <a:t>best_rf_regressor.predict</a:t>
            </a:r>
            <a:r>
              <a:rPr lang="en-US" dirty="0"/>
              <a:t>(</a:t>
            </a:r>
            <a:r>
              <a:rPr lang="en-US" dirty="0" err="1"/>
              <a:t>X_test</a:t>
            </a:r>
            <a:r>
              <a:rPr lang="en-US" dirty="0"/>
              <a:t>).</a:t>
            </a:r>
          </a:p>
          <a:p>
            <a:pPr algn="just"/>
            <a:endParaRPr lang="en-US" dirty="0"/>
          </a:p>
          <a:p>
            <a:pPr algn="just"/>
            <a:r>
              <a:rPr lang="en-US" dirty="0"/>
              <a:t>2. The predicted values are compared with the actual values (</a:t>
            </a:r>
            <a:r>
              <a:rPr lang="en-US" dirty="0" err="1"/>
              <a:t>y_test</a:t>
            </a:r>
            <a:r>
              <a:rPr lang="en-US" dirty="0"/>
              <a:t>), and the performance of the model is evaluated using the r2_score metric. The r2_score calculates the coefficient of determination, which indicates the proportion of the variance in the target variable that can be explained by the model.</a:t>
            </a:r>
          </a:p>
          <a:p>
            <a:pPr algn="just"/>
            <a:endParaRPr lang="en-US" dirty="0"/>
          </a:p>
          <a:p>
            <a:pPr algn="just"/>
            <a:r>
              <a:rPr lang="en-US" dirty="0"/>
              <a:t>3. The r2_score_value is calculated by comparing the predicted values with the actual values, providing an assessment of the model's prediction accuracy. This value is printed and can be further analyzed to understand how well the model performs in predicting the stock prices.</a:t>
            </a:r>
            <a:r>
              <a:rPr lang="en-IN" dirty="0"/>
              <a:t> </a:t>
            </a:r>
          </a:p>
        </p:txBody>
      </p:sp>
    </p:spTree>
    <p:extLst>
      <p:ext uri="{BB962C8B-B14F-4D97-AF65-F5344CB8AC3E}">
        <p14:creationId xmlns:p14="http://schemas.microsoft.com/office/powerpoint/2010/main" val="4154559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E3F50-C442-8274-80E0-A86EC6474528}"/>
              </a:ext>
            </a:extLst>
          </p:cNvPr>
          <p:cNvSpPr>
            <a:spLocks noGrp="1"/>
          </p:cNvSpPr>
          <p:nvPr>
            <p:ph type="title"/>
          </p:nvPr>
        </p:nvSpPr>
        <p:spPr>
          <a:xfrm>
            <a:off x="230189" y="274320"/>
            <a:ext cx="1527492" cy="838200"/>
          </a:xfrm>
        </p:spPr>
        <p:txBody>
          <a:bodyPr>
            <a:normAutofit/>
          </a:bodyPr>
          <a:lstStyle/>
          <a:p>
            <a:r>
              <a:rPr lang="en-IN" b="1" dirty="0">
                <a:effectLst>
                  <a:outerShdw blurRad="38100" dist="38100" dir="2700000" algn="tl">
                    <a:srgbClr val="000000">
                      <a:alpha val="43137"/>
                    </a:srgbClr>
                  </a:outerShdw>
                </a:effectLst>
                <a:latin typeface="+mn-lt"/>
              </a:rPr>
              <a:t>Result:</a:t>
            </a:r>
          </a:p>
        </p:txBody>
      </p:sp>
      <p:pic>
        <p:nvPicPr>
          <p:cNvPr id="6" name="Picture 5">
            <a:extLst>
              <a:ext uri="{FF2B5EF4-FFF2-40B4-BE49-F238E27FC236}">
                <a16:creationId xmlns:a16="http://schemas.microsoft.com/office/drawing/2014/main" id="{A7B25929-0778-BAF7-B47B-EE7B7A9A5A00}"/>
              </a:ext>
            </a:extLst>
          </p:cNvPr>
          <p:cNvPicPr>
            <a:picLocks noChangeAspect="1"/>
          </p:cNvPicPr>
          <p:nvPr/>
        </p:nvPicPr>
        <p:blipFill>
          <a:blip r:embed="rId2"/>
          <a:stretch>
            <a:fillRect/>
          </a:stretch>
        </p:blipFill>
        <p:spPr>
          <a:xfrm>
            <a:off x="4399281" y="693420"/>
            <a:ext cx="7475868" cy="54563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74B35CB9-84D8-DCAB-7F4C-8B193661E347}"/>
              </a:ext>
            </a:extLst>
          </p:cNvPr>
          <p:cNvSpPr txBox="1"/>
          <p:nvPr/>
        </p:nvSpPr>
        <p:spPr>
          <a:xfrm>
            <a:off x="230190" y="1207760"/>
            <a:ext cx="4169092" cy="4031873"/>
          </a:xfrm>
          <a:prstGeom prst="rect">
            <a:avLst/>
          </a:prstGeom>
          <a:noFill/>
        </p:spPr>
        <p:txBody>
          <a:bodyPr wrap="square">
            <a:spAutoFit/>
          </a:bodyPr>
          <a:lstStyle/>
          <a:p>
            <a:pPr algn="just"/>
            <a:r>
              <a:rPr lang="en-US" sz="1600" dirty="0"/>
              <a:t>In our analysis, we observed a remarkable R-squared value of 0.951, indicating a strong relationship between the predictors and Amazon stock price. The line graph beautifully presents the yearly dates on the x-axis and the corresponding stock prices in dollars on the y-axis. With such a high R squared score, we can confidently assert that our model fits the data well and possesses substantial predictive capability. This suggests that the selected predictors exert a significant influence on the fluctuation of stock prices. Considering these findings, we are excited to report a positive and promising performance, which underscores the model's effectiveness in accurately forecasting future Amazon stock prices.</a:t>
            </a:r>
            <a:endParaRPr lang="en-IN" sz="1600" dirty="0"/>
          </a:p>
        </p:txBody>
      </p:sp>
    </p:spTree>
    <p:extLst>
      <p:ext uri="{BB962C8B-B14F-4D97-AF65-F5344CB8AC3E}">
        <p14:creationId xmlns:p14="http://schemas.microsoft.com/office/powerpoint/2010/main" val="1727952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BDB4E-C90E-1EFE-D442-6FEE613632D6}"/>
              </a:ext>
            </a:extLst>
          </p:cNvPr>
          <p:cNvSpPr>
            <a:spLocks noGrp="1"/>
          </p:cNvSpPr>
          <p:nvPr>
            <p:ph type="title"/>
          </p:nvPr>
        </p:nvSpPr>
        <p:spPr>
          <a:scene3d>
            <a:camera prst="perspectiveRight"/>
            <a:lightRig rig="threePt" dir="t"/>
          </a:scene3d>
        </p:spPr>
        <p:txBody>
          <a:bodyPr>
            <a:scene3d>
              <a:camera prst="perspectiveLeft"/>
              <a:lightRig rig="threePt" dir="t"/>
            </a:scene3d>
          </a:bodyPr>
          <a:lstStyle/>
          <a:p>
            <a:r>
              <a:rPr lang="en-IN" b="1" dirty="0">
                <a:effectLst>
                  <a:outerShdw blurRad="38100" dist="38100" dir="2700000" algn="tl">
                    <a:srgbClr val="000000">
                      <a:alpha val="43137"/>
                    </a:srgbClr>
                  </a:outerShdw>
                </a:effectLst>
                <a:latin typeface="+mn-lt"/>
              </a:rPr>
              <a:t>Conclusion</a:t>
            </a:r>
            <a:r>
              <a:rPr lang="en-IN" b="1" dirty="0"/>
              <a:t> </a:t>
            </a:r>
          </a:p>
        </p:txBody>
      </p:sp>
      <p:pic>
        <p:nvPicPr>
          <p:cNvPr id="6" name="Picture Placeholder 5">
            <a:extLst>
              <a:ext uri="{FF2B5EF4-FFF2-40B4-BE49-F238E27FC236}">
                <a16:creationId xmlns:a16="http://schemas.microsoft.com/office/drawing/2014/main" id="{7E35DE1C-B30D-163D-9D44-07D0A6AC7D3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67F3D88D-12CF-0D15-D32C-321088B38F1F}"/>
              </a:ext>
            </a:extLst>
          </p:cNvPr>
          <p:cNvSpPr>
            <a:spLocks noGrp="1"/>
          </p:cNvSpPr>
          <p:nvPr>
            <p:ph type="body" sz="half" idx="2"/>
          </p:nvPr>
        </p:nvSpPr>
        <p:spPr/>
        <p:txBody>
          <a:bodyPr>
            <a:normAutofit fontScale="92500" lnSpcReduction="10000"/>
          </a:bodyPr>
          <a:lstStyle/>
          <a:p>
            <a:pPr algn="just"/>
            <a:r>
              <a:rPr lang="en-US" dirty="0"/>
              <a:t>In conclusion, this project demonstrates the effectiveness of the random forest algorithm in accurately forecasting stock prices and market trends. The algorithm showcased high prediction accuracy and robustness, handling complex datasets and noisy data points. The feature importance analysis provided valuable insights for decision-making by investors and financial analysts.</a:t>
            </a:r>
          </a:p>
          <a:p>
            <a:pPr algn="just"/>
            <a:r>
              <a:rPr lang="en-US" dirty="0"/>
              <a:t>However, it is crucial to acknowledge the inherent limitations of stock market prediction due to unpredictable factors. This study contributes to the field by offering valuable findings and insights, enabling informed investment decisions and risk management. Further research is encouraged to refine predictive models and incorporate additional factors for enhanced stock market forecasting.</a:t>
            </a:r>
            <a:endParaRPr lang="en-IN" dirty="0"/>
          </a:p>
        </p:txBody>
      </p:sp>
    </p:spTree>
    <p:extLst>
      <p:ext uri="{BB962C8B-B14F-4D97-AF65-F5344CB8AC3E}">
        <p14:creationId xmlns:p14="http://schemas.microsoft.com/office/powerpoint/2010/main" val="2030487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AEC40-6AEF-13FE-E5DC-C4767A30DCAF}"/>
              </a:ext>
            </a:extLst>
          </p:cNvPr>
          <p:cNvSpPr>
            <a:spLocks noGrp="1"/>
          </p:cNvSpPr>
          <p:nvPr>
            <p:ph type="title"/>
          </p:nvPr>
        </p:nvSpPr>
        <p:spPr>
          <a:xfrm>
            <a:off x="1148080" y="1442720"/>
            <a:ext cx="1517332" cy="452120"/>
          </a:xfrm>
          <a:scene3d>
            <a:camera prst="perspectiveRight"/>
            <a:lightRig rig="threePt" dir="t"/>
          </a:scene3d>
        </p:spPr>
        <p:txBody>
          <a:bodyPr>
            <a:normAutofit fontScale="90000"/>
          </a:bodyPr>
          <a:lstStyle/>
          <a:p>
            <a:r>
              <a:rPr lang="en-IN" b="1" dirty="0">
                <a:effectLst>
                  <a:outerShdw blurRad="38100" dist="38100" dir="2700000" algn="tl">
                    <a:srgbClr val="000000">
                      <a:alpha val="43137"/>
                    </a:srgbClr>
                  </a:outerShdw>
                </a:effectLst>
                <a:latin typeface="+mn-lt"/>
              </a:rPr>
              <a:t>Abstract</a:t>
            </a:r>
            <a:r>
              <a:rPr lang="en-IN" dirty="0"/>
              <a:t> </a:t>
            </a:r>
          </a:p>
        </p:txBody>
      </p:sp>
      <p:sp>
        <p:nvSpPr>
          <p:cNvPr id="4" name="Text Placeholder 3">
            <a:extLst>
              <a:ext uri="{FF2B5EF4-FFF2-40B4-BE49-F238E27FC236}">
                <a16:creationId xmlns:a16="http://schemas.microsoft.com/office/drawing/2014/main" id="{FF7265DA-92B9-808D-4EAE-AA61F2269EC9}"/>
              </a:ext>
            </a:extLst>
          </p:cNvPr>
          <p:cNvSpPr>
            <a:spLocks noGrp="1"/>
          </p:cNvSpPr>
          <p:nvPr>
            <p:ph type="body" sz="half" idx="2"/>
          </p:nvPr>
        </p:nvSpPr>
        <p:spPr>
          <a:xfrm>
            <a:off x="1148080" y="2204720"/>
            <a:ext cx="9895840" cy="2066594"/>
          </a:xfrm>
        </p:spPr>
        <p:txBody>
          <a:bodyPr>
            <a:normAutofit lnSpcReduction="10000"/>
          </a:bodyPr>
          <a:lstStyle/>
          <a:p>
            <a:pPr algn="just">
              <a:lnSpc>
                <a:spcPct val="150000"/>
              </a:lnSpc>
            </a:pPr>
            <a:r>
              <a:rPr lang="en-US" sz="1800" dirty="0"/>
              <a:t>In this mini project, we utilized the random forest algorithm for stock market prediction. We preprocessed the data, selected relevant features, trained and optimized the model using a training set, and evaluated its performance on a testing set. The algorithm demonstrated robustness in handling both numerical and categorical features. Our findings contribute insights into the potential of random forest for stock market prediction and provide a foundation for further research and improvement.</a:t>
            </a:r>
            <a:endParaRPr lang="en-IN" sz="1800" dirty="0"/>
          </a:p>
        </p:txBody>
      </p:sp>
    </p:spTree>
    <p:extLst>
      <p:ext uri="{BB962C8B-B14F-4D97-AF65-F5344CB8AC3E}">
        <p14:creationId xmlns:p14="http://schemas.microsoft.com/office/powerpoint/2010/main" val="3371691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A5A7-8D3C-B129-14B7-60915B0086A3}"/>
              </a:ext>
            </a:extLst>
          </p:cNvPr>
          <p:cNvSpPr>
            <a:spLocks noGrp="1"/>
          </p:cNvSpPr>
          <p:nvPr>
            <p:ph type="title"/>
          </p:nvPr>
        </p:nvSpPr>
        <p:spPr>
          <a:scene3d>
            <a:camera prst="perspectiveRight"/>
            <a:lightRig rig="threePt" dir="t"/>
          </a:scene3d>
        </p:spPr>
        <p:txBody>
          <a:bodyPr>
            <a:scene3d>
              <a:camera prst="perspectiveLeft"/>
              <a:lightRig rig="threePt" dir="t"/>
            </a:scene3d>
            <a:sp3d extrusionH="57150">
              <a:bevelT w="82550" h="38100" prst="coolSlant"/>
            </a:sp3d>
          </a:bodyPr>
          <a:lstStyle/>
          <a:p>
            <a:r>
              <a:rPr lang="en-IN" b="1" dirty="0">
                <a:ln w="0"/>
                <a:effectLst>
                  <a:outerShdw blurRad="38100" dist="38100" dir="2700000" algn="tl">
                    <a:srgbClr val="000000">
                      <a:alpha val="43137"/>
                    </a:srgbClr>
                  </a:outerShdw>
                </a:effectLst>
                <a:latin typeface="+mn-lt"/>
              </a:rPr>
              <a:t>Introduction</a:t>
            </a:r>
            <a:r>
              <a:rPr lang="en-IN" dirty="0">
                <a:ln w="0"/>
                <a:effectLst>
                  <a:outerShdw blurRad="38100" dist="19050" dir="2700000" algn="tl" rotWithShape="0">
                    <a:schemeClr val="dk1">
                      <a:alpha val="40000"/>
                    </a:schemeClr>
                  </a:outerShdw>
                </a:effectLst>
              </a:rPr>
              <a:t> </a:t>
            </a:r>
          </a:p>
        </p:txBody>
      </p:sp>
      <p:pic>
        <p:nvPicPr>
          <p:cNvPr id="6" name="Picture Placeholder 5">
            <a:extLst>
              <a:ext uri="{FF2B5EF4-FFF2-40B4-BE49-F238E27FC236}">
                <a16:creationId xmlns:a16="http://schemas.microsoft.com/office/drawing/2014/main" id="{58979A3D-90D3-4423-A7F0-D9939522D69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381" r="14381"/>
          <a:stretch>
            <a:fillRect/>
          </a:stretch>
        </p:blipFill>
        <p:spPr>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F35F6932-1C08-DA8A-C1B1-202221EEA159}"/>
              </a:ext>
            </a:extLst>
          </p:cNvPr>
          <p:cNvSpPr>
            <a:spLocks noGrp="1"/>
          </p:cNvSpPr>
          <p:nvPr>
            <p:ph type="body" sz="half" idx="2"/>
          </p:nvPr>
        </p:nvSpPr>
        <p:spPr/>
        <p:txBody>
          <a:bodyPr>
            <a:normAutofit/>
          </a:bodyPr>
          <a:lstStyle/>
          <a:p>
            <a:pPr algn="just"/>
            <a:r>
              <a:rPr lang="en-US" dirty="0"/>
              <a:t>The stock market is a complex and dynamic system that requires careful analysis to make informed investment decisions. One popular method for analyzing the stock market is through the use of machine learning algorithms such as Random Forest.</a:t>
            </a:r>
          </a:p>
          <a:p>
            <a:pPr algn="just"/>
            <a:r>
              <a:rPr lang="en-US" dirty="0"/>
              <a:t>Random Forest is a powerful algorithm that can be used to analyze large datasets and make predictions based on multiple input variables. In this presentation, we will explore how Random Forest can be used to analyze the stock market and make more informed investment decisions.</a:t>
            </a:r>
          </a:p>
          <a:p>
            <a:endParaRPr lang="en-IN" dirty="0"/>
          </a:p>
        </p:txBody>
      </p:sp>
    </p:spTree>
    <p:extLst>
      <p:ext uri="{BB962C8B-B14F-4D97-AF65-F5344CB8AC3E}">
        <p14:creationId xmlns:p14="http://schemas.microsoft.com/office/powerpoint/2010/main" val="968910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4518E-4ED7-F7DF-BF1A-79A0715BAE74}"/>
              </a:ext>
            </a:extLst>
          </p:cNvPr>
          <p:cNvSpPr>
            <a:spLocks noGrp="1"/>
          </p:cNvSpPr>
          <p:nvPr>
            <p:ph type="title"/>
          </p:nvPr>
        </p:nvSpPr>
        <p:spPr>
          <a:scene3d>
            <a:camera prst="perspectiveRight"/>
            <a:lightRig rig="threePt" dir="t"/>
          </a:scene3d>
        </p:spPr>
        <p:txBody>
          <a:bodyPr>
            <a:scene3d>
              <a:camera prst="perspectiveLeft"/>
              <a:lightRig rig="threePt" dir="t"/>
            </a:scene3d>
          </a:bodyPr>
          <a:lstStyle/>
          <a:p>
            <a:r>
              <a:rPr lang="en-IN" b="1" dirty="0">
                <a:effectLst>
                  <a:outerShdw blurRad="38100" dist="38100" dir="2700000" algn="tl">
                    <a:srgbClr val="000000">
                      <a:alpha val="43137"/>
                    </a:srgbClr>
                  </a:outerShdw>
                </a:effectLst>
                <a:latin typeface="+mn-lt"/>
              </a:rPr>
              <a:t>Random</a:t>
            </a:r>
            <a:r>
              <a:rPr lang="en-IN" b="1" dirty="0">
                <a:latin typeface="+mn-lt"/>
              </a:rPr>
              <a:t> </a:t>
            </a:r>
            <a:r>
              <a:rPr lang="en-IN" b="1" dirty="0">
                <a:effectLst>
                  <a:outerShdw blurRad="38100" dist="38100" dir="2700000" algn="tl">
                    <a:srgbClr val="000000">
                      <a:alpha val="43137"/>
                    </a:srgbClr>
                  </a:outerShdw>
                </a:effectLst>
                <a:latin typeface="+mn-lt"/>
              </a:rPr>
              <a:t>Forest</a:t>
            </a:r>
            <a:r>
              <a:rPr lang="en-IN" b="1" dirty="0">
                <a:latin typeface="+mn-lt"/>
              </a:rPr>
              <a:t> </a:t>
            </a:r>
            <a:r>
              <a:rPr lang="en-IN" b="1" dirty="0">
                <a:effectLst>
                  <a:outerShdw blurRad="38100" dist="38100" dir="2700000" algn="tl">
                    <a:srgbClr val="000000">
                      <a:alpha val="43137"/>
                    </a:srgbClr>
                  </a:outerShdw>
                </a:effectLst>
                <a:latin typeface="+mn-lt"/>
              </a:rPr>
              <a:t>Algorithm</a:t>
            </a:r>
            <a:r>
              <a:rPr lang="en-IN" b="1" dirty="0">
                <a:latin typeface="+mn-lt"/>
              </a:rPr>
              <a:t> </a:t>
            </a:r>
          </a:p>
        </p:txBody>
      </p:sp>
      <p:pic>
        <p:nvPicPr>
          <p:cNvPr id="6" name="Picture Placeholder 5">
            <a:extLst>
              <a:ext uri="{FF2B5EF4-FFF2-40B4-BE49-F238E27FC236}">
                <a16:creationId xmlns:a16="http://schemas.microsoft.com/office/drawing/2014/main" id="{CEDDF770-1B91-B862-520D-71D8404A876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1995" r="11995"/>
          <a:stretch>
            <a:fillRect/>
          </a:stretch>
        </p:blipFill>
        <p:spPr>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663296B7-07DC-05F4-1262-360F7D250FF9}"/>
              </a:ext>
            </a:extLst>
          </p:cNvPr>
          <p:cNvSpPr>
            <a:spLocks noGrp="1"/>
          </p:cNvSpPr>
          <p:nvPr>
            <p:ph type="body" sz="half" idx="2"/>
          </p:nvPr>
        </p:nvSpPr>
        <p:spPr/>
        <p:txBody>
          <a:bodyPr>
            <a:normAutofit/>
          </a:bodyPr>
          <a:lstStyle/>
          <a:p>
            <a:pPr algn="just"/>
            <a:r>
              <a:rPr lang="en-US" dirty="0"/>
              <a:t>The Random Forest algorithm is useful for analyzing big datasets and predicting outcomes from many input variables. We'll delve into how this algorithm can help us analyze the stock market and improve our investment choices.</a:t>
            </a:r>
          </a:p>
          <a:p>
            <a:pPr algn="just"/>
            <a:r>
              <a:rPr lang="en-US" dirty="0"/>
              <a:t>One of the key benefits of using Random Forest is that it can handle large datasets with high dimensionality. This makes it an ideal choice for analyzing the stock market, which has many different variables that can impact stock prices.</a:t>
            </a:r>
            <a:endParaRPr lang="en-IN" dirty="0"/>
          </a:p>
        </p:txBody>
      </p:sp>
    </p:spTree>
    <p:extLst>
      <p:ext uri="{BB962C8B-B14F-4D97-AF65-F5344CB8AC3E}">
        <p14:creationId xmlns:p14="http://schemas.microsoft.com/office/powerpoint/2010/main" val="479256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4E1DA-948C-8B87-E3E6-6DA5AC6D49C3}"/>
              </a:ext>
            </a:extLst>
          </p:cNvPr>
          <p:cNvSpPr>
            <a:spLocks noGrp="1"/>
          </p:cNvSpPr>
          <p:nvPr>
            <p:ph type="title"/>
          </p:nvPr>
        </p:nvSpPr>
        <p:spPr>
          <a:xfrm>
            <a:off x="839788" y="623252"/>
            <a:ext cx="3932237" cy="731520"/>
          </a:xfrm>
        </p:spPr>
        <p:txBody>
          <a:bodyPr/>
          <a:lstStyle/>
          <a:p>
            <a:r>
              <a:rPr lang="en-IN" b="1" dirty="0">
                <a:ln w="0"/>
                <a:effectLst>
                  <a:outerShdw blurRad="38100" dist="38100" dir="2700000" algn="tl">
                    <a:srgbClr val="000000">
                      <a:alpha val="43137"/>
                    </a:srgbClr>
                  </a:outerShdw>
                </a:effectLst>
                <a:latin typeface="+mn-lt"/>
              </a:rPr>
              <a:t>Working:</a:t>
            </a:r>
          </a:p>
        </p:txBody>
      </p:sp>
      <p:sp>
        <p:nvSpPr>
          <p:cNvPr id="4" name="Text Placeholder 3">
            <a:extLst>
              <a:ext uri="{FF2B5EF4-FFF2-40B4-BE49-F238E27FC236}">
                <a16:creationId xmlns:a16="http://schemas.microsoft.com/office/drawing/2014/main" id="{9E247906-1BF6-8A75-BA92-CBBBD0DAA3BF}"/>
              </a:ext>
            </a:extLst>
          </p:cNvPr>
          <p:cNvSpPr>
            <a:spLocks noGrp="1"/>
          </p:cNvSpPr>
          <p:nvPr>
            <p:ph type="body" sz="half" idx="2"/>
          </p:nvPr>
        </p:nvSpPr>
        <p:spPr>
          <a:xfrm>
            <a:off x="839788" y="1354772"/>
            <a:ext cx="10214292" cy="4751388"/>
          </a:xfrm>
        </p:spPr>
        <p:txBody>
          <a:bodyPr>
            <a:normAutofit/>
          </a:bodyPr>
          <a:lstStyle/>
          <a:p>
            <a:r>
              <a:rPr lang="en-US" dirty="0"/>
              <a:t>1. Import the </a:t>
            </a:r>
            <a:r>
              <a:rPr lang="en-US" dirty="0" err="1"/>
              <a:t>RandomForestRegressor</a:t>
            </a:r>
            <a:r>
              <a:rPr lang="en-US" dirty="0"/>
              <a:t> class from the </a:t>
            </a:r>
            <a:r>
              <a:rPr lang="en-US" dirty="0" err="1"/>
              <a:t>sklearn.ensemble</a:t>
            </a:r>
            <a:r>
              <a:rPr lang="en-US" dirty="0"/>
              <a:t> module. This class represents the Random Forest algorithm for regression tasks.</a:t>
            </a:r>
          </a:p>
          <a:p>
            <a:r>
              <a:rPr lang="en-US" dirty="0"/>
              <a:t>2. Instantiate a </a:t>
            </a:r>
            <a:r>
              <a:rPr lang="en-US" dirty="0" err="1"/>
              <a:t>RandomForestRegressor</a:t>
            </a:r>
            <a:r>
              <a:rPr lang="en-US" dirty="0"/>
              <a:t> object with the specified parameters:</a:t>
            </a:r>
          </a:p>
          <a:p>
            <a:pPr marL="285750" indent="-285750">
              <a:buFont typeface="Wingdings" panose="05000000000000000000" pitchFamily="2" charset="2"/>
              <a:buChar char="Ø"/>
            </a:pPr>
            <a:r>
              <a:rPr lang="en-US" dirty="0" err="1"/>
              <a:t>n_estimators</a:t>
            </a:r>
            <a:r>
              <a:rPr lang="en-US" dirty="0"/>
              <a:t>: The number of decision trees in the random forest.</a:t>
            </a:r>
          </a:p>
          <a:p>
            <a:pPr marL="285750" indent="-285750">
              <a:buFont typeface="Wingdings" panose="05000000000000000000" pitchFamily="2" charset="2"/>
              <a:buChar char="Ø"/>
            </a:pPr>
            <a:r>
              <a:rPr lang="en-US" dirty="0" err="1"/>
              <a:t>max_depth</a:t>
            </a:r>
            <a:r>
              <a:rPr lang="en-US" dirty="0"/>
              <a:t>: The maximum depth of each decision tree. Two values are provided for this parameter: 25 and 30. The model will be evaluated with both values during grid search.</a:t>
            </a:r>
          </a:p>
          <a:p>
            <a:pPr marL="285750" indent="-285750">
              <a:buFont typeface="Wingdings" panose="05000000000000000000" pitchFamily="2" charset="2"/>
              <a:buChar char="Ø"/>
            </a:pPr>
            <a:r>
              <a:rPr lang="en-US" dirty="0" err="1"/>
              <a:t>min_samples_split</a:t>
            </a:r>
            <a:r>
              <a:rPr lang="en-US" dirty="0"/>
              <a:t>: The minimum number of samples required to split an internal node in a decision tree. Two values are provided: 2 and 5.</a:t>
            </a:r>
          </a:p>
          <a:p>
            <a:pPr marL="285750" indent="-285750">
              <a:buFont typeface="Wingdings" panose="05000000000000000000" pitchFamily="2" charset="2"/>
              <a:buChar char="Ø"/>
            </a:pPr>
            <a:r>
              <a:rPr lang="en-US" dirty="0" err="1"/>
              <a:t>min_samples_leaf</a:t>
            </a:r>
            <a:r>
              <a:rPr lang="en-US" dirty="0"/>
              <a:t>: The minimum number of samples required to be at a leaf node in a decision tree. </a:t>
            </a:r>
          </a:p>
          <a:p>
            <a:r>
              <a:rPr lang="en-US" dirty="0"/>
              <a:t>3. Perform grid search using </a:t>
            </a:r>
            <a:r>
              <a:rPr lang="en-US" dirty="0" err="1"/>
              <a:t>GridSearchCV</a:t>
            </a:r>
            <a:r>
              <a:rPr lang="en-US" dirty="0"/>
              <a:t> to find the best combination of hyperparameters. Grid search evaluates the model's performance using cross-validation on the training set.</a:t>
            </a:r>
          </a:p>
          <a:p>
            <a:r>
              <a:rPr lang="en-US" dirty="0"/>
              <a:t>4. Fit the </a:t>
            </a:r>
            <a:r>
              <a:rPr lang="en-US" dirty="0" err="1"/>
              <a:t>RandomForestRegressor</a:t>
            </a:r>
            <a:r>
              <a:rPr lang="en-US" dirty="0"/>
              <a:t> model to the training data (</a:t>
            </a:r>
            <a:r>
              <a:rPr lang="en-US" dirty="0" err="1"/>
              <a:t>X_train</a:t>
            </a:r>
            <a:r>
              <a:rPr lang="en-US" dirty="0"/>
              <a:t> and </a:t>
            </a:r>
            <a:r>
              <a:rPr lang="en-US" dirty="0" err="1"/>
              <a:t>y_train</a:t>
            </a:r>
            <a:r>
              <a:rPr lang="en-US" dirty="0"/>
              <a:t>) using grid search. This trains the random forest model using the selected hyperparameters.</a:t>
            </a:r>
          </a:p>
          <a:p>
            <a:r>
              <a:rPr lang="en-US" dirty="0"/>
              <a:t>5. The </a:t>
            </a:r>
            <a:r>
              <a:rPr lang="en-US" dirty="0" err="1"/>
              <a:t>best_rf_regressor</a:t>
            </a:r>
            <a:r>
              <a:rPr lang="en-US" dirty="0"/>
              <a:t>, which is the </a:t>
            </a:r>
            <a:r>
              <a:rPr lang="en-US" dirty="0" err="1"/>
              <a:t>RandomForestRegressor</a:t>
            </a:r>
            <a:r>
              <a:rPr lang="en-US" dirty="0"/>
              <a:t> model with the best hyperparameters, is obtained from </a:t>
            </a:r>
            <a:r>
              <a:rPr lang="en-US" dirty="0" err="1"/>
              <a:t>grid_search.best_estimator</a:t>
            </a:r>
            <a:r>
              <a:rPr lang="en-US" dirty="0"/>
              <a:t>_ and used to make predictions on the testing data (</a:t>
            </a:r>
            <a:r>
              <a:rPr lang="en-US" dirty="0" err="1"/>
              <a:t>X_test</a:t>
            </a:r>
            <a:r>
              <a:rPr lang="en-US" dirty="0"/>
              <a:t>). The predictions are stored in the variable "predictions".</a:t>
            </a:r>
          </a:p>
          <a:p>
            <a:endParaRPr lang="en-US" dirty="0"/>
          </a:p>
        </p:txBody>
      </p:sp>
    </p:spTree>
    <p:extLst>
      <p:ext uri="{BB962C8B-B14F-4D97-AF65-F5344CB8AC3E}">
        <p14:creationId xmlns:p14="http://schemas.microsoft.com/office/powerpoint/2010/main" val="1344499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8301F904-FCDF-D95A-3B1B-36E463CE2076}"/>
              </a:ext>
            </a:extLst>
          </p:cNvPr>
          <p:cNvGraphicFramePr/>
          <p:nvPr>
            <p:extLst>
              <p:ext uri="{D42A27DB-BD31-4B8C-83A1-F6EECF244321}">
                <p14:modId xmlns:p14="http://schemas.microsoft.com/office/powerpoint/2010/main" val="1891833699"/>
              </p:ext>
            </p:extLst>
          </p:nvPr>
        </p:nvGraphicFramePr>
        <p:xfrm>
          <a:off x="1463040" y="1486932"/>
          <a:ext cx="9265920" cy="4490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39472114-1714-DE32-47C3-F895BF551475}"/>
              </a:ext>
            </a:extLst>
          </p:cNvPr>
          <p:cNvSpPr txBox="1"/>
          <p:nvPr/>
        </p:nvSpPr>
        <p:spPr>
          <a:xfrm>
            <a:off x="1463040" y="880348"/>
            <a:ext cx="6096000" cy="584775"/>
          </a:xfrm>
          <a:prstGeom prst="rect">
            <a:avLst/>
          </a:prstGeom>
          <a:noFill/>
          <a:scene3d>
            <a:camera prst="perspectiveRight"/>
            <a:lightRig rig="threePt" dir="t"/>
          </a:scene3d>
        </p:spPr>
        <p:txBody>
          <a:bodyPr wrap="square">
            <a:spAutoFit/>
          </a:bodyPr>
          <a:lstStyle/>
          <a:p>
            <a:r>
              <a:rPr lang="en-IN" sz="3200" b="1" dirty="0">
                <a:effectLst>
                  <a:outerShdw blurRad="38100" dist="38100" dir="2700000" algn="tl">
                    <a:srgbClr val="000000">
                      <a:alpha val="43137"/>
                    </a:srgbClr>
                  </a:outerShdw>
                </a:effectLst>
              </a:rPr>
              <a:t>Steps:</a:t>
            </a:r>
          </a:p>
        </p:txBody>
      </p:sp>
    </p:spTree>
    <p:extLst>
      <p:ext uri="{BB962C8B-B14F-4D97-AF65-F5344CB8AC3E}">
        <p14:creationId xmlns:p14="http://schemas.microsoft.com/office/powerpoint/2010/main" val="3820013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1907C-3AA1-52E5-DAAB-4C67F1CF1ACF}"/>
              </a:ext>
            </a:extLst>
          </p:cNvPr>
          <p:cNvSpPr>
            <a:spLocks noGrp="1"/>
          </p:cNvSpPr>
          <p:nvPr>
            <p:ph type="title"/>
          </p:nvPr>
        </p:nvSpPr>
        <p:spPr>
          <a:scene3d>
            <a:camera prst="perspectiveRight"/>
            <a:lightRig rig="threePt" dir="t"/>
          </a:scene3d>
        </p:spPr>
        <p:txBody>
          <a:bodyPr/>
          <a:lstStyle/>
          <a:p>
            <a:r>
              <a:rPr lang="en-IN" b="1" dirty="0">
                <a:effectLst>
                  <a:outerShdw blurRad="38100" dist="38100" dir="2700000" algn="tl">
                    <a:srgbClr val="000000">
                      <a:alpha val="43137"/>
                    </a:srgbClr>
                  </a:outerShdw>
                </a:effectLst>
                <a:latin typeface="+mn-lt"/>
              </a:rPr>
              <a:t>Data</a:t>
            </a:r>
            <a:r>
              <a:rPr lang="en-IN" b="1" dirty="0">
                <a:latin typeface="+mn-lt"/>
              </a:rPr>
              <a:t> </a:t>
            </a:r>
            <a:r>
              <a:rPr lang="en-IN" b="1" dirty="0">
                <a:effectLst>
                  <a:outerShdw blurRad="38100" dist="38100" dir="2700000" algn="tl">
                    <a:srgbClr val="000000">
                      <a:alpha val="43137"/>
                    </a:srgbClr>
                  </a:outerShdw>
                </a:effectLst>
                <a:latin typeface="+mn-lt"/>
              </a:rPr>
              <a:t>Collection</a:t>
            </a:r>
            <a:r>
              <a:rPr lang="en-IN" b="1" dirty="0">
                <a:latin typeface="+mn-lt"/>
              </a:rPr>
              <a:t> </a:t>
            </a:r>
          </a:p>
        </p:txBody>
      </p:sp>
      <p:pic>
        <p:nvPicPr>
          <p:cNvPr id="6" name="Picture Placeholder 5">
            <a:extLst>
              <a:ext uri="{FF2B5EF4-FFF2-40B4-BE49-F238E27FC236}">
                <a16:creationId xmlns:a16="http://schemas.microsoft.com/office/drawing/2014/main" id="{3C2093C7-A0B0-A05A-716D-7FB963AA2FC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A283EC77-60D7-1025-5205-EDE39CB3C2D0}"/>
              </a:ext>
            </a:extLst>
          </p:cNvPr>
          <p:cNvSpPr>
            <a:spLocks noGrp="1"/>
          </p:cNvSpPr>
          <p:nvPr>
            <p:ph type="body" sz="half" idx="2"/>
          </p:nvPr>
        </p:nvSpPr>
        <p:spPr/>
        <p:txBody>
          <a:bodyPr>
            <a:normAutofit/>
          </a:bodyPr>
          <a:lstStyle/>
          <a:p>
            <a:r>
              <a:rPr lang="en-US" dirty="0"/>
              <a:t>1. The data collection process involved accessing historical stock market data for the selected stocks, such as Amazon, Google, Tesla, TCS, and Apple. </a:t>
            </a:r>
          </a:p>
          <a:p>
            <a:r>
              <a:rPr lang="en-US" dirty="0"/>
              <a:t>2. The datasets were obtained from specific sources or repositories, and they included information such as date, closing prices, and other relevant features. </a:t>
            </a:r>
          </a:p>
          <a:p>
            <a:r>
              <a:rPr lang="en-US" dirty="0"/>
              <a:t>3. The collected data was stored in CSV files, which were then loaded into the project using the Pandas library for further analysis and preprocessing.</a:t>
            </a:r>
            <a:endParaRPr lang="en-IN" dirty="0"/>
          </a:p>
        </p:txBody>
      </p:sp>
    </p:spTree>
    <p:extLst>
      <p:ext uri="{BB962C8B-B14F-4D97-AF65-F5344CB8AC3E}">
        <p14:creationId xmlns:p14="http://schemas.microsoft.com/office/powerpoint/2010/main" val="2627917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AB779-8349-67B0-9F13-F7B439850C01}"/>
              </a:ext>
            </a:extLst>
          </p:cNvPr>
          <p:cNvSpPr>
            <a:spLocks noGrp="1"/>
          </p:cNvSpPr>
          <p:nvPr>
            <p:ph type="title"/>
          </p:nvPr>
        </p:nvSpPr>
        <p:spPr>
          <a:xfrm>
            <a:off x="839788" y="987425"/>
            <a:ext cx="3932237" cy="656863"/>
          </a:xfrm>
          <a:scene3d>
            <a:camera prst="perspectiveRight"/>
            <a:lightRig rig="threePt" dir="t"/>
          </a:scene3d>
        </p:spPr>
        <p:txBody>
          <a:bodyPr>
            <a:normAutofit/>
          </a:bodyPr>
          <a:lstStyle/>
          <a:p>
            <a:r>
              <a:rPr lang="en-IN" b="1" dirty="0">
                <a:effectLst>
                  <a:outerShdw blurRad="38100" dist="38100" dir="2700000" algn="tl">
                    <a:srgbClr val="000000">
                      <a:alpha val="43137"/>
                    </a:srgbClr>
                  </a:outerShdw>
                </a:effectLst>
                <a:latin typeface="+mn-lt"/>
              </a:rPr>
              <a:t>Data Pre-processing </a:t>
            </a:r>
          </a:p>
        </p:txBody>
      </p:sp>
      <p:pic>
        <p:nvPicPr>
          <p:cNvPr id="8" name="Picture Placeholder 7">
            <a:extLst>
              <a:ext uri="{FF2B5EF4-FFF2-40B4-BE49-F238E27FC236}">
                <a16:creationId xmlns:a16="http://schemas.microsoft.com/office/drawing/2014/main" id="{736ED642-3E22-B071-3922-923D80A364B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802" r="7802"/>
          <a:stretch>
            <a:fillRect/>
          </a:stretch>
        </p:blipFill>
        <p:spPr>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F84749CD-FC79-B8BB-D995-D86989012A5D}"/>
              </a:ext>
            </a:extLst>
          </p:cNvPr>
          <p:cNvSpPr>
            <a:spLocks noGrp="1"/>
          </p:cNvSpPr>
          <p:nvPr>
            <p:ph type="body" sz="half" idx="2"/>
          </p:nvPr>
        </p:nvSpPr>
        <p:spPr>
          <a:xfrm>
            <a:off x="839788" y="1644288"/>
            <a:ext cx="3932237" cy="4374547"/>
          </a:xfrm>
        </p:spPr>
        <p:txBody>
          <a:bodyPr>
            <a:normAutofit fontScale="85000" lnSpcReduction="20000"/>
          </a:bodyPr>
          <a:lstStyle/>
          <a:p>
            <a:r>
              <a:rPr lang="en-US" b="1" dirty="0"/>
              <a:t>Null Values:</a:t>
            </a:r>
          </a:p>
          <a:p>
            <a:pPr>
              <a:lnSpc>
                <a:spcPct val="120000"/>
              </a:lnSpc>
            </a:pPr>
            <a:r>
              <a:rPr lang="en-US" dirty="0"/>
              <a:t>1. Null values in the dataset were checked using </a:t>
            </a:r>
            <a:r>
              <a:rPr lang="en-US" dirty="0" err="1"/>
              <a:t>isnull</a:t>
            </a:r>
            <a:r>
              <a:rPr lang="en-US" dirty="0"/>
              <a:t>(), and if present, they could disrupt the analysis.</a:t>
            </a:r>
          </a:p>
          <a:p>
            <a:r>
              <a:rPr lang="en-US" dirty="0"/>
              <a:t>2. Rows with null values were dropped using </a:t>
            </a:r>
            <a:r>
              <a:rPr lang="en-US" dirty="0" err="1"/>
              <a:t>dropna</a:t>
            </a:r>
            <a:r>
              <a:rPr lang="en-US" dirty="0"/>
              <a:t>() to ensure the dataset used for training and testing was free from missing values.</a:t>
            </a:r>
          </a:p>
          <a:p>
            <a:r>
              <a:rPr lang="en-US" dirty="0"/>
              <a:t>3. The dataset was reset to ensure proper indexing and alignment, avoiding issues associated with missing values.</a:t>
            </a:r>
          </a:p>
          <a:p>
            <a:r>
              <a:rPr lang="en-US" b="1" dirty="0"/>
              <a:t>Pre-processing:</a:t>
            </a:r>
          </a:p>
          <a:p>
            <a:r>
              <a:rPr lang="en-US" dirty="0"/>
              <a:t>1. The data was normalized using </a:t>
            </a:r>
            <a:r>
              <a:rPr lang="en-US" dirty="0" err="1"/>
              <a:t>MinMaxScaler</a:t>
            </a:r>
            <a:r>
              <a:rPr lang="en-US" dirty="0"/>
              <a:t> to scale the stock prices between 0 and 1, ensuring consistent feature scales for modeling.</a:t>
            </a:r>
          </a:p>
          <a:p>
            <a:r>
              <a:rPr lang="en-US" dirty="0"/>
              <a:t>2. The dataset was divided into training and testing sets to evaluate the model's performance on unseen data and prevent overfitting.</a:t>
            </a:r>
          </a:p>
          <a:p>
            <a:r>
              <a:rPr lang="en-US" dirty="0"/>
              <a:t>3. A sliding window approach was used to create sequences of historical stock prices, capturing temporal patterns and enabling the model to learn from past trends.</a:t>
            </a:r>
          </a:p>
        </p:txBody>
      </p:sp>
    </p:spTree>
    <p:extLst>
      <p:ext uri="{BB962C8B-B14F-4D97-AF65-F5344CB8AC3E}">
        <p14:creationId xmlns:p14="http://schemas.microsoft.com/office/powerpoint/2010/main" val="4113415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96B4E-BE47-FE4D-20F1-24CF5F0F2377}"/>
              </a:ext>
            </a:extLst>
          </p:cNvPr>
          <p:cNvSpPr>
            <a:spLocks noGrp="1"/>
          </p:cNvSpPr>
          <p:nvPr>
            <p:ph type="title"/>
          </p:nvPr>
        </p:nvSpPr>
        <p:spPr>
          <a:scene3d>
            <a:camera prst="perspectiveRight"/>
            <a:lightRig rig="threePt" dir="t"/>
          </a:scene3d>
        </p:spPr>
        <p:txBody>
          <a:bodyPr/>
          <a:lstStyle/>
          <a:p>
            <a:r>
              <a:rPr lang="en-IN" b="1" dirty="0">
                <a:effectLst>
                  <a:outerShdw blurRad="38100" dist="38100" dir="2700000" algn="tl">
                    <a:srgbClr val="000000">
                      <a:alpha val="43137"/>
                    </a:srgbClr>
                  </a:outerShdw>
                </a:effectLst>
                <a:latin typeface="+mn-lt"/>
              </a:rPr>
              <a:t>Feature Selection </a:t>
            </a:r>
          </a:p>
        </p:txBody>
      </p:sp>
      <p:pic>
        <p:nvPicPr>
          <p:cNvPr id="6" name="Picture Placeholder 5">
            <a:extLst>
              <a:ext uri="{FF2B5EF4-FFF2-40B4-BE49-F238E27FC236}">
                <a16:creationId xmlns:a16="http://schemas.microsoft.com/office/drawing/2014/main" id="{B4E51798-2262-245C-224C-C14AE31C8B8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1802" r="21802"/>
          <a:stretch>
            <a:fillRect/>
          </a:stretch>
        </p:blipFill>
        <p:spPr>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72C2CEB9-5E90-9361-B09F-3750C19099B0}"/>
              </a:ext>
            </a:extLst>
          </p:cNvPr>
          <p:cNvSpPr>
            <a:spLocks noGrp="1"/>
          </p:cNvSpPr>
          <p:nvPr>
            <p:ph type="body" sz="half" idx="2"/>
          </p:nvPr>
        </p:nvSpPr>
        <p:spPr/>
        <p:txBody>
          <a:bodyPr>
            <a:normAutofit/>
          </a:bodyPr>
          <a:lstStyle/>
          <a:p>
            <a:r>
              <a:rPr lang="en-US" dirty="0"/>
              <a:t>1. Feature selection is conducted using the </a:t>
            </a:r>
            <a:r>
              <a:rPr lang="en-US" dirty="0" err="1"/>
              <a:t>SelectFromModel</a:t>
            </a:r>
            <a:r>
              <a:rPr lang="en-US" dirty="0"/>
              <a:t> class with a Random Forest Regressor, which calculates feature </a:t>
            </a:r>
            <a:r>
              <a:rPr lang="en-US" dirty="0" err="1"/>
              <a:t>importances</a:t>
            </a:r>
            <a:r>
              <a:rPr lang="en-US" dirty="0"/>
              <a:t> based on their contribution to the model's performance.</a:t>
            </a:r>
          </a:p>
          <a:p>
            <a:r>
              <a:rPr lang="en-US" dirty="0"/>
              <a:t>2. The </a:t>
            </a:r>
            <a:r>
              <a:rPr lang="en-US" dirty="0" err="1"/>
              <a:t>feature_selector</a:t>
            </a:r>
            <a:r>
              <a:rPr lang="en-US" dirty="0"/>
              <a:t> is fitted to the training data, determining the importance of each feature.</a:t>
            </a:r>
          </a:p>
          <a:p>
            <a:r>
              <a:rPr lang="en-US" dirty="0"/>
              <a:t>3. The </a:t>
            </a:r>
            <a:r>
              <a:rPr lang="en-US" dirty="0" err="1"/>
              <a:t>feature_selector</a:t>
            </a:r>
            <a:r>
              <a:rPr lang="en-US" dirty="0"/>
              <a:t> then transforms the training and testing data, retaining only the selected features with higher importance, improving the model's efficiency and accuracy.</a:t>
            </a:r>
            <a:endParaRPr lang="en-IN" dirty="0"/>
          </a:p>
        </p:txBody>
      </p:sp>
    </p:spTree>
    <p:extLst>
      <p:ext uri="{BB962C8B-B14F-4D97-AF65-F5344CB8AC3E}">
        <p14:creationId xmlns:p14="http://schemas.microsoft.com/office/powerpoint/2010/main" val="453720432"/>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 2013 - 2022</Template>
  <TotalTime>265</TotalTime>
  <Words>1637</Words>
  <Application>Microsoft Office PowerPoint</Application>
  <PresentationFormat>Widescreen</PresentationFormat>
  <Paragraphs>76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Söhne</vt:lpstr>
      <vt:lpstr>Wingdings</vt:lpstr>
      <vt:lpstr>Office Theme</vt:lpstr>
      <vt:lpstr>Forest of Fortune: A Stock Market Analysis with Random Forest Algorithm</vt:lpstr>
      <vt:lpstr>Abstract </vt:lpstr>
      <vt:lpstr>Introduction </vt:lpstr>
      <vt:lpstr>Random Forest Algorithm </vt:lpstr>
      <vt:lpstr>Working:</vt:lpstr>
      <vt:lpstr>PowerPoint Presentation</vt:lpstr>
      <vt:lpstr>Data Collection </vt:lpstr>
      <vt:lpstr>Data Pre-processing </vt:lpstr>
      <vt:lpstr>Feature Selection </vt:lpstr>
      <vt:lpstr>Model Training and Evaluation:</vt:lpstr>
      <vt:lpstr>The R-squared (R2) value</vt:lpstr>
      <vt:lpstr>PowerPoint Presentation</vt:lpstr>
      <vt:lpstr>Result:</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of Fortune: A Stock Market Analysis with Random Forest Algorithm</dc:title>
  <dc:creator>raj2003patil@gmail.com</dc:creator>
  <cp:lastModifiedBy>raj2003patil@gmail.com</cp:lastModifiedBy>
  <cp:revision>3</cp:revision>
  <dcterms:created xsi:type="dcterms:W3CDTF">2023-06-01T01:07:43Z</dcterms:created>
  <dcterms:modified xsi:type="dcterms:W3CDTF">2023-06-01T05:33:35Z</dcterms:modified>
</cp:coreProperties>
</file>