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Oswald" charset="0"/>
      <p:regular r:id="rId14"/>
      <p:bold r:id="rId15"/>
    </p:embeddedFont>
    <p:embeddedFont>
      <p:font typeface="Average"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7" d="100"/>
          <a:sy n="87" d="100"/>
        </p:scale>
        <p:origin x="-664" y="-6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a3c898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6ca558fbe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6ca558fbe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7592f4ff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7592f4ff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6fa3c898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729d20e9f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729d20e9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6ca558fb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6ca558fb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7592f4ff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7592f4ff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729d20e9f_3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729d20e9f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7592f4ff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7592f4ff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7592f4ffe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7592f4ff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7592f4ffe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7592f4ff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blog.miguelgrinberg.com/post/the-flask-mega-tutorial-part-i-hello-world"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docs.mongodb.com/manual/tutorial/%E2%80%99mlab"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rPr>
              <a:t>RPC Implementation</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rPr>
              <a:t>References</a:t>
            </a:r>
            <a:endParaRPr>
              <a:solidFill>
                <a:srgbClr val="000000"/>
              </a:solidFill>
            </a:endParaRPr>
          </a:p>
        </p:txBody>
      </p:sp>
      <p:sp>
        <p:nvSpPr>
          <p:cNvPr id="118" name="Google Shape;11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61950" algn="l" rtl="0">
              <a:lnSpc>
                <a:spcPct val="115000"/>
              </a:lnSpc>
              <a:spcBef>
                <a:spcPts val="1200"/>
              </a:spcBef>
              <a:spcAft>
                <a:spcPts val="0"/>
              </a:spcAft>
              <a:buClr>
                <a:srgbClr val="000000"/>
              </a:buClr>
              <a:buSzPts val="2100"/>
              <a:buChar char="●"/>
            </a:pPr>
            <a:r>
              <a:rPr lang="en" sz="1500">
                <a:solidFill>
                  <a:srgbClr val="000000"/>
                </a:solidFill>
              </a:rPr>
              <a:t>https://users.cs.cf.ac.uk/Dave.Marshall/C/node33.html</a:t>
            </a:r>
            <a:endParaRPr sz="1500">
              <a:solidFill>
                <a:srgbClr val="000000"/>
              </a:solidFill>
            </a:endParaRPr>
          </a:p>
          <a:p>
            <a:pPr marL="457200" lvl="0" indent="-361950" algn="l" rtl="0">
              <a:lnSpc>
                <a:spcPct val="115000"/>
              </a:lnSpc>
              <a:spcBef>
                <a:spcPts val="1200"/>
              </a:spcBef>
              <a:spcAft>
                <a:spcPts val="0"/>
              </a:spcAft>
              <a:buClr>
                <a:srgbClr val="000000"/>
              </a:buClr>
              <a:buSzPts val="2100"/>
              <a:buChar char="●"/>
            </a:pPr>
            <a:r>
              <a:rPr lang="en" sz="1500">
                <a:solidFill>
                  <a:srgbClr val="000000"/>
                </a:solidFill>
              </a:rPr>
              <a:t>https://www.sciencedirect.com/topics/computer-science/remote-procedure-call</a:t>
            </a:r>
            <a:endParaRPr sz="1500">
              <a:solidFill>
                <a:srgbClr val="000000"/>
              </a:solidFill>
            </a:endParaRPr>
          </a:p>
          <a:p>
            <a:pPr marL="457200" lvl="0" indent="-361950" algn="l" rtl="0">
              <a:lnSpc>
                <a:spcPct val="115000"/>
              </a:lnSpc>
              <a:spcBef>
                <a:spcPts val="1200"/>
              </a:spcBef>
              <a:spcAft>
                <a:spcPts val="0"/>
              </a:spcAft>
              <a:buClr>
                <a:srgbClr val="000000"/>
              </a:buClr>
              <a:buSzPts val="2100"/>
              <a:buChar char="●"/>
            </a:pPr>
            <a:r>
              <a:rPr lang="en" sz="1500">
                <a:solidFill>
                  <a:srgbClr val="000000"/>
                </a:solidFill>
                <a:uFill>
                  <a:noFill/>
                </a:uFill>
                <a:hlinkClick r:id="rId3"/>
              </a:rPr>
              <a:t>https://blog.miguelgrinberg.com/post/the-flask-mega-tutorial-part-i-hello-world</a:t>
            </a:r>
            <a:endParaRPr sz="1400">
              <a:solidFill>
                <a:srgbClr val="000000"/>
              </a:solidFill>
            </a:endParaRPr>
          </a:p>
          <a:p>
            <a:pPr marL="457200" lvl="0" indent="-381000" algn="l" rtl="0">
              <a:lnSpc>
                <a:spcPct val="115000"/>
              </a:lnSpc>
              <a:spcBef>
                <a:spcPts val="1200"/>
              </a:spcBef>
              <a:spcAft>
                <a:spcPts val="0"/>
              </a:spcAft>
              <a:buClr>
                <a:srgbClr val="000000"/>
              </a:buClr>
              <a:buSzPts val="2400"/>
              <a:buChar char="●"/>
            </a:pPr>
            <a:r>
              <a:rPr lang="en" sz="1500">
                <a:solidFill>
                  <a:srgbClr val="000000"/>
                </a:solidFill>
              </a:rPr>
              <a:t>https://www.geeksforgeeks.org/remote-procedure-call-rpc-in-operating-system/</a:t>
            </a:r>
            <a:endParaRPr>
              <a:solidFill>
                <a:srgbClr val="000000"/>
              </a:solidFill>
            </a:endParaRPr>
          </a:p>
          <a:p>
            <a:pPr marL="457200" lvl="0" indent="-381000" algn="l" rtl="0">
              <a:lnSpc>
                <a:spcPct val="115000"/>
              </a:lnSpc>
              <a:spcBef>
                <a:spcPts val="1200"/>
              </a:spcBef>
              <a:spcAft>
                <a:spcPts val="0"/>
              </a:spcAft>
              <a:buClr>
                <a:srgbClr val="000000"/>
              </a:buClr>
              <a:buSzPts val="2400"/>
              <a:buChar char="●"/>
            </a:pPr>
            <a:r>
              <a:rPr lang="en" sz="1500">
                <a:solidFill>
                  <a:srgbClr val="000000"/>
                </a:solidFill>
              </a:rPr>
              <a:t>https://www.tutorialsteacher.com/nodejs/nodejs-tutorials</a:t>
            </a:r>
            <a:endParaRPr>
              <a:solidFill>
                <a:srgbClr val="000000"/>
              </a:solidFill>
            </a:endParaRPr>
          </a:p>
          <a:p>
            <a:pPr marL="457200" lvl="0" indent="-381000" algn="l" rtl="0">
              <a:lnSpc>
                <a:spcPct val="115000"/>
              </a:lnSpc>
              <a:spcBef>
                <a:spcPts val="1200"/>
              </a:spcBef>
              <a:spcAft>
                <a:spcPts val="0"/>
              </a:spcAft>
              <a:buClr>
                <a:srgbClr val="000000"/>
              </a:buClr>
              <a:buSzPts val="2400"/>
              <a:buChar char="●"/>
            </a:pPr>
            <a:r>
              <a:rPr lang="en" sz="1500" u="sng">
                <a:solidFill>
                  <a:srgbClr val="1155CC"/>
                </a:solidFill>
                <a:hlinkClick r:id="rId4"/>
              </a:rPr>
              <a:t>https://docs.mongodb.com/manual/tutorial/ </a:t>
            </a:r>
            <a:endParaRPr sz="1400">
              <a:solidFill>
                <a:srgbClr val="000000"/>
              </a:solidFill>
            </a:endParaRPr>
          </a:p>
          <a:p>
            <a:pPr marL="457200" lvl="0" indent="0" algn="l" rtl="0">
              <a:lnSpc>
                <a:spcPct val="115000"/>
              </a:lnSpc>
              <a:spcBef>
                <a:spcPts val="1200"/>
              </a:spcBef>
              <a:spcAft>
                <a:spcPts val="0"/>
              </a:spcAft>
              <a:buNone/>
            </a:pPr>
            <a:endParaRPr sz="1500">
              <a:solidFill>
                <a:srgbClr val="000000"/>
              </a:solidFill>
            </a:endParaRPr>
          </a:p>
          <a:p>
            <a:pPr marL="457200" lvl="0" indent="0" algn="l" rtl="0">
              <a:lnSpc>
                <a:spcPct val="115000"/>
              </a:lnSpc>
              <a:spcBef>
                <a:spcPts val="1200"/>
              </a:spcBef>
              <a:spcAft>
                <a:spcPts val="0"/>
              </a:spcAft>
              <a:buNone/>
            </a:pPr>
            <a:endParaRPr sz="1500">
              <a:solidFill>
                <a:srgbClr val="000000"/>
              </a:solidFill>
            </a:endParaRPr>
          </a:p>
          <a:p>
            <a:pPr marL="0" lvl="0" indent="0" algn="l" rtl="0">
              <a:spcBef>
                <a:spcPts val="12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000000"/>
                </a:solidFill>
              </a:rPr>
              <a:t>Thank you!</a:t>
            </a:r>
            <a:endParaRPr>
              <a:solidFill>
                <a:srgbClr val="000000"/>
              </a:solidFill>
            </a:endParaRPr>
          </a:p>
        </p:txBody>
      </p:sp>
      <p:sp>
        <p:nvSpPr>
          <p:cNvPr id="124" name="Google Shape;124;p23"/>
          <p:cNvSpPr txBox="1">
            <a:spLocks noGrp="1"/>
          </p:cNvSpPr>
          <p:nvPr>
            <p:ph type="body" idx="2"/>
          </p:nvPr>
        </p:nvSpPr>
        <p:spPr>
          <a:xfrm>
            <a:off x="4681400" y="-70325"/>
            <a:ext cx="4095000" cy="531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Presented By</a:t>
            </a:r>
            <a:endParaRPr b="1"/>
          </a:p>
          <a:p>
            <a:pPr marL="0" lvl="0" indent="0" algn="l" rtl="0">
              <a:spcBef>
                <a:spcPts val="1600"/>
              </a:spcBef>
              <a:spcAft>
                <a:spcPts val="0"/>
              </a:spcAft>
              <a:buNone/>
            </a:pPr>
            <a:r>
              <a:rPr lang="en" b="1" dirty="0"/>
              <a:t>ADESH SHUKLA - IEC2017088</a:t>
            </a:r>
            <a:endParaRPr b="1"/>
          </a:p>
          <a:p>
            <a:pPr marL="0" lvl="0" indent="0" algn="l" rtl="0">
              <a:spcBef>
                <a:spcPts val="1600"/>
              </a:spcBef>
              <a:spcAft>
                <a:spcPts val="0"/>
              </a:spcAft>
              <a:buNone/>
            </a:pPr>
            <a:r>
              <a:rPr lang="en" b="1" smtClean="0"/>
              <a:t>ABDUL AHAD</a:t>
            </a:r>
            <a:r>
              <a:rPr lang="en" b="1" smtClean="0"/>
              <a:t>- IEC2017023</a:t>
            </a:r>
            <a:endParaRPr b="1"/>
          </a:p>
          <a:p>
            <a:pPr marL="0" lvl="0" indent="0" algn="l" rtl="0">
              <a:spcBef>
                <a:spcPts val="1600"/>
              </a:spcBef>
              <a:spcAft>
                <a:spcPts val="0"/>
              </a:spcAft>
              <a:buNone/>
            </a:pPr>
            <a:r>
              <a:rPr lang="en" b="1" dirty="0" smtClean="0"/>
              <a:t>SAGAR RAJPUT- IEC2017018</a:t>
            </a:r>
            <a:endParaRPr b="1"/>
          </a:p>
          <a:p>
            <a:pPr marL="0" lvl="0" indent="0" algn="l" rtl="0">
              <a:spcBef>
                <a:spcPts val="1600"/>
              </a:spcBef>
              <a:spcAft>
                <a:spcPts val="0"/>
              </a:spcAft>
              <a:buNone/>
            </a:pPr>
            <a:r>
              <a:rPr lang="en" b="1" dirty="0"/>
              <a:t>ANKIT GANGWAR - IEC2017504</a:t>
            </a:r>
            <a:endParaRPr b="1"/>
          </a:p>
          <a:p>
            <a:pPr marL="0" lvl="0" indent="0" algn="l" rtl="0">
              <a:spcBef>
                <a:spcPts val="1600"/>
              </a:spcBef>
              <a:spcAft>
                <a:spcPts val="1600"/>
              </a:spcAft>
              <a:buNone/>
            </a:pP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Overview</a:t>
            </a:r>
            <a:endParaRPr/>
          </a:p>
        </p:txBody>
      </p:sp>
      <p:sp>
        <p:nvSpPr>
          <p:cNvPr id="65" name="Google Shape;65;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23850" algn="l" rtl="0">
              <a:spcBef>
                <a:spcPts val="0"/>
              </a:spcBef>
              <a:spcAft>
                <a:spcPts val="0"/>
              </a:spcAft>
              <a:buSzPts val="1500"/>
              <a:buChar char="●"/>
            </a:pPr>
            <a:r>
              <a:rPr lang="en" sz="1500"/>
              <a:t>Objective</a:t>
            </a:r>
            <a:endParaRPr sz="1500"/>
          </a:p>
          <a:p>
            <a:pPr marL="457200" lvl="0" indent="-323850" algn="l" rtl="0">
              <a:spcBef>
                <a:spcPts val="0"/>
              </a:spcBef>
              <a:spcAft>
                <a:spcPts val="0"/>
              </a:spcAft>
              <a:buSzPts val="1500"/>
              <a:buChar char="●"/>
            </a:pPr>
            <a:r>
              <a:rPr lang="en" sz="1500"/>
              <a:t>Introduction</a:t>
            </a:r>
            <a:endParaRPr sz="1500"/>
          </a:p>
          <a:p>
            <a:pPr marL="457200" lvl="0" indent="-323850" algn="l" rtl="0">
              <a:spcBef>
                <a:spcPts val="0"/>
              </a:spcBef>
              <a:spcAft>
                <a:spcPts val="0"/>
              </a:spcAft>
              <a:buSzPts val="1500"/>
              <a:buChar char="●"/>
            </a:pPr>
            <a:r>
              <a:rPr lang="en" sz="1500"/>
              <a:t>Architecture</a:t>
            </a:r>
            <a:endParaRPr sz="1500"/>
          </a:p>
          <a:p>
            <a:pPr marL="457200" lvl="0" indent="-323850" algn="l" rtl="0">
              <a:spcBef>
                <a:spcPts val="0"/>
              </a:spcBef>
              <a:spcAft>
                <a:spcPts val="0"/>
              </a:spcAft>
              <a:buSzPts val="1500"/>
              <a:buChar char="●"/>
            </a:pPr>
            <a:r>
              <a:rPr lang="en" sz="1500"/>
              <a:t>Technology Used</a:t>
            </a:r>
            <a:endParaRPr sz="1500"/>
          </a:p>
          <a:p>
            <a:pPr marL="457200" lvl="0" indent="-323850" algn="l" rtl="0">
              <a:spcBef>
                <a:spcPts val="0"/>
              </a:spcBef>
              <a:spcAft>
                <a:spcPts val="0"/>
              </a:spcAft>
              <a:buSzPts val="1500"/>
              <a:buChar char="●"/>
            </a:pPr>
            <a:r>
              <a:rPr lang="en" sz="1500"/>
              <a:t>Let’s RUN</a:t>
            </a:r>
            <a:endParaRPr sz="1500"/>
          </a:p>
          <a:p>
            <a:pPr marL="457200" lvl="0" indent="-323850" algn="l" rtl="0">
              <a:spcBef>
                <a:spcPts val="0"/>
              </a:spcBef>
              <a:spcAft>
                <a:spcPts val="0"/>
              </a:spcAft>
              <a:buSzPts val="1500"/>
              <a:buChar char="●"/>
            </a:pPr>
            <a:r>
              <a:rPr lang="en" sz="1500"/>
              <a:t>Future Work</a:t>
            </a:r>
            <a:endParaRPr sz="1500"/>
          </a:p>
          <a:p>
            <a:pPr marL="457200" lvl="0" indent="-323850" algn="l" rtl="0">
              <a:spcBef>
                <a:spcPts val="0"/>
              </a:spcBef>
              <a:spcAft>
                <a:spcPts val="0"/>
              </a:spcAft>
              <a:buSzPts val="1500"/>
              <a:buChar char="●"/>
            </a:pPr>
            <a:r>
              <a:rPr lang="en" sz="1500"/>
              <a:t>References</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rPr>
              <a:t>Introduction</a:t>
            </a:r>
            <a:endParaRPr>
              <a:solidFill>
                <a:srgbClr val="000000"/>
              </a:solidFill>
            </a:endParaRPr>
          </a:p>
        </p:txBody>
      </p:sp>
      <p:sp>
        <p:nvSpPr>
          <p:cNvPr id="71" name="Google Shape;71;p15"/>
          <p:cNvSpPr txBox="1">
            <a:spLocks noGrp="1"/>
          </p:cNvSpPr>
          <p:nvPr>
            <p:ph type="body" idx="1"/>
          </p:nvPr>
        </p:nvSpPr>
        <p:spPr>
          <a:xfrm>
            <a:off x="311700" y="1396375"/>
            <a:ext cx="8520600" cy="3172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A remote procedure call is an interprocess communication technique that is used for client-server based applications.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A client has a request message that the RPC translates and sends to the server</a:t>
            </a:r>
            <a:r>
              <a:rPr lang="en">
                <a:solidFill>
                  <a:srgbClr val="2E2E2E"/>
                </a:solidFill>
              </a:rPr>
              <a:t>.</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When the server receives the request, it sends the required response back to the client</a:t>
            </a:r>
            <a:r>
              <a:rPr lang="en">
                <a:solidFill>
                  <a:srgbClr val="2E2E2E"/>
                </a:solidFill>
              </a:rPr>
              <a:t>.</a:t>
            </a:r>
            <a:endParaRPr>
              <a:solidFill>
                <a:srgbClr val="2E2E2E"/>
              </a:solidFill>
            </a:endParaRPr>
          </a:p>
          <a:p>
            <a:pPr marL="457200" lvl="0" indent="-342900" algn="l" rtl="0">
              <a:spcBef>
                <a:spcPts val="0"/>
              </a:spcBef>
              <a:spcAft>
                <a:spcPts val="0"/>
              </a:spcAft>
              <a:buClr>
                <a:srgbClr val="000000"/>
              </a:buClr>
              <a:buSzPts val="1800"/>
              <a:buChar char="●"/>
            </a:pPr>
            <a:r>
              <a:rPr lang="en">
                <a:solidFill>
                  <a:srgbClr val="2E2E2E"/>
                </a:solidFill>
              </a:rPr>
              <a:t> </a:t>
            </a:r>
            <a:r>
              <a:rPr lang="en">
                <a:solidFill>
                  <a:srgbClr val="000000"/>
                </a:solidFill>
              </a:rPr>
              <a:t>The client is blocked while the server is processing the call and only resumed execution after the server is finished.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341550"/>
            <a:ext cx="8520600" cy="67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rPr>
              <a:t>Objective</a:t>
            </a:r>
            <a:endParaRPr>
              <a:solidFill>
                <a:srgbClr val="000000"/>
              </a:solidFill>
            </a:endParaRPr>
          </a:p>
        </p:txBody>
      </p:sp>
      <p:sp>
        <p:nvSpPr>
          <p:cNvPr id="77" name="Google Shape;77;p16"/>
          <p:cNvSpPr txBox="1">
            <a:spLocks noGrp="1"/>
          </p:cNvSpPr>
          <p:nvPr>
            <p:ph type="body" idx="1"/>
          </p:nvPr>
        </p:nvSpPr>
        <p:spPr>
          <a:xfrm>
            <a:off x="311700" y="1152475"/>
            <a:ext cx="8520600" cy="2956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RPC provides location and access transparency and removes the need for the programmer to manually implement the communication aspects.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2E2E2E"/>
                </a:solidFill>
              </a:rPr>
              <a:t>It ensures basic properties of distributed systems including transparency, security, availability, scalability, and fault tolerance.</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2E2E2E"/>
                </a:solidFill>
              </a:rPr>
              <a:t>Our objective  is to implement the RPC client-server model through which the above-mentioned properties can be achieved for efficient communication between client and server.</a:t>
            </a:r>
            <a:endParaRPr>
              <a:solidFill>
                <a:srgbClr val="2E2E2E"/>
              </a:solidFill>
            </a:endParaRPr>
          </a:p>
          <a:p>
            <a:pPr marL="457200" lvl="0" indent="-342900" algn="l" rtl="0">
              <a:spcBef>
                <a:spcPts val="0"/>
              </a:spcBef>
              <a:spcAft>
                <a:spcPts val="0"/>
              </a:spcAft>
              <a:buClr>
                <a:srgbClr val="000000"/>
              </a:buClr>
              <a:buSzPts val="1800"/>
              <a:buChar char="●"/>
            </a:pPr>
            <a:r>
              <a:rPr lang="en">
                <a:solidFill>
                  <a:srgbClr val="2E2E2E"/>
                </a:solidFill>
              </a:rPr>
              <a:t> In our model various services provided by the server can be accessed by the client via the RPC mechanism</a:t>
            </a:r>
            <a:r>
              <a:rPr lang="en">
                <a:solidFill>
                  <a:srgbClr val="000000"/>
                </a:solidFill>
              </a:rPr>
              <a:t>.</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rPr>
              <a:t>RPC Mechanism</a:t>
            </a:r>
            <a:endParaRPr>
              <a:solidFill>
                <a:srgbClr val="000000"/>
              </a:solidFill>
            </a:endParaRPr>
          </a:p>
        </p:txBody>
      </p:sp>
      <p:pic>
        <p:nvPicPr>
          <p:cNvPr id="83" name="Google Shape;83;p17"/>
          <p:cNvPicPr preferRelativeResize="0"/>
          <p:nvPr/>
        </p:nvPicPr>
        <p:blipFill>
          <a:blip r:embed="rId3">
            <a:alphaModFix/>
          </a:blip>
          <a:stretch>
            <a:fillRect/>
          </a:stretch>
        </p:blipFill>
        <p:spPr>
          <a:xfrm>
            <a:off x="2324175" y="1165325"/>
            <a:ext cx="4495651" cy="3747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210975"/>
            <a:ext cx="8520600" cy="80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rPr>
              <a:t>Architecture</a:t>
            </a:r>
            <a:endParaRPr>
              <a:solidFill>
                <a:srgbClr val="000000"/>
              </a:solidFill>
            </a:endParaRPr>
          </a:p>
        </p:txBody>
      </p:sp>
      <p:sp>
        <p:nvSpPr>
          <p:cNvPr id="89" name="Google Shape;8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p>
          <a:p>
            <a:pPr marL="0" lvl="0" indent="0" algn="l" rtl="0">
              <a:spcBef>
                <a:spcPts val="1600"/>
              </a:spcBef>
              <a:spcAft>
                <a:spcPts val="1600"/>
              </a:spcAft>
              <a:buNone/>
            </a:pPr>
            <a:endParaRPr/>
          </a:p>
        </p:txBody>
      </p:sp>
      <p:pic>
        <p:nvPicPr>
          <p:cNvPr id="90" name="Google Shape;90;p18"/>
          <p:cNvPicPr preferRelativeResize="0"/>
          <p:nvPr/>
        </p:nvPicPr>
        <p:blipFill>
          <a:blip r:embed="rId3">
            <a:alphaModFix/>
          </a:blip>
          <a:stretch>
            <a:fillRect/>
          </a:stretch>
        </p:blipFill>
        <p:spPr>
          <a:xfrm>
            <a:off x="899525" y="1152475"/>
            <a:ext cx="7115750" cy="3579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210975"/>
            <a:ext cx="8520600" cy="80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rPr>
              <a:t>Technology Used</a:t>
            </a:r>
            <a:endParaRPr>
              <a:solidFill>
                <a:srgbClr val="000000"/>
              </a:solidFill>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p>
          <a:p>
            <a:pPr marL="0" lvl="0" indent="0" algn="l" rtl="0">
              <a:spcBef>
                <a:spcPts val="1600"/>
              </a:spcBef>
              <a:spcAft>
                <a:spcPts val="1600"/>
              </a:spcAft>
              <a:buNone/>
            </a:pPr>
            <a:endParaRPr/>
          </a:p>
        </p:txBody>
      </p:sp>
      <p:pic>
        <p:nvPicPr>
          <p:cNvPr id="97" name="Google Shape;97;p19"/>
          <p:cNvPicPr preferRelativeResize="0"/>
          <p:nvPr/>
        </p:nvPicPr>
        <p:blipFill>
          <a:blip r:embed="rId3">
            <a:alphaModFix/>
          </a:blip>
          <a:stretch>
            <a:fillRect/>
          </a:stretch>
        </p:blipFill>
        <p:spPr>
          <a:xfrm>
            <a:off x="618650" y="1326050"/>
            <a:ext cx="3007926" cy="1115100"/>
          </a:xfrm>
          <a:prstGeom prst="rect">
            <a:avLst/>
          </a:prstGeom>
          <a:noFill/>
          <a:ln>
            <a:noFill/>
          </a:ln>
        </p:spPr>
      </p:pic>
      <p:pic>
        <p:nvPicPr>
          <p:cNvPr id="98" name="Google Shape;98;p19"/>
          <p:cNvPicPr preferRelativeResize="0"/>
          <p:nvPr/>
        </p:nvPicPr>
        <p:blipFill>
          <a:blip r:embed="rId4">
            <a:alphaModFix/>
          </a:blip>
          <a:stretch>
            <a:fillRect/>
          </a:stretch>
        </p:blipFill>
        <p:spPr>
          <a:xfrm>
            <a:off x="5103300" y="1255725"/>
            <a:ext cx="3254873" cy="1029275"/>
          </a:xfrm>
          <a:prstGeom prst="rect">
            <a:avLst/>
          </a:prstGeom>
          <a:noFill/>
          <a:ln>
            <a:noFill/>
          </a:ln>
        </p:spPr>
      </p:pic>
      <p:pic>
        <p:nvPicPr>
          <p:cNvPr id="99" name="Google Shape;99;p19" descr="Redis - Wikipedia"/>
          <p:cNvPicPr preferRelativeResize="0"/>
          <p:nvPr/>
        </p:nvPicPr>
        <p:blipFill>
          <a:blip r:embed="rId5">
            <a:alphaModFix/>
          </a:blip>
          <a:stretch>
            <a:fillRect/>
          </a:stretch>
        </p:blipFill>
        <p:spPr>
          <a:xfrm>
            <a:off x="618638" y="3250425"/>
            <a:ext cx="3705225" cy="1238250"/>
          </a:xfrm>
          <a:prstGeom prst="rect">
            <a:avLst/>
          </a:prstGeom>
          <a:noFill/>
          <a:ln>
            <a:noFill/>
          </a:ln>
        </p:spPr>
      </p:pic>
      <p:pic>
        <p:nvPicPr>
          <p:cNvPr id="100" name="Google Shape;100;p19" descr="Better NPM'ing, Tips and Tricks using NPM – Thomas Queste's blog"/>
          <p:cNvPicPr preferRelativeResize="0"/>
          <p:nvPr/>
        </p:nvPicPr>
        <p:blipFill>
          <a:blip r:embed="rId6">
            <a:alphaModFix/>
          </a:blip>
          <a:stretch>
            <a:fillRect/>
          </a:stretch>
        </p:blipFill>
        <p:spPr>
          <a:xfrm>
            <a:off x="5310200" y="2825800"/>
            <a:ext cx="2619375" cy="1743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4"/>
        <p:cNvGrpSpPr/>
        <p:nvPr/>
      </p:nvGrpSpPr>
      <p:grpSpPr>
        <a:xfrm>
          <a:off x="0" y="0"/>
          <a:ext cx="0" cy="0"/>
          <a:chOff x="0" y="0"/>
          <a:chExt cx="0" cy="0"/>
        </a:xfrm>
      </p:grpSpPr>
      <p:sp>
        <p:nvSpPr>
          <p:cNvPr id="105" name="Google Shape;105;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p>
          <a:p>
            <a:pPr marL="0" lvl="0" indent="0" algn="l" rtl="0">
              <a:spcBef>
                <a:spcPts val="1600"/>
              </a:spcBef>
              <a:spcAft>
                <a:spcPts val="1600"/>
              </a:spcAft>
              <a:buNone/>
            </a:pPr>
            <a:endParaRPr/>
          </a:p>
        </p:txBody>
      </p:sp>
      <p:pic>
        <p:nvPicPr>
          <p:cNvPr id="106" name="Google Shape;106;p20"/>
          <p:cNvPicPr preferRelativeResize="0"/>
          <p:nvPr/>
        </p:nvPicPr>
        <p:blipFill>
          <a:blip r:embed="rId3">
            <a:alphaModFix/>
          </a:blip>
          <a:stretch>
            <a:fillRect/>
          </a:stretch>
        </p:blipFill>
        <p:spPr>
          <a:xfrm>
            <a:off x="1633575" y="1093088"/>
            <a:ext cx="5876850" cy="2776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rPr>
              <a:t>Future Work</a:t>
            </a:r>
            <a:endParaRPr>
              <a:solidFill>
                <a:srgbClr val="000000"/>
              </a:solidFill>
            </a:endParaRPr>
          </a:p>
        </p:txBody>
      </p:sp>
      <p:sp>
        <p:nvSpPr>
          <p:cNvPr id="112" name="Google Shape;112;p21"/>
          <p:cNvSpPr txBox="1">
            <a:spLocks noGrp="1"/>
          </p:cNvSpPr>
          <p:nvPr>
            <p:ph type="body" idx="1"/>
          </p:nvPr>
        </p:nvSpPr>
        <p:spPr>
          <a:xfrm>
            <a:off x="311700" y="1396375"/>
            <a:ext cx="8520600" cy="3172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Many  error detecting and correcting coding technique can be implemented on this system so that client on receiving the result of the service from server, can detect and correct the error or again request for the same service.</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Similarly server can also detect the error if any from the client side  and          server can again ask for the corrected argument/parameters required  for           that service again.</a:t>
            </a:r>
            <a:endParaRPr>
              <a:solidFill>
                <a:srgbClr val="000000"/>
              </a:solidFill>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288</Words>
  <PresentationFormat>On-screen Show (16:9)</PresentationFormat>
  <Paragraphs>40</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Oswald</vt:lpstr>
      <vt:lpstr>Average</vt:lpstr>
      <vt:lpstr>Slate</vt:lpstr>
      <vt:lpstr>RPC Implementation</vt:lpstr>
      <vt:lpstr>Overview</vt:lpstr>
      <vt:lpstr>Introduction</vt:lpstr>
      <vt:lpstr>Objective</vt:lpstr>
      <vt:lpstr>RPC Mechanism</vt:lpstr>
      <vt:lpstr>Architecture</vt:lpstr>
      <vt:lpstr>Technology Used</vt:lpstr>
      <vt:lpstr>Slide 8</vt:lpstr>
      <vt:lpstr>Future Work</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RPC Implementation</dc:title>
  <cp:lastModifiedBy>Ahad</cp:lastModifiedBy>
  <cp:revision>1</cp:revision>
  <dcterms:modified xsi:type="dcterms:W3CDTF">2020-08-11T18:22:17Z</dcterms:modified>
</cp:coreProperties>
</file>