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 id="2147483788" r:id="rId2"/>
    <p:sldMasterId id="2147483800" r:id="rId3"/>
    <p:sldMasterId id="2147483807" r:id="rId4"/>
  </p:sldMasterIdLst>
  <p:notesMasterIdLst>
    <p:notesMasterId r:id="rId31"/>
  </p:notesMasterIdLst>
  <p:handoutMasterIdLst>
    <p:handoutMasterId r:id="rId32"/>
  </p:handoutMasterIdLst>
  <p:sldIdLst>
    <p:sldId id="6785" r:id="rId5"/>
    <p:sldId id="6800" r:id="rId6"/>
    <p:sldId id="6829" r:id="rId7"/>
    <p:sldId id="6830" r:id="rId8"/>
    <p:sldId id="6833" r:id="rId9"/>
    <p:sldId id="6836" r:id="rId10"/>
    <p:sldId id="2147482953" r:id="rId11"/>
    <p:sldId id="2147482952" r:id="rId12"/>
    <p:sldId id="2147482954" r:id="rId13"/>
    <p:sldId id="2147482955" r:id="rId14"/>
    <p:sldId id="2147482956" r:id="rId15"/>
    <p:sldId id="2147482957" r:id="rId16"/>
    <p:sldId id="2147482958" r:id="rId17"/>
    <p:sldId id="2147482959" r:id="rId18"/>
    <p:sldId id="6831" r:id="rId19"/>
    <p:sldId id="6837" r:id="rId20"/>
    <p:sldId id="2147482960" r:id="rId21"/>
    <p:sldId id="2147482961" r:id="rId22"/>
    <p:sldId id="2147482962" r:id="rId23"/>
    <p:sldId id="6832" r:id="rId24"/>
    <p:sldId id="2147482937" r:id="rId25"/>
    <p:sldId id="2147482965" r:id="rId26"/>
    <p:sldId id="2147482963" r:id="rId27"/>
    <p:sldId id="2147482964" r:id="rId28"/>
    <p:sldId id="6790" r:id="rId29"/>
    <p:sldId id="682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ka Daramola" initials="YD" lastIdx="1" clrIdx="0">
    <p:extLst>
      <p:ext uri="{19B8F6BF-5375-455C-9EA6-DF929625EA0E}">
        <p15:presenceInfo xmlns:p15="http://schemas.microsoft.com/office/powerpoint/2012/main" userId="Yinka Daramola" providerId="None"/>
      </p:ext>
    </p:extLst>
  </p:cmAuthor>
  <p:cmAuthor id="2" name="Bittome Nwokealisi" initials="BN" lastIdx="1" clrIdx="1">
    <p:extLst>
      <p:ext uri="{19B8F6BF-5375-455C-9EA6-DF929625EA0E}">
        <p15:presenceInfo xmlns:p15="http://schemas.microsoft.com/office/powerpoint/2012/main" userId="25fbd3b819e7bf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0707"/>
    <a:srgbClr val="7F3A0B"/>
    <a:srgbClr val="1A202C"/>
    <a:srgbClr val="233715"/>
    <a:srgbClr val="F2A16A"/>
    <a:srgbClr val="17240E"/>
    <a:srgbClr val="231003"/>
    <a:srgbClr val="11151C"/>
    <a:srgbClr val="525252"/>
    <a:srgbClr val="483C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8" d="100"/>
          <a:sy n="78" d="100"/>
        </p:scale>
        <p:origin x="4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125CC9-4B74-4AE7-99A7-C59145AF19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a:extLst>
              <a:ext uri="{FF2B5EF4-FFF2-40B4-BE49-F238E27FC236}">
                <a16:creationId xmlns:a16="http://schemas.microsoft.com/office/drawing/2014/main" id="{8A36F187-C5DB-46E0-9FEE-7ECAC3EDEA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5CC943-9FED-4830-B8E5-98335F1982B5}" type="datetimeFigureOut">
              <a:rPr lang="en-NG" smtClean="0"/>
              <a:t>05/06/2025</a:t>
            </a:fld>
            <a:endParaRPr lang="en-NG"/>
          </a:p>
        </p:txBody>
      </p:sp>
      <p:sp>
        <p:nvSpPr>
          <p:cNvPr id="4" name="Footer Placeholder 3">
            <a:extLst>
              <a:ext uri="{FF2B5EF4-FFF2-40B4-BE49-F238E27FC236}">
                <a16:creationId xmlns:a16="http://schemas.microsoft.com/office/drawing/2014/main" id="{AEC0F371-134E-4675-A0F9-A06B43B0B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5" name="Slide Number Placeholder 4">
            <a:extLst>
              <a:ext uri="{FF2B5EF4-FFF2-40B4-BE49-F238E27FC236}">
                <a16:creationId xmlns:a16="http://schemas.microsoft.com/office/drawing/2014/main" id="{C529C9E0-AA41-4331-A514-63A3FE0BD9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548386-33E7-4B14-AE37-3792B640435C}" type="slidenum">
              <a:rPr lang="en-NG" smtClean="0"/>
              <a:t>‹#›</a:t>
            </a:fld>
            <a:endParaRPr lang="en-NG"/>
          </a:p>
        </p:txBody>
      </p:sp>
    </p:spTree>
    <p:extLst>
      <p:ext uri="{BB962C8B-B14F-4D97-AF65-F5344CB8AC3E}">
        <p14:creationId xmlns:p14="http://schemas.microsoft.com/office/powerpoint/2010/main" val="3743720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E35F8-C0A5-4E44-A278-533AF669705D}" type="datetimeFigureOut">
              <a:rPr lang="en-NG" smtClean="0"/>
              <a:t>05/06/2025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733A0-2A60-B748-89FF-9B5080372930}" type="slidenum">
              <a:rPr lang="en-NG" smtClean="0"/>
              <a:t>‹#›</a:t>
            </a:fld>
            <a:endParaRPr lang="en-NG"/>
          </a:p>
        </p:txBody>
      </p:sp>
    </p:spTree>
    <p:extLst>
      <p:ext uri="{BB962C8B-B14F-4D97-AF65-F5344CB8AC3E}">
        <p14:creationId xmlns:p14="http://schemas.microsoft.com/office/powerpoint/2010/main" val="328545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891217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147875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175087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9A8C4-CC9F-6F1C-A684-671F16D8A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52007-16D4-6740-C6B7-C75873282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AC58-363A-5DB8-CE7E-B1F6D05AF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4A9437-DCC0-275D-B47F-87A8394FCFAD}"/>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4DDD5AD-5670-433E-9141-A939D8B6BC8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panose="020F0502020204030204" charset="0"/>
              <a:ea typeface="MS PGothic" panose="020B0600070205080204" pitchFamily="34" charset="-128"/>
              <a:cs typeface="+mn-cs"/>
            </a:endParaRPr>
          </a:p>
        </p:txBody>
      </p:sp>
    </p:spTree>
    <p:extLst>
      <p:ext uri="{BB962C8B-B14F-4D97-AF65-F5344CB8AC3E}">
        <p14:creationId xmlns:p14="http://schemas.microsoft.com/office/powerpoint/2010/main" val="153920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xml"/><Relationship Id="rId7" Type="http://schemas.openxmlformats.org/officeDocument/2006/relationships/oleObject" Target="../embeddings/oleObject1.bin"/><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slideMaster" Target="../slideMasters/slideMaster3.xml"/><Relationship Id="rId5" Type="http://schemas.openxmlformats.org/officeDocument/2006/relationships/tags" Target="../tags/tag8.xml"/><Relationship Id="rId4" Type="http://schemas.openxmlformats.org/officeDocument/2006/relationships/tags" Target="../tags/tag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4.xml"/><Relationship Id="rId4"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838200" y="1936377"/>
            <a:ext cx="10515600" cy="3802783"/>
          </a:xfrm>
          <a:prstGeom prst="rect">
            <a:avLst/>
          </a:prstGeom>
        </p:spPr>
        <p:txBody>
          <a:bodyPr/>
          <a:lstStyle>
            <a:lvl1pPr>
              <a:defRPr>
                <a:latin typeface="Frutiger LT 45 Light" panose="020B0403030504020204" pitchFamily="34" charset="0"/>
              </a:defRPr>
            </a:lvl1pPr>
            <a:lvl2pPr>
              <a:defRPr>
                <a:latin typeface="Frutiger LT 45 Light" panose="020B0403030504020204" pitchFamily="34" charset="0"/>
              </a:defRPr>
            </a:lvl2pPr>
            <a:lvl3pPr>
              <a:defRPr>
                <a:latin typeface="Frutiger LT 45 Light" panose="020B0403030504020204" pitchFamily="34" charset="0"/>
              </a:defRPr>
            </a:lvl3pPr>
            <a:lvl4pPr>
              <a:defRPr>
                <a:latin typeface="Frutiger LT 45 Light" panose="020B0403030504020204" pitchFamily="34" charset="0"/>
              </a:defRPr>
            </a:lvl4pPr>
            <a:lvl5pPr>
              <a:defRPr>
                <a:latin typeface="Frutiger LT 45 Light" panose="020B0403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Slide Number Placeholder 5"/>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92155049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56ED-EEAF-7A41-B382-489C8C2DD2E5}"/>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EDC382EF-B0A6-154F-976E-853009677DF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id="{BEFD92F2-045F-6C4C-A7FE-A495ACB3612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id="{27AFD6B9-7AF5-5F4E-885A-A4AE360D2E3A}"/>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6" name="Footer Placeholder 5">
            <a:extLst>
              <a:ext uri="{FF2B5EF4-FFF2-40B4-BE49-F238E27FC236}">
                <a16:creationId xmlns:a16="http://schemas.microsoft.com/office/drawing/2014/main" id="{9E4A3BF5-6B2B-624D-9874-3F669780A0C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B7711237-D6C2-3145-8E70-396D0341798F}"/>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9555703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CBA4F-E9A8-F94E-A9A6-00D9C93751D9}"/>
              </a:ext>
            </a:extLst>
          </p:cNvPr>
          <p:cNvSpPr>
            <a:spLocks noGrp="1"/>
          </p:cNvSpPr>
          <p:nvPr>
            <p:ph type="title"/>
          </p:nvPr>
        </p:nvSpPr>
        <p:spPr>
          <a:xfrm>
            <a:off x="839789"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13182AC1-69BF-9F4B-861A-2D28DE43CC79}"/>
              </a:ext>
            </a:extLst>
          </p:cNvPr>
          <p:cNvSpPr>
            <a:spLocks noGrp="1"/>
          </p:cNvSpPr>
          <p:nvPr>
            <p:ph type="body" idx="1"/>
          </p:nvPr>
        </p:nvSpPr>
        <p:spPr>
          <a:xfrm>
            <a:off x="839788" y="1681163"/>
            <a:ext cx="5157787" cy="823912"/>
          </a:xfrm>
        </p:spPr>
        <p:txBody>
          <a:bodyPr anchor="b"/>
          <a:lstStyle>
            <a:lvl1pPr marL="0" indent="0">
              <a:buNone/>
              <a:defRPr sz="2400" b="1"/>
            </a:lvl1pPr>
            <a:lvl2pPr marL="457169" indent="0">
              <a:buNone/>
              <a:defRPr sz="2000" b="1"/>
            </a:lvl2pPr>
            <a:lvl3pPr marL="914338" indent="0">
              <a:buNone/>
              <a:defRPr sz="1800" b="1"/>
            </a:lvl3pPr>
            <a:lvl4pPr marL="1371507" indent="0">
              <a:buNone/>
              <a:defRPr sz="1600" b="1"/>
            </a:lvl4pPr>
            <a:lvl5pPr marL="1828676" indent="0">
              <a:buNone/>
              <a:defRPr sz="1600" b="1"/>
            </a:lvl5pPr>
            <a:lvl6pPr marL="2285845" indent="0">
              <a:buNone/>
              <a:defRPr sz="1600" b="1"/>
            </a:lvl6pPr>
            <a:lvl7pPr marL="2743014" indent="0">
              <a:buNone/>
              <a:defRPr sz="1600" b="1"/>
            </a:lvl7pPr>
            <a:lvl8pPr marL="3200183" indent="0">
              <a:buNone/>
              <a:defRPr sz="1600" b="1"/>
            </a:lvl8pPr>
            <a:lvl9pPr marL="3657352"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73BB14-6C8E-D94E-9E1F-027E895327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id="{70D866C0-5CF1-CC40-8EBC-0854135F52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69" indent="0">
              <a:buNone/>
              <a:defRPr sz="2000" b="1"/>
            </a:lvl2pPr>
            <a:lvl3pPr marL="914338" indent="0">
              <a:buNone/>
              <a:defRPr sz="1800" b="1"/>
            </a:lvl3pPr>
            <a:lvl4pPr marL="1371507" indent="0">
              <a:buNone/>
              <a:defRPr sz="1600" b="1"/>
            </a:lvl4pPr>
            <a:lvl5pPr marL="1828676" indent="0">
              <a:buNone/>
              <a:defRPr sz="1600" b="1"/>
            </a:lvl5pPr>
            <a:lvl6pPr marL="2285845" indent="0">
              <a:buNone/>
              <a:defRPr sz="1600" b="1"/>
            </a:lvl6pPr>
            <a:lvl7pPr marL="2743014" indent="0">
              <a:buNone/>
              <a:defRPr sz="1600" b="1"/>
            </a:lvl7pPr>
            <a:lvl8pPr marL="3200183" indent="0">
              <a:buNone/>
              <a:defRPr sz="1600" b="1"/>
            </a:lvl8pPr>
            <a:lvl9pPr marL="3657352"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DC3B95-B026-274C-96E5-56E8200652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id="{447F76F7-0FA7-8D45-A437-182BC69F97C5}"/>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8" name="Footer Placeholder 7">
            <a:extLst>
              <a:ext uri="{FF2B5EF4-FFF2-40B4-BE49-F238E27FC236}">
                <a16:creationId xmlns:a16="http://schemas.microsoft.com/office/drawing/2014/main" id="{989FC055-9BBF-8E4D-BCD0-477DAD08BA92}"/>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F0CA9765-DDD4-A545-BCEA-CED2CB63F8D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999250685"/>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88FE-BC72-D041-B0FC-68CC585466DD}"/>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id="{98E8EDDB-1F67-F848-83A4-BC340D0A9A03}"/>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4" name="Footer Placeholder 3">
            <a:extLst>
              <a:ext uri="{FF2B5EF4-FFF2-40B4-BE49-F238E27FC236}">
                <a16:creationId xmlns:a16="http://schemas.microsoft.com/office/drawing/2014/main" id="{BE95183B-6C09-1844-9F42-6B3AC017CD84}"/>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CF6CD75E-781C-154A-9432-C5386BF71744}"/>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339587336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52BDA-694F-8F4D-95D8-1D022E527C7A}"/>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3" name="Footer Placeholder 2">
            <a:extLst>
              <a:ext uri="{FF2B5EF4-FFF2-40B4-BE49-F238E27FC236}">
                <a16:creationId xmlns:a16="http://schemas.microsoft.com/office/drawing/2014/main" id="{0EE872CA-A5E6-4048-B178-D8D8E8E7D535}"/>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0CDFCA55-A9C1-4348-AE60-2CD36DDD3DFB}"/>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60607135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82DE-4658-1E4C-BDBE-454A67C5E4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id="{533233E1-C0B2-5F41-A3C6-A36929AF3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id="{C8AE2D1C-9EB4-A74D-BFC1-E43A5D79408E}"/>
              </a:ext>
            </a:extLst>
          </p:cNvPr>
          <p:cNvSpPr>
            <a:spLocks noGrp="1"/>
          </p:cNvSpPr>
          <p:nvPr>
            <p:ph type="body" sz="half" idx="2"/>
          </p:nvPr>
        </p:nvSpPr>
        <p:spPr>
          <a:xfrm>
            <a:off x="839788" y="2057400"/>
            <a:ext cx="3932237" cy="3811588"/>
          </a:xfrm>
        </p:spPr>
        <p:txBody>
          <a:bodyPr/>
          <a:lstStyle>
            <a:lvl1pPr marL="0" indent="0">
              <a:buNone/>
              <a:defRPr sz="1600"/>
            </a:lvl1pPr>
            <a:lvl2pPr marL="457169" indent="0">
              <a:buNone/>
              <a:defRPr sz="1400"/>
            </a:lvl2pPr>
            <a:lvl3pPr marL="914338" indent="0">
              <a:buNone/>
              <a:defRPr sz="1200"/>
            </a:lvl3pPr>
            <a:lvl4pPr marL="1371507" indent="0">
              <a:buNone/>
              <a:defRPr sz="1000"/>
            </a:lvl4pPr>
            <a:lvl5pPr marL="1828676" indent="0">
              <a:buNone/>
              <a:defRPr sz="1000"/>
            </a:lvl5pPr>
            <a:lvl6pPr marL="2285845" indent="0">
              <a:buNone/>
              <a:defRPr sz="1000"/>
            </a:lvl6pPr>
            <a:lvl7pPr marL="2743014" indent="0">
              <a:buNone/>
              <a:defRPr sz="1000"/>
            </a:lvl7pPr>
            <a:lvl8pPr marL="3200183" indent="0">
              <a:buNone/>
              <a:defRPr sz="1000"/>
            </a:lvl8pPr>
            <a:lvl9pPr marL="3657352"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C2F3E2-657A-0242-934C-CF3053489695}"/>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6" name="Footer Placeholder 5">
            <a:extLst>
              <a:ext uri="{FF2B5EF4-FFF2-40B4-BE49-F238E27FC236}">
                <a16:creationId xmlns:a16="http://schemas.microsoft.com/office/drawing/2014/main" id="{91C5E4F6-137C-514B-9EA0-78A231567208}"/>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5144B98-F30F-D249-B436-9019E24784EC}"/>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277127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9EFE-4A8C-B74B-A8C9-26C2C1CB9C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id="{FDC9D88A-E375-5D40-A8BE-A4A06FEE62F8}"/>
              </a:ext>
            </a:extLst>
          </p:cNvPr>
          <p:cNvSpPr>
            <a:spLocks noGrp="1"/>
          </p:cNvSpPr>
          <p:nvPr>
            <p:ph type="pic" idx="1"/>
          </p:nvPr>
        </p:nvSpPr>
        <p:spPr>
          <a:xfrm>
            <a:off x="5183188" y="987425"/>
            <a:ext cx="6172200" cy="4873625"/>
          </a:xfrm>
        </p:spPr>
        <p:txBody>
          <a:bodyPr/>
          <a:lstStyle>
            <a:lvl1pPr marL="0" indent="0">
              <a:buNone/>
              <a:defRPr sz="3200"/>
            </a:lvl1pPr>
            <a:lvl2pPr marL="457169" indent="0">
              <a:buNone/>
              <a:defRPr sz="2800"/>
            </a:lvl2pPr>
            <a:lvl3pPr marL="914338" indent="0">
              <a:buNone/>
              <a:defRPr sz="2400"/>
            </a:lvl3pPr>
            <a:lvl4pPr marL="1371507" indent="0">
              <a:buNone/>
              <a:defRPr sz="2000"/>
            </a:lvl4pPr>
            <a:lvl5pPr marL="1828676" indent="0">
              <a:buNone/>
              <a:defRPr sz="2000"/>
            </a:lvl5pPr>
            <a:lvl6pPr marL="2285845" indent="0">
              <a:buNone/>
              <a:defRPr sz="2000"/>
            </a:lvl6pPr>
            <a:lvl7pPr marL="2743014" indent="0">
              <a:buNone/>
              <a:defRPr sz="2000"/>
            </a:lvl7pPr>
            <a:lvl8pPr marL="3200183" indent="0">
              <a:buNone/>
              <a:defRPr sz="2000"/>
            </a:lvl8pPr>
            <a:lvl9pPr marL="3657352" indent="0">
              <a:buNone/>
              <a:defRPr sz="2000"/>
            </a:lvl9pPr>
          </a:lstStyle>
          <a:p>
            <a:endParaRPr lang="x-none"/>
          </a:p>
        </p:txBody>
      </p:sp>
      <p:sp>
        <p:nvSpPr>
          <p:cNvPr id="4" name="Text Placeholder 3">
            <a:extLst>
              <a:ext uri="{FF2B5EF4-FFF2-40B4-BE49-F238E27FC236}">
                <a16:creationId xmlns:a16="http://schemas.microsoft.com/office/drawing/2014/main" id="{818B2AEF-50A2-9C4F-9076-BB18A36F6AC6}"/>
              </a:ext>
            </a:extLst>
          </p:cNvPr>
          <p:cNvSpPr>
            <a:spLocks noGrp="1"/>
          </p:cNvSpPr>
          <p:nvPr>
            <p:ph type="body" sz="half" idx="2"/>
          </p:nvPr>
        </p:nvSpPr>
        <p:spPr>
          <a:xfrm>
            <a:off x="839788" y="2057400"/>
            <a:ext cx="3932237" cy="3811588"/>
          </a:xfrm>
        </p:spPr>
        <p:txBody>
          <a:bodyPr/>
          <a:lstStyle>
            <a:lvl1pPr marL="0" indent="0">
              <a:buNone/>
              <a:defRPr sz="1600"/>
            </a:lvl1pPr>
            <a:lvl2pPr marL="457169" indent="0">
              <a:buNone/>
              <a:defRPr sz="1400"/>
            </a:lvl2pPr>
            <a:lvl3pPr marL="914338" indent="0">
              <a:buNone/>
              <a:defRPr sz="1200"/>
            </a:lvl3pPr>
            <a:lvl4pPr marL="1371507" indent="0">
              <a:buNone/>
              <a:defRPr sz="1000"/>
            </a:lvl4pPr>
            <a:lvl5pPr marL="1828676" indent="0">
              <a:buNone/>
              <a:defRPr sz="1000"/>
            </a:lvl5pPr>
            <a:lvl6pPr marL="2285845" indent="0">
              <a:buNone/>
              <a:defRPr sz="1000"/>
            </a:lvl6pPr>
            <a:lvl7pPr marL="2743014" indent="0">
              <a:buNone/>
              <a:defRPr sz="1000"/>
            </a:lvl7pPr>
            <a:lvl8pPr marL="3200183" indent="0">
              <a:buNone/>
              <a:defRPr sz="1000"/>
            </a:lvl8pPr>
            <a:lvl9pPr marL="3657352"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A6B457-A090-E941-B250-532DF6BCA790}"/>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6" name="Footer Placeholder 5">
            <a:extLst>
              <a:ext uri="{FF2B5EF4-FFF2-40B4-BE49-F238E27FC236}">
                <a16:creationId xmlns:a16="http://schemas.microsoft.com/office/drawing/2014/main" id="{62CF0203-CC95-F943-B5B7-575A91D90032}"/>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01024E0-187B-A34D-8A4F-EE93992E5F7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71012878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DB22-BAC6-9746-825D-5FE74537E6D7}"/>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2BCE5B2C-DA38-F845-A937-DD9CCE60D4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8AEBDAE9-41B4-3941-A010-AE3D334FAF30}"/>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5" name="Footer Placeholder 4">
            <a:extLst>
              <a:ext uri="{FF2B5EF4-FFF2-40B4-BE49-F238E27FC236}">
                <a16:creationId xmlns:a16="http://schemas.microsoft.com/office/drawing/2014/main" id="{2311891B-601B-3449-9C4F-341F998FBA07}"/>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A903377-BEEB-E74B-A260-E71F7808EA1F}"/>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778599100"/>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D27377-40BD-2C4E-9608-69C62AD92C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B53E90BF-AB0E-254A-AE5A-05A6214696C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30FF9C4B-DDDC-7C40-B788-B9F99D2DC4ED}"/>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5" name="Footer Placeholder 4">
            <a:extLst>
              <a:ext uri="{FF2B5EF4-FFF2-40B4-BE49-F238E27FC236}">
                <a16:creationId xmlns:a16="http://schemas.microsoft.com/office/drawing/2014/main" id="{773CEDC3-9A42-564D-BD6B-B4E3AE2ECA7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516CE1F-BD81-B346-9C09-85BF303FEFA5}"/>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49485716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a:xfrm>
            <a:off x="838200" y="1936377"/>
            <a:ext cx="10515600" cy="3802783"/>
          </a:xfrm>
          <a:prstGeom prst="rect">
            <a:avLst/>
          </a:prstGeom>
        </p:spPr>
        <p:txBody>
          <a:bodyPr/>
          <a:lstStyle>
            <a:lvl1pPr>
              <a:defRPr>
                <a:latin typeface="Frutiger LT 45 Light" panose="020B0403030504020204" pitchFamily="34" charset="0"/>
              </a:defRPr>
            </a:lvl1pPr>
            <a:lvl2pPr>
              <a:defRPr>
                <a:latin typeface="Frutiger LT 45 Light" panose="020B0403030504020204" pitchFamily="34" charset="0"/>
              </a:defRPr>
            </a:lvl2pPr>
            <a:lvl3pPr>
              <a:defRPr>
                <a:latin typeface="Frutiger LT 45 Light" panose="020B0403030504020204" pitchFamily="34" charset="0"/>
              </a:defRPr>
            </a:lvl3pPr>
            <a:lvl4pPr>
              <a:defRPr>
                <a:latin typeface="Frutiger LT 45 Light" panose="020B0403030504020204" pitchFamily="34" charset="0"/>
              </a:defRPr>
            </a:lvl4pPr>
            <a:lvl5pPr>
              <a:defRPr>
                <a:latin typeface="Frutiger LT 45 Light" panose="020B0403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Slide Number Placeholder 5"/>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20968522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3" name="Content Placeholder 2"/>
          <p:cNvSpPr>
            <a:spLocks noGrp="1"/>
          </p:cNvSpPr>
          <p:nvPr>
            <p:ph sz="half" idx="1"/>
          </p:nvPr>
        </p:nvSpPr>
        <p:spPr>
          <a:xfrm>
            <a:off x="8382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78670446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3" name="Content Placeholder 2"/>
          <p:cNvSpPr>
            <a:spLocks noGrp="1"/>
          </p:cNvSpPr>
          <p:nvPr>
            <p:ph sz="half" idx="1"/>
          </p:nvPr>
        </p:nvSpPr>
        <p:spPr>
          <a:xfrm>
            <a:off x="8382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1"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Slide Number Placeholder 6"/>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163530351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490" y="365127"/>
            <a:ext cx="10125428" cy="1325563"/>
          </a:xfrm>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Content Placeholder 5"/>
          <p:cNvSpPr>
            <a:spLocks noGrp="1"/>
          </p:cNvSpPr>
          <p:nvPr>
            <p:ph sz="quarter" idx="4"/>
          </p:nvPr>
        </p:nvSpPr>
        <p:spPr>
          <a:xfrm>
            <a:off x="6172201"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9" name="Slide Number Placeholder 8"/>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191072787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5" name="Slide Number Placeholder 4"/>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374622327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93913008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Line 15"/>
          <p:cNvSpPr>
            <a:spLocks noChangeShapeType="1"/>
          </p:cNvSpPr>
          <p:nvPr>
            <p:custDataLst>
              <p:tags r:id="rId2"/>
            </p:custDataLst>
          </p:nvPr>
        </p:nvSpPr>
        <p:spPr bwMode="auto">
          <a:xfrm>
            <a:off x="0" y="838200"/>
            <a:ext cx="12192000" cy="0"/>
          </a:xfrm>
          <a:prstGeom prst="line">
            <a:avLst/>
          </a:prstGeom>
          <a:noFill/>
          <a:ln w="28575">
            <a:solidFill>
              <a:srgbClr val="5F5F5F"/>
            </a:solidFill>
            <a:round/>
            <a:headEnd/>
            <a:tailEnd/>
          </a:ln>
          <a:extLst>
            <a:ext uri="{909E8E84-426E-40DD-AFC4-6F175D3DCCD1}">
              <a14:hiddenFill xmlns:a14="http://schemas.microsoft.com/office/drawing/2010/main">
                <a:noFill/>
              </a14:hiddenFill>
            </a:ext>
          </a:extLst>
        </p:spPr>
        <p:txBody>
          <a:bodyPr/>
          <a:lstStyle/>
          <a:p>
            <a:endParaRPr lang="en-US" sz="1316" dirty="0"/>
          </a:p>
        </p:txBody>
      </p:sp>
      <p:sp>
        <p:nvSpPr>
          <p:cNvPr id="3" name="Rectangle 10"/>
          <p:cNvSpPr>
            <a:spLocks noChangeArrowheads="1"/>
          </p:cNvSpPr>
          <p:nvPr>
            <p:custDataLst>
              <p:tags r:id="rId3"/>
            </p:custDataLst>
          </p:nvPr>
        </p:nvSpPr>
        <p:spPr bwMode="auto">
          <a:xfrm>
            <a:off x="0" y="0"/>
            <a:ext cx="12192000" cy="6858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a:defRPr/>
            </a:pPr>
            <a:endParaRPr lang="en-US" altLang="en-US" sz="1170" dirty="0">
              <a:solidFill>
                <a:srgbClr val="000000"/>
              </a:solidFill>
            </a:endParaRPr>
          </a:p>
        </p:txBody>
      </p:sp>
      <p:sp>
        <p:nvSpPr>
          <p:cNvPr id="4" name="Rectangle 14"/>
          <p:cNvSpPr>
            <a:spLocks noChangeArrowheads="1"/>
          </p:cNvSpPr>
          <p:nvPr>
            <p:custDataLst>
              <p:tags r:id="rId4"/>
            </p:custDataLst>
          </p:nvPr>
        </p:nvSpPr>
        <p:spPr bwMode="auto">
          <a:xfrm>
            <a:off x="11852544" y="6675441"/>
            <a:ext cx="136256" cy="13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sz="1600">
                <a:solidFill>
                  <a:schemeClr val="tx1"/>
                </a:solidFill>
                <a:latin typeface="Arial" charset="0"/>
                <a:cs typeface="Arial" charset="0"/>
              </a:defRPr>
            </a:lvl1pPr>
            <a:lvl2pPr marL="742950" indent="-285750" defTabSz="895350" eaLnBrk="0" hangingPunct="0">
              <a:defRPr sz="1600">
                <a:solidFill>
                  <a:schemeClr val="tx1"/>
                </a:solidFill>
                <a:latin typeface="Arial" charset="0"/>
                <a:cs typeface="Arial" charset="0"/>
              </a:defRPr>
            </a:lvl2pPr>
            <a:lvl3pPr marL="1143000" indent="-228600" defTabSz="895350" eaLnBrk="0" hangingPunct="0">
              <a:defRPr sz="1600">
                <a:solidFill>
                  <a:schemeClr val="tx1"/>
                </a:solidFill>
                <a:latin typeface="Arial" charset="0"/>
                <a:cs typeface="Arial" charset="0"/>
              </a:defRPr>
            </a:lvl3pPr>
            <a:lvl4pPr marL="1600200" indent="-228600" defTabSz="895350" eaLnBrk="0" hangingPunct="0">
              <a:defRPr sz="1600">
                <a:solidFill>
                  <a:schemeClr val="tx1"/>
                </a:solidFill>
                <a:latin typeface="Arial" charset="0"/>
                <a:cs typeface="Arial" charset="0"/>
              </a:defRPr>
            </a:lvl4pPr>
            <a:lvl5pPr marL="2057400" indent="-228600" defTabSz="895350" eaLnBrk="0" hangingPunct="0">
              <a:defRPr sz="1600">
                <a:solidFill>
                  <a:schemeClr val="tx1"/>
                </a:solidFill>
                <a:latin typeface="Arial" charset="0"/>
                <a:cs typeface="Arial" charset="0"/>
              </a:defRPr>
            </a:lvl5pPr>
            <a:lvl6pPr marL="2514600" indent="-228600" defTabSz="895350" eaLnBrk="0" fontAlgn="base" hangingPunct="0">
              <a:spcBef>
                <a:spcPct val="0"/>
              </a:spcBef>
              <a:spcAft>
                <a:spcPct val="0"/>
              </a:spcAft>
              <a:defRPr sz="1600">
                <a:solidFill>
                  <a:schemeClr val="tx1"/>
                </a:solidFill>
                <a:latin typeface="Arial" charset="0"/>
                <a:cs typeface="Arial" charset="0"/>
              </a:defRPr>
            </a:lvl6pPr>
            <a:lvl7pPr marL="2971800" indent="-228600" defTabSz="895350" eaLnBrk="0" fontAlgn="base" hangingPunct="0">
              <a:spcBef>
                <a:spcPct val="0"/>
              </a:spcBef>
              <a:spcAft>
                <a:spcPct val="0"/>
              </a:spcAft>
              <a:defRPr sz="1600">
                <a:solidFill>
                  <a:schemeClr val="tx1"/>
                </a:solidFill>
                <a:latin typeface="Arial" charset="0"/>
                <a:cs typeface="Arial" charset="0"/>
              </a:defRPr>
            </a:lvl7pPr>
            <a:lvl8pPr marL="3429000" indent="-228600" defTabSz="895350" eaLnBrk="0" fontAlgn="base" hangingPunct="0">
              <a:spcBef>
                <a:spcPct val="0"/>
              </a:spcBef>
              <a:spcAft>
                <a:spcPct val="0"/>
              </a:spcAft>
              <a:defRPr sz="1600">
                <a:solidFill>
                  <a:schemeClr val="tx1"/>
                </a:solidFill>
                <a:latin typeface="Arial" charset="0"/>
                <a:cs typeface="Arial" charset="0"/>
              </a:defRPr>
            </a:lvl8pPr>
            <a:lvl9pPr marL="3886200" indent="-228600" defTabSz="895350" eaLnBrk="0" fontAlgn="base" hangingPunct="0">
              <a:spcBef>
                <a:spcPct val="0"/>
              </a:spcBef>
              <a:spcAft>
                <a:spcPct val="0"/>
              </a:spcAft>
              <a:defRPr sz="1600">
                <a:solidFill>
                  <a:schemeClr val="tx1"/>
                </a:solidFill>
                <a:latin typeface="Arial" charset="0"/>
                <a:cs typeface="Arial" charset="0"/>
              </a:defRPr>
            </a:lvl9pPr>
          </a:lstStyle>
          <a:p>
            <a:pPr algn="r">
              <a:defRPr/>
            </a:pPr>
            <a:fld id="{FF266264-E68F-4C4D-B8CA-99BCAF72D7CE}" type="slidenum">
              <a:rPr lang="en-US" altLang="en-US" sz="878" smtClean="0">
                <a:solidFill>
                  <a:srgbClr val="000000"/>
                </a:solidFill>
              </a:rPr>
              <a:pPr algn="r">
                <a:defRPr/>
              </a:pPr>
              <a:t>‹#›</a:t>
            </a:fld>
            <a:endParaRPr lang="en-US" altLang="en-US" sz="878" dirty="0">
              <a:solidFill>
                <a:srgbClr val="000000"/>
              </a:solidFill>
            </a:endParaRPr>
          </a:p>
        </p:txBody>
      </p:sp>
      <p:graphicFrame>
        <p:nvGraphicFramePr>
          <p:cNvPr id="5" name="Rectangle 17" hidden="1"/>
          <p:cNvGraphicFramePr>
            <a:graphicFrameLocks/>
          </p:cNvGraphicFramePr>
          <p:nvPr>
            <p:custDataLst>
              <p:tags r:id="rId5"/>
            </p:custDataLst>
          </p:nvPr>
        </p:nvGraphicFramePr>
        <p:xfrm>
          <a:off x="3" y="0"/>
          <a:ext cx="211667" cy="158750"/>
        </p:xfrm>
        <a:graphic>
          <a:graphicData uri="http://schemas.openxmlformats.org/presentationml/2006/ole">
            <mc:AlternateContent xmlns:mc="http://schemas.openxmlformats.org/markup-compatibility/2006">
              <mc:Choice xmlns:v="urn:schemas-microsoft-com:vml" Requires="v">
                <p:oleObj spid="_x0000_s2148" name="think-cell Slide" r:id="rId7" imgW="0" imgH="0" progId="">
                  <p:embed/>
                </p:oleObj>
              </mc:Choice>
              <mc:Fallback>
                <p:oleObj name="think-cell Slide" r:id="rId7" imgW="0" imgH="0" progId="">
                  <p:embed/>
                  <p:pic>
                    <p:nvPicPr>
                      <p:cNvPr id="5"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6248400"/>
            <a:ext cx="12192000" cy="609600"/>
          </a:xfrm>
          <a:prstGeom prst="rect">
            <a:avLst/>
          </a:prstGeom>
          <a:solidFill>
            <a:srgbClr val="002F5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70" dirty="0">
              <a:solidFill>
                <a:srgbClr val="FFFFFF"/>
              </a:solidFill>
            </a:endParaRPr>
          </a:p>
        </p:txBody>
      </p:sp>
      <p:pic>
        <p:nvPicPr>
          <p:cNvPr id="7" name="Picture 12" descr="FirstBank.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736" y="6397630"/>
            <a:ext cx="192193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a:xfrm>
            <a:off x="6557433" y="6391280"/>
            <a:ext cx="4114800" cy="365125"/>
          </a:xfrm>
          <a:prstGeom prst="rect">
            <a:avLst/>
          </a:prstGeom>
        </p:spPr>
        <p:txBody>
          <a:bodyPr anchor="ctr"/>
          <a:lstStyle>
            <a:defPPr>
              <a:defRPr lang="en-GB"/>
            </a:defPPr>
            <a:lvl1pPr algn="r" rtl="0" fontAlgn="base">
              <a:spcBef>
                <a:spcPct val="0"/>
              </a:spcBef>
              <a:spcAft>
                <a:spcPct val="0"/>
              </a:spcAft>
              <a:defRPr sz="1050" kern="1200">
                <a:solidFill>
                  <a:schemeClr val="bg1"/>
                </a:solidFill>
                <a:latin typeface="SpeakOT-Regular"/>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a:lstStyle>
          <a:p>
            <a:pPr>
              <a:defRPr/>
            </a:pPr>
            <a:r>
              <a:rPr lang="en-ZA" sz="768" dirty="0">
                <a:solidFill>
                  <a:srgbClr val="FFFFFF"/>
                </a:solidFill>
              </a:rPr>
              <a:t>www.firstbanknigeria.com</a:t>
            </a:r>
          </a:p>
        </p:txBody>
      </p:sp>
    </p:spTree>
    <p:extLst>
      <p:ext uri="{BB962C8B-B14F-4D97-AF65-F5344CB8AC3E}">
        <p14:creationId xmlns:p14="http://schemas.microsoft.com/office/powerpoint/2010/main" val="694702280"/>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D5B3AEF-2F4B-402D-9333-FA1FAD9540F6}"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422399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4280241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5B3AEF-2F4B-402D-9333-FA1FAD9540F6}"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977110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5B3AEF-2F4B-402D-9333-FA1FAD9540F6}"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764284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2565" indent="0">
              <a:buNone/>
              <a:defRPr sz="1600" b="1"/>
            </a:lvl7pPr>
            <a:lvl8pPr marL="3199765" indent="0">
              <a:buNone/>
              <a:defRPr sz="1600" b="1"/>
            </a:lvl8pPr>
            <a:lvl9pPr marL="365696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5B3AEF-2F4B-402D-9333-FA1FAD9540F6}"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19946712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5B3AEF-2F4B-402D-9333-FA1FAD9540F6}"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0836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0490" y="365127"/>
            <a:ext cx="10125428" cy="1325563"/>
          </a:xfrm>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4" name="Content Placeholder 3"/>
          <p:cNvSpPr>
            <a:spLocks noGrp="1"/>
          </p:cNvSpPr>
          <p:nvPr>
            <p:ph sz="half" idx="2"/>
          </p:nvPr>
        </p:nvSpPr>
        <p:spPr>
          <a:xfrm>
            <a:off x="840318" y="2505075"/>
            <a:ext cx="5158316"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Content Placeholder 5"/>
          <p:cNvSpPr>
            <a:spLocks noGrp="1"/>
          </p:cNvSpPr>
          <p:nvPr>
            <p:ph sz="quarter" idx="4"/>
          </p:nvPr>
        </p:nvSpPr>
        <p:spPr>
          <a:xfrm>
            <a:off x="6172201" y="2505075"/>
            <a:ext cx="518371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9" name="Slide Number Placeholder 8"/>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5363317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B3AEF-2F4B-402D-9333-FA1FAD9540F6}"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202270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B3AEF-2F4B-402D-9333-FA1FAD9540F6}"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1680563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2565" indent="0">
              <a:buNone/>
              <a:defRPr sz="1000"/>
            </a:lvl7pPr>
            <a:lvl8pPr marL="3199765" indent="0">
              <a:buNone/>
              <a:defRPr sz="1000"/>
            </a:lvl8pPr>
            <a:lvl9pPr marL="3656965"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5B3AEF-2F4B-402D-9333-FA1FAD9540F6}"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20542472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18419226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B3AEF-2F4B-402D-9333-FA1FAD9540F6}"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78D51-38AC-4FC7-A1A3-987014C540C6}" type="slidenum">
              <a:rPr lang="en-US" smtClean="0"/>
              <a:t>‹#›</a:t>
            </a:fld>
            <a:endParaRPr lang="en-US"/>
          </a:p>
        </p:txBody>
      </p:sp>
    </p:spTree>
    <p:extLst>
      <p:ext uri="{BB962C8B-B14F-4D97-AF65-F5344CB8AC3E}">
        <p14:creationId xmlns:p14="http://schemas.microsoft.com/office/powerpoint/2010/main" val="351286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Frutiger LT 65 Bold" panose="020B0803030504020204" pitchFamily="34" charset="0"/>
              </a:defRPr>
            </a:lvl1pPr>
          </a:lstStyle>
          <a:p>
            <a:r>
              <a:rPr lang="en-US" dirty="0"/>
              <a:t>Click to edit Master title style</a:t>
            </a:r>
            <a:endParaRPr lang="en-ZA" dirty="0"/>
          </a:p>
        </p:txBody>
      </p:sp>
      <p:sp>
        <p:nvSpPr>
          <p:cNvPr id="5" name="Slide Number Placeholder 4"/>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210771976"/>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0B5CD-230D-41EA-8C44-E0031D6C1835}" type="slidenum">
              <a:rPr lang="en-ZA" smtClean="0"/>
              <a:pPr/>
              <a:t>‹#›</a:t>
            </a:fld>
            <a:endParaRPr lang="en-ZA" dirty="0"/>
          </a:p>
        </p:txBody>
      </p:sp>
    </p:spTree>
    <p:extLst>
      <p:ext uri="{BB962C8B-B14F-4D97-AF65-F5344CB8AC3E}">
        <p14:creationId xmlns:p14="http://schemas.microsoft.com/office/powerpoint/2010/main" val="63298497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Line 15"/>
          <p:cNvSpPr>
            <a:spLocks noChangeShapeType="1"/>
          </p:cNvSpPr>
          <p:nvPr>
            <p:custDataLst>
              <p:tags r:id="rId2"/>
            </p:custDataLst>
          </p:nvPr>
        </p:nvSpPr>
        <p:spPr bwMode="auto">
          <a:xfrm>
            <a:off x="0" y="838200"/>
            <a:ext cx="12192000" cy="0"/>
          </a:xfrm>
          <a:prstGeom prst="line">
            <a:avLst/>
          </a:prstGeom>
          <a:noFill/>
          <a:ln w="28575">
            <a:solidFill>
              <a:srgbClr val="5F5F5F"/>
            </a:solidFill>
            <a:round/>
            <a:headEnd/>
            <a:tailEnd/>
          </a:ln>
          <a:extLst>
            <a:ext uri="{909E8E84-426E-40DD-AFC4-6F175D3DCCD1}">
              <a14:hiddenFill xmlns:a14="http://schemas.microsoft.com/office/drawing/2010/main">
                <a:noFill/>
              </a14:hiddenFill>
            </a:ext>
          </a:extLst>
        </p:spPr>
        <p:txBody>
          <a:bodyPr/>
          <a:lstStyle/>
          <a:p>
            <a:endParaRPr lang="en-US" sz="1316" dirty="0"/>
          </a:p>
        </p:txBody>
      </p:sp>
      <p:sp>
        <p:nvSpPr>
          <p:cNvPr id="3" name="Rectangle 10"/>
          <p:cNvSpPr>
            <a:spLocks noChangeArrowheads="1"/>
          </p:cNvSpPr>
          <p:nvPr>
            <p:custDataLst>
              <p:tags r:id="rId3"/>
            </p:custDataLst>
          </p:nvPr>
        </p:nvSpPr>
        <p:spPr bwMode="auto">
          <a:xfrm>
            <a:off x="0" y="0"/>
            <a:ext cx="12192000" cy="6858000"/>
          </a:xfrm>
          <a:prstGeom prst="rect">
            <a:avLst/>
          </a:prstGeom>
          <a:noFill/>
          <a:ln w="571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algn="ctr">
              <a:defRPr/>
            </a:pPr>
            <a:endParaRPr lang="en-US" altLang="en-US" sz="1170" dirty="0">
              <a:solidFill>
                <a:srgbClr val="000000"/>
              </a:solidFill>
            </a:endParaRPr>
          </a:p>
        </p:txBody>
      </p:sp>
      <p:sp>
        <p:nvSpPr>
          <p:cNvPr id="4" name="Rectangle 14"/>
          <p:cNvSpPr>
            <a:spLocks noChangeArrowheads="1"/>
          </p:cNvSpPr>
          <p:nvPr>
            <p:custDataLst>
              <p:tags r:id="rId4"/>
            </p:custDataLst>
          </p:nvPr>
        </p:nvSpPr>
        <p:spPr bwMode="auto">
          <a:xfrm>
            <a:off x="11852544" y="6675441"/>
            <a:ext cx="136256" cy="13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sz="1600">
                <a:solidFill>
                  <a:schemeClr val="tx1"/>
                </a:solidFill>
                <a:latin typeface="Arial" charset="0"/>
                <a:cs typeface="Arial" charset="0"/>
              </a:defRPr>
            </a:lvl1pPr>
            <a:lvl2pPr marL="742950" indent="-285750" defTabSz="895350" eaLnBrk="0" hangingPunct="0">
              <a:defRPr sz="1600">
                <a:solidFill>
                  <a:schemeClr val="tx1"/>
                </a:solidFill>
                <a:latin typeface="Arial" charset="0"/>
                <a:cs typeface="Arial" charset="0"/>
              </a:defRPr>
            </a:lvl2pPr>
            <a:lvl3pPr marL="1143000" indent="-228600" defTabSz="895350" eaLnBrk="0" hangingPunct="0">
              <a:defRPr sz="1600">
                <a:solidFill>
                  <a:schemeClr val="tx1"/>
                </a:solidFill>
                <a:latin typeface="Arial" charset="0"/>
                <a:cs typeface="Arial" charset="0"/>
              </a:defRPr>
            </a:lvl3pPr>
            <a:lvl4pPr marL="1600200" indent="-228600" defTabSz="895350" eaLnBrk="0" hangingPunct="0">
              <a:defRPr sz="1600">
                <a:solidFill>
                  <a:schemeClr val="tx1"/>
                </a:solidFill>
                <a:latin typeface="Arial" charset="0"/>
                <a:cs typeface="Arial" charset="0"/>
              </a:defRPr>
            </a:lvl4pPr>
            <a:lvl5pPr marL="2057400" indent="-228600" defTabSz="895350" eaLnBrk="0" hangingPunct="0">
              <a:defRPr sz="1600">
                <a:solidFill>
                  <a:schemeClr val="tx1"/>
                </a:solidFill>
                <a:latin typeface="Arial" charset="0"/>
                <a:cs typeface="Arial" charset="0"/>
              </a:defRPr>
            </a:lvl5pPr>
            <a:lvl6pPr marL="2514600" indent="-228600" defTabSz="895350" eaLnBrk="0" fontAlgn="base" hangingPunct="0">
              <a:spcBef>
                <a:spcPct val="0"/>
              </a:spcBef>
              <a:spcAft>
                <a:spcPct val="0"/>
              </a:spcAft>
              <a:defRPr sz="1600">
                <a:solidFill>
                  <a:schemeClr val="tx1"/>
                </a:solidFill>
                <a:latin typeface="Arial" charset="0"/>
                <a:cs typeface="Arial" charset="0"/>
              </a:defRPr>
            </a:lvl6pPr>
            <a:lvl7pPr marL="2971800" indent="-228600" defTabSz="895350" eaLnBrk="0" fontAlgn="base" hangingPunct="0">
              <a:spcBef>
                <a:spcPct val="0"/>
              </a:spcBef>
              <a:spcAft>
                <a:spcPct val="0"/>
              </a:spcAft>
              <a:defRPr sz="1600">
                <a:solidFill>
                  <a:schemeClr val="tx1"/>
                </a:solidFill>
                <a:latin typeface="Arial" charset="0"/>
                <a:cs typeface="Arial" charset="0"/>
              </a:defRPr>
            </a:lvl7pPr>
            <a:lvl8pPr marL="3429000" indent="-228600" defTabSz="895350" eaLnBrk="0" fontAlgn="base" hangingPunct="0">
              <a:spcBef>
                <a:spcPct val="0"/>
              </a:spcBef>
              <a:spcAft>
                <a:spcPct val="0"/>
              </a:spcAft>
              <a:defRPr sz="1600">
                <a:solidFill>
                  <a:schemeClr val="tx1"/>
                </a:solidFill>
                <a:latin typeface="Arial" charset="0"/>
                <a:cs typeface="Arial" charset="0"/>
              </a:defRPr>
            </a:lvl8pPr>
            <a:lvl9pPr marL="3886200" indent="-228600" defTabSz="895350" eaLnBrk="0" fontAlgn="base" hangingPunct="0">
              <a:spcBef>
                <a:spcPct val="0"/>
              </a:spcBef>
              <a:spcAft>
                <a:spcPct val="0"/>
              </a:spcAft>
              <a:defRPr sz="1600">
                <a:solidFill>
                  <a:schemeClr val="tx1"/>
                </a:solidFill>
                <a:latin typeface="Arial" charset="0"/>
                <a:cs typeface="Arial" charset="0"/>
              </a:defRPr>
            </a:lvl9pPr>
          </a:lstStyle>
          <a:p>
            <a:pPr algn="r">
              <a:defRPr/>
            </a:pPr>
            <a:fld id="{FF266264-E68F-4C4D-B8CA-99BCAF72D7CE}" type="slidenum">
              <a:rPr lang="en-US" altLang="en-US" sz="878" smtClean="0">
                <a:solidFill>
                  <a:srgbClr val="000000"/>
                </a:solidFill>
              </a:rPr>
              <a:pPr algn="r">
                <a:defRPr/>
              </a:pPr>
              <a:t>‹#›</a:t>
            </a:fld>
            <a:endParaRPr lang="en-US" altLang="en-US" sz="878" dirty="0">
              <a:solidFill>
                <a:srgbClr val="000000"/>
              </a:solidFill>
            </a:endParaRPr>
          </a:p>
        </p:txBody>
      </p:sp>
      <p:graphicFrame>
        <p:nvGraphicFramePr>
          <p:cNvPr id="5" name="Rectangle 17" hidden="1"/>
          <p:cNvGraphicFramePr>
            <a:graphicFrameLocks/>
          </p:cNvGraphicFramePr>
          <p:nvPr>
            <p:custDataLst>
              <p:tags r:id="rId5"/>
            </p:custDataLst>
          </p:nvPr>
        </p:nvGraphicFramePr>
        <p:xfrm>
          <a:off x="3" y="0"/>
          <a:ext cx="211667" cy="158750"/>
        </p:xfrm>
        <a:graphic>
          <a:graphicData uri="http://schemas.openxmlformats.org/presentationml/2006/ole">
            <mc:AlternateContent xmlns:mc="http://schemas.openxmlformats.org/markup-compatibility/2006">
              <mc:Choice xmlns:v="urn:schemas-microsoft-com:vml" Requires="v">
                <p:oleObj spid="_x0000_s1124" name="think-cell Slide" r:id="rId7" imgW="0" imgH="0" progId="">
                  <p:embed/>
                </p:oleObj>
              </mc:Choice>
              <mc:Fallback>
                <p:oleObj name="think-cell Slide" r:id="rId7" imgW="0" imgH="0" progId="">
                  <p:embed/>
                  <p:pic>
                    <p:nvPicPr>
                      <p:cNvPr id="5" name="Rectangle 17"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 y="0"/>
                        <a:ext cx="21166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0" y="6248400"/>
            <a:ext cx="12192000" cy="609600"/>
          </a:xfrm>
          <a:prstGeom prst="rect">
            <a:avLst/>
          </a:prstGeom>
          <a:solidFill>
            <a:srgbClr val="002F5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170" dirty="0">
              <a:solidFill>
                <a:srgbClr val="FFFFFF"/>
              </a:solidFill>
            </a:endParaRPr>
          </a:p>
        </p:txBody>
      </p:sp>
      <p:pic>
        <p:nvPicPr>
          <p:cNvPr id="7" name="Picture 12" descr="FirstBank.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5736" y="6397630"/>
            <a:ext cx="192193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a:xfrm>
            <a:off x="6557433" y="6391280"/>
            <a:ext cx="4114800" cy="365125"/>
          </a:xfrm>
          <a:prstGeom prst="rect">
            <a:avLst/>
          </a:prstGeom>
        </p:spPr>
        <p:txBody>
          <a:bodyPr anchor="ctr"/>
          <a:lstStyle>
            <a:defPPr>
              <a:defRPr lang="en-GB"/>
            </a:defPPr>
            <a:lvl1pPr algn="r" rtl="0" fontAlgn="base">
              <a:spcBef>
                <a:spcPct val="0"/>
              </a:spcBef>
              <a:spcAft>
                <a:spcPct val="0"/>
              </a:spcAft>
              <a:defRPr sz="1050" kern="1200">
                <a:solidFill>
                  <a:schemeClr val="bg1"/>
                </a:solidFill>
                <a:latin typeface="SpeakOT-Regular"/>
                <a:ea typeface="+mn-ea"/>
                <a:cs typeface="+mn-cs"/>
              </a:defRPr>
            </a:lvl1pPr>
            <a:lvl2pPr marL="457200" algn="l" rtl="0" fontAlgn="base">
              <a:spcBef>
                <a:spcPct val="0"/>
              </a:spcBef>
              <a:spcAft>
                <a:spcPct val="0"/>
              </a:spcAft>
              <a:defRPr sz="1600" kern="1200">
                <a:solidFill>
                  <a:schemeClr val="tx1"/>
                </a:solidFill>
                <a:latin typeface="Arial" pitchFamily="34" charset="0"/>
                <a:ea typeface="+mn-ea"/>
                <a:cs typeface="+mn-cs"/>
              </a:defRPr>
            </a:lvl2pPr>
            <a:lvl3pPr marL="914400" algn="l" rtl="0" fontAlgn="base">
              <a:spcBef>
                <a:spcPct val="0"/>
              </a:spcBef>
              <a:spcAft>
                <a:spcPct val="0"/>
              </a:spcAft>
              <a:defRPr sz="1600" kern="1200">
                <a:solidFill>
                  <a:schemeClr val="tx1"/>
                </a:solidFill>
                <a:latin typeface="Arial" pitchFamily="34" charset="0"/>
                <a:ea typeface="+mn-ea"/>
                <a:cs typeface="+mn-cs"/>
              </a:defRPr>
            </a:lvl3pPr>
            <a:lvl4pPr marL="1371600" algn="l" rtl="0" fontAlgn="base">
              <a:spcBef>
                <a:spcPct val="0"/>
              </a:spcBef>
              <a:spcAft>
                <a:spcPct val="0"/>
              </a:spcAft>
              <a:defRPr sz="1600" kern="1200">
                <a:solidFill>
                  <a:schemeClr val="tx1"/>
                </a:solidFill>
                <a:latin typeface="Arial" pitchFamily="34" charset="0"/>
                <a:ea typeface="+mn-ea"/>
                <a:cs typeface="+mn-cs"/>
              </a:defRPr>
            </a:lvl4pPr>
            <a:lvl5pPr marL="1828800" algn="l" rtl="0" fontAlgn="base">
              <a:spcBef>
                <a:spcPct val="0"/>
              </a:spcBef>
              <a:spcAft>
                <a:spcPct val="0"/>
              </a:spcAft>
              <a:defRPr sz="1600" kern="1200">
                <a:solidFill>
                  <a:schemeClr val="tx1"/>
                </a:solidFill>
                <a:latin typeface="Arial" pitchFamily="34" charset="0"/>
                <a:ea typeface="+mn-ea"/>
                <a:cs typeface="+mn-cs"/>
              </a:defRPr>
            </a:lvl5pPr>
            <a:lvl6pPr marL="2286000" algn="l" defTabSz="914400" rtl="0" eaLnBrk="1" latinLnBrk="0" hangingPunct="1">
              <a:defRPr sz="1600" kern="1200">
                <a:solidFill>
                  <a:schemeClr val="tx1"/>
                </a:solidFill>
                <a:latin typeface="Arial" pitchFamily="34" charset="0"/>
                <a:ea typeface="+mn-ea"/>
                <a:cs typeface="+mn-cs"/>
              </a:defRPr>
            </a:lvl6pPr>
            <a:lvl7pPr marL="2743200" algn="l" defTabSz="914400" rtl="0" eaLnBrk="1" latinLnBrk="0" hangingPunct="1">
              <a:defRPr sz="1600" kern="1200">
                <a:solidFill>
                  <a:schemeClr val="tx1"/>
                </a:solidFill>
                <a:latin typeface="Arial" pitchFamily="34" charset="0"/>
                <a:ea typeface="+mn-ea"/>
                <a:cs typeface="+mn-cs"/>
              </a:defRPr>
            </a:lvl7pPr>
            <a:lvl8pPr marL="3200400" algn="l" defTabSz="914400" rtl="0" eaLnBrk="1" latinLnBrk="0" hangingPunct="1">
              <a:defRPr sz="1600" kern="1200">
                <a:solidFill>
                  <a:schemeClr val="tx1"/>
                </a:solidFill>
                <a:latin typeface="Arial" pitchFamily="34" charset="0"/>
                <a:ea typeface="+mn-ea"/>
                <a:cs typeface="+mn-cs"/>
              </a:defRPr>
            </a:lvl8pPr>
            <a:lvl9pPr marL="3657600" algn="l" defTabSz="914400" rtl="0" eaLnBrk="1" latinLnBrk="0" hangingPunct="1">
              <a:defRPr sz="1600" kern="1200">
                <a:solidFill>
                  <a:schemeClr val="tx1"/>
                </a:solidFill>
                <a:latin typeface="Arial" pitchFamily="34" charset="0"/>
                <a:ea typeface="+mn-ea"/>
                <a:cs typeface="+mn-cs"/>
              </a:defRPr>
            </a:lvl9pPr>
          </a:lstStyle>
          <a:p>
            <a:pPr>
              <a:defRPr/>
            </a:pPr>
            <a:r>
              <a:rPr lang="en-ZA" sz="768" dirty="0">
                <a:solidFill>
                  <a:srgbClr val="FFFFFF"/>
                </a:solidFill>
              </a:rPr>
              <a:t>www.firstbanknigeria.com</a:t>
            </a:r>
          </a:p>
        </p:txBody>
      </p:sp>
    </p:spTree>
    <p:extLst>
      <p:ext uri="{BB962C8B-B14F-4D97-AF65-F5344CB8AC3E}">
        <p14:creationId xmlns:p14="http://schemas.microsoft.com/office/powerpoint/2010/main" val="16352736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196C-0B46-B241-9D45-8A55E5C10DB9}"/>
              </a:ext>
            </a:extLst>
          </p:cNvPr>
          <p:cNvSpPr>
            <a:spLocks noGrp="1"/>
          </p:cNvSpPr>
          <p:nvPr>
            <p:ph type="ctrTitle"/>
          </p:nvPr>
        </p:nvSpPr>
        <p:spPr>
          <a:xfrm>
            <a:off x="1524000" y="1122363"/>
            <a:ext cx="9144000" cy="2387600"/>
          </a:xfrm>
        </p:spPr>
        <p:txBody>
          <a:bodyPr anchor="b"/>
          <a:lstStyle>
            <a:lvl1pPr algn="ctr">
              <a:defRPr sz="5999"/>
            </a:lvl1pPr>
          </a:lstStyle>
          <a:p>
            <a:r>
              <a:rPr lang="en-GB"/>
              <a:t>Click to edit Master title style</a:t>
            </a:r>
            <a:endParaRPr lang="x-none"/>
          </a:p>
        </p:txBody>
      </p:sp>
      <p:sp>
        <p:nvSpPr>
          <p:cNvPr id="3" name="Subtitle 2">
            <a:extLst>
              <a:ext uri="{FF2B5EF4-FFF2-40B4-BE49-F238E27FC236}">
                <a16:creationId xmlns:a16="http://schemas.microsoft.com/office/drawing/2014/main" id="{9157390F-1B1C-FB4D-9FD5-F4CF426B30B7}"/>
              </a:ext>
            </a:extLst>
          </p:cNvPr>
          <p:cNvSpPr>
            <a:spLocks noGrp="1"/>
          </p:cNvSpPr>
          <p:nvPr>
            <p:ph type="subTitle" idx="1"/>
          </p:nvPr>
        </p:nvSpPr>
        <p:spPr>
          <a:xfrm>
            <a:off x="1524000" y="3602038"/>
            <a:ext cx="9144000" cy="1655762"/>
          </a:xfrm>
        </p:spPr>
        <p:txBody>
          <a:bodyPr/>
          <a:lstStyle>
            <a:lvl1pPr marL="0" indent="0" algn="ctr">
              <a:buNone/>
              <a:defRPr sz="2400"/>
            </a:lvl1pPr>
            <a:lvl2pPr marL="457169" indent="0" algn="ctr">
              <a:buNone/>
              <a:defRPr sz="2000"/>
            </a:lvl2pPr>
            <a:lvl3pPr marL="914338" indent="0" algn="ctr">
              <a:buNone/>
              <a:defRPr sz="1800"/>
            </a:lvl3pPr>
            <a:lvl4pPr marL="1371507" indent="0" algn="ctr">
              <a:buNone/>
              <a:defRPr sz="1600"/>
            </a:lvl4pPr>
            <a:lvl5pPr marL="1828676" indent="0" algn="ctr">
              <a:buNone/>
              <a:defRPr sz="1600"/>
            </a:lvl5pPr>
            <a:lvl6pPr marL="2285845" indent="0" algn="ctr">
              <a:buNone/>
              <a:defRPr sz="1600"/>
            </a:lvl6pPr>
            <a:lvl7pPr marL="2743014" indent="0" algn="ctr">
              <a:buNone/>
              <a:defRPr sz="1600"/>
            </a:lvl7pPr>
            <a:lvl8pPr marL="3200183" indent="0" algn="ctr">
              <a:buNone/>
              <a:defRPr sz="1600"/>
            </a:lvl8pPr>
            <a:lvl9pPr marL="3657352"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id="{3A4E5875-E104-0441-8B3F-70DDAACC3C5A}"/>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5" name="Footer Placeholder 4">
            <a:extLst>
              <a:ext uri="{FF2B5EF4-FFF2-40B4-BE49-F238E27FC236}">
                <a16:creationId xmlns:a16="http://schemas.microsoft.com/office/drawing/2014/main" id="{EA5E13AA-8017-594E-B6FE-78F68B6319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9E4D9B8-37F2-CA49-9B36-15927B5D3E1E}"/>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194559479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56B9-B0E7-4844-93F2-69DB3FD533B4}"/>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318A0B84-6FC9-464B-8DF3-F0E6ABEFB5A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6CF053F6-2D3E-BB40-8C14-6725760EDE10}"/>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5" name="Footer Placeholder 4">
            <a:extLst>
              <a:ext uri="{FF2B5EF4-FFF2-40B4-BE49-F238E27FC236}">
                <a16:creationId xmlns:a16="http://schemas.microsoft.com/office/drawing/2014/main" id="{BCE762D2-15BC-AE41-9C61-F8A8B196F2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38DBA9F-EFF3-2B4F-9A49-571F7DA21B0C}"/>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20521207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BC94-544A-A74C-8DB2-057BDA176401}"/>
              </a:ext>
            </a:extLst>
          </p:cNvPr>
          <p:cNvSpPr>
            <a:spLocks noGrp="1"/>
          </p:cNvSpPr>
          <p:nvPr>
            <p:ph type="title"/>
          </p:nvPr>
        </p:nvSpPr>
        <p:spPr>
          <a:xfrm>
            <a:off x="831850" y="1709739"/>
            <a:ext cx="10515600" cy="2852737"/>
          </a:xfrm>
        </p:spPr>
        <p:txBody>
          <a:bodyPr anchor="b"/>
          <a:lstStyle>
            <a:lvl1pPr>
              <a:defRPr sz="5999"/>
            </a:lvl1pPr>
          </a:lstStyle>
          <a:p>
            <a:r>
              <a:rPr lang="en-GB"/>
              <a:t>Click to edit Master title style</a:t>
            </a:r>
            <a:endParaRPr lang="x-none"/>
          </a:p>
        </p:txBody>
      </p:sp>
      <p:sp>
        <p:nvSpPr>
          <p:cNvPr id="3" name="Text Placeholder 2">
            <a:extLst>
              <a:ext uri="{FF2B5EF4-FFF2-40B4-BE49-F238E27FC236}">
                <a16:creationId xmlns:a16="http://schemas.microsoft.com/office/drawing/2014/main" id="{329B9C06-672C-7444-814E-C9C0A809CC50}"/>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69" indent="0">
              <a:buNone/>
              <a:defRPr sz="2000">
                <a:solidFill>
                  <a:schemeClr val="tx1">
                    <a:tint val="75000"/>
                  </a:schemeClr>
                </a:solidFill>
              </a:defRPr>
            </a:lvl2pPr>
            <a:lvl3pPr marL="914338" indent="0">
              <a:buNone/>
              <a:defRPr sz="1800">
                <a:solidFill>
                  <a:schemeClr val="tx1">
                    <a:tint val="75000"/>
                  </a:schemeClr>
                </a:solidFill>
              </a:defRPr>
            </a:lvl3pPr>
            <a:lvl4pPr marL="1371507" indent="0">
              <a:buNone/>
              <a:defRPr sz="1600">
                <a:solidFill>
                  <a:schemeClr val="tx1">
                    <a:tint val="75000"/>
                  </a:schemeClr>
                </a:solidFill>
              </a:defRPr>
            </a:lvl4pPr>
            <a:lvl5pPr marL="1828676" indent="0">
              <a:buNone/>
              <a:defRPr sz="1600">
                <a:solidFill>
                  <a:schemeClr val="tx1">
                    <a:tint val="75000"/>
                  </a:schemeClr>
                </a:solidFill>
              </a:defRPr>
            </a:lvl5pPr>
            <a:lvl6pPr marL="2285845" indent="0">
              <a:buNone/>
              <a:defRPr sz="1600">
                <a:solidFill>
                  <a:schemeClr val="tx1">
                    <a:tint val="75000"/>
                  </a:schemeClr>
                </a:solidFill>
              </a:defRPr>
            </a:lvl6pPr>
            <a:lvl7pPr marL="2743014" indent="0">
              <a:buNone/>
              <a:defRPr sz="1600">
                <a:solidFill>
                  <a:schemeClr val="tx1">
                    <a:tint val="75000"/>
                  </a:schemeClr>
                </a:solidFill>
              </a:defRPr>
            </a:lvl7pPr>
            <a:lvl8pPr marL="3200183" indent="0">
              <a:buNone/>
              <a:defRPr sz="1600">
                <a:solidFill>
                  <a:schemeClr val="tx1">
                    <a:tint val="75000"/>
                  </a:schemeClr>
                </a:solidFill>
              </a:defRPr>
            </a:lvl8pPr>
            <a:lvl9pPr marL="3657352"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9B0E56-1A5D-764B-91C6-57BC4AA596B0}"/>
              </a:ext>
            </a:extLst>
          </p:cNvPr>
          <p:cNvSpPr>
            <a:spLocks noGrp="1"/>
          </p:cNvSpPr>
          <p:nvPr>
            <p:ph type="dt" sz="half" idx="10"/>
          </p:nvPr>
        </p:nvSpPr>
        <p:spPr/>
        <p:txBody>
          <a:bodyPr/>
          <a:lstStyle/>
          <a:p>
            <a:fld id="{A60B5765-A483-C94A-A171-95BA188976F9}" type="datetimeFigureOut">
              <a:rPr lang="x-none" smtClean="0"/>
              <a:t>05/06/2025</a:t>
            </a:fld>
            <a:endParaRPr lang="x-none"/>
          </a:p>
        </p:txBody>
      </p:sp>
      <p:sp>
        <p:nvSpPr>
          <p:cNvPr id="5" name="Footer Placeholder 4">
            <a:extLst>
              <a:ext uri="{FF2B5EF4-FFF2-40B4-BE49-F238E27FC236}">
                <a16:creationId xmlns:a16="http://schemas.microsoft.com/office/drawing/2014/main" id="{B394563F-24D7-B740-939B-AFEBE613EC5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122E17A-627A-9447-87BD-BB6EFFE33E92}"/>
              </a:ext>
            </a:extLst>
          </p:cNvPr>
          <p:cNvSpPr>
            <a:spLocks noGrp="1"/>
          </p:cNvSpPr>
          <p:nvPr>
            <p:ph type="sldNum" sz="quarter" idx="12"/>
          </p:nvPr>
        </p:nvSpPr>
        <p:spPr/>
        <p:txBody>
          <a:bodyPr/>
          <a:lstStyle/>
          <a:p>
            <a:fld id="{65668553-E1B9-204A-A080-3CEC164A466C}" type="slidenum">
              <a:rPr lang="x-none" smtClean="0"/>
              <a:t>‹#›</a:t>
            </a:fld>
            <a:endParaRPr lang="x-none"/>
          </a:p>
        </p:txBody>
      </p:sp>
    </p:spTree>
    <p:extLst>
      <p:ext uri="{BB962C8B-B14F-4D97-AF65-F5344CB8AC3E}">
        <p14:creationId xmlns:p14="http://schemas.microsoft.com/office/powerpoint/2010/main" val="406689773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7084"/>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6" name="Slide Number Placeholder 5"/>
          <p:cNvSpPr>
            <a:spLocks noGrp="1"/>
          </p:cNvSpPr>
          <p:nvPr>
            <p:ph type="sldNum" sz="quarter" idx="4"/>
          </p:nvPr>
        </p:nvSpPr>
        <p:spPr>
          <a:xfrm>
            <a:off x="6583878" y="6220763"/>
            <a:ext cx="593035" cy="365125"/>
          </a:xfrm>
          <a:prstGeom prst="rect">
            <a:avLst/>
          </a:prstGeom>
        </p:spPr>
        <p:txBody>
          <a:bodyPr vert="horz" lIns="91440" tIns="45720" rIns="91440" bIns="45720" rtlCol="0" anchor="ctr"/>
          <a:lstStyle>
            <a:lvl1pPr algn="r">
              <a:defRPr sz="1024">
                <a:solidFill>
                  <a:sysClr val="windowText" lastClr="000000"/>
                </a:solidFill>
              </a:defRPr>
            </a:lvl1pPr>
          </a:lstStyle>
          <a:p>
            <a:fld id="{5930B5CD-230D-41EA-8C44-E0031D6C1835}" type="slidenum">
              <a:rPr lang="en-ZA" smtClean="0"/>
              <a:pPr/>
              <a:t>‹#›</a:t>
            </a:fld>
            <a:endParaRPr lang="en-ZA" dirty="0"/>
          </a:p>
        </p:txBody>
      </p:sp>
      <p:pic>
        <p:nvPicPr>
          <p:cNvPr id="9" name="Picture 8">
            <a:extLst>
              <a:ext uri="{FF2B5EF4-FFF2-40B4-BE49-F238E27FC236}">
                <a16:creationId xmlns:a16="http://schemas.microsoft.com/office/drawing/2014/main" id="{F777F461-ECEF-49E5-B2DC-BA07FB84546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6681086"/>
            <a:ext cx="12192000" cy="219497"/>
          </a:xfrm>
          <a:prstGeom prst="rect">
            <a:avLst/>
          </a:prstGeom>
        </p:spPr>
      </p:pic>
    </p:spTree>
    <p:extLst>
      <p:ext uri="{BB962C8B-B14F-4D97-AF65-F5344CB8AC3E}">
        <p14:creationId xmlns:p14="http://schemas.microsoft.com/office/powerpoint/2010/main" val="23553312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hf hdr="0" ftr="0" dt="0"/>
  <p:txStyles>
    <p:titleStyle>
      <a:lvl1pPr algn="l" defTabSz="891480" rtl="0" eaLnBrk="1" latinLnBrk="0" hangingPunct="1">
        <a:lnSpc>
          <a:spcPct val="90000"/>
        </a:lnSpc>
        <a:spcBef>
          <a:spcPct val="0"/>
        </a:spcBef>
        <a:buNone/>
        <a:defRPr sz="3120" b="1" kern="1200">
          <a:solidFill>
            <a:srgbClr val="EAAB00"/>
          </a:solidFill>
          <a:latin typeface="Frutiger LT 55 Roman" panose="020B0603030504020204" pitchFamily="34" charset="0"/>
          <a:ea typeface="+mj-ea"/>
          <a:cs typeface="+mj-cs"/>
        </a:defRPr>
      </a:lvl1pPr>
    </p:titleStyle>
    <p:bodyStyle>
      <a:lvl1pPr marL="222870" indent="-222870" algn="l" defTabSz="891480" rtl="0" eaLnBrk="1" latinLnBrk="0" hangingPunct="1">
        <a:lnSpc>
          <a:spcPct val="90000"/>
        </a:lnSpc>
        <a:spcBef>
          <a:spcPts val="975"/>
        </a:spcBef>
        <a:buFont typeface="Wingdings" panose="05000000000000000000" pitchFamily="2" charset="2"/>
        <a:buChar char="§"/>
        <a:defRPr sz="2730" kern="1200">
          <a:solidFill>
            <a:srgbClr val="032F5E"/>
          </a:solidFill>
          <a:latin typeface="Frutiger LT 45 Light" panose="020B0403030504020204" pitchFamily="34" charset="0"/>
          <a:ea typeface="+mn-ea"/>
          <a:cs typeface="+mn-cs"/>
        </a:defRPr>
      </a:lvl1pPr>
      <a:lvl2pPr marL="668610" indent="-222870" algn="l" defTabSz="891480" rtl="0" eaLnBrk="1" latinLnBrk="0" hangingPunct="1">
        <a:lnSpc>
          <a:spcPct val="90000"/>
        </a:lnSpc>
        <a:spcBef>
          <a:spcPts val="488"/>
        </a:spcBef>
        <a:buFont typeface="Wingdings" panose="05000000000000000000" pitchFamily="2" charset="2"/>
        <a:buChar char="§"/>
        <a:defRPr sz="2340" kern="1200">
          <a:solidFill>
            <a:srgbClr val="032F5E"/>
          </a:solidFill>
          <a:latin typeface="Frutiger LT 45 Light" panose="020B0403030504020204" pitchFamily="34" charset="0"/>
          <a:ea typeface="+mn-ea"/>
          <a:cs typeface="+mn-cs"/>
        </a:defRPr>
      </a:lvl2pPr>
      <a:lvl3pPr marL="1114349" indent="-222870" algn="l" defTabSz="891480" rtl="0" eaLnBrk="1" latinLnBrk="0" hangingPunct="1">
        <a:lnSpc>
          <a:spcPct val="90000"/>
        </a:lnSpc>
        <a:spcBef>
          <a:spcPts val="488"/>
        </a:spcBef>
        <a:buFont typeface="Wingdings" panose="05000000000000000000" pitchFamily="2" charset="2"/>
        <a:buChar char="§"/>
        <a:defRPr sz="1950" kern="1200">
          <a:solidFill>
            <a:srgbClr val="032F5E"/>
          </a:solidFill>
          <a:latin typeface="Frutiger LT 45 Light" panose="020B0403030504020204" pitchFamily="34" charset="0"/>
          <a:ea typeface="+mn-ea"/>
          <a:cs typeface="+mn-cs"/>
        </a:defRPr>
      </a:lvl3pPr>
      <a:lvl4pPr marL="156008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4pPr>
      <a:lvl5pPr marL="200582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5pPr>
      <a:lvl6pPr marL="2451569"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30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04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878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480" rtl="0" eaLnBrk="1" latinLnBrk="0" hangingPunct="1">
        <a:defRPr sz="1755" kern="1200">
          <a:solidFill>
            <a:schemeClr val="tx1"/>
          </a:solidFill>
          <a:latin typeface="+mn-lt"/>
          <a:ea typeface="+mn-ea"/>
          <a:cs typeface="+mn-cs"/>
        </a:defRPr>
      </a:lvl1pPr>
      <a:lvl2pPr marL="445740" algn="l" defTabSz="891480" rtl="0" eaLnBrk="1" latinLnBrk="0" hangingPunct="1">
        <a:defRPr sz="1755" kern="1200">
          <a:solidFill>
            <a:schemeClr val="tx1"/>
          </a:solidFill>
          <a:latin typeface="+mn-lt"/>
          <a:ea typeface="+mn-ea"/>
          <a:cs typeface="+mn-cs"/>
        </a:defRPr>
      </a:lvl2pPr>
      <a:lvl3pPr marL="891480" algn="l" defTabSz="891480" rtl="0" eaLnBrk="1" latinLnBrk="0" hangingPunct="1">
        <a:defRPr sz="1755" kern="1200">
          <a:solidFill>
            <a:schemeClr val="tx1"/>
          </a:solidFill>
          <a:latin typeface="+mn-lt"/>
          <a:ea typeface="+mn-ea"/>
          <a:cs typeface="+mn-cs"/>
        </a:defRPr>
      </a:lvl3pPr>
      <a:lvl4pPr marL="1337219" algn="l" defTabSz="891480" rtl="0" eaLnBrk="1" latinLnBrk="0" hangingPunct="1">
        <a:defRPr sz="1755" kern="1200">
          <a:solidFill>
            <a:schemeClr val="tx1"/>
          </a:solidFill>
          <a:latin typeface="+mn-lt"/>
          <a:ea typeface="+mn-ea"/>
          <a:cs typeface="+mn-cs"/>
        </a:defRPr>
      </a:lvl4pPr>
      <a:lvl5pPr marL="1782959" algn="l" defTabSz="891480" rtl="0" eaLnBrk="1" latinLnBrk="0" hangingPunct="1">
        <a:defRPr sz="1755" kern="1200">
          <a:solidFill>
            <a:schemeClr val="tx1"/>
          </a:solidFill>
          <a:latin typeface="+mn-lt"/>
          <a:ea typeface="+mn-ea"/>
          <a:cs typeface="+mn-cs"/>
        </a:defRPr>
      </a:lvl5pPr>
      <a:lvl6pPr marL="2228699" algn="l" defTabSz="891480" rtl="0" eaLnBrk="1" latinLnBrk="0" hangingPunct="1">
        <a:defRPr sz="1755" kern="1200">
          <a:solidFill>
            <a:schemeClr val="tx1"/>
          </a:solidFill>
          <a:latin typeface="+mn-lt"/>
          <a:ea typeface="+mn-ea"/>
          <a:cs typeface="+mn-cs"/>
        </a:defRPr>
      </a:lvl6pPr>
      <a:lvl7pPr marL="2674439" algn="l" defTabSz="891480" rtl="0" eaLnBrk="1" latinLnBrk="0" hangingPunct="1">
        <a:defRPr sz="1755" kern="1200">
          <a:solidFill>
            <a:schemeClr val="tx1"/>
          </a:solidFill>
          <a:latin typeface="+mn-lt"/>
          <a:ea typeface="+mn-ea"/>
          <a:cs typeface="+mn-cs"/>
        </a:defRPr>
      </a:lvl7pPr>
      <a:lvl8pPr marL="3120178" algn="l" defTabSz="891480" rtl="0" eaLnBrk="1" latinLnBrk="0" hangingPunct="1">
        <a:defRPr sz="1755" kern="1200">
          <a:solidFill>
            <a:schemeClr val="tx1"/>
          </a:solidFill>
          <a:latin typeface="+mn-lt"/>
          <a:ea typeface="+mn-ea"/>
          <a:cs typeface="+mn-cs"/>
        </a:defRPr>
      </a:lvl8pPr>
      <a:lvl9pPr marL="3565918" algn="l" defTabSz="891480" rtl="0" eaLnBrk="1" latinLnBrk="0" hangingPunct="1">
        <a:defRPr sz="175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5C9F1-CFE4-E141-A90D-29796A966E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5C203440-846F-3446-8B45-786239B7D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BEF77D46-5F9C-F545-884F-8ED7FEE7F8E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B5765-A483-C94A-A171-95BA188976F9}" type="datetimeFigureOut">
              <a:rPr lang="x-none" smtClean="0"/>
              <a:t>05/06/2025</a:t>
            </a:fld>
            <a:endParaRPr lang="x-none"/>
          </a:p>
        </p:txBody>
      </p:sp>
      <p:sp>
        <p:nvSpPr>
          <p:cNvPr id="5" name="Footer Placeholder 4">
            <a:extLst>
              <a:ext uri="{FF2B5EF4-FFF2-40B4-BE49-F238E27FC236}">
                <a16:creationId xmlns:a16="http://schemas.microsoft.com/office/drawing/2014/main" id="{EAD0A29B-9452-A940-93DB-C8E3C3D590D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F5BD0915-F246-FA4D-8667-A49D9619AC93}"/>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668553-E1B9-204A-A080-3CEC164A466C}" type="slidenum">
              <a:rPr lang="x-none" smtClean="0"/>
              <a:t>‹#›</a:t>
            </a:fld>
            <a:endParaRPr lang="x-none"/>
          </a:p>
        </p:txBody>
      </p:sp>
    </p:spTree>
    <p:extLst>
      <p:ext uri="{BB962C8B-B14F-4D97-AF65-F5344CB8AC3E}">
        <p14:creationId xmlns:p14="http://schemas.microsoft.com/office/powerpoint/2010/main" val="169694139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txStyles>
    <p:titleStyle>
      <a:lvl1pPr algn="l" defTabSz="91433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338" rtl="0" eaLnBrk="1" latinLnBrk="0" hangingPunct="1">
        <a:defRPr sz="1800" kern="1200">
          <a:solidFill>
            <a:schemeClr val="tx1"/>
          </a:solidFill>
          <a:latin typeface="+mn-lt"/>
          <a:ea typeface="+mn-ea"/>
          <a:cs typeface="+mn-cs"/>
        </a:defRPr>
      </a:lvl1pPr>
      <a:lvl2pPr marL="457169" algn="l" defTabSz="914338" rtl="0" eaLnBrk="1" latinLnBrk="0" hangingPunct="1">
        <a:defRPr sz="1800" kern="1200">
          <a:solidFill>
            <a:schemeClr val="tx1"/>
          </a:solidFill>
          <a:latin typeface="+mn-lt"/>
          <a:ea typeface="+mn-ea"/>
          <a:cs typeface="+mn-cs"/>
        </a:defRPr>
      </a:lvl2pPr>
      <a:lvl3pPr marL="914338" algn="l" defTabSz="914338" rtl="0" eaLnBrk="1" latinLnBrk="0" hangingPunct="1">
        <a:defRPr sz="1800" kern="1200">
          <a:solidFill>
            <a:schemeClr val="tx1"/>
          </a:solidFill>
          <a:latin typeface="+mn-lt"/>
          <a:ea typeface="+mn-ea"/>
          <a:cs typeface="+mn-cs"/>
        </a:defRPr>
      </a:lvl3pPr>
      <a:lvl4pPr marL="1371507" algn="l" defTabSz="914338" rtl="0" eaLnBrk="1" latinLnBrk="0" hangingPunct="1">
        <a:defRPr sz="1800" kern="1200">
          <a:solidFill>
            <a:schemeClr val="tx1"/>
          </a:solidFill>
          <a:latin typeface="+mn-lt"/>
          <a:ea typeface="+mn-ea"/>
          <a:cs typeface="+mn-cs"/>
        </a:defRPr>
      </a:lvl4pPr>
      <a:lvl5pPr marL="1828676" algn="l" defTabSz="914338" rtl="0" eaLnBrk="1" latinLnBrk="0" hangingPunct="1">
        <a:defRPr sz="1800" kern="1200">
          <a:solidFill>
            <a:schemeClr val="tx1"/>
          </a:solidFill>
          <a:latin typeface="+mn-lt"/>
          <a:ea typeface="+mn-ea"/>
          <a:cs typeface="+mn-cs"/>
        </a:defRPr>
      </a:lvl5pPr>
      <a:lvl6pPr marL="2285845" algn="l" defTabSz="914338" rtl="0" eaLnBrk="1" latinLnBrk="0" hangingPunct="1">
        <a:defRPr sz="1800" kern="1200">
          <a:solidFill>
            <a:schemeClr val="tx1"/>
          </a:solidFill>
          <a:latin typeface="+mn-lt"/>
          <a:ea typeface="+mn-ea"/>
          <a:cs typeface="+mn-cs"/>
        </a:defRPr>
      </a:lvl6pPr>
      <a:lvl7pPr marL="2743014" algn="l" defTabSz="914338" rtl="0" eaLnBrk="1" latinLnBrk="0" hangingPunct="1">
        <a:defRPr sz="1800" kern="1200">
          <a:solidFill>
            <a:schemeClr val="tx1"/>
          </a:solidFill>
          <a:latin typeface="+mn-lt"/>
          <a:ea typeface="+mn-ea"/>
          <a:cs typeface="+mn-cs"/>
        </a:defRPr>
      </a:lvl7pPr>
      <a:lvl8pPr marL="3200183" algn="l" defTabSz="914338" rtl="0" eaLnBrk="1" latinLnBrk="0" hangingPunct="1">
        <a:defRPr sz="1800" kern="1200">
          <a:solidFill>
            <a:schemeClr val="tx1"/>
          </a:solidFill>
          <a:latin typeface="+mn-lt"/>
          <a:ea typeface="+mn-ea"/>
          <a:cs typeface="+mn-cs"/>
        </a:defRPr>
      </a:lvl8pPr>
      <a:lvl9pPr marL="3657352" algn="l" defTabSz="91433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07084"/>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6" name="Slide Number Placeholder 5"/>
          <p:cNvSpPr>
            <a:spLocks noGrp="1"/>
          </p:cNvSpPr>
          <p:nvPr>
            <p:ph type="sldNum" sz="quarter" idx="4"/>
          </p:nvPr>
        </p:nvSpPr>
        <p:spPr>
          <a:xfrm>
            <a:off x="6583878" y="6220763"/>
            <a:ext cx="593035" cy="365125"/>
          </a:xfrm>
          <a:prstGeom prst="rect">
            <a:avLst/>
          </a:prstGeom>
        </p:spPr>
        <p:txBody>
          <a:bodyPr vert="horz" lIns="91440" tIns="45720" rIns="91440" bIns="45720" rtlCol="0" anchor="ctr"/>
          <a:lstStyle>
            <a:lvl1pPr algn="r">
              <a:defRPr sz="1024">
                <a:solidFill>
                  <a:sysClr val="windowText" lastClr="000000"/>
                </a:solidFill>
              </a:defRPr>
            </a:lvl1pPr>
          </a:lstStyle>
          <a:p>
            <a:fld id="{5930B5CD-230D-41EA-8C44-E0031D6C1835}" type="slidenum">
              <a:rPr lang="en-ZA" smtClean="0"/>
              <a:pPr/>
              <a:t>‹#›</a:t>
            </a:fld>
            <a:endParaRPr lang="en-ZA" dirty="0"/>
          </a:p>
        </p:txBody>
      </p:sp>
      <p:pic>
        <p:nvPicPr>
          <p:cNvPr id="9" name="Picture 8">
            <a:extLst>
              <a:ext uri="{FF2B5EF4-FFF2-40B4-BE49-F238E27FC236}">
                <a16:creationId xmlns:a16="http://schemas.microsoft.com/office/drawing/2014/main" id="{F777F461-ECEF-49E5-B2DC-BA07FB84546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6681086"/>
            <a:ext cx="12192000" cy="219497"/>
          </a:xfrm>
          <a:prstGeom prst="rect">
            <a:avLst/>
          </a:prstGeom>
        </p:spPr>
      </p:pic>
    </p:spTree>
    <p:extLst>
      <p:ext uri="{BB962C8B-B14F-4D97-AF65-F5344CB8AC3E}">
        <p14:creationId xmlns:p14="http://schemas.microsoft.com/office/powerpoint/2010/main" val="666991109"/>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Lst>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hf hdr="0" ftr="0" dt="0"/>
  <p:txStyles>
    <p:titleStyle>
      <a:lvl1pPr algn="l" defTabSz="891480" rtl="0" eaLnBrk="1" latinLnBrk="0" hangingPunct="1">
        <a:lnSpc>
          <a:spcPct val="90000"/>
        </a:lnSpc>
        <a:spcBef>
          <a:spcPct val="0"/>
        </a:spcBef>
        <a:buNone/>
        <a:defRPr sz="3120" b="1" kern="1200">
          <a:solidFill>
            <a:srgbClr val="EAAB00"/>
          </a:solidFill>
          <a:latin typeface="Frutiger LT 55 Roman" panose="020B0603030504020204" pitchFamily="34" charset="0"/>
          <a:ea typeface="+mj-ea"/>
          <a:cs typeface="+mj-cs"/>
        </a:defRPr>
      </a:lvl1pPr>
    </p:titleStyle>
    <p:bodyStyle>
      <a:lvl1pPr marL="222870" indent="-222870" algn="l" defTabSz="891480" rtl="0" eaLnBrk="1" latinLnBrk="0" hangingPunct="1">
        <a:lnSpc>
          <a:spcPct val="90000"/>
        </a:lnSpc>
        <a:spcBef>
          <a:spcPts val="975"/>
        </a:spcBef>
        <a:buFont typeface="Wingdings" panose="05000000000000000000" pitchFamily="2" charset="2"/>
        <a:buChar char="§"/>
        <a:defRPr sz="2730" kern="1200">
          <a:solidFill>
            <a:srgbClr val="032F5E"/>
          </a:solidFill>
          <a:latin typeface="Frutiger LT 45 Light" panose="020B0403030504020204" pitchFamily="34" charset="0"/>
          <a:ea typeface="+mn-ea"/>
          <a:cs typeface="+mn-cs"/>
        </a:defRPr>
      </a:lvl1pPr>
      <a:lvl2pPr marL="668610" indent="-222870" algn="l" defTabSz="891480" rtl="0" eaLnBrk="1" latinLnBrk="0" hangingPunct="1">
        <a:lnSpc>
          <a:spcPct val="90000"/>
        </a:lnSpc>
        <a:spcBef>
          <a:spcPts val="488"/>
        </a:spcBef>
        <a:buFont typeface="Wingdings" panose="05000000000000000000" pitchFamily="2" charset="2"/>
        <a:buChar char="§"/>
        <a:defRPr sz="2340" kern="1200">
          <a:solidFill>
            <a:srgbClr val="032F5E"/>
          </a:solidFill>
          <a:latin typeface="Frutiger LT 45 Light" panose="020B0403030504020204" pitchFamily="34" charset="0"/>
          <a:ea typeface="+mn-ea"/>
          <a:cs typeface="+mn-cs"/>
        </a:defRPr>
      </a:lvl2pPr>
      <a:lvl3pPr marL="1114349" indent="-222870" algn="l" defTabSz="891480" rtl="0" eaLnBrk="1" latinLnBrk="0" hangingPunct="1">
        <a:lnSpc>
          <a:spcPct val="90000"/>
        </a:lnSpc>
        <a:spcBef>
          <a:spcPts val="488"/>
        </a:spcBef>
        <a:buFont typeface="Wingdings" panose="05000000000000000000" pitchFamily="2" charset="2"/>
        <a:buChar char="§"/>
        <a:defRPr sz="1950" kern="1200">
          <a:solidFill>
            <a:srgbClr val="032F5E"/>
          </a:solidFill>
          <a:latin typeface="Frutiger LT 45 Light" panose="020B0403030504020204" pitchFamily="34" charset="0"/>
          <a:ea typeface="+mn-ea"/>
          <a:cs typeface="+mn-cs"/>
        </a:defRPr>
      </a:lvl3pPr>
      <a:lvl4pPr marL="156008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4pPr>
      <a:lvl5pPr marL="2005829" indent="-222870" algn="l" defTabSz="891480" rtl="0" eaLnBrk="1" latinLnBrk="0" hangingPunct="1">
        <a:lnSpc>
          <a:spcPct val="90000"/>
        </a:lnSpc>
        <a:spcBef>
          <a:spcPts val="488"/>
        </a:spcBef>
        <a:buFont typeface="Wingdings" panose="05000000000000000000" pitchFamily="2" charset="2"/>
        <a:buChar char="§"/>
        <a:defRPr sz="1755" kern="1200">
          <a:solidFill>
            <a:srgbClr val="032F5E"/>
          </a:solidFill>
          <a:latin typeface="Frutiger LT 45 Light" panose="020B0403030504020204" pitchFamily="34" charset="0"/>
          <a:ea typeface="+mn-ea"/>
          <a:cs typeface="+mn-cs"/>
        </a:defRPr>
      </a:lvl5pPr>
      <a:lvl6pPr marL="2451569"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30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04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8788" indent="-222870" algn="l" defTabSz="89148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480" rtl="0" eaLnBrk="1" latinLnBrk="0" hangingPunct="1">
        <a:defRPr sz="1755" kern="1200">
          <a:solidFill>
            <a:schemeClr val="tx1"/>
          </a:solidFill>
          <a:latin typeface="+mn-lt"/>
          <a:ea typeface="+mn-ea"/>
          <a:cs typeface="+mn-cs"/>
        </a:defRPr>
      </a:lvl1pPr>
      <a:lvl2pPr marL="445740" algn="l" defTabSz="891480" rtl="0" eaLnBrk="1" latinLnBrk="0" hangingPunct="1">
        <a:defRPr sz="1755" kern="1200">
          <a:solidFill>
            <a:schemeClr val="tx1"/>
          </a:solidFill>
          <a:latin typeface="+mn-lt"/>
          <a:ea typeface="+mn-ea"/>
          <a:cs typeface="+mn-cs"/>
        </a:defRPr>
      </a:lvl2pPr>
      <a:lvl3pPr marL="891480" algn="l" defTabSz="891480" rtl="0" eaLnBrk="1" latinLnBrk="0" hangingPunct="1">
        <a:defRPr sz="1755" kern="1200">
          <a:solidFill>
            <a:schemeClr val="tx1"/>
          </a:solidFill>
          <a:latin typeface="+mn-lt"/>
          <a:ea typeface="+mn-ea"/>
          <a:cs typeface="+mn-cs"/>
        </a:defRPr>
      </a:lvl3pPr>
      <a:lvl4pPr marL="1337219" algn="l" defTabSz="891480" rtl="0" eaLnBrk="1" latinLnBrk="0" hangingPunct="1">
        <a:defRPr sz="1755" kern="1200">
          <a:solidFill>
            <a:schemeClr val="tx1"/>
          </a:solidFill>
          <a:latin typeface="+mn-lt"/>
          <a:ea typeface="+mn-ea"/>
          <a:cs typeface="+mn-cs"/>
        </a:defRPr>
      </a:lvl4pPr>
      <a:lvl5pPr marL="1782959" algn="l" defTabSz="891480" rtl="0" eaLnBrk="1" latinLnBrk="0" hangingPunct="1">
        <a:defRPr sz="1755" kern="1200">
          <a:solidFill>
            <a:schemeClr val="tx1"/>
          </a:solidFill>
          <a:latin typeface="+mn-lt"/>
          <a:ea typeface="+mn-ea"/>
          <a:cs typeface="+mn-cs"/>
        </a:defRPr>
      </a:lvl5pPr>
      <a:lvl6pPr marL="2228699" algn="l" defTabSz="891480" rtl="0" eaLnBrk="1" latinLnBrk="0" hangingPunct="1">
        <a:defRPr sz="1755" kern="1200">
          <a:solidFill>
            <a:schemeClr val="tx1"/>
          </a:solidFill>
          <a:latin typeface="+mn-lt"/>
          <a:ea typeface="+mn-ea"/>
          <a:cs typeface="+mn-cs"/>
        </a:defRPr>
      </a:lvl6pPr>
      <a:lvl7pPr marL="2674439" algn="l" defTabSz="891480" rtl="0" eaLnBrk="1" latinLnBrk="0" hangingPunct="1">
        <a:defRPr sz="1755" kern="1200">
          <a:solidFill>
            <a:schemeClr val="tx1"/>
          </a:solidFill>
          <a:latin typeface="+mn-lt"/>
          <a:ea typeface="+mn-ea"/>
          <a:cs typeface="+mn-cs"/>
        </a:defRPr>
      </a:lvl7pPr>
      <a:lvl8pPr marL="3120178" algn="l" defTabSz="891480" rtl="0" eaLnBrk="1" latinLnBrk="0" hangingPunct="1">
        <a:defRPr sz="1755" kern="1200">
          <a:solidFill>
            <a:schemeClr val="tx1"/>
          </a:solidFill>
          <a:latin typeface="+mn-lt"/>
          <a:ea typeface="+mn-ea"/>
          <a:cs typeface="+mn-cs"/>
        </a:defRPr>
      </a:lvl8pPr>
      <a:lvl9pPr marL="3565918" algn="l" defTabSz="891480" rtl="0" eaLnBrk="1" latinLnBrk="0" hangingPunct="1">
        <a:defRPr sz="175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B3AEF-2F4B-402D-9333-FA1FAD9540F6}" type="datetimeFigureOut">
              <a:rPr lang="en-US" smtClean="0"/>
              <a:t>6/5/2025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78D51-38AC-4FC7-A1A3-987014C540C6}" type="slidenum">
              <a:rPr lang="en-US" smtClean="0"/>
              <a:t>‹#›</a:t>
            </a:fld>
            <a:endParaRPr lang="en-US"/>
          </a:p>
        </p:txBody>
      </p:sp>
    </p:spTree>
    <p:extLst>
      <p:ext uri="{BB962C8B-B14F-4D97-AF65-F5344CB8AC3E}">
        <p14:creationId xmlns:p14="http://schemas.microsoft.com/office/powerpoint/2010/main" val="4122826735"/>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5.xml"/><Relationship Id="rId6" Type="http://schemas.openxmlformats.org/officeDocument/2006/relationships/image" Target="../media/image30.png"/><Relationship Id="rId5" Type="http://schemas.openxmlformats.org/officeDocument/2006/relationships/image" Target="../media/image6.pn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1C2D5E7-EC2F-408B-9944-F707A30304A5}"/>
              </a:ext>
            </a:extLst>
          </p:cNvPr>
          <p:cNvGrpSpPr/>
          <p:nvPr/>
        </p:nvGrpSpPr>
        <p:grpSpPr>
          <a:xfrm>
            <a:off x="5318557" y="252658"/>
            <a:ext cx="8601876" cy="6203763"/>
            <a:chOff x="4364151" y="208918"/>
            <a:chExt cx="8601876" cy="6203763"/>
          </a:xfrm>
        </p:grpSpPr>
        <p:pic>
          <p:nvPicPr>
            <p:cNvPr id="23" name="Picture 22" descr="Image result for transparent image of maps">
              <a:extLst>
                <a:ext uri="{FF2B5EF4-FFF2-40B4-BE49-F238E27FC236}">
                  <a16:creationId xmlns:a16="http://schemas.microsoft.com/office/drawing/2014/main" id="{A1C079F8-DEC5-4DE0-8E95-F670710F9D8A}"/>
                </a:ext>
              </a:extLst>
            </p:cNvPr>
            <p:cNvPicPr>
              <a:picLocks noChangeAspect="1" noChangeArrowheads="1"/>
            </p:cNvPicPr>
            <p:nvPr/>
          </p:nvPicPr>
          <p:blipFill>
            <a:blip r:embed="rId2">
              <a:duotone>
                <a:prstClr val="black"/>
                <a:schemeClr val="tx2">
                  <a:tint val="45000"/>
                  <a:satMod val="400000"/>
                </a:schemeClr>
              </a:duotone>
              <a:alphaModFix amt="75000"/>
              <a:extLst>
                <a:ext uri="{28A0092B-C50C-407E-A947-70E740481C1C}">
                  <a14:useLocalDpi xmlns:a14="http://schemas.microsoft.com/office/drawing/2010/main" val="0"/>
                </a:ext>
              </a:extLst>
            </a:blip>
            <a:srcRect/>
            <a:stretch>
              <a:fillRect/>
            </a:stretch>
          </p:blipFill>
          <p:spPr bwMode="auto">
            <a:xfrm>
              <a:off x="4364151" y="208918"/>
              <a:ext cx="8601876" cy="496002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United Kingdom - Free flags icons">
              <a:extLst>
                <a:ext uri="{FF2B5EF4-FFF2-40B4-BE49-F238E27FC236}">
                  <a16:creationId xmlns:a16="http://schemas.microsoft.com/office/drawing/2014/main" id="{9D0B081C-6212-4675-8636-65AF9C8134A1}"/>
                </a:ext>
              </a:extLst>
            </p:cNvPr>
            <p:cNvPicPr>
              <a:picLocks noChangeAspect="1" noChangeArrowheads="1"/>
            </p:cNvPicPr>
            <p:nvPr/>
          </p:nvPicPr>
          <p:blipFill>
            <a:blip r:embed="rId3" cstate="print">
              <a:alphaModFix amt="40000"/>
              <a:extLst>
                <a:ext uri="{28A0092B-C50C-407E-A947-70E740481C1C}">
                  <a14:useLocalDpi xmlns:a14="http://schemas.microsoft.com/office/drawing/2010/main" val="0"/>
                </a:ext>
              </a:extLst>
            </a:blip>
            <a:srcRect/>
            <a:stretch>
              <a:fillRect/>
            </a:stretch>
          </p:blipFill>
          <p:spPr bwMode="auto">
            <a:xfrm flipH="1">
              <a:off x="7944133"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Canada Flag Icon Images - Free Download on Freepik">
              <a:extLst>
                <a:ext uri="{FF2B5EF4-FFF2-40B4-BE49-F238E27FC236}">
                  <a16:creationId xmlns:a16="http://schemas.microsoft.com/office/drawing/2014/main" id="{07B18ADB-5419-461D-A385-9619DC8136A0}"/>
                </a:ext>
              </a:extLst>
            </p:cNvPr>
            <p:cNvPicPr>
              <a:picLocks noChangeAspect="1" noChangeArrowheads="1"/>
            </p:cNvPicPr>
            <p:nvPr/>
          </p:nvPicPr>
          <p:blipFill>
            <a:blip r:embed="rId4" cstate="print">
              <a:alphaModFix amt="40000"/>
              <a:extLst>
                <a:ext uri="{28A0092B-C50C-407E-A947-70E740481C1C}">
                  <a14:useLocalDpi xmlns:a14="http://schemas.microsoft.com/office/drawing/2010/main" val="0"/>
                </a:ext>
              </a:extLst>
            </a:blip>
            <a:srcRect/>
            <a:stretch>
              <a:fillRect/>
            </a:stretch>
          </p:blipFill>
          <p:spPr bwMode="auto">
            <a:xfrm flipH="1">
              <a:off x="8641108"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Nigeria - Free flags icons">
              <a:extLst>
                <a:ext uri="{FF2B5EF4-FFF2-40B4-BE49-F238E27FC236}">
                  <a16:creationId xmlns:a16="http://schemas.microsoft.com/office/drawing/2014/main" id="{2B8A2589-1D26-4D83-91DA-922526B95B54}"/>
                </a:ext>
              </a:extLst>
            </p:cNvPr>
            <p:cNvPicPr>
              <a:picLocks noChangeAspect="1" noChangeArrowheads="1"/>
            </p:cNvPicPr>
            <p:nvPr/>
          </p:nvPicPr>
          <p:blipFill>
            <a:blip r:embed="rId5" cstate="print">
              <a:alphaModFix amt="90000"/>
              <a:extLst>
                <a:ext uri="{28A0092B-C50C-407E-A947-70E740481C1C}">
                  <a14:useLocalDpi xmlns:a14="http://schemas.microsoft.com/office/drawing/2010/main" val="0"/>
                </a:ext>
              </a:extLst>
            </a:blip>
            <a:srcRect/>
            <a:stretch>
              <a:fillRect/>
            </a:stretch>
          </p:blipFill>
          <p:spPr bwMode="auto">
            <a:xfrm flipH="1">
              <a:off x="9339208" y="5965220"/>
              <a:ext cx="444869" cy="44486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enya Flag PNGs for Free Download">
              <a:extLst>
                <a:ext uri="{FF2B5EF4-FFF2-40B4-BE49-F238E27FC236}">
                  <a16:creationId xmlns:a16="http://schemas.microsoft.com/office/drawing/2014/main" id="{FE17C891-E0CE-4D07-BED3-CCD072C9B54D}"/>
                </a:ext>
              </a:extLst>
            </p:cNvPr>
            <p:cNvPicPr>
              <a:picLocks noChangeAspect="1" noChangeArrowheads="1"/>
            </p:cNvPicPr>
            <p:nvPr/>
          </p:nvPicPr>
          <p:blipFill>
            <a:blip r:embed="rId6" cstate="print">
              <a:alphaModFix amt="40000"/>
              <a:extLst>
                <a:ext uri="{28A0092B-C50C-407E-A947-70E740481C1C}">
                  <a14:useLocalDpi xmlns:a14="http://schemas.microsoft.com/office/drawing/2010/main" val="0"/>
                </a:ext>
              </a:extLst>
            </a:blip>
            <a:srcRect/>
            <a:stretch>
              <a:fillRect/>
            </a:stretch>
          </p:blipFill>
          <p:spPr bwMode="auto">
            <a:xfrm flipH="1">
              <a:off x="10048480" y="5942893"/>
              <a:ext cx="469788" cy="46978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831850" y="4599192"/>
            <a:ext cx="8626049"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4" name="Title 3">
            <a:extLst>
              <a:ext uri="{FF2B5EF4-FFF2-40B4-BE49-F238E27FC236}">
                <a16:creationId xmlns:a16="http://schemas.microsoft.com/office/drawing/2014/main" id="{1F3213E4-6977-46BD-874A-E9E10E142421}"/>
              </a:ext>
            </a:extLst>
          </p:cNvPr>
          <p:cNvSpPr>
            <a:spLocks noGrp="1"/>
          </p:cNvSpPr>
          <p:nvPr>
            <p:ph type="title"/>
          </p:nvPr>
        </p:nvSpPr>
        <p:spPr>
          <a:xfrm>
            <a:off x="838200" y="1765394"/>
            <a:ext cx="10515600" cy="2852737"/>
          </a:xfrm>
          <a:ln>
            <a:noFill/>
          </a:ln>
        </p:spPr>
        <p:txBody>
          <a:bodyPr>
            <a:normAutofit/>
          </a:bodyPr>
          <a:lstStyle/>
          <a:p>
            <a:r>
              <a:rPr lang="en-US" sz="6000" dirty="0">
                <a:solidFill>
                  <a:srgbClr val="FFECD1"/>
                </a:solidFill>
                <a:latin typeface="Gill Sans MT" panose="020B0502020104020203" pitchFamily="34" charset="0"/>
              </a:rPr>
              <a:t>ARTIFICIAL INTELLIENCE SPECIALIZATION</a:t>
            </a:r>
            <a:endParaRPr lang="en-NG" sz="6000" dirty="0">
              <a:solidFill>
                <a:srgbClr val="FFECD1"/>
              </a:solidFill>
              <a:latin typeface="Gill Sans MT" panose="020B0502020104020203" pitchFamily="34" charset="0"/>
            </a:endParaRPr>
          </a:p>
        </p:txBody>
      </p:sp>
      <p:sp>
        <p:nvSpPr>
          <p:cNvPr id="6" name="Text Placeholder 5">
            <a:extLst>
              <a:ext uri="{FF2B5EF4-FFF2-40B4-BE49-F238E27FC236}">
                <a16:creationId xmlns:a16="http://schemas.microsoft.com/office/drawing/2014/main" id="{63B85BE4-62F9-40EA-80A4-6B238261FEC3}"/>
              </a:ext>
            </a:extLst>
          </p:cNvPr>
          <p:cNvSpPr>
            <a:spLocks noGrp="1"/>
          </p:cNvSpPr>
          <p:nvPr>
            <p:ph type="body" idx="1"/>
          </p:nvPr>
        </p:nvSpPr>
        <p:spPr>
          <a:xfrm>
            <a:off x="838200" y="4637069"/>
            <a:ext cx="10515600" cy="1500187"/>
          </a:xfrm>
        </p:spPr>
        <p:txBody>
          <a:bodyPr/>
          <a:lstStyle/>
          <a:p>
            <a:r>
              <a:rPr lang="en-US" dirty="0">
                <a:solidFill>
                  <a:schemeClr val="accent5">
                    <a:lumMod val="20000"/>
                    <a:lumOff val="80000"/>
                  </a:schemeClr>
                </a:solidFill>
                <a:latin typeface="Gill Sans MT" panose="020B0502020104020203" pitchFamily="34" charset="0"/>
              </a:rPr>
              <a:t>LINEAR REGRESSION MODEL(SALARY DATA)</a:t>
            </a:r>
          </a:p>
          <a:p>
            <a:r>
              <a:rPr lang="en-US" dirty="0">
                <a:solidFill>
                  <a:schemeClr val="accent5">
                    <a:lumMod val="20000"/>
                    <a:lumOff val="80000"/>
                  </a:schemeClr>
                </a:solidFill>
                <a:latin typeface="Gill Sans MT" panose="020B0502020104020203" pitchFamily="34" charset="0"/>
              </a:rPr>
              <a:t>Gbenga Raji</a:t>
            </a:r>
            <a:endParaRPr lang="en-NG" dirty="0">
              <a:solidFill>
                <a:schemeClr val="accent5">
                  <a:lumMod val="20000"/>
                  <a:lumOff val="80000"/>
                </a:schemeClr>
              </a:solidFill>
              <a:latin typeface="Gill Sans MT" panose="020B0502020104020203" pitchFamily="34" charset="0"/>
            </a:endParaRPr>
          </a:p>
        </p:txBody>
      </p:sp>
      <p:grpSp>
        <p:nvGrpSpPr>
          <p:cNvPr id="29" name="Group 28">
            <a:extLst>
              <a:ext uri="{FF2B5EF4-FFF2-40B4-BE49-F238E27FC236}">
                <a16:creationId xmlns:a16="http://schemas.microsoft.com/office/drawing/2014/main" id="{B555C957-F25E-4FE9-9EF6-3F5BC957AC94}"/>
              </a:ext>
            </a:extLst>
          </p:cNvPr>
          <p:cNvGrpSpPr/>
          <p:nvPr/>
        </p:nvGrpSpPr>
        <p:grpSpPr>
          <a:xfrm>
            <a:off x="10293614" y="335166"/>
            <a:ext cx="1503979" cy="513874"/>
            <a:chOff x="10389414" y="188107"/>
            <a:chExt cx="1503979" cy="513874"/>
          </a:xfrm>
        </p:grpSpPr>
        <p:pic>
          <p:nvPicPr>
            <p:cNvPr id="30" name="Picture 29">
              <a:extLst>
                <a:ext uri="{FF2B5EF4-FFF2-40B4-BE49-F238E27FC236}">
                  <a16:creationId xmlns:a16="http://schemas.microsoft.com/office/drawing/2014/main" id="{C4FDCDA6-23C8-4FC8-AE76-DDB32C5DB3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31" name="Picture 30">
              <a:extLst>
                <a:ext uri="{FF2B5EF4-FFF2-40B4-BE49-F238E27FC236}">
                  <a16:creationId xmlns:a16="http://schemas.microsoft.com/office/drawing/2014/main" id="{51677584-923A-4A4C-B633-3B4D6B768A95}"/>
                </a:ext>
              </a:extLst>
            </p:cNvPr>
            <p:cNvPicPr>
              <a:picLocks noChangeAspect="1"/>
            </p:cNvPicPr>
            <p:nvPr/>
          </p:nvPicPr>
          <p:blipFill rotWithShape="1">
            <a:blip r:embed="rId7">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32" name="TextBox 31">
            <a:extLst>
              <a:ext uri="{FF2B5EF4-FFF2-40B4-BE49-F238E27FC236}">
                <a16:creationId xmlns:a16="http://schemas.microsoft.com/office/drawing/2014/main" id="{E7D2CDC4-7BEC-4F45-878D-B8067195A8D3}"/>
              </a:ext>
            </a:extLst>
          </p:cNvPr>
          <p:cNvSpPr txBox="1"/>
          <p:nvPr/>
        </p:nvSpPr>
        <p:spPr>
          <a:xfrm>
            <a:off x="9158657" y="849040"/>
            <a:ext cx="2714135" cy="368187"/>
          </a:xfrm>
          <a:prstGeom prst="rect">
            <a:avLst/>
          </a:prstGeom>
          <a:noFill/>
        </p:spPr>
        <p:txBody>
          <a:bodyPr wrap="square" rtlCol="0">
            <a:spAutoFit/>
          </a:bodyPr>
          <a:lstStyle/>
          <a:p>
            <a:pPr algn="r" defTabSz="457200"/>
            <a:r>
              <a:rPr lang="en-US" b="1" i="1" dirty="0">
                <a:solidFill>
                  <a:schemeClr val="bg2">
                    <a:lumMod val="50000"/>
                  </a:schemeClr>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Tech Skills Accelerator</a:t>
            </a:r>
          </a:p>
        </p:txBody>
      </p:sp>
    </p:spTree>
    <p:extLst>
      <p:ext uri="{BB962C8B-B14F-4D97-AF65-F5344CB8AC3E}">
        <p14:creationId xmlns:p14="http://schemas.microsoft.com/office/powerpoint/2010/main" val="116030492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10</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Bivariate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7578403" y="1751908"/>
            <a:ext cx="4083744" cy="375487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There is a clear upward trend between education level and salary — the chart demonstrates that individuals with higher academic qualifications tend to earn more, highlighting education as a strong determinant of salary. For both location and job title, a similar progression exists; however, the differences in average salaries are not significantly pronounced, as the values remain relatively close. Lastly, gender appears to have little to no influence on salary, with average earnings being nearly identical across genders.</a:t>
            </a:r>
            <a:endParaRPr lang="en-US" sz="1700" b="0" dirty="0">
              <a:solidFill>
                <a:srgbClr val="FCFCFA"/>
              </a:solidFill>
              <a:effectLst/>
              <a:latin typeface="Gill Sans MT" panose="020B0502020104020203" pitchFamily="34" charset="0"/>
            </a:endParaRPr>
          </a:p>
        </p:txBody>
      </p:sp>
      <p:pic>
        <p:nvPicPr>
          <p:cNvPr id="3" name="Picture 2">
            <a:extLst>
              <a:ext uri="{FF2B5EF4-FFF2-40B4-BE49-F238E27FC236}">
                <a16:creationId xmlns:a16="http://schemas.microsoft.com/office/drawing/2014/main" id="{D0E11CD3-9704-4491-B60C-0B53E764F919}"/>
              </a:ext>
            </a:extLst>
          </p:cNvPr>
          <p:cNvPicPr>
            <a:picLocks noChangeAspect="1"/>
          </p:cNvPicPr>
          <p:nvPr/>
        </p:nvPicPr>
        <p:blipFill>
          <a:blip r:embed="rId3"/>
          <a:stretch>
            <a:fillRect/>
          </a:stretch>
        </p:blipFill>
        <p:spPr>
          <a:xfrm>
            <a:off x="529853" y="1328775"/>
            <a:ext cx="6537563" cy="4654895"/>
          </a:xfrm>
          <a:prstGeom prst="rect">
            <a:avLst/>
          </a:prstGeom>
        </p:spPr>
      </p:pic>
    </p:spTree>
    <p:extLst>
      <p:ext uri="{BB962C8B-B14F-4D97-AF65-F5344CB8AC3E}">
        <p14:creationId xmlns:p14="http://schemas.microsoft.com/office/powerpoint/2010/main" val="2742954326"/>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11</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06182" y="6077437"/>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Multivariate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477814" y="1867811"/>
            <a:ext cx="2960195" cy="375487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All the subplots within the figure exhibit similar patterns across their axes, with one notable exception — the Job Title vs. Salary by Gender chart. For the roles of Manager, Director, and Engineer, males tend to have higher average salaries than females. However, for the Analyst role, the trend is reversed, with females earning a higher average salary than males. </a:t>
            </a:r>
            <a:endParaRPr lang="en-US" sz="1700" b="0" dirty="0">
              <a:solidFill>
                <a:srgbClr val="FCFCFA"/>
              </a:solidFill>
              <a:effectLst/>
              <a:latin typeface="Gill Sans MT" panose="020B0502020104020203" pitchFamily="34" charset="0"/>
            </a:endParaRPr>
          </a:p>
        </p:txBody>
      </p:sp>
      <p:pic>
        <p:nvPicPr>
          <p:cNvPr id="3" name="Picture 2">
            <a:extLst>
              <a:ext uri="{FF2B5EF4-FFF2-40B4-BE49-F238E27FC236}">
                <a16:creationId xmlns:a16="http://schemas.microsoft.com/office/drawing/2014/main" id="{3A5E6EB2-4328-4593-AB6B-9D7C1EEB5FF4}"/>
              </a:ext>
            </a:extLst>
          </p:cNvPr>
          <p:cNvPicPr>
            <a:picLocks noChangeAspect="1"/>
          </p:cNvPicPr>
          <p:nvPr/>
        </p:nvPicPr>
        <p:blipFill>
          <a:blip r:embed="rId3"/>
          <a:stretch>
            <a:fillRect/>
          </a:stretch>
        </p:blipFill>
        <p:spPr>
          <a:xfrm>
            <a:off x="3669957" y="1364061"/>
            <a:ext cx="7917025" cy="4527984"/>
          </a:xfrm>
          <a:prstGeom prst="rect">
            <a:avLst/>
          </a:prstGeom>
        </p:spPr>
      </p:pic>
    </p:spTree>
    <p:extLst>
      <p:ext uri="{BB962C8B-B14F-4D97-AF65-F5344CB8AC3E}">
        <p14:creationId xmlns:p14="http://schemas.microsoft.com/office/powerpoint/2010/main" val="2630259682"/>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12</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Analysis on Job Title - Analyst</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561253" y="4871789"/>
            <a:ext cx="10792546" cy="1138773"/>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Notably, the charts show that the population of female analysts is smaller than that of male analysts, indicating that the higher average salary for females in this role is not due to population imbalance. Additionally, the distribution of education levels and locations among analysts does not provide a clear explanation for this salary difference.</a:t>
            </a:r>
            <a:endParaRPr lang="en-US" sz="1700" b="0" dirty="0">
              <a:solidFill>
                <a:srgbClr val="FCFCFA"/>
              </a:solidFill>
              <a:effectLst/>
              <a:latin typeface="Gill Sans MT" panose="020B0502020104020203" pitchFamily="34" charset="0"/>
            </a:endParaRPr>
          </a:p>
        </p:txBody>
      </p:sp>
      <p:pic>
        <p:nvPicPr>
          <p:cNvPr id="3" name="Picture 2">
            <a:extLst>
              <a:ext uri="{FF2B5EF4-FFF2-40B4-BE49-F238E27FC236}">
                <a16:creationId xmlns:a16="http://schemas.microsoft.com/office/drawing/2014/main" id="{8297F76B-7557-4304-AB38-BF04AD32DA85}"/>
              </a:ext>
            </a:extLst>
          </p:cNvPr>
          <p:cNvPicPr>
            <a:picLocks noChangeAspect="1"/>
          </p:cNvPicPr>
          <p:nvPr/>
        </p:nvPicPr>
        <p:blipFill>
          <a:blip r:embed="rId3"/>
          <a:stretch>
            <a:fillRect/>
          </a:stretch>
        </p:blipFill>
        <p:spPr>
          <a:xfrm>
            <a:off x="596479" y="1316181"/>
            <a:ext cx="4482147" cy="3391851"/>
          </a:xfrm>
          <a:prstGeom prst="rect">
            <a:avLst/>
          </a:prstGeom>
        </p:spPr>
      </p:pic>
      <p:pic>
        <p:nvPicPr>
          <p:cNvPr id="6" name="Picture 5">
            <a:extLst>
              <a:ext uri="{FF2B5EF4-FFF2-40B4-BE49-F238E27FC236}">
                <a16:creationId xmlns:a16="http://schemas.microsoft.com/office/drawing/2014/main" id="{5E6AFB0A-8AE6-425B-8B6C-900EA078E256}"/>
              </a:ext>
            </a:extLst>
          </p:cNvPr>
          <p:cNvPicPr>
            <a:picLocks noChangeAspect="1"/>
          </p:cNvPicPr>
          <p:nvPr/>
        </p:nvPicPr>
        <p:blipFill>
          <a:blip r:embed="rId4"/>
          <a:stretch>
            <a:fillRect/>
          </a:stretch>
        </p:blipFill>
        <p:spPr>
          <a:xfrm>
            <a:off x="5431781" y="1343725"/>
            <a:ext cx="5922018" cy="3364305"/>
          </a:xfrm>
          <a:prstGeom prst="rect">
            <a:avLst/>
          </a:prstGeom>
        </p:spPr>
      </p:pic>
    </p:spTree>
    <p:extLst>
      <p:ext uri="{BB962C8B-B14F-4D97-AF65-F5344CB8AC3E}">
        <p14:creationId xmlns:p14="http://schemas.microsoft.com/office/powerpoint/2010/main" val="2042520624"/>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Analysis on Job Title - Analyst</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7661190" y="2047555"/>
            <a:ext cx="4245832" cy="323165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The chart shows that female analysts tend to have higher levels of experience compared to their male counterparts, regardless of their location or educational background. This suggests that experience plays a significant role in determining salary for the Analyst role. Therefore, it can be concluded that the higher average salary among female analysts is likely influenced by their greater experience, rather than differences in education, location, or gender alone.</a:t>
            </a:r>
            <a:endParaRPr lang="en-US" sz="1700" b="0" dirty="0">
              <a:solidFill>
                <a:srgbClr val="FCFCFA"/>
              </a:solidFill>
              <a:effectLst/>
              <a:latin typeface="Gill Sans MT" panose="020B0502020104020203" pitchFamily="34" charset="0"/>
            </a:endParaRPr>
          </a:p>
        </p:txBody>
      </p:sp>
      <p:pic>
        <p:nvPicPr>
          <p:cNvPr id="3" name="Picture 2">
            <a:extLst>
              <a:ext uri="{FF2B5EF4-FFF2-40B4-BE49-F238E27FC236}">
                <a16:creationId xmlns:a16="http://schemas.microsoft.com/office/drawing/2014/main" id="{E7E0D865-666A-4C4B-BDF8-9742AE4B344C}"/>
              </a:ext>
            </a:extLst>
          </p:cNvPr>
          <p:cNvPicPr>
            <a:picLocks noChangeAspect="1"/>
          </p:cNvPicPr>
          <p:nvPr/>
        </p:nvPicPr>
        <p:blipFill>
          <a:blip r:embed="rId3"/>
          <a:stretch>
            <a:fillRect/>
          </a:stretch>
        </p:blipFill>
        <p:spPr>
          <a:xfrm>
            <a:off x="476219" y="1301508"/>
            <a:ext cx="6838981" cy="4709061"/>
          </a:xfrm>
          <a:prstGeom prst="rect">
            <a:avLst/>
          </a:prstGeom>
        </p:spPr>
      </p:pic>
    </p:spTree>
    <p:extLst>
      <p:ext uri="{BB962C8B-B14F-4D97-AF65-F5344CB8AC3E}">
        <p14:creationId xmlns:p14="http://schemas.microsoft.com/office/powerpoint/2010/main" val="2766433187"/>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14</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474396" y="1647387"/>
            <a:ext cx="10792546" cy="270843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 Summary</a:t>
            </a:r>
          </a:p>
          <a:p>
            <a:pPr algn="just"/>
            <a:endParaRPr lang="en-US" sz="1700" b="1" dirty="0">
              <a:solidFill>
                <a:srgbClr val="FCFCFA"/>
              </a:solidFill>
              <a:latin typeface="Gill Sans MT" panose="020B0502020104020203" pitchFamily="34" charset="0"/>
            </a:endParaRPr>
          </a:p>
          <a:p>
            <a:pPr algn="just"/>
            <a:r>
              <a:rPr lang="en-US" sz="1700" dirty="0">
                <a:solidFill>
                  <a:srgbClr val="FCFCFA"/>
                </a:solidFill>
                <a:latin typeface="Gill Sans MT" panose="020B0502020104020203" pitchFamily="34" charset="0"/>
              </a:rPr>
              <a:t>The analysis revealed several key insights:</a:t>
            </a:r>
          </a:p>
          <a:p>
            <a:pPr marL="342900" indent="-342900" algn="just">
              <a:buFont typeface="+mj-lt"/>
              <a:buAutoNum type="arabicPeriod"/>
            </a:pPr>
            <a:r>
              <a:rPr lang="en-US" sz="1700" dirty="0">
                <a:solidFill>
                  <a:srgbClr val="FCFCFA"/>
                </a:solidFill>
                <a:latin typeface="Gill Sans MT" panose="020B0502020104020203" pitchFamily="34" charset="0"/>
              </a:rPr>
              <a:t>The dataset is balanced and unbiased, with no significant issues in representation.</a:t>
            </a:r>
          </a:p>
          <a:p>
            <a:pPr marL="342900" indent="-342900" algn="just">
              <a:buFont typeface="+mj-lt"/>
              <a:buAutoNum type="arabicPeriod"/>
            </a:pPr>
            <a:r>
              <a:rPr lang="en-US" sz="1700" dirty="0">
                <a:solidFill>
                  <a:srgbClr val="FCFCFA"/>
                </a:solidFill>
                <a:latin typeface="Gill Sans MT" panose="020B0502020104020203" pitchFamily="34" charset="0"/>
              </a:rPr>
              <a:t>Both age and experience exhibit bimodal distributions, indicating distinct clusters of individuals.</a:t>
            </a:r>
          </a:p>
          <a:p>
            <a:pPr marL="342900" indent="-342900" algn="just">
              <a:buFont typeface="+mj-lt"/>
              <a:buAutoNum type="arabicPeriod"/>
            </a:pPr>
            <a:r>
              <a:rPr lang="en-US" sz="1700" dirty="0">
                <a:solidFill>
                  <a:srgbClr val="FCFCFA"/>
                </a:solidFill>
                <a:latin typeface="Gill Sans MT" panose="020B0502020104020203" pitchFamily="34" charset="0"/>
              </a:rPr>
              <a:t>Education level has a strong positive relationship with salary — the higher the degree, the higher the earnings.</a:t>
            </a:r>
          </a:p>
          <a:p>
            <a:pPr marL="342900" indent="-342900" algn="just">
              <a:buFont typeface="+mj-lt"/>
              <a:buAutoNum type="arabicPeriod"/>
            </a:pPr>
            <a:r>
              <a:rPr lang="en-US" sz="1700" dirty="0">
                <a:solidFill>
                  <a:srgbClr val="FCFCFA"/>
                </a:solidFill>
                <a:latin typeface="Gill Sans MT" panose="020B0502020104020203" pitchFamily="34" charset="0"/>
              </a:rPr>
              <a:t>Experience is also a strong determinant of salary, showing a clear progression in compensation with more years in the workforce.</a:t>
            </a:r>
          </a:p>
          <a:p>
            <a:pPr marL="342900" indent="-342900" algn="just">
              <a:buFont typeface="+mj-lt"/>
              <a:buAutoNum type="arabicPeriod"/>
            </a:pPr>
            <a:r>
              <a:rPr lang="en-US" sz="1700" dirty="0">
                <a:solidFill>
                  <a:srgbClr val="FCFCFA"/>
                </a:solidFill>
                <a:latin typeface="Gill Sans MT" panose="020B0502020104020203" pitchFamily="34" charset="0"/>
              </a:rPr>
              <a:t>There is a moderate relationship between location and job title with salary, though not as pronounced.</a:t>
            </a:r>
          </a:p>
          <a:p>
            <a:pPr marL="342900" indent="-342900" algn="just">
              <a:buFont typeface="+mj-lt"/>
              <a:buAutoNum type="arabicPeriod"/>
            </a:pPr>
            <a:r>
              <a:rPr lang="en-US" sz="1700" dirty="0">
                <a:solidFill>
                  <a:srgbClr val="FCFCFA"/>
                </a:solidFill>
                <a:latin typeface="Gill Sans MT" panose="020B0502020104020203" pitchFamily="34" charset="0"/>
              </a:rPr>
              <a:t>Gender and age, however, show little to no influence on salary, making them weak predictors in this dataset.</a:t>
            </a:r>
            <a:endParaRPr lang="en-US" sz="1700" dirty="0">
              <a:solidFill>
                <a:srgbClr val="FCFCFA"/>
              </a:solidFill>
              <a:effectLst/>
              <a:latin typeface="Gill Sans MT" panose="020B0502020104020203" pitchFamily="34" charset="0"/>
            </a:endParaRPr>
          </a:p>
        </p:txBody>
      </p:sp>
    </p:spTree>
    <p:extLst>
      <p:ext uri="{BB962C8B-B14F-4D97-AF65-F5344CB8AC3E}">
        <p14:creationId xmlns:p14="http://schemas.microsoft.com/office/powerpoint/2010/main" val="565028204"/>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10446385"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4651513" y="3429000"/>
            <a:ext cx="6016487" cy="0"/>
          </a:xfrm>
          <a:prstGeom prst="line">
            <a:avLst/>
          </a:prstGeom>
          <a:ln>
            <a:solidFill>
              <a:schemeClr val="accent2">
                <a:alpha val="60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99982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lang="en-US" sz="2820" b="1" i="1" dirty="0">
                <a:solidFill>
                  <a:srgbClr val="E7E6E6">
                    <a:lumMod val="90000"/>
                  </a:srgbClr>
                </a:solidFill>
                <a:latin typeface="Gill Sans MT" panose="020B0502020104020203" pitchFamily="34" charset="0"/>
              </a:rPr>
              <a:t>Model Development</a:t>
            </a:r>
            <a:endPar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endParaRPr>
          </a:p>
          <a:p>
            <a:pPr lvl="0" defTabSz="292735">
              <a:defRPr/>
            </a:pPr>
            <a:r>
              <a:rPr lang="en-US" sz="1795" i="1" dirty="0">
                <a:solidFill>
                  <a:srgbClr val="E7E6E6">
                    <a:lumMod val="50000"/>
                  </a:srgbClr>
                </a:solidFill>
                <a:latin typeface="Gill Sans MT" panose="020B0502020104020203" pitchFamily="34" charset="0"/>
              </a:rPr>
              <a:t>Train, Val, Test Split | Feature Engineering | Model Training</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Franklin Gothic Demi Cond" panose="020B0706030402020204" pitchFamily="34" charset="0"/>
                <a:ea typeface="+mn-ea"/>
                <a:cs typeface="+mn-cs"/>
              </a:rPr>
              <a:t>2</a:t>
            </a: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spTree>
    <p:extLst>
      <p:ext uri="{BB962C8B-B14F-4D97-AF65-F5344CB8AC3E}">
        <p14:creationId xmlns:p14="http://schemas.microsoft.com/office/powerpoint/2010/main" val="3399400018"/>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Model Development</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Train, Val and Test Split</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10409322"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14" name="TextBox 13">
            <a:extLst>
              <a:ext uri="{FF2B5EF4-FFF2-40B4-BE49-F238E27FC236}">
                <a16:creationId xmlns:a16="http://schemas.microsoft.com/office/drawing/2014/main" id="{078DF73C-68A2-4189-A8A8-4465C0E36EC9}"/>
              </a:ext>
            </a:extLst>
          </p:cNvPr>
          <p:cNvSpPr txBox="1"/>
          <p:nvPr/>
        </p:nvSpPr>
        <p:spPr>
          <a:xfrm>
            <a:off x="476218" y="1393049"/>
            <a:ext cx="10790723" cy="2970044"/>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lgn="just">
              <a:defRPr/>
            </a:pPr>
            <a:r>
              <a:rPr lang="en-US" sz="1700" dirty="0">
                <a:solidFill>
                  <a:schemeClr val="bg1"/>
                </a:solidFill>
                <a:latin typeface="Gill Sans MT" panose="020B0502020104020203" pitchFamily="34" charset="0"/>
              </a:rPr>
              <a:t>To ensure robust model evaluation and prevent overfitting, the dataset was initially split into an 80:20 ratio, where 20% was reserved as the test set for final performance assessment. The remaining 80% was further divided into 90:10, allocating 90% for training and 10% for validation. This approach allows the model to learn from the training data, tune hyperparameters using the validation set, and be evaluated on an unseen test set, providing a reliable measure of </a:t>
            </a:r>
            <a:r>
              <a:rPr lang="en-US" sz="1700" dirty="0" err="1">
                <a:solidFill>
                  <a:schemeClr val="bg1"/>
                </a:solidFill>
                <a:latin typeface="Gill Sans MT" panose="020B0502020104020203" pitchFamily="34" charset="0"/>
              </a:rPr>
              <a:t>generalisation</a:t>
            </a:r>
            <a:r>
              <a:rPr lang="en-US" sz="1700" dirty="0">
                <a:solidFill>
                  <a:schemeClr val="bg1"/>
                </a:solidFill>
                <a:latin typeface="Gill Sans MT" panose="020B0502020104020203" pitchFamily="34" charset="0"/>
              </a:rPr>
              <a:t> performance.</a:t>
            </a:r>
          </a:p>
          <a:p>
            <a:pPr lvl="0" algn="just">
              <a:defRPr/>
            </a:pPr>
            <a:endParaRPr kumimoji="0" lang="en-US" sz="1700" u="none" strike="noStrike" kern="1200" cap="none" spc="0" normalizeH="0" baseline="0" noProof="0" dirty="0">
              <a:ln>
                <a:noFill/>
              </a:ln>
              <a:solidFill>
                <a:schemeClr val="bg1"/>
              </a:solidFill>
              <a:effectLst/>
              <a:uLnTx/>
              <a:uFillTx/>
              <a:latin typeface="Gill Sans MT" panose="020B0502020104020203" pitchFamily="34" charset="0"/>
            </a:endParaRPr>
          </a:p>
          <a:p>
            <a:pPr lvl="0" algn="just">
              <a:defRPr/>
            </a:pPr>
            <a:r>
              <a:rPr lang="en-US" sz="1700" dirty="0">
                <a:solidFill>
                  <a:schemeClr val="bg1"/>
                </a:solidFill>
                <a:latin typeface="Gill Sans MT" panose="020B0502020104020203" pitchFamily="34" charset="0"/>
              </a:rPr>
              <a:t>Therefore, to ensure uniformity, a random state of 42 was used.  At the end of the split, we have;</a:t>
            </a:r>
          </a:p>
          <a:p>
            <a:pPr marL="285750" lvl="0" indent="-285750" algn="just">
              <a:buFont typeface="Arial" panose="020B0604020202020204" pitchFamily="34" charset="0"/>
              <a:buChar char="•"/>
              <a:defRPr/>
            </a:pPr>
            <a:r>
              <a:rPr lang="en-US" sz="1700" dirty="0">
                <a:solidFill>
                  <a:schemeClr val="bg1"/>
                </a:solidFill>
                <a:latin typeface="Gill Sans MT" panose="020B0502020104020203" pitchFamily="34" charset="0"/>
              </a:rPr>
              <a:t>720 Train set</a:t>
            </a:r>
          </a:p>
          <a:p>
            <a:pPr marL="285750" lvl="0" indent="-285750" algn="just">
              <a:buFont typeface="Arial" panose="020B0604020202020204" pitchFamily="34" charset="0"/>
              <a:buChar char="•"/>
              <a:defRPr/>
            </a:pPr>
            <a:r>
              <a:rPr lang="en-US" sz="1700" dirty="0">
                <a:solidFill>
                  <a:schemeClr val="bg1"/>
                </a:solidFill>
                <a:latin typeface="Gill Sans MT" panose="020B0502020104020203" pitchFamily="34" charset="0"/>
              </a:rPr>
              <a:t>80 Validation set</a:t>
            </a:r>
          </a:p>
          <a:p>
            <a:pPr marL="285750" lvl="0" indent="-285750" algn="just">
              <a:buFont typeface="Arial" panose="020B0604020202020204" pitchFamily="34" charset="0"/>
              <a:buChar char="•"/>
              <a:defRPr/>
            </a:pPr>
            <a:r>
              <a:rPr lang="en-US" sz="1700" dirty="0">
                <a:solidFill>
                  <a:schemeClr val="bg1"/>
                </a:solidFill>
                <a:latin typeface="Gill Sans MT" panose="020B0502020104020203" pitchFamily="34" charset="0"/>
              </a:rPr>
              <a:t>200 Test set</a:t>
            </a:r>
          </a:p>
          <a:p>
            <a:pPr lvl="0" algn="just">
              <a:defRPr/>
            </a:pPr>
            <a:endParaRPr kumimoji="0" lang="en-US" sz="1700" b="0" u="none" strike="noStrike" kern="1200" cap="none" spc="0" normalizeH="0" baseline="0" noProof="0" dirty="0">
              <a:ln>
                <a:noFill/>
              </a:ln>
              <a:solidFill>
                <a:schemeClr val="bg1"/>
              </a:solidFill>
              <a:effectLst/>
              <a:uLnTx/>
              <a:uFillTx/>
              <a:latin typeface="Gill Sans MT" panose="020B0502020104020203" pitchFamily="34" charset="0"/>
            </a:endParaRPr>
          </a:p>
        </p:txBody>
      </p:sp>
      <p:cxnSp>
        <p:nvCxnSpPr>
          <p:cNvPr id="15" name="Straight Connector 14">
            <a:extLst>
              <a:ext uri="{FF2B5EF4-FFF2-40B4-BE49-F238E27FC236}">
                <a16:creationId xmlns:a16="http://schemas.microsoft.com/office/drawing/2014/main"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862E9733-5FCA-4E31-A681-1E82BE3B8F91}"/>
              </a:ext>
            </a:extLst>
          </p:cNvPr>
          <p:cNvPicPr>
            <a:picLocks noChangeAspect="1"/>
          </p:cNvPicPr>
          <p:nvPr/>
        </p:nvPicPr>
        <p:blipFill>
          <a:blip r:embed="rId3"/>
          <a:stretch>
            <a:fillRect/>
          </a:stretch>
        </p:blipFill>
        <p:spPr>
          <a:xfrm>
            <a:off x="476218" y="4405858"/>
            <a:ext cx="7461519" cy="1322065"/>
          </a:xfrm>
          <a:prstGeom prst="rect">
            <a:avLst/>
          </a:prstGeom>
        </p:spPr>
      </p:pic>
    </p:spTree>
    <p:extLst>
      <p:ext uri="{BB962C8B-B14F-4D97-AF65-F5344CB8AC3E}">
        <p14:creationId xmlns:p14="http://schemas.microsoft.com/office/powerpoint/2010/main" val="1625601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17</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Model Development</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Features Engineering</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10409322"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14" name="TextBox 13">
            <a:extLst>
              <a:ext uri="{FF2B5EF4-FFF2-40B4-BE49-F238E27FC236}">
                <a16:creationId xmlns:a16="http://schemas.microsoft.com/office/drawing/2014/main" id="{078DF73C-68A2-4189-A8A8-4465C0E36EC9}"/>
              </a:ext>
            </a:extLst>
          </p:cNvPr>
          <p:cNvSpPr txBox="1"/>
          <p:nvPr/>
        </p:nvSpPr>
        <p:spPr>
          <a:xfrm>
            <a:off x="476218" y="1393049"/>
            <a:ext cx="10790723" cy="4016484"/>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lgn="just">
              <a:defRPr/>
            </a:pPr>
            <a:r>
              <a:rPr lang="en-US" sz="1700" b="1" dirty="0">
                <a:solidFill>
                  <a:schemeClr val="bg1"/>
                </a:solidFill>
                <a:latin typeface="Gill Sans MT" panose="020B0502020104020203" pitchFamily="34" charset="0"/>
              </a:rPr>
              <a:t>🔧 Feature Engineering Summary</a:t>
            </a:r>
          </a:p>
          <a:p>
            <a:pPr lvl="0" algn="just">
              <a:defRPr/>
            </a:pPr>
            <a:endParaRPr lang="en-US" sz="1700" b="1" dirty="0">
              <a:solidFill>
                <a:schemeClr val="bg1"/>
              </a:solidFill>
              <a:latin typeface="Gill Sans MT" panose="020B0502020104020203" pitchFamily="34" charset="0"/>
            </a:endParaRPr>
          </a:p>
          <a:p>
            <a:pPr lvl="0" algn="just">
              <a:defRPr/>
            </a:pPr>
            <a:r>
              <a:rPr lang="en-US" sz="1700" dirty="0">
                <a:solidFill>
                  <a:schemeClr val="bg1"/>
                </a:solidFill>
                <a:latin typeface="Gill Sans MT" panose="020B0502020104020203" pitchFamily="34" charset="0"/>
              </a:rPr>
              <a:t>The following feature engineering steps were applied based on insights drawn from the exploratory analysis:</a:t>
            </a:r>
          </a:p>
          <a:p>
            <a:pPr marL="342900" lvl="0" indent="-342900" algn="just">
              <a:buFont typeface="+mj-lt"/>
              <a:buAutoNum type="arabicPeriod"/>
              <a:defRPr/>
            </a:pPr>
            <a:r>
              <a:rPr lang="en-US" sz="1700" dirty="0">
                <a:solidFill>
                  <a:schemeClr val="bg1"/>
                </a:solidFill>
                <a:latin typeface="Gill Sans MT" panose="020B0502020104020203" pitchFamily="34" charset="0"/>
              </a:rPr>
              <a:t>Ordinal Encoding for Education: The Education column was ordinally encoded because the education levels demonstrated a clear progression in average salary — higher academic qualifications consistently correlated with higher pay, making the order meaningful.</a:t>
            </a:r>
          </a:p>
          <a:p>
            <a:pPr marL="342900" lvl="0" indent="-342900" algn="just">
              <a:buFont typeface="+mj-lt"/>
              <a:buAutoNum type="arabicPeriod"/>
              <a:defRPr/>
            </a:pPr>
            <a:r>
              <a:rPr lang="en-US" sz="1700" dirty="0">
                <a:solidFill>
                  <a:schemeClr val="bg1"/>
                </a:solidFill>
                <a:latin typeface="Gill Sans MT" panose="020B0502020104020203" pitchFamily="34" charset="0"/>
              </a:rPr>
              <a:t>Creation of </a:t>
            </a:r>
            <a:r>
              <a:rPr lang="en-US" sz="1700" dirty="0" err="1">
                <a:solidFill>
                  <a:schemeClr val="bg1"/>
                </a:solidFill>
                <a:latin typeface="Gill Sans MT" panose="020B0502020104020203" pitchFamily="34" charset="0"/>
              </a:rPr>
              <a:t>Gender_JobTitle</a:t>
            </a:r>
            <a:r>
              <a:rPr lang="en-US" sz="1700" dirty="0">
                <a:solidFill>
                  <a:schemeClr val="bg1"/>
                </a:solidFill>
                <a:latin typeface="Gill Sans MT" panose="020B0502020104020203" pitchFamily="34" charset="0"/>
              </a:rPr>
              <a:t> Feature: A new feature, </a:t>
            </a:r>
            <a:r>
              <a:rPr lang="en-US" sz="1700" dirty="0" err="1">
                <a:solidFill>
                  <a:schemeClr val="bg1"/>
                </a:solidFill>
                <a:latin typeface="Gill Sans MT" panose="020B0502020104020203" pitchFamily="34" charset="0"/>
              </a:rPr>
              <a:t>Gender_JobTitle</a:t>
            </a:r>
            <a:r>
              <a:rPr lang="en-US" sz="1700" dirty="0">
                <a:solidFill>
                  <a:schemeClr val="bg1"/>
                </a:solidFill>
                <a:latin typeface="Gill Sans MT" panose="020B0502020104020203" pitchFamily="34" charset="0"/>
              </a:rPr>
              <a:t>, was generated by concatenating the Gender and </a:t>
            </a:r>
            <a:r>
              <a:rPr lang="en-US" sz="1700" dirty="0" err="1">
                <a:solidFill>
                  <a:schemeClr val="bg1"/>
                </a:solidFill>
                <a:latin typeface="Gill Sans MT" panose="020B0502020104020203" pitchFamily="34" charset="0"/>
              </a:rPr>
              <a:t>Job_Title</a:t>
            </a:r>
            <a:r>
              <a:rPr lang="en-US" sz="1700" dirty="0">
                <a:solidFill>
                  <a:schemeClr val="bg1"/>
                </a:solidFill>
                <a:latin typeface="Gill Sans MT" panose="020B0502020104020203" pitchFamily="34" charset="0"/>
              </a:rPr>
              <a:t> columns. This was specifically designed to capture hidden interactions, particularly the observed case where female analysts had higher average salaries, likely due to higher experience levels.</a:t>
            </a:r>
          </a:p>
          <a:p>
            <a:pPr marL="342900" lvl="0" indent="-342900" algn="just">
              <a:buFont typeface="+mj-lt"/>
              <a:buAutoNum type="arabicPeriod"/>
              <a:defRPr/>
            </a:pPr>
            <a:r>
              <a:rPr lang="en-US" sz="1700" dirty="0">
                <a:solidFill>
                  <a:schemeClr val="bg1"/>
                </a:solidFill>
                <a:latin typeface="Gill Sans MT" panose="020B0502020104020203" pitchFamily="34" charset="0"/>
              </a:rPr>
              <a:t>One-Hot Encoding for Categorical Variables: One-hot encoding was applied to </a:t>
            </a:r>
            <a:r>
              <a:rPr lang="en-US" sz="1700" dirty="0" err="1">
                <a:solidFill>
                  <a:schemeClr val="bg1"/>
                </a:solidFill>
                <a:latin typeface="Gill Sans MT" panose="020B0502020104020203" pitchFamily="34" charset="0"/>
              </a:rPr>
              <a:t>Gender_JobTitle</a:t>
            </a:r>
            <a:r>
              <a:rPr lang="en-US" sz="1700" dirty="0">
                <a:solidFill>
                  <a:schemeClr val="bg1"/>
                </a:solidFill>
                <a:latin typeface="Gill Sans MT" panose="020B0502020104020203" pitchFamily="34" charset="0"/>
              </a:rPr>
              <a:t>, </a:t>
            </a:r>
            <a:r>
              <a:rPr lang="en-US" sz="1700" dirty="0" err="1">
                <a:solidFill>
                  <a:schemeClr val="bg1"/>
                </a:solidFill>
                <a:latin typeface="Gill Sans MT" panose="020B0502020104020203" pitchFamily="34" charset="0"/>
              </a:rPr>
              <a:t>Job_Title</a:t>
            </a:r>
            <a:r>
              <a:rPr lang="en-US" sz="1700" dirty="0">
                <a:solidFill>
                  <a:schemeClr val="bg1"/>
                </a:solidFill>
                <a:latin typeface="Gill Sans MT" panose="020B0502020104020203" pitchFamily="34" charset="0"/>
              </a:rPr>
              <a:t>, and Location. These features were encoded this way because their unique categories did not exhibit significant ordinal relationships with salary, making one-hot encoding more suitable for preserving category distinctions without imposing order.</a:t>
            </a:r>
          </a:p>
          <a:p>
            <a:pPr marL="342900" lvl="0" indent="-342900" algn="just">
              <a:buFont typeface="+mj-lt"/>
              <a:buAutoNum type="arabicPeriod"/>
              <a:defRPr/>
            </a:pPr>
            <a:r>
              <a:rPr lang="en-US" sz="1700" dirty="0">
                <a:solidFill>
                  <a:schemeClr val="bg1"/>
                </a:solidFill>
                <a:latin typeface="Gill Sans MT" panose="020B0502020104020203" pitchFamily="34" charset="0"/>
              </a:rPr>
              <a:t>Exclusion of Age: The Age column was excluded from the modelling process as it showed no meaningful correlation with salary in the analysis, indicating low predictive value.</a:t>
            </a:r>
            <a:endParaRPr kumimoji="0" lang="en-US" sz="1700" u="none" strike="noStrike" kern="1200" cap="none" spc="0" normalizeH="0" baseline="0" noProof="0" dirty="0">
              <a:ln>
                <a:noFill/>
              </a:ln>
              <a:solidFill>
                <a:schemeClr val="bg1"/>
              </a:solidFill>
              <a:effectLst/>
              <a:uLnTx/>
              <a:uFillTx/>
              <a:latin typeface="Gill Sans MT" panose="020B0502020104020203" pitchFamily="34" charset="0"/>
            </a:endParaRPr>
          </a:p>
        </p:txBody>
      </p:sp>
      <p:cxnSp>
        <p:nvCxnSpPr>
          <p:cNvPr id="15" name="Straight Connector 14">
            <a:extLst>
              <a:ext uri="{FF2B5EF4-FFF2-40B4-BE49-F238E27FC236}">
                <a16:creationId xmlns:a16="http://schemas.microsoft.com/office/drawing/2014/main"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78756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18</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Model Development</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Features Engineering</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10409322"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14" name="TextBox 13">
            <a:extLst>
              <a:ext uri="{FF2B5EF4-FFF2-40B4-BE49-F238E27FC236}">
                <a16:creationId xmlns:a16="http://schemas.microsoft.com/office/drawing/2014/main" id="{078DF73C-68A2-4189-A8A8-4465C0E36EC9}"/>
              </a:ext>
            </a:extLst>
          </p:cNvPr>
          <p:cNvSpPr txBox="1"/>
          <p:nvPr/>
        </p:nvSpPr>
        <p:spPr>
          <a:xfrm>
            <a:off x="476219" y="4613342"/>
            <a:ext cx="10790723" cy="615553"/>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lgn="just">
              <a:defRPr/>
            </a:pPr>
            <a:r>
              <a:rPr lang="en-US" sz="1700" dirty="0">
                <a:solidFill>
                  <a:schemeClr val="bg1"/>
                </a:solidFill>
                <a:latin typeface="Gill Sans MT" panose="020B0502020104020203" pitchFamily="34" charset="0"/>
              </a:rPr>
              <a:t>After successfully preprocessing the dataset, the resulting </a:t>
            </a:r>
            <a:r>
              <a:rPr lang="en-US" sz="1700" dirty="0" err="1">
                <a:solidFill>
                  <a:schemeClr val="bg1"/>
                </a:solidFill>
                <a:latin typeface="Gill Sans MT" panose="020B0502020104020203" pitchFamily="34" charset="0"/>
              </a:rPr>
              <a:t>DataFrame</a:t>
            </a:r>
            <a:r>
              <a:rPr lang="en-US" sz="1700" dirty="0">
                <a:solidFill>
                  <a:schemeClr val="bg1"/>
                </a:solidFill>
                <a:latin typeface="Gill Sans MT" panose="020B0502020104020203" pitchFamily="34" charset="0"/>
              </a:rPr>
              <a:t> contains a total of 14 columns, as reflected in the updated table.</a:t>
            </a:r>
            <a:endParaRPr lang="en-US" sz="1700" b="1" dirty="0">
              <a:solidFill>
                <a:schemeClr val="bg1"/>
              </a:solidFill>
              <a:latin typeface="Gill Sans MT" panose="020B0502020104020203" pitchFamily="34" charset="0"/>
            </a:endParaRPr>
          </a:p>
        </p:txBody>
      </p:sp>
      <p:cxnSp>
        <p:nvCxnSpPr>
          <p:cNvPr id="15" name="Straight Connector 14">
            <a:extLst>
              <a:ext uri="{FF2B5EF4-FFF2-40B4-BE49-F238E27FC236}">
                <a16:creationId xmlns:a16="http://schemas.microsoft.com/office/drawing/2014/main"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4" name="Picture 3">
            <a:extLst>
              <a:ext uri="{FF2B5EF4-FFF2-40B4-BE49-F238E27FC236}">
                <a16:creationId xmlns:a16="http://schemas.microsoft.com/office/drawing/2014/main" id="{97A7F605-3B84-4AC1-A944-98C907287741}"/>
              </a:ext>
            </a:extLst>
          </p:cNvPr>
          <p:cNvPicPr>
            <a:picLocks noChangeAspect="1"/>
          </p:cNvPicPr>
          <p:nvPr/>
        </p:nvPicPr>
        <p:blipFill>
          <a:blip r:embed="rId3"/>
          <a:stretch>
            <a:fillRect/>
          </a:stretch>
        </p:blipFill>
        <p:spPr>
          <a:xfrm>
            <a:off x="476219" y="1342418"/>
            <a:ext cx="11225630" cy="3007159"/>
          </a:xfrm>
          <a:prstGeom prst="rect">
            <a:avLst/>
          </a:prstGeom>
        </p:spPr>
      </p:pic>
    </p:spTree>
    <p:extLst>
      <p:ext uri="{BB962C8B-B14F-4D97-AF65-F5344CB8AC3E}">
        <p14:creationId xmlns:p14="http://schemas.microsoft.com/office/powerpoint/2010/main" val="1892827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19</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B18FD599-61E7-CEED-053C-FF530AC01437}"/>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2" name="TextBox 11">
            <a:extLst>
              <a:ext uri="{FF2B5EF4-FFF2-40B4-BE49-F238E27FC236}">
                <a16:creationId xmlns:a16="http://schemas.microsoft.com/office/drawing/2014/main" id="{D155AA96-459C-40C8-AA1A-A506B43F5209}"/>
              </a:ext>
            </a:extLst>
          </p:cNvPr>
          <p:cNvSpPr txBox="1"/>
          <p:nvPr/>
        </p:nvSpPr>
        <p:spPr>
          <a:xfrm>
            <a:off x="402218" y="324261"/>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Model Development</a:t>
            </a:r>
          </a:p>
        </p:txBody>
      </p:sp>
      <p:sp>
        <p:nvSpPr>
          <p:cNvPr id="13" name="TextBox 12">
            <a:extLst>
              <a:ext uri="{FF2B5EF4-FFF2-40B4-BE49-F238E27FC236}">
                <a16:creationId xmlns:a16="http://schemas.microsoft.com/office/drawing/2014/main" id="{977E865B-5C79-47FF-9072-A2A9F5DDCB7C}"/>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Model Training</a:t>
            </a:r>
          </a:p>
        </p:txBody>
      </p:sp>
      <p:grpSp>
        <p:nvGrpSpPr>
          <p:cNvPr id="16" name="Group 15">
            <a:extLst>
              <a:ext uri="{FF2B5EF4-FFF2-40B4-BE49-F238E27FC236}">
                <a16:creationId xmlns:a16="http://schemas.microsoft.com/office/drawing/2014/main" id="{5E551D19-FDCF-4B91-872B-B4DA6E646B01}"/>
              </a:ext>
            </a:extLst>
          </p:cNvPr>
          <p:cNvGrpSpPr/>
          <p:nvPr/>
        </p:nvGrpSpPr>
        <p:grpSpPr>
          <a:xfrm>
            <a:off x="10409322" y="390586"/>
            <a:ext cx="1503979" cy="513874"/>
            <a:chOff x="10389414" y="188107"/>
            <a:chExt cx="1503979" cy="513874"/>
          </a:xfrm>
        </p:grpSpPr>
        <p:pic>
          <p:nvPicPr>
            <p:cNvPr id="20" name="Picture 19">
              <a:extLst>
                <a:ext uri="{FF2B5EF4-FFF2-40B4-BE49-F238E27FC236}">
                  <a16:creationId xmlns:a16="http://schemas.microsoft.com/office/drawing/2014/main" id="{CEB1DE8D-3ACE-46F6-8AF7-1FF6F6F8C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21" name="Picture 20">
              <a:extLst>
                <a:ext uri="{FF2B5EF4-FFF2-40B4-BE49-F238E27FC236}">
                  <a16:creationId xmlns:a16="http://schemas.microsoft.com/office/drawing/2014/main" id="{9537B314-499C-4B0A-B117-9AEC6BE72001}"/>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14" name="TextBox 13">
            <a:extLst>
              <a:ext uri="{FF2B5EF4-FFF2-40B4-BE49-F238E27FC236}">
                <a16:creationId xmlns:a16="http://schemas.microsoft.com/office/drawing/2014/main" id="{078DF73C-68A2-4189-A8A8-4465C0E36EC9}"/>
              </a:ext>
            </a:extLst>
          </p:cNvPr>
          <p:cNvSpPr txBox="1"/>
          <p:nvPr/>
        </p:nvSpPr>
        <p:spPr>
          <a:xfrm>
            <a:off x="700638" y="1591351"/>
            <a:ext cx="10790723" cy="615553"/>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lvl="0" algn="just">
              <a:defRPr/>
            </a:pPr>
            <a:r>
              <a:rPr lang="en-US" sz="1700" dirty="0">
                <a:solidFill>
                  <a:schemeClr val="bg1"/>
                </a:solidFill>
                <a:latin typeface="Gill Sans MT" panose="020B0502020104020203" pitchFamily="34" charset="0"/>
              </a:rPr>
              <a:t>A Linear Regression model was used for developing the predictive model, and </a:t>
            </a:r>
            <a:r>
              <a:rPr lang="en-US" sz="1700" dirty="0" err="1">
                <a:solidFill>
                  <a:schemeClr val="bg1"/>
                </a:solidFill>
                <a:latin typeface="Gill Sans MT" panose="020B0502020104020203" pitchFamily="34" charset="0"/>
              </a:rPr>
              <a:t>GridSearchCV</a:t>
            </a:r>
            <a:r>
              <a:rPr lang="en-US" sz="1700" dirty="0">
                <a:solidFill>
                  <a:schemeClr val="bg1"/>
                </a:solidFill>
                <a:latin typeface="Gill Sans MT" panose="020B0502020104020203" pitchFamily="34" charset="0"/>
              </a:rPr>
              <a:t> was employed to tune hyperparameters and perform cross-validation, ensuring optimal performance and reducing the risk of overfitting.</a:t>
            </a:r>
            <a:endParaRPr lang="en-US" sz="1700" b="1" dirty="0">
              <a:solidFill>
                <a:schemeClr val="bg1"/>
              </a:solidFill>
              <a:latin typeface="Gill Sans MT" panose="020B0502020104020203" pitchFamily="34" charset="0"/>
            </a:endParaRPr>
          </a:p>
        </p:txBody>
      </p:sp>
      <p:cxnSp>
        <p:nvCxnSpPr>
          <p:cNvPr id="15" name="Straight Connector 14">
            <a:extLst>
              <a:ext uri="{FF2B5EF4-FFF2-40B4-BE49-F238E27FC236}">
                <a16:creationId xmlns:a16="http://schemas.microsoft.com/office/drawing/2014/main" id="{BAF00813-67B6-452E-B9D2-EC558EDFFD5D}"/>
              </a:ext>
            </a:extLst>
          </p:cNvPr>
          <p:cNvCxnSpPr>
            <a:cxnSpLocks/>
          </p:cNvCxnSpPr>
          <p:nvPr/>
        </p:nvCxnSpPr>
        <p:spPr>
          <a:xfrm>
            <a:off x="476219" y="1153637"/>
            <a:ext cx="6437199" cy="12581"/>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381F8884-B2E3-4C18-BCA5-BC77A7B44FDF}"/>
              </a:ext>
            </a:extLst>
          </p:cNvPr>
          <p:cNvPicPr>
            <a:picLocks noChangeAspect="1"/>
          </p:cNvPicPr>
          <p:nvPr/>
        </p:nvPicPr>
        <p:blipFill>
          <a:blip r:embed="rId3"/>
          <a:stretch>
            <a:fillRect/>
          </a:stretch>
        </p:blipFill>
        <p:spPr>
          <a:xfrm>
            <a:off x="1677441" y="2953900"/>
            <a:ext cx="8240275" cy="2419688"/>
          </a:xfrm>
          <a:prstGeom prst="rect">
            <a:avLst/>
          </a:prstGeom>
        </p:spPr>
      </p:pic>
    </p:spTree>
    <p:extLst>
      <p:ext uri="{BB962C8B-B14F-4D97-AF65-F5344CB8AC3E}">
        <p14:creationId xmlns:p14="http://schemas.microsoft.com/office/powerpoint/2010/main" val="3753791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10297074" y="2254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4216664" y="3429000"/>
            <a:ext cx="6451336" cy="0"/>
          </a:xfrm>
          <a:prstGeom prst="line">
            <a:avLst/>
          </a:prstGeom>
          <a:ln>
            <a:solidFill>
              <a:schemeClr val="accent2">
                <a:alpha val="56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581140" cy="999504"/>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lang="en-US" sz="2820" b="1" i="1" dirty="0">
                <a:solidFill>
                  <a:srgbClr val="E7E6E6">
                    <a:lumMod val="90000"/>
                  </a:srgbClr>
                </a:solidFill>
                <a:latin typeface="Gill Sans MT" panose="020B0502020104020203" pitchFamily="34" charset="0"/>
              </a:rPr>
              <a:t>Project Overview</a:t>
            </a:r>
            <a:endPar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endParaRPr>
          </a:p>
          <a:p>
            <a:pPr lvl="0" defTabSz="292735">
              <a:defRPr/>
            </a:pPr>
            <a:r>
              <a:rPr lang="en-US" sz="1795" i="1" dirty="0">
                <a:solidFill>
                  <a:srgbClr val="E7E6E6">
                    <a:lumMod val="50000"/>
                  </a:srgbClr>
                </a:solidFill>
                <a:latin typeface="Gill Sans MT" panose="020B0502020104020203" pitchFamily="34" charset="0"/>
              </a:rPr>
              <a:t>SALARY PREDICTION: EDA, Model Development, Performance Evaluation</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0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spTree>
    <p:extLst>
      <p:ext uri="{BB962C8B-B14F-4D97-AF65-F5344CB8AC3E}">
        <p14:creationId xmlns:p14="http://schemas.microsoft.com/office/powerpoint/2010/main" val="2573097417"/>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10434030"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4864085" y="3429000"/>
            <a:ext cx="5379666" cy="0"/>
          </a:xfrm>
          <a:prstGeom prst="line">
            <a:avLst/>
          </a:prstGeom>
          <a:ln>
            <a:solidFill>
              <a:schemeClr val="accent2">
                <a:alpha val="53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72327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rPr>
              <a:t>Performance Evaluation</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lang="en-US" sz="6600" b="1" u="sng" dirty="0">
                <a:solidFill>
                  <a:srgbClr val="44546A">
                    <a:lumMod val="20000"/>
                    <a:lumOff val="80000"/>
                  </a:srgbClr>
                </a:solidFill>
                <a:effectLst>
                  <a:outerShdw blurRad="38100" dist="38100" dir="2700000" algn="tl">
                    <a:srgbClr val="000000">
                      <a:alpha val="43137"/>
                    </a:srgbClr>
                  </a:outerShdw>
                </a:effectLst>
                <a:latin typeface="Franklin Gothic Demi Cond" panose="020B0706030402020204" pitchFamily="34" charset="0"/>
              </a:rPr>
              <a:t>3</a:t>
            </a: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spTree>
    <p:extLst>
      <p:ext uri="{BB962C8B-B14F-4D97-AF65-F5344CB8AC3E}">
        <p14:creationId xmlns:p14="http://schemas.microsoft.com/office/powerpoint/2010/main" val="3848873842"/>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grpSp>
        <p:nvGrpSpPr>
          <p:cNvPr id="62" name="Group 61">
            <a:extLst>
              <a:ext uri="{FF2B5EF4-FFF2-40B4-BE49-F238E27FC236}">
                <a16:creationId xmlns:a16="http://schemas.microsoft.com/office/drawing/2014/main" id="{DFEEAF4A-A305-4F7A-AC32-D272DED06E5E}"/>
              </a:ext>
            </a:extLst>
          </p:cNvPr>
          <p:cNvGrpSpPr/>
          <p:nvPr/>
        </p:nvGrpSpPr>
        <p:grpSpPr>
          <a:xfrm>
            <a:off x="10396965"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cxnSp>
        <p:nvCxnSpPr>
          <p:cNvPr id="13" name="Straight Connector 12">
            <a:extLst>
              <a:ext uri="{FF2B5EF4-FFF2-40B4-BE49-F238E27FC236}">
                <a16:creationId xmlns:a16="http://schemas.microsoft.com/office/drawing/2014/main"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F728FB97-9E29-4231-A1A8-199179D59C46}"/>
              </a:ext>
            </a:extLst>
          </p:cNvPr>
          <p:cNvSpPr txBox="1"/>
          <p:nvPr/>
        </p:nvSpPr>
        <p:spPr>
          <a:xfrm>
            <a:off x="472703" y="442795"/>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Performance Evaluation</a:t>
            </a:r>
          </a:p>
        </p:txBody>
      </p:sp>
      <p:sp>
        <p:nvSpPr>
          <p:cNvPr id="2" name="TextBox 1">
            <a:extLst>
              <a:ext uri="{FF2B5EF4-FFF2-40B4-BE49-F238E27FC236}">
                <a16:creationId xmlns:a16="http://schemas.microsoft.com/office/drawing/2014/main" id="{AAC0FF7D-02E9-480D-9143-29184F2F7A33}"/>
              </a:ext>
            </a:extLst>
          </p:cNvPr>
          <p:cNvSpPr txBox="1"/>
          <p:nvPr/>
        </p:nvSpPr>
        <p:spPr>
          <a:xfrm>
            <a:off x="634938" y="5297037"/>
            <a:ext cx="10500643" cy="615553"/>
          </a:xfrm>
          <a:prstGeom prst="rect">
            <a:avLst/>
          </a:prstGeom>
          <a:noFill/>
        </p:spPr>
        <p:txBody>
          <a:bodyPr wrap="square" rtlCol="0">
            <a:spAutoFit/>
          </a:bodyPr>
          <a:lstStyle/>
          <a:p>
            <a:pPr algn="just"/>
            <a:r>
              <a:rPr lang="en-US" sz="1700" dirty="0">
                <a:solidFill>
                  <a:schemeClr val="bg1"/>
                </a:solidFill>
                <a:latin typeface="Gill Sans MT" panose="020B0502020104020203" pitchFamily="34" charset="0"/>
              </a:rPr>
              <a:t>The scatter plots above show the actual salaries (x-axis) versus predicted salaries (y-axis). Points closer to the red dashed line (y = x) represent more accurate predictions.</a:t>
            </a:r>
            <a:endParaRPr lang="en-NG" sz="1700" dirty="0">
              <a:solidFill>
                <a:schemeClr val="bg1"/>
              </a:solidFill>
              <a:latin typeface="Gill Sans MT" panose="020B0502020104020203" pitchFamily="34" charset="0"/>
            </a:endParaRPr>
          </a:p>
        </p:txBody>
      </p:sp>
      <p:pic>
        <p:nvPicPr>
          <p:cNvPr id="6" name="Picture 5">
            <a:extLst>
              <a:ext uri="{FF2B5EF4-FFF2-40B4-BE49-F238E27FC236}">
                <a16:creationId xmlns:a16="http://schemas.microsoft.com/office/drawing/2014/main" id="{5C99DEC7-59A8-4388-B1E7-6EE220ACFC39}"/>
              </a:ext>
            </a:extLst>
          </p:cNvPr>
          <p:cNvPicPr>
            <a:picLocks noChangeAspect="1"/>
          </p:cNvPicPr>
          <p:nvPr/>
        </p:nvPicPr>
        <p:blipFill>
          <a:blip r:embed="rId4"/>
          <a:stretch>
            <a:fillRect/>
          </a:stretch>
        </p:blipFill>
        <p:spPr>
          <a:xfrm>
            <a:off x="966975" y="1623164"/>
            <a:ext cx="4651418" cy="3478247"/>
          </a:xfrm>
          <a:prstGeom prst="rect">
            <a:avLst/>
          </a:prstGeom>
        </p:spPr>
      </p:pic>
      <p:pic>
        <p:nvPicPr>
          <p:cNvPr id="7" name="Picture 6">
            <a:extLst>
              <a:ext uri="{FF2B5EF4-FFF2-40B4-BE49-F238E27FC236}">
                <a16:creationId xmlns:a16="http://schemas.microsoft.com/office/drawing/2014/main" id="{5639F1B7-EB88-4A10-8EC9-7908A315B2F1}"/>
              </a:ext>
            </a:extLst>
          </p:cNvPr>
          <p:cNvPicPr>
            <a:picLocks noChangeAspect="1"/>
          </p:cNvPicPr>
          <p:nvPr/>
        </p:nvPicPr>
        <p:blipFill>
          <a:blip r:embed="rId5"/>
          <a:stretch>
            <a:fillRect/>
          </a:stretch>
        </p:blipFill>
        <p:spPr>
          <a:xfrm>
            <a:off x="6245531" y="1623165"/>
            <a:ext cx="4651418" cy="3478247"/>
          </a:xfrm>
          <a:prstGeom prst="rect">
            <a:avLst/>
          </a:prstGeom>
        </p:spPr>
      </p:pic>
    </p:spTree>
    <p:extLst>
      <p:ext uri="{BB962C8B-B14F-4D97-AF65-F5344CB8AC3E}">
        <p14:creationId xmlns:p14="http://schemas.microsoft.com/office/powerpoint/2010/main" val="171055918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grpSp>
        <p:nvGrpSpPr>
          <p:cNvPr id="62" name="Group 61">
            <a:extLst>
              <a:ext uri="{FF2B5EF4-FFF2-40B4-BE49-F238E27FC236}">
                <a16:creationId xmlns:a16="http://schemas.microsoft.com/office/drawing/2014/main" id="{DFEEAF4A-A305-4F7A-AC32-D272DED06E5E}"/>
              </a:ext>
            </a:extLst>
          </p:cNvPr>
          <p:cNvGrpSpPr/>
          <p:nvPr/>
        </p:nvGrpSpPr>
        <p:grpSpPr>
          <a:xfrm>
            <a:off x="10396965"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cxnSp>
        <p:nvCxnSpPr>
          <p:cNvPr id="13" name="Straight Connector 12">
            <a:extLst>
              <a:ext uri="{FF2B5EF4-FFF2-40B4-BE49-F238E27FC236}">
                <a16:creationId xmlns:a16="http://schemas.microsoft.com/office/drawing/2014/main"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F728FB97-9E29-4231-A1A8-199179D59C46}"/>
              </a:ext>
            </a:extLst>
          </p:cNvPr>
          <p:cNvSpPr txBox="1"/>
          <p:nvPr/>
        </p:nvSpPr>
        <p:spPr>
          <a:xfrm>
            <a:off x="472703" y="442795"/>
            <a:ext cx="5840303" cy="461665"/>
          </a:xfrm>
          <a:prstGeom prst="rect">
            <a:avLst/>
          </a:prstGeom>
          <a:noFill/>
        </p:spPr>
        <p:txBody>
          <a:bodyPr wrap="square" rtlCol="0">
            <a:spAutoFit/>
          </a:bodyPr>
          <a:lstStyle/>
          <a:p>
            <a:pPr lvl="0" defTabSz="586105">
              <a:defRPr/>
            </a:pPr>
            <a:r>
              <a:rPr lang="en-US" sz="2400" b="1" dirty="0">
                <a:solidFill>
                  <a:srgbClr val="E7E6E6">
                    <a:lumMod val="90000"/>
                  </a:srgbClr>
                </a:solidFill>
                <a:latin typeface="Gill Sans MT" panose="020B0502020104020203" pitchFamily="34" charset="0"/>
              </a:rPr>
              <a:t>Performance Evaluation</a:t>
            </a:r>
          </a:p>
        </p:txBody>
      </p:sp>
      <p:sp>
        <p:nvSpPr>
          <p:cNvPr id="2" name="TextBox 1">
            <a:extLst>
              <a:ext uri="{FF2B5EF4-FFF2-40B4-BE49-F238E27FC236}">
                <a16:creationId xmlns:a16="http://schemas.microsoft.com/office/drawing/2014/main" id="{AAC0FF7D-02E9-480D-9143-29184F2F7A33}"/>
              </a:ext>
            </a:extLst>
          </p:cNvPr>
          <p:cNvSpPr txBox="1"/>
          <p:nvPr/>
        </p:nvSpPr>
        <p:spPr>
          <a:xfrm>
            <a:off x="472703" y="1522616"/>
            <a:ext cx="10424246" cy="2708434"/>
          </a:xfrm>
          <a:prstGeom prst="rect">
            <a:avLst/>
          </a:prstGeom>
          <a:noFill/>
        </p:spPr>
        <p:txBody>
          <a:bodyPr wrap="square" rtlCol="0">
            <a:spAutoFit/>
          </a:bodyPr>
          <a:lstStyle/>
          <a:p>
            <a:pPr algn="just"/>
            <a:r>
              <a:rPr lang="en-US" sz="1700" b="1" dirty="0">
                <a:solidFill>
                  <a:schemeClr val="bg1"/>
                </a:solidFill>
                <a:latin typeface="Gill Sans MT" panose="020B0502020104020203" pitchFamily="34" charset="0"/>
              </a:rPr>
              <a:t>📊 Model Evaluation Summary</a:t>
            </a:r>
          </a:p>
          <a:p>
            <a:pPr algn="just"/>
            <a:endParaRPr lang="en-US" sz="1700" b="1" dirty="0">
              <a:solidFill>
                <a:schemeClr val="bg1"/>
              </a:solidFill>
              <a:latin typeface="Gill Sans MT" panose="020B0502020104020203" pitchFamily="34" charset="0"/>
            </a:endParaRPr>
          </a:p>
          <a:p>
            <a:pPr algn="just"/>
            <a:r>
              <a:rPr lang="en-US" sz="1700" dirty="0">
                <a:solidFill>
                  <a:schemeClr val="bg1"/>
                </a:solidFill>
                <a:latin typeface="Gill Sans MT" panose="020B0502020104020203" pitchFamily="34" charset="0"/>
              </a:rPr>
              <a:t>The model was evaluated using multiple stages, and the results demonstrate consistent performance:</a:t>
            </a:r>
          </a:p>
          <a:p>
            <a:pPr marL="285750" indent="-285750" algn="just">
              <a:buFont typeface="Wingdings" panose="05000000000000000000" pitchFamily="2" charset="2"/>
              <a:buChar char="ü"/>
            </a:pPr>
            <a:r>
              <a:rPr lang="en-US" sz="1700" dirty="0">
                <a:solidFill>
                  <a:schemeClr val="bg1"/>
                </a:solidFill>
                <a:latin typeface="Gill Sans MT" panose="020B0502020104020203" pitchFamily="34" charset="0"/>
              </a:rPr>
              <a:t>Cross-Validation (Training Phase): RMSE = 9,872.87</a:t>
            </a:r>
          </a:p>
          <a:p>
            <a:pPr marL="285750" indent="-285750" algn="just">
              <a:buFont typeface="Wingdings" panose="05000000000000000000" pitchFamily="2" charset="2"/>
              <a:buChar char="ü"/>
            </a:pPr>
            <a:r>
              <a:rPr lang="en-US" sz="1700" dirty="0">
                <a:solidFill>
                  <a:schemeClr val="bg1"/>
                </a:solidFill>
                <a:latin typeface="Gill Sans MT" panose="020B0502020104020203" pitchFamily="34" charset="0"/>
              </a:rPr>
              <a:t>Validation Set: RMSE = 11,131.43</a:t>
            </a:r>
          </a:p>
          <a:p>
            <a:pPr marL="285750" indent="-285750" algn="just">
              <a:buFont typeface="Wingdings" panose="05000000000000000000" pitchFamily="2" charset="2"/>
              <a:buChar char="ü"/>
            </a:pPr>
            <a:r>
              <a:rPr lang="en-US" sz="1700" dirty="0">
                <a:solidFill>
                  <a:schemeClr val="bg1"/>
                </a:solidFill>
                <a:latin typeface="Gill Sans MT" panose="020B0502020104020203" pitchFamily="34" charset="0"/>
              </a:rPr>
              <a:t>Test Set: RMSE = 10,239.00</a:t>
            </a:r>
          </a:p>
          <a:p>
            <a:pPr algn="just"/>
            <a:endParaRPr lang="en-US" sz="1700" dirty="0">
              <a:solidFill>
                <a:schemeClr val="bg1"/>
              </a:solidFill>
              <a:latin typeface="Gill Sans MT" panose="020B0502020104020203" pitchFamily="34" charset="0"/>
            </a:endParaRPr>
          </a:p>
          <a:p>
            <a:pPr algn="just"/>
            <a:r>
              <a:rPr lang="en-US" sz="1700" dirty="0">
                <a:solidFill>
                  <a:schemeClr val="bg1"/>
                </a:solidFill>
                <a:latin typeface="Gill Sans MT" panose="020B0502020104020203" pitchFamily="34" charset="0"/>
              </a:rPr>
              <a:t>These results indicate that the model </a:t>
            </a:r>
            <a:r>
              <a:rPr lang="en-US" sz="1700" dirty="0" err="1">
                <a:solidFill>
                  <a:schemeClr val="bg1"/>
                </a:solidFill>
                <a:latin typeface="Gill Sans MT" panose="020B0502020104020203" pitchFamily="34" charset="0"/>
              </a:rPr>
              <a:t>generalises</a:t>
            </a:r>
            <a:r>
              <a:rPr lang="en-US" sz="1700" dirty="0">
                <a:solidFill>
                  <a:schemeClr val="bg1"/>
                </a:solidFill>
                <a:latin typeface="Gill Sans MT" panose="020B0502020104020203" pitchFamily="34" charset="0"/>
              </a:rPr>
              <a:t> well and is not overfitting the training data. The close range of RMSE values across all stages suggests that the model maintains strong predictive accuracy, making it suitable and ready for deployment on real-world data</a:t>
            </a:r>
          </a:p>
        </p:txBody>
      </p:sp>
    </p:spTree>
    <p:extLst>
      <p:ext uri="{BB962C8B-B14F-4D97-AF65-F5344CB8AC3E}">
        <p14:creationId xmlns:p14="http://schemas.microsoft.com/office/powerpoint/2010/main" val="2493744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472703" y="447540"/>
            <a:ext cx="6910441"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Conclusion</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p:txBody>
      </p:sp>
      <p:grpSp>
        <p:nvGrpSpPr>
          <p:cNvPr id="62" name="Group 61">
            <a:extLst>
              <a:ext uri="{FF2B5EF4-FFF2-40B4-BE49-F238E27FC236}">
                <a16:creationId xmlns:a16="http://schemas.microsoft.com/office/drawing/2014/main" id="{DFEEAF4A-A305-4F7A-AC32-D272DED06E5E}"/>
              </a:ext>
            </a:extLst>
          </p:cNvPr>
          <p:cNvGrpSpPr/>
          <p:nvPr/>
        </p:nvGrpSpPr>
        <p:grpSpPr>
          <a:xfrm>
            <a:off x="10396965"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cxnSp>
        <p:nvCxnSpPr>
          <p:cNvPr id="13" name="Straight Connector 12">
            <a:extLst>
              <a:ext uri="{FF2B5EF4-FFF2-40B4-BE49-F238E27FC236}">
                <a16:creationId xmlns:a16="http://schemas.microsoft.com/office/drawing/2014/main"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931DF904-CE55-427F-9A58-7716FFF39B3C}"/>
              </a:ext>
            </a:extLst>
          </p:cNvPr>
          <p:cNvSpPr txBox="1"/>
          <p:nvPr/>
        </p:nvSpPr>
        <p:spPr>
          <a:xfrm>
            <a:off x="715267" y="2307446"/>
            <a:ext cx="10424246" cy="1138773"/>
          </a:xfrm>
          <a:prstGeom prst="rect">
            <a:avLst/>
          </a:prstGeom>
          <a:noFill/>
        </p:spPr>
        <p:txBody>
          <a:bodyPr wrap="square" rtlCol="0">
            <a:spAutoFit/>
          </a:bodyPr>
          <a:lstStyle/>
          <a:p>
            <a:pPr algn="just"/>
            <a:r>
              <a:rPr lang="en-US" sz="1700" dirty="0">
                <a:solidFill>
                  <a:schemeClr val="bg1"/>
                </a:solidFill>
                <a:latin typeface="Gill Sans MT" panose="020B0502020104020203" pitchFamily="34" charset="0"/>
              </a:rPr>
              <a:t>The project successfully explored and modelled salary data, identifying </a:t>
            </a:r>
            <a:r>
              <a:rPr lang="en-US" sz="1700" i="1" dirty="0">
                <a:solidFill>
                  <a:schemeClr val="bg1"/>
                </a:solidFill>
                <a:latin typeface="Gill Sans MT" panose="020B0502020104020203" pitchFamily="34" charset="0"/>
              </a:rPr>
              <a:t>education level and experience </a:t>
            </a:r>
            <a:r>
              <a:rPr lang="en-US" sz="1700" dirty="0">
                <a:solidFill>
                  <a:schemeClr val="bg1"/>
                </a:solidFill>
                <a:latin typeface="Gill Sans MT" panose="020B0502020104020203" pitchFamily="34" charset="0"/>
              </a:rPr>
              <a:t>as key salary drivers. After feature engineering and model development using linear regression, the model achieved strong performance with RMSE scores of 9,872.87 (cross-validation), 11,131.43 (validation), and 10,239.00 (test). These consistent results indicate that the model </a:t>
            </a:r>
            <a:r>
              <a:rPr lang="en-US" sz="1700" dirty="0" err="1">
                <a:solidFill>
                  <a:schemeClr val="bg1"/>
                </a:solidFill>
                <a:latin typeface="Gill Sans MT" panose="020B0502020104020203" pitchFamily="34" charset="0"/>
              </a:rPr>
              <a:t>generalises</a:t>
            </a:r>
            <a:r>
              <a:rPr lang="en-US" sz="1700" dirty="0">
                <a:solidFill>
                  <a:schemeClr val="bg1"/>
                </a:solidFill>
                <a:latin typeface="Gill Sans MT" panose="020B0502020104020203" pitchFamily="34" charset="0"/>
              </a:rPr>
              <a:t> well and is suitable for reliable real-world salary prediction.</a:t>
            </a:r>
          </a:p>
        </p:txBody>
      </p:sp>
    </p:spTree>
    <p:extLst>
      <p:ext uri="{BB962C8B-B14F-4D97-AF65-F5344CB8AC3E}">
        <p14:creationId xmlns:p14="http://schemas.microsoft.com/office/powerpoint/2010/main" val="313245823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7D965C-DF7F-7D56-214B-FB2465BAD046}"/>
            </a:ext>
          </a:extLst>
        </p:cNvPr>
        <p:cNvGrpSpPr/>
        <p:nvPr/>
      </p:nvGrpSpPr>
      <p:grpSpPr>
        <a:xfrm>
          <a:off x="0" y="0"/>
          <a:ext cx="0" cy="0"/>
          <a:chOff x="0" y="0"/>
          <a:chExt cx="0" cy="0"/>
        </a:xfrm>
      </p:grpSpPr>
      <p:sp>
        <p:nvSpPr>
          <p:cNvPr id="16" name="Oval 15">
            <a:extLst>
              <a:ext uri="{FF2B5EF4-FFF2-40B4-BE49-F238E27FC236}">
                <a16:creationId xmlns:a16="http://schemas.microsoft.com/office/drawing/2014/main" id="{0D9FBDB8-D871-07E6-361F-5CBD422E7415}"/>
              </a:ext>
            </a:extLst>
          </p:cNvPr>
          <p:cNvSpPr/>
          <p:nvPr/>
        </p:nvSpPr>
        <p:spPr>
          <a:xfrm>
            <a:off x="11284057" y="6136692"/>
            <a:ext cx="646164" cy="600218"/>
          </a:xfrm>
          <a:prstGeom prst="ellipse">
            <a:avLst/>
          </a:prstGeom>
          <a:solidFill>
            <a:schemeClr val="tx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40" b="1" i="1"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GB" sz="1540"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3" name="TextBox 22">
            <a:extLst>
              <a:ext uri="{FF2B5EF4-FFF2-40B4-BE49-F238E27FC236}">
                <a16:creationId xmlns:a16="http://schemas.microsoft.com/office/drawing/2014/main" id="{A7C4F5D2-FC7C-08DC-FECA-52199E28AC9E}"/>
              </a:ext>
            </a:extLst>
          </p:cNvPr>
          <p:cNvSpPr txBox="1"/>
          <p:nvPr/>
        </p:nvSpPr>
        <p:spPr>
          <a:xfrm>
            <a:off x="472703" y="447540"/>
            <a:ext cx="6910441" cy="523220"/>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Recommendation</a:t>
            </a:r>
            <a:endParaRPr kumimoji="0" lang="en-US" sz="2800" b="0" i="0" u="none" strike="noStrike" kern="1200" cap="none" spc="0" normalizeH="0" baseline="0" noProof="0" dirty="0">
              <a:ln>
                <a:noFill/>
              </a:ln>
              <a:solidFill>
                <a:srgbClr val="E7E6E6"/>
              </a:solidFill>
              <a:effectLst/>
              <a:uLnTx/>
              <a:uFillTx/>
              <a:latin typeface="Gill Sans MT Condensed" panose="020B0506020104020203" pitchFamily="34" charset="0"/>
              <a:ea typeface="+mn-ea"/>
              <a:cs typeface="+mn-cs"/>
            </a:endParaRPr>
          </a:p>
        </p:txBody>
      </p:sp>
      <p:grpSp>
        <p:nvGrpSpPr>
          <p:cNvPr id="62" name="Group 61">
            <a:extLst>
              <a:ext uri="{FF2B5EF4-FFF2-40B4-BE49-F238E27FC236}">
                <a16:creationId xmlns:a16="http://schemas.microsoft.com/office/drawing/2014/main" id="{DFEEAF4A-A305-4F7A-AC32-D272DED06E5E}"/>
              </a:ext>
            </a:extLst>
          </p:cNvPr>
          <p:cNvGrpSpPr/>
          <p:nvPr/>
        </p:nvGrpSpPr>
        <p:grpSpPr>
          <a:xfrm>
            <a:off x="10396965" y="390586"/>
            <a:ext cx="1503979" cy="513874"/>
            <a:chOff x="10389414" y="188107"/>
            <a:chExt cx="1503979" cy="513874"/>
          </a:xfrm>
        </p:grpSpPr>
        <p:pic>
          <p:nvPicPr>
            <p:cNvPr id="63" name="Picture 62">
              <a:extLst>
                <a:ext uri="{FF2B5EF4-FFF2-40B4-BE49-F238E27FC236}">
                  <a16:creationId xmlns:a16="http://schemas.microsoft.com/office/drawing/2014/main" id="{A14C245F-4215-4BB0-93F8-EF86C21E9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64" name="Picture 63">
              <a:extLst>
                <a:ext uri="{FF2B5EF4-FFF2-40B4-BE49-F238E27FC236}">
                  <a16:creationId xmlns:a16="http://schemas.microsoft.com/office/drawing/2014/main" id="{4A7CFF82-99AF-474F-AFD2-D7A46CEE8915}"/>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66" name="TextBox 65">
            <a:extLst>
              <a:ext uri="{FF2B5EF4-FFF2-40B4-BE49-F238E27FC236}">
                <a16:creationId xmlns:a16="http://schemas.microsoft.com/office/drawing/2014/main" id="{0F47783B-953E-4BB9-8E0D-CF30C99C15EF}"/>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cxnSp>
        <p:nvCxnSpPr>
          <p:cNvPr id="13" name="Straight Connector 12">
            <a:extLst>
              <a:ext uri="{FF2B5EF4-FFF2-40B4-BE49-F238E27FC236}">
                <a16:creationId xmlns:a16="http://schemas.microsoft.com/office/drawing/2014/main" id="{A5430ED3-3F60-45A3-9805-68CC1D104CAD}"/>
              </a:ext>
            </a:extLst>
          </p:cNvPr>
          <p:cNvCxnSpPr>
            <a:cxnSpLocks/>
          </p:cNvCxnSpPr>
          <p:nvPr/>
        </p:nvCxnSpPr>
        <p:spPr>
          <a:xfrm>
            <a:off x="472703" y="1307444"/>
            <a:ext cx="7884262"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B4A2E177-604B-4576-A51A-CE16C6AE3551}"/>
              </a:ext>
            </a:extLst>
          </p:cNvPr>
          <p:cNvSpPr txBox="1"/>
          <p:nvPr/>
        </p:nvSpPr>
        <p:spPr>
          <a:xfrm>
            <a:off x="472703" y="1522616"/>
            <a:ext cx="10424246" cy="1661993"/>
          </a:xfrm>
          <a:prstGeom prst="rect">
            <a:avLst/>
          </a:prstGeom>
          <a:noFill/>
        </p:spPr>
        <p:txBody>
          <a:bodyPr wrap="square" rtlCol="0">
            <a:spAutoFit/>
          </a:bodyPr>
          <a:lstStyle/>
          <a:p>
            <a:pPr algn="just"/>
            <a:r>
              <a:rPr lang="en-US" sz="1700" dirty="0">
                <a:solidFill>
                  <a:schemeClr val="bg1"/>
                </a:solidFill>
                <a:latin typeface="Gill Sans MT" panose="020B0502020104020203" pitchFamily="34" charset="0"/>
              </a:rPr>
              <a:t>To enhance this project further:</a:t>
            </a:r>
          </a:p>
          <a:p>
            <a:pPr marL="342900" indent="-342900" algn="just">
              <a:buFont typeface="Courier New" panose="02070309020205020404" pitchFamily="49" charset="0"/>
              <a:buChar char="o"/>
            </a:pPr>
            <a:r>
              <a:rPr lang="en-US" sz="1700" dirty="0">
                <a:solidFill>
                  <a:schemeClr val="bg1"/>
                </a:solidFill>
                <a:latin typeface="Gill Sans MT" panose="020B0502020104020203" pitchFamily="34" charset="0"/>
              </a:rPr>
              <a:t>More diverse and comprehensive data can be collected to improve the model's accuracy and generalizability.</a:t>
            </a:r>
          </a:p>
          <a:p>
            <a:pPr marL="342900" indent="-342900" algn="just">
              <a:buFont typeface="Courier New" panose="02070309020205020404" pitchFamily="49" charset="0"/>
              <a:buChar char="o"/>
            </a:pPr>
            <a:r>
              <a:rPr lang="en-US" sz="1700" dirty="0">
                <a:solidFill>
                  <a:schemeClr val="bg1"/>
                </a:solidFill>
                <a:latin typeface="Gill Sans MT" panose="020B0502020104020203" pitchFamily="34" charset="0"/>
              </a:rPr>
              <a:t>Future iterations could explore more complex models (e.g., ensemble methods) to capture non-linear patterns and improve performance.</a:t>
            </a:r>
          </a:p>
          <a:p>
            <a:pPr marL="342900" indent="-342900" algn="just">
              <a:buFont typeface="Courier New" panose="02070309020205020404" pitchFamily="49" charset="0"/>
              <a:buChar char="o"/>
            </a:pPr>
            <a:r>
              <a:rPr lang="en-US" sz="1700" dirty="0">
                <a:solidFill>
                  <a:schemeClr val="bg1"/>
                </a:solidFill>
                <a:latin typeface="Gill Sans MT" panose="020B0502020104020203" pitchFamily="34" charset="0"/>
              </a:rPr>
              <a:t>The model can be deployed using cloud platforms or embedded into production systems to support real-time salary predictions.</a:t>
            </a:r>
          </a:p>
        </p:txBody>
      </p:sp>
    </p:spTree>
    <p:extLst>
      <p:ext uri="{BB962C8B-B14F-4D97-AF65-F5344CB8AC3E}">
        <p14:creationId xmlns:p14="http://schemas.microsoft.com/office/powerpoint/2010/main" val="141410560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19143-0F5C-E5E2-E3E2-F1FE1AC3599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23DC8B2-F5A8-32DC-5461-BBA914619D89}"/>
              </a:ext>
            </a:extLst>
          </p:cNvPr>
          <p:cNvPicPr>
            <a:picLocks noChangeAspect="1"/>
          </p:cNvPicPr>
          <p:nvPr/>
        </p:nvPicPr>
        <p:blipFill>
          <a:blip r:embed="rId2"/>
          <a:stretch>
            <a:fillRect/>
          </a:stretch>
        </p:blipFill>
        <p:spPr>
          <a:xfrm>
            <a:off x="2780668" y="191142"/>
            <a:ext cx="7509075" cy="4609353"/>
          </a:xfrm>
          <a:prstGeom prst="rect">
            <a:avLst/>
          </a:prstGeom>
        </p:spPr>
      </p:pic>
      <p:sp>
        <p:nvSpPr>
          <p:cNvPr id="21" name="Oval 20">
            <a:extLst>
              <a:ext uri="{FF2B5EF4-FFF2-40B4-BE49-F238E27FC236}">
                <a16:creationId xmlns:a16="http://schemas.microsoft.com/office/drawing/2014/main" id="{39CC49B6-61C5-8EEB-58BA-338FE8EE4488}"/>
              </a:ext>
            </a:extLst>
          </p:cNvPr>
          <p:cNvSpPr/>
          <p:nvPr/>
        </p:nvSpPr>
        <p:spPr>
          <a:xfrm>
            <a:off x="11254657" y="6043619"/>
            <a:ext cx="548640" cy="548640"/>
          </a:xfrm>
          <a:prstGeom prst="ellipse">
            <a:avLst/>
          </a:prstGeom>
          <a:solidFill>
            <a:srgbClr val="4735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400" b="1" i="0" u="none" strike="noStrike" kern="0" cap="none" spc="0" normalizeH="0" baseline="0" noProof="0" smtClean="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GB" sz="14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mn-cs"/>
            </a:endParaRPr>
          </a:p>
        </p:txBody>
      </p:sp>
      <p:sp>
        <p:nvSpPr>
          <p:cNvPr id="12" name="Oval 11">
            <a:extLst>
              <a:ext uri="{FF2B5EF4-FFF2-40B4-BE49-F238E27FC236}">
                <a16:creationId xmlns:a16="http://schemas.microsoft.com/office/drawing/2014/main" id="{9EAF4BDB-4CF6-C5B1-D5C7-2623BE6A6935}"/>
              </a:ext>
            </a:extLst>
          </p:cNvPr>
          <p:cNvSpPr/>
          <p:nvPr/>
        </p:nvSpPr>
        <p:spPr>
          <a:xfrm>
            <a:off x="5535971" y="2022596"/>
            <a:ext cx="1844029" cy="1860142"/>
          </a:xfrm>
          <a:prstGeom prst="ellipse">
            <a:avLst/>
          </a:prstGeom>
          <a:solidFill>
            <a:schemeClr val="accent2">
              <a:lumMod val="60000"/>
              <a:lumOff val="4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val 1">
            <a:extLst>
              <a:ext uri="{FF2B5EF4-FFF2-40B4-BE49-F238E27FC236}">
                <a16:creationId xmlns:a16="http://schemas.microsoft.com/office/drawing/2014/main" id="{BC23F53F-89E0-9ABD-DC46-3EF9C5A8D938}"/>
              </a:ext>
            </a:extLst>
          </p:cNvPr>
          <p:cNvSpPr/>
          <p:nvPr/>
        </p:nvSpPr>
        <p:spPr>
          <a:xfrm>
            <a:off x="6329075" y="3165540"/>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a:extLst>
              <a:ext uri="{FF2B5EF4-FFF2-40B4-BE49-F238E27FC236}">
                <a16:creationId xmlns:a16="http://schemas.microsoft.com/office/drawing/2014/main" id="{1EF02029-0F2B-1D63-FB6A-28FDFBBE60DE}"/>
              </a:ext>
            </a:extLst>
          </p:cNvPr>
          <p:cNvSpPr/>
          <p:nvPr/>
        </p:nvSpPr>
        <p:spPr>
          <a:xfrm>
            <a:off x="6987186" y="3339496"/>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a:extLst>
              <a:ext uri="{FF2B5EF4-FFF2-40B4-BE49-F238E27FC236}">
                <a16:creationId xmlns:a16="http://schemas.microsoft.com/office/drawing/2014/main" id="{8497D508-FDD5-5F9A-43C6-5FAF1DF42059}"/>
              </a:ext>
            </a:extLst>
          </p:cNvPr>
          <p:cNvSpPr/>
          <p:nvPr/>
        </p:nvSpPr>
        <p:spPr>
          <a:xfrm>
            <a:off x="6740555" y="3915996"/>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a:extLst>
              <a:ext uri="{FF2B5EF4-FFF2-40B4-BE49-F238E27FC236}">
                <a16:creationId xmlns:a16="http://schemas.microsoft.com/office/drawing/2014/main" id="{2CF45B4F-0127-BE11-D7BA-F1B4A6DA5F67}"/>
              </a:ext>
            </a:extLst>
          </p:cNvPr>
          <p:cNvSpPr/>
          <p:nvPr/>
        </p:nvSpPr>
        <p:spPr>
          <a:xfrm>
            <a:off x="6644035" y="1890025"/>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Oval 12">
            <a:extLst>
              <a:ext uri="{FF2B5EF4-FFF2-40B4-BE49-F238E27FC236}">
                <a16:creationId xmlns:a16="http://schemas.microsoft.com/office/drawing/2014/main" id="{BFA1BA18-AD7B-5F41-1DF6-BF95823ED9DF}"/>
              </a:ext>
            </a:extLst>
          </p:cNvPr>
          <p:cNvSpPr/>
          <p:nvPr/>
        </p:nvSpPr>
        <p:spPr>
          <a:xfrm>
            <a:off x="4952395" y="2116692"/>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Speech Bubble: Rectangle with Corners Rounded 13">
            <a:extLst>
              <a:ext uri="{FF2B5EF4-FFF2-40B4-BE49-F238E27FC236}">
                <a16:creationId xmlns:a16="http://schemas.microsoft.com/office/drawing/2014/main" id="{3E81795C-1A4C-F7A3-2B44-32DB4642FEAE}"/>
              </a:ext>
            </a:extLst>
          </p:cNvPr>
          <p:cNvSpPr/>
          <p:nvPr/>
        </p:nvSpPr>
        <p:spPr>
          <a:xfrm>
            <a:off x="6644035" y="4269391"/>
            <a:ext cx="1130668" cy="373406"/>
          </a:xfrm>
          <a:prstGeom prst="wedgeRoundRectCallout">
            <a:avLst>
              <a:gd name="adj1" fmla="val -26464"/>
              <a:gd name="adj2" fmla="val -92372"/>
              <a:gd name="adj3" fmla="val 16667"/>
            </a:avLst>
          </a:prstGeom>
          <a:solidFill>
            <a:srgbClr val="7030A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solidFill>
                <a:effectLst/>
                <a:uLnTx/>
                <a:uFillTx/>
                <a:latin typeface="Gill Sans MT" panose="020B0502020104020203" pitchFamily="34" charset="0"/>
                <a:ea typeface="+mn-ea"/>
                <a:cs typeface="+mn-cs"/>
              </a:rPr>
              <a:t>South Africa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5" name="Speech Bubble: Rectangle with Corners Rounded 14">
            <a:extLst>
              <a:ext uri="{FF2B5EF4-FFF2-40B4-BE49-F238E27FC236}">
                <a16:creationId xmlns:a16="http://schemas.microsoft.com/office/drawing/2014/main" id="{42D302F6-E12D-E291-4BDA-49FC7E58C9C4}"/>
              </a:ext>
            </a:extLst>
          </p:cNvPr>
          <p:cNvSpPr/>
          <p:nvPr/>
        </p:nvSpPr>
        <p:spPr>
          <a:xfrm>
            <a:off x="7288275" y="3426474"/>
            <a:ext cx="795537" cy="373405"/>
          </a:xfrm>
          <a:prstGeom prst="wedgeRoundRectCallout">
            <a:avLst>
              <a:gd name="adj1" fmla="val -61921"/>
              <a:gd name="adj2" fmla="val -32682"/>
              <a:gd name="adj3" fmla="val 16667"/>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solidFill>
                <a:effectLst/>
                <a:uLnTx/>
                <a:uFillTx/>
                <a:latin typeface="Gill Sans MT" panose="020B0502020104020203" pitchFamily="34" charset="0"/>
                <a:ea typeface="+mn-ea"/>
                <a:cs typeface="+mn-cs"/>
              </a:rPr>
              <a:t>Kenya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6" name="Speech Bubble: Rectangle with Corners Rounded 15">
            <a:extLst>
              <a:ext uri="{FF2B5EF4-FFF2-40B4-BE49-F238E27FC236}">
                <a16:creationId xmlns:a16="http://schemas.microsoft.com/office/drawing/2014/main" id="{89FBEBEB-AF3B-E228-F602-BDE700793F90}"/>
              </a:ext>
            </a:extLst>
          </p:cNvPr>
          <p:cNvSpPr/>
          <p:nvPr/>
        </p:nvSpPr>
        <p:spPr>
          <a:xfrm>
            <a:off x="5844866" y="3589553"/>
            <a:ext cx="732450" cy="373405"/>
          </a:xfrm>
          <a:prstGeom prst="wedgeRoundRectCallout">
            <a:avLst>
              <a:gd name="adj1" fmla="val 32216"/>
              <a:gd name="adj2" fmla="val -102577"/>
              <a:gd name="adj3" fmla="val 16667"/>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Nigeria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7" name="Speech Bubble: Rectangle with Corners Rounded 16">
            <a:extLst>
              <a:ext uri="{FF2B5EF4-FFF2-40B4-BE49-F238E27FC236}">
                <a16:creationId xmlns:a16="http://schemas.microsoft.com/office/drawing/2014/main" id="{240C797E-4371-AA4C-A450-D3FFB614F28D}"/>
              </a:ext>
            </a:extLst>
          </p:cNvPr>
          <p:cNvSpPr/>
          <p:nvPr/>
        </p:nvSpPr>
        <p:spPr>
          <a:xfrm>
            <a:off x="6166515" y="1258071"/>
            <a:ext cx="767080" cy="373405"/>
          </a:xfrm>
          <a:prstGeom prst="wedgeRoundRectCallout">
            <a:avLst>
              <a:gd name="adj1" fmla="val 26918"/>
              <a:gd name="adj2" fmla="val 104212"/>
              <a:gd name="adj3" fmla="val 16667"/>
            </a:avLst>
          </a:prstGeom>
          <a:solidFill>
            <a:schemeClr val="accent1">
              <a:lumMod val="75000"/>
            </a:schemeClr>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prstClr val="white"/>
                </a:solidFill>
                <a:effectLst/>
                <a:uLnTx/>
                <a:uFillTx/>
                <a:latin typeface="Gill Sans MT" panose="020B0502020104020203" pitchFamily="34" charset="0"/>
                <a:ea typeface="+mn-ea"/>
                <a:cs typeface="+mn-cs"/>
              </a:rPr>
              <a:t>England</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18" name="Speech Bubble: Rectangle with Corners Rounded 17">
            <a:extLst>
              <a:ext uri="{FF2B5EF4-FFF2-40B4-BE49-F238E27FC236}">
                <a16:creationId xmlns:a16="http://schemas.microsoft.com/office/drawing/2014/main" id="{F779F6BE-A73D-E77B-FFE4-3A8A90875074}"/>
              </a:ext>
            </a:extLst>
          </p:cNvPr>
          <p:cNvSpPr/>
          <p:nvPr/>
        </p:nvSpPr>
        <p:spPr>
          <a:xfrm>
            <a:off x="4729936" y="1603598"/>
            <a:ext cx="767080" cy="373405"/>
          </a:xfrm>
          <a:prstGeom prst="wedgeRoundRectCallout">
            <a:avLst>
              <a:gd name="adj1" fmla="val -8844"/>
              <a:gd name="adj2" fmla="val 82445"/>
              <a:gd name="adj3" fmla="val 16667"/>
            </a:avLst>
          </a:prstGeom>
          <a:solidFill>
            <a:srgbClr val="0070C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Canada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32" name="Rectangle: Rounded Corners 31">
            <a:extLst>
              <a:ext uri="{FF2B5EF4-FFF2-40B4-BE49-F238E27FC236}">
                <a16:creationId xmlns:a16="http://schemas.microsoft.com/office/drawing/2014/main" id="{0DBB28A6-A4C1-4357-3E15-C248C1C451A4}"/>
              </a:ext>
            </a:extLst>
          </p:cNvPr>
          <p:cNvSpPr/>
          <p:nvPr/>
        </p:nvSpPr>
        <p:spPr>
          <a:xfrm>
            <a:off x="456878" y="3237073"/>
            <a:ext cx="1902134" cy="361637"/>
          </a:xfrm>
          <a:prstGeom prst="roundRect">
            <a:avLst>
              <a:gd name="adj" fmla="val 0"/>
            </a:avLst>
          </a:prstGeom>
          <a:solidFill>
            <a:srgbClr val="FF00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Consulting</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4" name="Rectangle: Rounded Corners 43">
            <a:extLst>
              <a:ext uri="{FF2B5EF4-FFF2-40B4-BE49-F238E27FC236}">
                <a16:creationId xmlns:a16="http://schemas.microsoft.com/office/drawing/2014/main" id="{485A705E-B54A-54C5-C0CF-DEE668C4E86D}"/>
              </a:ext>
            </a:extLst>
          </p:cNvPr>
          <p:cNvSpPr/>
          <p:nvPr/>
        </p:nvSpPr>
        <p:spPr>
          <a:xfrm>
            <a:off x="456877" y="3626787"/>
            <a:ext cx="3886713" cy="361637"/>
          </a:xfrm>
          <a:prstGeom prst="roundRect">
            <a:avLst>
              <a:gd name="adj" fmla="val 0"/>
            </a:avLst>
          </a:prstGeom>
          <a:solidFill>
            <a:srgbClr val="FF33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Technology &amp; Engineering Services</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6" name="Rectangle: Rounded Corners 45">
            <a:extLst>
              <a:ext uri="{FF2B5EF4-FFF2-40B4-BE49-F238E27FC236}">
                <a16:creationId xmlns:a16="http://schemas.microsoft.com/office/drawing/2014/main" id="{F6A6F948-9ABD-79B8-A8E3-365B40B56F32}"/>
              </a:ext>
            </a:extLst>
          </p:cNvPr>
          <p:cNvSpPr/>
          <p:nvPr/>
        </p:nvSpPr>
        <p:spPr>
          <a:xfrm>
            <a:off x="461237" y="4021050"/>
            <a:ext cx="3142756" cy="361637"/>
          </a:xfrm>
          <a:prstGeom prst="roundRect">
            <a:avLst>
              <a:gd name="adj" fmla="val 0"/>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Plus: Robotics, ML and AI</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47" name="Rectangle: Rounded Corners 46">
            <a:extLst>
              <a:ext uri="{FF2B5EF4-FFF2-40B4-BE49-F238E27FC236}">
                <a16:creationId xmlns:a16="http://schemas.microsoft.com/office/drawing/2014/main" id="{EB23DC03-235D-4459-43B6-2BCDBA4EA69D}"/>
              </a:ext>
            </a:extLst>
          </p:cNvPr>
          <p:cNvSpPr/>
          <p:nvPr/>
        </p:nvSpPr>
        <p:spPr>
          <a:xfrm>
            <a:off x="456880" y="4819024"/>
            <a:ext cx="1680780" cy="361637"/>
          </a:xfrm>
          <a:prstGeom prst="roundRect">
            <a:avLst>
              <a:gd name="adj" fmla="val 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Studios</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pic>
        <p:nvPicPr>
          <p:cNvPr id="48" name="Picture 6" descr="United Kingdom - Free flags icons">
            <a:extLst>
              <a:ext uri="{FF2B5EF4-FFF2-40B4-BE49-F238E27FC236}">
                <a16:creationId xmlns:a16="http://schemas.microsoft.com/office/drawing/2014/main" id="{1E18F54D-4DB3-90E7-7FCC-F8F18B6C39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522940" y="5432686"/>
            <a:ext cx="480036" cy="48003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8" descr="Canada Flag Icon Images - Free Download on Freepik">
            <a:extLst>
              <a:ext uri="{FF2B5EF4-FFF2-40B4-BE49-F238E27FC236}">
                <a16:creationId xmlns:a16="http://schemas.microsoft.com/office/drawing/2014/main" id="{6920CE57-BCCD-D1A4-67DE-815663463D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5314170" y="5432686"/>
            <a:ext cx="480036" cy="48003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0" descr="Nigeria - Free flags icons">
            <a:extLst>
              <a:ext uri="{FF2B5EF4-FFF2-40B4-BE49-F238E27FC236}">
                <a16:creationId xmlns:a16="http://schemas.microsoft.com/office/drawing/2014/main" id="{A9BC5CAD-9323-D74E-8EC4-84D52A88B00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058238" y="5112309"/>
            <a:ext cx="1038156" cy="103815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Kenya Flag PNGs for Free Download">
            <a:extLst>
              <a:ext uri="{FF2B5EF4-FFF2-40B4-BE49-F238E27FC236}">
                <a16:creationId xmlns:a16="http://schemas.microsoft.com/office/drawing/2014/main" id="{7200C5E1-EA03-40F0-3411-EACFF714BA5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362439" y="5401836"/>
            <a:ext cx="506924" cy="506924"/>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20B14F4C-382A-115D-B398-D01A2E381A0C}"/>
              </a:ext>
            </a:extLst>
          </p:cNvPr>
          <p:cNvPicPr>
            <a:picLocks noChangeAspect="1"/>
          </p:cNvPicPr>
          <p:nvPr/>
        </p:nvPicPr>
        <p:blipFill rotWithShape="1">
          <a:blip r:embed="rId7"/>
          <a:srcRect l="19025" t="20259" r="19154" b="18998"/>
          <a:stretch/>
        </p:blipFill>
        <p:spPr>
          <a:xfrm>
            <a:off x="8197421" y="5394785"/>
            <a:ext cx="521208" cy="512118"/>
          </a:xfrm>
          <a:prstGeom prst="rect">
            <a:avLst/>
          </a:prstGeom>
        </p:spPr>
      </p:pic>
      <p:sp>
        <p:nvSpPr>
          <p:cNvPr id="55" name="Rectangle 54">
            <a:extLst>
              <a:ext uri="{FF2B5EF4-FFF2-40B4-BE49-F238E27FC236}">
                <a16:creationId xmlns:a16="http://schemas.microsoft.com/office/drawing/2014/main" id="{0F82FEEF-B5DB-278A-52E8-35387EE7F86A}"/>
              </a:ext>
            </a:extLst>
          </p:cNvPr>
          <p:cNvSpPr/>
          <p:nvPr/>
        </p:nvSpPr>
        <p:spPr>
          <a:xfrm>
            <a:off x="2610920" y="237408"/>
            <a:ext cx="7990626" cy="653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a:extLst>
              <a:ext uri="{FF2B5EF4-FFF2-40B4-BE49-F238E27FC236}">
                <a16:creationId xmlns:a16="http://schemas.microsoft.com/office/drawing/2014/main" id="{A680C7F0-00B9-26C0-C5DC-C9FBBD95C6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34537" y="337141"/>
            <a:ext cx="1268760" cy="439017"/>
          </a:xfrm>
          <a:prstGeom prst="rect">
            <a:avLst/>
          </a:prstGeom>
        </p:spPr>
      </p:pic>
      <p:sp>
        <p:nvSpPr>
          <p:cNvPr id="7" name="Rectangle: Rounded Corners 6">
            <a:extLst>
              <a:ext uri="{FF2B5EF4-FFF2-40B4-BE49-F238E27FC236}">
                <a16:creationId xmlns:a16="http://schemas.microsoft.com/office/drawing/2014/main" id="{1F5D4904-28B7-D706-21AC-5F9A236C32FC}"/>
              </a:ext>
            </a:extLst>
          </p:cNvPr>
          <p:cNvSpPr/>
          <p:nvPr/>
        </p:nvSpPr>
        <p:spPr>
          <a:xfrm>
            <a:off x="460489" y="5213503"/>
            <a:ext cx="1431435" cy="361637"/>
          </a:xfrm>
          <a:prstGeom prst="roundRect">
            <a:avLst>
              <a:gd name="adj" fmla="val 0"/>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Qucoon Cloud</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9" name="Oval 8">
            <a:extLst>
              <a:ext uri="{FF2B5EF4-FFF2-40B4-BE49-F238E27FC236}">
                <a16:creationId xmlns:a16="http://schemas.microsoft.com/office/drawing/2014/main" id="{AC0FDD64-693E-EF04-A331-BEE39180FC75}"/>
              </a:ext>
            </a:extLst>
          </p:cNvPr>
          <p:cNvSpPr/>
          <p:nvPr/>
        </p:nvSpPr>
        <p:spPr>
          <a:xfrm>
            <a:off x="7202518" y="2592046"/>
            <a:ext cx="182880" cy="1828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Speech Bubble: Rectangle with Corners Rounded 10">
            <a:extLst>
              <a:ext uri="{FF2B5EF4-FFF2-40B4-BE49-F238E27FC236}">
                <a16:creationId xmlns:a16="http://schemas.microsoft.com/office/drawing/2014/main" id="{2D6052BA-3ACE-313E-CBA7-CF52AF06751D}"/>
              </a:ext>
            </a:extLst>
          </p:cNvPr>
          <p:cNvSpPr/>
          <p:nvPr/>
        </p:nvSpPr>
        <p:spPr>
          <a:xfrm>
            <a:off x="7046601" y="2083126"/>
            <a:ext cx="795537" cy="373405"/>
          </a:xfrm>
          <a:prstGeom prst="wedgeRoundRectCallout">
            <a:avLst>
              <a:gd name="adj1" fmla="val -17467"/>
              <a:gd name="adj2" fmla="val 78161"/>
              <a:gd name="adj3" fmla="val 16667"/>
            </a:avLst>
          </a:prstGeom>
          <a:solidFill>
            <a:srgbClr val="00B05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Dubai</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pic>
        <p:nvPicPr>
          <p:cNvPr id="23" name="Picture 22">
            <a:extLst>
              <a:ext uri="{FF2B5EF4-FFF2-40B4-BE49-F238E27FC236}">
                <a16:creationId xmlns:a16="http://schemas.microsoft.com/office/drawing/2014/main" id="{8D0AD521-D911-FC91-C76F-69383D94F7EB}"/>
              </a:ext>
            </a:extLst>
          </p:cNvPr>
          <p:cNvPicPr>
            <a:picLocks noChangeAspect="1"/>
          </p:cNvPicPr>
          <p:nvPr/>
        </p:nvPicPr>
        <p:blipFill>
          <a:blip r:embed="rId9"/>
          <a:stretch>
            <a:fillRect/>
          </a:stretch>
        </p:blipFill>
        <p:spPr>
          <a:xfrm>
            <a:off x="9046687" y="5383332"/>
            <a:ext cx="496111" cy="496111"/>
          </a:xfrm>
          <a:prstGeom prst="rect">
            <a:avLst/>
          </a:prstGeom>
        </p:spPr>
      </p:pic>
      <p:pic>
        <p:nvPicPr>
          <p:cNvPr id="24" name="Picture 23">
            <a:extLst>
              <a:ext uri="{FF2B5EF4-FFF2-40B4-BE49-F238E27FC236}">
                <a16:creationId xmlns:a16="http://schemas.microsoft.com/office/drawing/2014/main" id="{7FF228EC-58EA-9412-BE86-BEF5FD602E35}"/>
              </a:ext>
            </a:extLst>
          </p:cNvPr>
          <p:cNvPicPr>
            <a:picLocks noChangeAspect="1"/>
          </p:cNvPicPr>
          <p:nvPr/>
        </p:nvPicPr>
        <p:blipFill>
          <a:blip r:embed="rId10"/>
          <a:srcRect l="19455" r="20705" b="2833"/>
          <a:stretch/>
        </p:blipFill>
        <p:spPr>
          <a:xfrm>
            <a:off x="3692314" y="5413833"/>
            <a:ext cx="583660" cy="500421"/>
          </a:xfrm>
          <a:prstGeom prst="rect">
            <a:avLst/>
          </a:prstGeom>
        </p:spPr>
      </p:pic>
      <p:sp>
        <p:nvSpPr>
          <p:cNvPr id="25" name="Oval 24">
            <a:extLst>
              <a:ext uri="{FF2B5EF4-FFF2-40B4-BE49-F238E27FC236}">
                <a16:creationId xmlns:a16="http://schemas.microsoft.com/office/drawing/2014/main" id="{FC61B9E5-8058-7D09-37FA-F489F1E78A40}"/>
              </a:ext>
            </a:extLst>
          </p:cNvPr>
          <p:cNvSpPr/>
          <p:nvPr/>
        </p:nvSpPr>
        <p:spPr>
          <a:xfrm>
            <a:off x="4095256" y="2495882"/>
            <a:ext cx="193040" cy="173956"/>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Speech Bubble: Rectangle with Corners Rounded 25">
            <a:extLst>
              <a:ext uri="{FF2B5EF4-FFF2-40B4-BE49-F238E27FC236}">
                <a16:creationId xmlns:a16="http://schemas.microsoft.com/office/drawing/2014/main" id="{9C5F22D2-FE53-34C9-9839-7DA7A508476B}"/>
              </a:ext>
            </a:extLst>
          </p:cNvPr>
          <p:cNvSpPr/>
          <p:nvPr/>
        </p:nvSpPr>
        <p:spPr>
          <a:xfrm>
            <a:off x="3872797" y="1982788"/>
            <a:ext cx="767080" cy="373405"/>
          </a:xfrm>
          <a:prstGeom prst="wedgeRoundRectCallout">
            <a:avLst>
              <a:gd name="adj1" fmla="val -8844"/>
              <a:gd name="adj2" fmla="val 82445"/>
              <a:gd name="adj3" fmla="val 16667"/>
            </a:avLst>
          </a:prstGeom>
          <a:solidFill>
            <a:srgbClr val="FF0000"/>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U S A</a:t>
            </a:r>
            <a:endParaRPr kumimoji="0" lang="en-NG" sz="14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27" name="Rectangle: Rounded Corners 26">
            <a:extLst>
              <a:ext uri="{FF2B5EF4-FFF2-40B4-BE49-F238E27FC236}">
                <a16:creationId xmlns:a16="http://schemas.microsoft.com/office/drawing/2014/main" id="{F4CCC79F-7BE3-04B3-7051-A1DBBC9FD560}"/>
              </a:ext>
            </a:extLst>
          </p:cNvPr>
          <p:cNvSpPr/>
          <p:nvPr/>
        </p:nvSpPr>
        <p:spPr>
          <a:xfrm>
            <a:off x="464109" y="5622154"/>
            <a:ext cx="963410" cy="361637"/>
          </a:xfrm>
          <a:prstGeom prst="roundRect">
            <a:avLst>
              <a:gd name="adj" fmla="val 0"/>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Academy</a:t>
            </a:r>
            <a:endParaRPr kumimoji="0" lang="en-NG" sz="1800" b="0" i="1"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p:txBody>
      </p:sp>
      <p:sp>
        <p:nvSpPr>
          <p:cNvPr id="28" name="Rectangle: Rounded Corners 27">
            <a:extLst>
              <a:ext uri="{FF2B5EF4-FFF2-40B4-BE49-F238E27FC236}">
                <a16:creationId xmlns:a16="http://schemas.microsoft.com/office/drawing/2014/main" id="{3B4E96D3-503C-21A2-F001-2299E5D66F1E}"/>
              </a:ext>
            </a:extLst>
          </p:cNvPr>
          <p:cNvSpPr/>
          <p:nvPr/>
        </p:nvSpPr>
        <p:spPr>
          <a:xfrm>
            <a:off x="464109" y="4420542"/>
            <a:ext cx="2498642" cy="361637"/>
          </a:xfrm>
          <a:prstGeom prst="roundRect">
            <a:avLst>
              <a:gd name="adj" fmla="val 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Qucoon Digital Business</a:t>
            </a:r>
            <a:endParaRPr kumimoji="0" lang="en-NG" sz="1800" b="0" i="1"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
        <p:nvSpPr>
          <p:cNvPr id="22" name="TextBox 21">
            <a:extLst>
              <a:ext uri="{FF2B5EF4-FFF2-40B4-BE49-F238E27FC236}">
                <a16:creationId xmlns:a16="http://schemas.microsoft.com/office/drawing/2014/main" id="{7C56197C-9DD8-0CDE-4D25-4D6C2134DC24}"/>
              </a:ext>
            </a:extLst>
          </p:cNvPr>
          <p:cNvSpPr txBox="1"/>
          <p:nvPr/>
        </p:nvSpPr>
        <p:spPr>
          <a:xfrm>
            <a:off x="356068" y="2142233"/>
            <a:ext cx="3247925" cy="861774"/>
          </a:xfrm>
          <a:prstGeom prst="rect">
            <a:avLst/>
          </a:prstGeom>
          <a:noFill/>
        </p:spPr>
        <p:txBody>
          <a:bodyPr wrap="square" rtlCol="0">
            <a:spAutoFit/>
          </a:bodyPr>
          <a:lstStyle/>
          <a:p>
            <a:pPr marL="0" marR="0" lvl="0" indent="0" algn="l" defTabSz="285684"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rPr>
              <a:t>QUCOON KEY SERVICES</a:t>
            </a:r>
            <a:endParaRPr kumimoji="0" lang="en-NG" sz="2500" b="0" i="0" u="none" strike="noStrike" kern="1200" cap="none" spc="0" normalizeH="0" baseline="0" noProof="0" dirty="0">
              <a:ln>
                <a:noFill/>
              </a:ln>
              <a:solidFill>
                <a:prstClr val="black"/>
              </a:solidFill>
              <a:effectLst/>
              <a:uLnTx/>
              <a:uFillTx/>
              <a:latin typeface="Gill Sans MT" panose="020B0502020104020203" pitchFamily="34" charset="0"/>
              <a:ea typeface="+mn-ea"/>
              <a:cs typeface="+mn-cs"/>
            </a:endParaRPr>
          </a:p>
        </p:txBody>
      </p:sp>
      <p:sp>
        <p:nvSpPr>
          <p:cNvPr id="4" name="TextBox 3">
            <a:extLst>
              <a:ext uri="{FF2B5EF4-FFF2-40B4-BE49-F238E27FC236}">
                <a16:creationId xmlns:a16="http://schemas.microsoft.com/office/drawing/2014/main" id="{80240857-E30E-52AD-7039-D834F258D411}"/>
              </a:ext>
            </a:extLst>
          </p:cNvPr>
          <p:cNvSpPr txBox="1"/>
          <p:nvPr/>
        </p:nvSpPr>
        <p:spPr>
          <a:xfrm>
            <a:off x="375721" y="353337"/>
            <a:ext cx="4405001" cy="954107"/>
          </a:xfrm>
          <a:prstGeom prst="rect">
            <a:avLst/>
          </a:prstGeom>
          <a:noFill/>
        </p:spPr>
        <p:txBody>
          <a:bodyPr wrap="square" rtlCol="0">
            <a:spAutoFit/>
          </a:bodyPr>
          <a:lstStyle>
            <a:defPPr>
              <a:defRPr lang="en-US"/>
            </a:defPPr>
            <a:lvl1pPr>
              <a:defRPr sz="2800">
                <a:solidFill>
                  <a:schemeClr val="accent6">
                    <a:lumMod val="60000"/>
                    <a:lumOff val="40000"/>
                  </a:schemeClr>
                </a:solidFill>
                <a:latin typeface="Gill Sans MT Condensed" panose="020B05060201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Gill Sans MT Condensed" panose="020B0506020104020203" pitchFamily="34" charset="0"/>
                <a:ea typeface="+mn-ea"/>
                <a:cs typeface="+mn-cs"/>
              </a:rPr>
              <a:t>ABOUT</a:t>
            </a:r>
            <a:r>
              <a:rPr kumimoji="0" lang="en-US" sz="1200" b="0" i="0" u="none" strike="noStrike" kern="1200" cap="none" spc="0" normalizeH="0" baseline="0" noProof="0" dirty="0">
                <a:ln>
                  <a:noFill/>
                </a:ln>
                <a:solidFill>
                  <a:schemeClr val="tx1"/>
                </a:solidFill>
                <a:effectLst/>
                <a:uLnTx/>
                <a:uFillTx/>
                <a:latin typeface="Gill Sans MT Condensed" panose="020B0506020104020203" pitchFamily="34" charset="0"/>
                <a:ea typeface="+mn-ea"/>
                <a:cs typeface="+mn-cs"/>
              </a:rPr>
              <a:t> </a:t>
            </a:r>
            <a:r>
              <a:rPr kumimoji="0" lang="en-US" sz="2800" b="0" i="0" u="none" strike="noStrike" kern="1200" cap="none" spc="0" normalizeH="0" baseline="0" noProof="0" dirty="0">
                <a:ln>
                  <a:noFill/>
                </a:ln>
                <a:solidFill>
                  <a:schemeClr val="tx1"/>
                </a:solidFill>
                <a:effectLst/>
                <a:uLnTx/>
                <a:uFillTx/>
                <a:latin typeface="Gill Sans MT Condensed" panose="020B0506020104020203" pitchFamily="34" charset="0"/>
                <a:ea typeface="+mn-ea"/>
                <a:cs typeface="+mn-cs"/>
              </a:rPr>
              <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Gill Sans MT Condensed" panose="020B0506020104020203" pitchFamily="34" charset="0"/>
                <a:ea typeface="+mn-ea"/>
                <a:cs typeface="+mn-cs"/>
              </a:rPr>
              <a:t>LOCATION. SERVICES</a:t>
            </a:r>
          </a:p>
        </p:txBody>
      </p:sp>
    </p:spTree>
    <p:extLst>
      <p:ext uri="{BB962C8B-B14F-4D97-AF65-F5344CB8AC3E}">
        <p14:creationId xmlns:p14="http://schemas.microsoft.com/office/powerpoint/2010/main" val="2685925875"/>
      </p:ext>
    </p:extLst>
  </p:cSld>
  <p:clrMapOvr>
    <a:masterClrMapping/>
  </p:clrMapOvr>
  <mc:AlternateContent xmlns:mc="http://schemas.openxmlformats.org/markup-compatibility/2006" xmlns:p14="http://schemas.microsoft.com/office/powerpoint/2010/main">
    <mc:Choice Requires="p14">
      <p:transition spd="slow" p14:dur="1500" advClick="0">
        <p:cover/>
      </p:transition>
    </mc:Choice>
    <mc:Fallback xmlns="">
      <p:transition spd="slow" advClick="0">
        <p:cov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3325918F-0177-349C-2095-E406D10FF6C7}"/>
              </a:ext>
            </a:extLst>
          </p:cNvPr>
          <p:cNvGrpSpPr/>
          <p:nvPr/>
        </p:nvGrpSpPr>
        <p:grpSpPr>
          <a:xfrm>
            <a:off x="10293614" y="335166"/>
            <a:ext cx="1503979" cy="513874"/>
            <a:chOff x="10389414" y="188107"/>
            <a:chExt cx="1503979" cy="513874"/>
          </a:xfrm>
        </p:grpSpPr>
        <p:pic>
          <p:nvPicPr>
            <p:cNvPr id="42" name="Picture 41">
              <a:extLst>
                <a:ext uri="{FF2B5EF4-FFF2-40B4-BE49-F238E27FC236}">
                  <a16:creationId xmlns:a16="http://schemas.microsoft.com/office/drawing/2014/main" id="{80011A1C-7E1A-5215-C067-B6BDAC7E2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0B93A934-5043-7A48-65C5-180AD544177F}"/>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26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9" name="TextBox 8">
            <a:extLst>
              <a:ext uri="{FF2B5EF4-FFF2-40B4-BE49-F238E27FC236}">
                <a16:creationId xmlns:a16="http://schemas.microsoft.com/office/drawing/2014/main" id="{C3916C3A-87BD-4E7A-9AB8-DF0CDF4DA624}"/>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i="1" dirty="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p:txBody>
      </p:sp>
      <p:sp>
        <p:nvSpPr>
          <p:cNvPr id="6" name="Content Placeholder 5">
            <a:extLst>
              <a:ext uri="{FF2B5EF4-FFF2-40B4-BE49-F238E27FC236}">
                <a16:creationId xmlns:a16="http://schemas.microsoft.com/office/drawing/2014/main" id="{C1366C1A-0BF8-4CBB-9CBE-9E08B729386A}"/>
              </a:ext>
            </a:extLst>
          </p:cNvPr>
          <p:cNvSpPr>
            <a:spLocks noGrp="1"/>
          </p:cNvSpPr>
          <p:nvPr>
            <p:ph idx="1"/>
          </p:nvPr>
        </p:nvSpPr>
        <p:spPr>
          <a:xfrm>
            <a:off x="838200" y="2578921"/>
            <a:ext cx="10121348" cy="2534340"/>
          </a:xfrm>
        </p:spPr>
        <p:txBody>
          <a:bodyPr>
            <a:normAutofit fontScale="70000" lnSpcReduction="20000"/>
          </a:bodyPr>
          <a:lstStyle/>
          <a:p>
            <a:pPr marL="0" indent="0" algn="ctr">
              <a:buNone/>
            </a:pPr>
            <a:r>
              <a:rPr lang="en-US" sz="23800" dirty="0">
                <a:solidFill>
                  <a:schemeClr val="bg1">
                    <a:lumMod val="95000"/>
                  </a:schemeClr>
                </a:solidFill>
                <a:latin typeface="Allura" pitchFamily="2" charset="0"/>
              </a:rPr>
              <a:t>Thank you.</a:t>
            </a:r>
            <a:endParaRPr lang="en-NG" sz="23800" dirty="0">
              <a:solidFill>
                <a:schemeClr val="bg1">
                  <a:lumMod val="95000"/>
                </a:schemeClr>
              </a:solidFill>
              <a:latin typeface="Allura" pitchFamily="2" charset="0"/>
            </a:endParaRPr>
          </a:p>
        </p:txBody>
      </p:sp>
    </p:spTree>
    <p:extLst>
      <p:ext uri="{BB962C8B-B14F-4D97-AF65-F5344CB8AC3E}">
        <p14:creationId xmlns:p14="http://schemas.microsoft.com/office/powerpoint/2010/main" val="4030106934"/>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2ED817B7-0DD3-0FA5-D63E-0D2F886403F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3</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cxnSp>
        <p:nvCxnSpPr>
          <p:cNvPr id="7" name="Straight Connector 6">
            <a:extLst>
              <a:ext uri="{FF2B5EF4-FFF2-40B4-BE49-F238E27FC236}">
                <a16:creationId xmlns:a16="http://schemas.microsoft.com/office/drawing/2014/main" id="{BA27A959-075B-C913-A3E7-2B2450A21225}"/>
              </a:ext>
            </a:extLst>
          </p:cNvPr>
          <p:cNvCxnSpPr/>
          <p:nvPr/>
        </p:nvCxnSpPr>
        <p:spPr>
          <a:xfrm>
            <a:off x="410505" y="1217227"/>
            <a:ext cx="8662616" cy="0"/>
          </a:xfrm>
          <a:prstGeom prst="line">
            <a:avLst/>
          </a:prstGeom>
          <a:ln>
            <a:solidFill>
              <a:schemeClr val="accent2">
                <a:alpha val="46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6" name="Content Placeholder 5">
            <a:extLst>
              <a:ext uri="{FF2B5EF4-FFF2-40B4-BE49-F238E27FC236}">
                <a16:creationId xmlns:a16="http://schemas.microsoft.com/office/drawing/2014/main" id="{FB73CEE1-0F63-4AF3-A97E-5420622ED160}"/>
              </a:ext>
            </a:extLst>
          </p:cNvPr>
          <p:cNvSpPr>
            <a:spLocks noGrp="1"/>
          </p:cNvSpPr>
          <p:nvPr>
            <p:ph sz="half" idx="1"/>
          </p:nvPr>
        </p:nvSpPr>
        <p:spPr>
          <a:xfrm>
            <a:off x="6388443" y="2451008"/>
            <a:ext cx="5072286" cy="3559573"/>
          </a:xfrm>
        </p:spPr>
        <p:txBody>
          <a:bodyPr>
            <a:normAutofit/>
          </a:bodyPr>
          <a:lstStyle/>
          <a:p>
            <a:pPr marL="0" lvl="0" indent="0" algn="just" defTabSz="914400">
              <a:lnSpc>
                <a:spcPct val="100000"/>
              </a:lnSpc>
              <a:spcBef>
                <a:spcPts val="0"/>
              </a:spcBef>
              <a:buNone/>
              <a:defRPr/>
            </a:pPr>
            <a:r>
              <a:rPr lang="en-US" sz="1600" b="1" dirty="0">
                <a:solidFill>
                  <a:schemeClr val="accent2">
                    <a:lumMod val="40000"/>
                    <a:lumOff val="60000"/>
                  </a:schemeClr>
                </a:solidFill>
                <a:latin typeface="Gill Sans MT" panose="020B0502020104020203" pitchFamily="34" charset="0"/>
              </a:rPr>
              <a:t>About Dataset</a:t>
            </a:r>
          </a:p>
          <a:p>
            <a:pPr marL="0" lvl="0" indent="0" algn="just" defTabSz="914400">
              <a:lnSpc>
                <a:spcPct val="100000"/>
              </a:lnSpc>
              <a:spcBef>
                <a:spcPts val="0"/>
              </a:spcBef>
              <a:buNone/>
              <a:defRPr/>
            </a:pPr>
            <a:endParaRPr lang="en-US" sz="1600" dirty="0">
              <a:solidFill>
                <a:prstClr val="white"/>
              </a:solidFill>
              <a:latin typeface="Gill Sans MT" panose="020B0502020104020203" pitchFamily="34" charset="0"/>
            </a:endParaRPr>
          </a:p>
          <a:p>
            <a:pPr marL="0" lvl="0" indent="0" algn="just" defTabSz="914400">
              <a:lnSpc>
                <a:spcPct val="100000"/>
              </a:lnSpc>
              <a:spcBef>
                <a:spcPts val="0"/>
              </a:spcBef>
              <a:buNone/>
              <a:defRPr/>
            </a:pPr>
            <a:r>
              <a:rPr lang="en-US" sz="1700" dirty="0">
                <a:solidFill>
                  <a:prstClr val="white"/>
                </a:solidFill>
                <a:latin typeface="Gill Sans MT" panose="020B0502020104020203" pitchFamily="34" charset="0"/>
              </a:rPr>
              <a:t>The dataset used in this project contains 1000 different instances of individuals, and 7 attributes for each individual, which include;</a:t>
            </a:r>
          </a:p>
          <a:p>
            <a:pPr algn="just" defTabSz="914400">
              <a:lnSpc>
                <a:spcPct val="100000"/>
              </a:lnSpc>
              <a:spcBef>
                <a:spcPts val="0"/>
              </a:spcBef>
              <a:defRPr/>
            </a:pPr>
            <a:r>
              <a:rPr lang="en-US" sz="1700" dirty="0">
                <a:solidFill>
                  <a:prstClr val="white"/>
                </a:solidFill>
                <a:latin typeface="Gill Sans MT" panose="020B0502020104020203" pitchFamily="34" charset="0"/>
              </a:rPr>
              <a:t>Education</a:t>
            </a:r>
          </a:p>
          <a:p>
            <a:pPr algn="just" defTabSz="914400">
              <a:lnSpc>
                <a:spcPct val="100000"/>
              </a:lnSpc>
              <a:spcBef>
                <a:spcPts val="0"/>
              </a:spcBef>
              <a:defRPr/>
            </a:pPr>
            <a:r>
              <a:rPr lang="en-US" sz="1700" dirty="0">
                <a:solidFill>
                  <a:prstClr val="white"/>
                </a:solidFill>
                <a:latin typeface="Gill Sans MT" panose="020B0502020104020203" pitchFamily="34" charset="0"/>
              </a:rPr>
              <a:t>Experience (Years)</a:t>
            </a:r>
          </a:p>
          <a:p>
            <a:pPr algn="just" defTabSz="914400">
              <a:lnSpc>
                <a:spcPct val="100000"/>
              </a:lnSpc>
              <a:spcBef>
                <a:spcPts val="0"/>
              </a:spcBef>
              <a:defRPr/>
            </a:pPr>
            <a:r>
              <a:rPr lang="en-US" sz="1700" dirty="0">
                <a:solidFill>
                  <a:prstClr val="white"/>
                </a:solidFill>
                <a:latin typeface="Gill Sans MT" panose="020B0502020104020203" pitchFamily="34" charset="0"/>
              </a:rPr>
              <a:t>Location</a:t>
            </a:r>
          </a:p>
          <a:p>
            <a:pPr algn="just" defTabSz="914400">
              <a:lnSpc>
                <a:spcPct val="100000"/>
              </a:lnSpc>
              <a:spcBef>
                <a:spcPts val="0"/>
              </a:spcBef>
              <a:defRPr/>
            </a:pPr>
            <a:r>
              <a:rPr lang="en-US" sz="1700" dirty="0">
                <a:solidFill>
                  <a:prstClr val="white"/>
                </a:solidFill>
                <a:latin typeface="Gill Sans MT" panose="020B0502020104020203" pitchFamily="34" charset="0"/>
              </a:rPr>
              <a:t>Job Title</a:t>
            </a:r>
          </a:p>
          <a:p>
            <a:pPr algn="just" defTabSz="914400">
              <a:lnSpc>
                <a:spcPct val="100000"/>
              </a:lnSpc>
              <a:spcBef>
                <a:spcPts val="0"/>
              </a:spcBef>
              <a:defRPr/>
            </a:pPr>
            <a:r>
              <a:rPr lang="en-US" sz="1700" dirty="0">
                <a:solidFill>
                  <a:prstClr val="white"/>
                </a:solidFill>
                <a:latin typeface="Gill Sans MT" panose="020B0502020104020203" pitchFamily="34" charset="0"/>
              </a:rPr>
              <a:t>Age</a:t>
            </a:r>
          </a:p>
          <a:p>
            <a:pPr algn="just" defTabSz="914400">
              <a:lnSpc>
                <a:spcPct val="100000"/>
              </a:lnSpc>
              <a:spcBef>
                <a:spcPts val="0"/>
              </a:spcBef>
              <a:defRPr/>
            </a:pPr>
            <a:r>
              <a:rPr lang="en-US" sz="1700" dirty="0">
                <a:solidFill>
                  <a:prstClr val="white"/>
                </a:solidFill>
                <a:latin typeface="Gill Sans MT" panose="020B0502020104020203" pitchFamily="34" charset="0"/>
              </a:rPr>
              <a:t>Gender</a:t>
            </a:r>
          </a:p>
          <a:p>
            <a:pPr algn="just" defTabSz="914400">
              <a:lnSpc>
                <a:spcPct val="100000"/>
              </a:lnSpc>
              <a:spcBef>
                <a:spcPts val="0"/>
              </a:spcBef>
              <a:defRPr/>
            </a:pPr>
            <a:r>
              <a:rPr lang="en-US" sz="1700" dirty="0">
                <a:solidFill>
                  <a:prstClr val="white"/>
                </a:solidFill>
                <a:latin typeface="Gill Sans MT" panose="020B0502020104020203" pitchFamily="34" charset="0"/>
              </a:rPr>
              <a:t>Salary ($)</a:t>
            </a:r>
          </a:p>
          <a:p>
            <a:pPr marL="0" lvl="0" indent="0" algn="just" defTabSz="914400">
              <a:lnSpc>
                <a:spcPct val="100000"/>
              </a:lnSpc>
              <a:spcBef>
                <a:spcPts val="0"/>
              </a:spcBef>
              <a:buNone/>
              <a:defRPr/>
            </a:pPr>
            <a:endParaRPr lang="en-NG" sz="1700" dirty="0">
              <a:solidFill>
                <a:prstClr val="white"/>
              </a:solidFill>
              <a:latin typeface="Gill Sans MT" panose="020B0502020104020203" pitchFamily="34" charset="0"/>
            </a:endParaRPr>
          </a:p>
        </p:txBody>
      </p:sp>
      <p:sp>
        <p:nvSpPr>
          <p:cNvPr id="8" name="Content Placeholder 7">
            <a:extLst>
              <a:ext uri="{FF2B5EF4-FFF2-40B4-BE49-F238E27FC236}">
                <a16:creationId xmlns:a16="http://schemas.microsoft.com/office/drawing/2014/main" id="{84B97F03-6AF6-4096-A6E4-E4BD32E9F604}"/>
              </a:ext>
            </a:extLst>
          </p:cNvPr>
          <p:cNvSpPr>
            <a:spLocks noGrp="1"/>
          </p:cNvSpPr>
          <p:nvPr>
            <p:ph sz="half" idx="2"/>
          </p:nvPr>
        </p:nvSpPr>
        <p:spPr>
          <a:xfrm>
            <a:off x="410505" y="1511962"/>
            <a:ext cx="5248890" cy="3665513"/>
          </a:xfrm>
        </p:spPr>
        <p:txBody>
          <a:bodyPr>
            <a:normAutofit/>
          </a:bodyPr>
          <a:lstStyle/>
          <a:p>
            <a:pPr marL="0" indent="0" algn="just" defTabSz="914400">
              <a:lnSpc>
                <a:spcPct val="100000"/>
              </a:lnSpc>
              <a:spcBef>
                <a:spcPts val="0"/>
              </a:spcBef>
              <a:buNone/>
              <a:defRPr/>
            </a:pPr>
            <a:r>
              <a:rPr lang="en-US" sz="1800" b="1" dirty="0">
                <a:solidFill>
                  <a:schemeClr val="accent2">
                    <a:lumMod val="40000"/>
                    <a:lumOff val="60000"/>
                  </a:schemeClr>
                </a:solidFill>
                <a:latin typeface="Gill Sans MT" panose="020B0502020104020203" pitchFamily="34" charset="0"/>
              </a:rPr>
              <a:t>Project Goals</a:t>
            </a:r>
          </a:p>
          <a:p>
            <a:pPr marL="0" indent="0" algn="just" defTabSz="914400">
              <a:lnSpc>
                <a:spcPct val="100000"/>
              </a:lnSpc>
              <a:spcBef>
                <a:spcPts val="0"/>
              </a:spcBef>
              <a:buNone/>
              <a:defRPr/>
            </a:pPr>
            <a:br>
              <a:rPr lang="en-US" sz="1800" dirty="0">
                <a:solidFill>
                  <a:prstClr val="white"/>
                </a:solidFill>
                <a:latin typeface="Gill Sans MT" panose="020B0502020104020203" pitchFamily="34" charset="0"/>
              </a:rPr>
            </a:br>
            <a:r>
              <a:rPr lang="en-US" sz="1700" dirty="0">
                <a:solidFill>
                  <a:prstClr val="white"/>
                </a:solidFill>
                <a:latin typeface="Gill Sans MT" panose="020B0502020104020203" pitchFamily="34" charset="0"/>
              </a:rPr>
              <a:t>To accurately predict the expected salary to be paid to an individual in his/her field. The objectives of this project include:</a:t>
            </a:r>
          </a:p>
          <a:p>
            <a:pPr marL="0" indent="0" algn="just" defTabSz="914400">
              <a:lnSpc>
                <a:spcPct val="100000"/>
              </a:lnSpc>
              <a:spcBef>
                <a:spcPts val="0"/>
              </a:spcBef>
              <a:buNone/>
              <a:defRPr/>
            </a:pPr>
            <a:endParaRPr lang="en-US" sz="1700" dirty="0">
              <a:solidFill>
                <a:prstClr val="white"/>
              </a:solidFill>
              <a:latin typeface="Gill Sans MT" panose="020B0502020104020203" pitchFamily="34" charset="0"/>
            </a:endParaRPr>
          </a:p>
          <a:p>
            <a:pPr algn="just" defTabSz="914400">
              <a:lnSpc>
                <a:spcPct val="100000"/>
              </a:lnSpc>
              <a:spcBef>
                <a:spcPts val="0"/>
              </a:spcBef>
              <a:defRPr/>
            </a:pPr>
            <a:r>
              <a:rPr lang="en-US" sz="1700" dirty="0">
                <a:solidFill>
                  <a:prstClr val="white"/>
                </a:solidFill>
                <a:latin typeface="Gill Sans MT" panose="020B0502020104020203" pitchFamily="34" charset="0"/>
              </a:rPr>
              <a:t>To ascertain the attributes that affect an individual’s salary using Exploratory Data Analysis</a:t>
            </a:r>
          </a:p>
          <a:p>
            <a:pPr algn="just" defTabSz="914400">
              <a:lnSpc>
                <a:spcPct val="100000"/>
              </a:lnSpc>
              <a:spcBef>
                <a:spcPts val="0"/>
              </a:spcBef>
              <a:defRPr/>
            </a:pPr>
            <a:r>
              <a:rPr lang="en-US" sz="1700" dirty="0">
                <a:solidFill>
                  <a:prstClr val="white"/>
                </a:solidFill>
                <a:latin typeface="Gill Sans MT" panose="020B0502020104020203" pitchFamily="34" charset="0"/>
              </a:rPr>
              <a:t>To develop a linear regression model that predicts an individual’s salary.</a:t>
            </a:r>
          </a:p>
          <a:p>
            <a:pPr algn="just" defTabSz="914400">
              <a:lnSpc>
                <a:spcPct val="100000"/>
              </a:lnSpc>
              <a:spcBef>
                <a:spcPts val="0"/>
              </a:spcBef>
              <a:defRPr/>
            </a:pPr>
            <a:r>
              <a:rPr lang="en-US" sz="1700" dirty="0">
                <a:solidFill>
                  <a:prstClr val="white"/>
                </a:solidFill>
                <a:latin typeface="Gill Sans MT" panose="020B0502020104020203" pitchFamily="34" charset="0"/>
              </a:rPr>
              <a:t>To evaluate the linear regression model using root mean squared error</a:t>
            </a:r>
          </a:p>
        </p:txBody>
      </p:sp>
      <p:sp>
        <p:nvSpPr>
          <p:cNvPr id="13" name="TextBox 12">
            <a:extLst>
              <a:ext uri="{FF2B5EF4-FFF2-40B4-BE49-F238E27FC236}">
                <a16:creationId xmlns:a16="http://schemas.microsoft.com/office/drawing/2014/main" id="{7467B06E-E49C-4B21-8A3F-3528D37D155A}"/>
              </a:ext>
            </a:extLst>
          </p:cNvPr>
          <p:cNvSpPr txBox="1"/>
          <p:nvPr/>
        </p:nvSpPr>
        <p:spPr>
          <a:xfrm>
            <a:off x="402218" y="324261"/>
            <a:ext cx="5840303" cy="461665"/>
          </a:xfrm>
          <a:prstGeom prst="rect">
            <a:avLst/>
          </a:prstGeom>
          <a:noFill/>
        </p:spPr>
        <p:txBody>
          <a:bodyPr wrap="square" rtlCol="0">
            <a:spAutoFit/>
          </a:bodyPr>
          <a:lstStyle/>
          <a:p>
            <a:pPr marL="0" marR="0" lvl="0" indent="0" algn="l" defTabSz="91433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Gill Sans MT" panose="020B0502020104020203" pitchFamily="34" charset="0"/>
                <a:ea typeface="+mn-ea"/>
                <a:cs typeface="+mn-cs"/>
              </a:rPr>
              <a:t>PROJECT OVERVIEW</a:t>
            </a:r>
          </a:p>
        </p:txBody>
      </p:sp>
      <p:sp>
        <p:nvSpPr>
          <p:cNvPr id="14" name="TextBox 13">
            <a:extLst>
              <a:ext uri="{FF2B5EF4-FFF2-40B4-BE49-F238E27FC236}">
                <a16:creationId xmlns:a16="http://schemas.microsoft.com/office/drawing/2014/main" id="{6D42ECAD-449F-4044-9863-625BD4A291CB}"/>
              </a:ext>
            </a:extLst>
          </p:cNvPr>
          <p:cNvSpPr txBox="1"/>
          <p:nvPr/>
        </p:nvSpPr>
        <p:spPr>
          <a:xfrm>
            <a:off x="402218" y="742107"/>
            <a:ext cx="4116675" cy="338554"/>
          </a:xfrm>
          <a:prstGeom prst="rect">
            <a:avLst/>
          </a:prstGeom>
          <a:noFill/>
        </p:spPr>
        <p:txBody>
          <a:bodyPr wrap="square" rtlCol="0">
            <a:spAutoFit/>
          </a:bodyPr>
          <a:lstStyle/>
          <a:p>
            <a:pPr marL="0" marR="0" lvl="0" indent="0" algn="l" defTabSz="914338"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Gill Sans MT" panose="020B0502020104020203" pitchFamily="34" charset="0"/>
              </a:rPr>
              <a:t>Project </a:t>
            </a:r>
            <a:r>
              <a:rPr kumimoji="0" lang="en-US" sz="1600" b="0"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Goals and About Dataset</a:t>
            </a:r>
          </a:p>
        </p:txBody>
      </p:sp>
      <p:grpSp>
        <p:nvGrpSpPr>
          <p:cNvPr id="15" name="Group 14">
            <a:extLst>
              <a:ext uri="{FF2B5EF4-FFF2-40B4-BE49-F238E27FC236}">
                <a16:creationId xmlns:a16="http://schemas.microsoft.com/office/drawing/2014/main" id="{07FE34F9-8EFD-4423-86F6-9EBC825D22AE}"/>
              </a:ext>
            </a:extLst>
          </p:cNvPr>
          <p:cNvGrpSpPr/>
          <p:nvPr/>
        </p:nvGrpSpPr>
        <p:grpSpPr>
          <a:xfrm>
            <a:off x="10458748" y="390586"/>
            <a:ext cx="1503979" cy="513874"/>
            <a:chOff x="10389414" y="188107"/>
            <a:chExt cx="1503979" cy="513874"/>
          </a:xfrm>
        </p:grpSpPr>
        <p:pic>
          <p:nvPicPr>
            <p:cNvPr id="16" name="Picture 15">
              <a:extLst>
                <a:ext uri="{FF2B5EF4-FFF2-40B4-BE49-F238E27FC236}">
                  <a16:creationId xmlns:a16="http://schemas.microsoft.com/office/drawing/2014/main" id="{A65CECF7-58F3-4B6C-8B7E-AFC92C9E7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7" name="Picture 16">
              <a:extLst>
                <a:ext uri="{FF2B5EF4-FFF2-40B4-BE49-F238E27FC236}">
                  <a16:creationId xmlns:a16="http://schemas.microsoft.com/office/drawing/2014/main" id="{ED4D19C3-47A4-46C8-B3A3-345BD4F7E9D4}"/>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Tree>
    <p:extLst>
      <p:ext uri="{BB962C8B-B14F-4D97-AF65-F5344CB8AC3E}">
        <p14:creationId xmlns:p14="http://schemas.microsoft.com/office/powerpoint/2010/main" val="323367778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1151C"/>
        </a:solidFill>
        <a:effectLst/>
      </p:bgPr>
    </p:bg>
    <p:spTree>
      <p:nvGrpSpPr>
        <p:cNvPr id="1" name="">
          <a:extLst>
            <a:ext uri="{FF2B5EF4-FFF2-40B4-BE49-F238E27FC236}">
              <a16:creationId xmlns:a16="http://schemas.microsoft.com/office/drawing/2014/main" id="{3FDDE581-10F7-77C5-DE55-73AB159DFFEB}"/>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C18F1E54-F11D-61BC-1016-1E00D698A651}"/>
              </a:ext>
            </a:extLst>
          </p:cNvPr>
          <p:cNvGrpSpPr/>
          <p:nvPr/>
        </p:nvGrpSpPr>
        <p:grpSpPr>
          <a:xfrm>
            <a:off x="10434032" y="390586"/>
            <a:ext cx="1503979" cy="513874"/>
            <a:chOff x="10389414" y="188107"/>
            <a:chExt cx="1503979" cy="513874"/>
          </a:xfrm>
        </p:grpSpPr>
        <p:pic>
          <p:nvPicPr>
            <p:cNvPr id="42" name="Picture 41">
              <a:extLst>
                <a:ext uri="{FF2B5EF4-FFF2-40B4-BE49-F238E27FC236}">
                  <a16:creationId xmlns:a16="http://schemas.microsoft.com/office/drawing/2014/main" id="{E20490A1-1F60-BA18-48DA-86EEE0690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43" name="Picture 42">
              <a:extLst>
                <a:ext uri="{FF2B5EF4-FFF2-40B4-BE49-F238E27FC236}">
                  <a16:creationId xmlns:a16="http://schemas.microsoft.com/office/drawing/2014/main" id="{CF39F759-553D-7D60-AA72-77A023FCA13B}"/>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7" name="Straight Connector 6">
            <a:extLst>
              <a:ext uri="{FF2B5EF4-FFF2-40B4-BE49-F238E27FC236}">
                <a16:creationId xmlns:a16="http://schemas.microsoft.com/office/drawing/2014/main" id="{BA27A959-075B-C913-A3E7-2B2450A21225}"/>
              </a:ext>
            </a:extLst>
          </p:cNvPr>
          <p:cNvCxnSpPr>
            <a:cxnSpLocks/>
          </p:cNvCxnSpPr>
          <p:nvPr/>
        </p:nvCxnSpPr>
        <p:spPr>
          <a:xfrm>
            <a:off x="5353878" y="3429000"/>
            <a:ext cx="5314122" cy="0"/>
          </a:xfrm>
          <a:prstGeom prst="line">
            <a:avLst/>
          </a:prstGeom>
          <a:ln>
            <a:solidFill>
              <a:schemeClr val="accent2">
                <a:alpha val="60000"/>
              </a:schemeClr>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8D42D8D-4218-4EAD-BAF6-F780FB7338D2}"/>
              </a:ext>
            </a:extLst>
          </p:cNvPr>
          <p:cNvSpPr txBox="1"/>
          <p:nvPr/>
        </p:nvSpPr>
        <p:spPr>
          <a:xfrm>
            <a:off x="233771" y="6108215"/>
            <a:ext cx="2257638" cy="615553"/>
          </a:xfrm>
          <a:prstGeom prst="rect">
            <a:avLst/>
          </a:prstGeom>
          <a:noFill/>
        </p:spPr>
        <p:txBody>
          <a:bodyPr wrap="square" rtlCol="0">
            <a:spAutoFit/>
          </a:bodyPr>
          <a:lstStyle/>
          <a:p>
            <a:pPr defTabSz="457200"/>
            <a:r>
              <a:rPr lang="en-US" sz="2000" dirty="0">
                <a:solidFill>
                  <a:srgbClr val="FFC000"/>
                </a:solidFill>
                <a:latin typeface="Gill Sans MT Condensed" panose="020B0506020104020203" pitchFamily="34" charset="0"/>
              </a:rPr>
              <a:t>TESA</a:t>
            </a:r>
            <a:endPar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endParaRPr>
          </a:p>
          <a:p>
            <a:pPr defTabSz="457200"/>
            <a:r>
              <a:rPr lang="en-US" sz="1400" b="1" i="1" dirty="0">
                <a:solidFill>
                  <a:schemeClr val="bg1"/>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p>
        </p:txBody>
      </p:sp>
      <p:sp>
        <p:nvSpPr>
          <p:cNvPr id="18" name="TextBox 17">
            <a:extLst>
              <a:ext uri="{FF2B5EF4-FFF2-40B4-BE49-F238E27FC236}">
                <a16:creationId xmlns:a16="http://schemas.microsoft.com/office/drawing/2014/main" id="{21716C91-7023-43D8-A7E0-3B6B19A51C3E}"/>
              </a:ext>
            </a:extLst>
          </p:cNvPr>
          <p:cNvSpPr txBox="1"/>
          <p:nvPr/>
        </p:nvSpPr>
        <p:spPr>
          <a:xfrm>
            <a:off x="924560" y="3152607"/>
            <a:ext cx="6389321" cy="999825"/>
          </a:xfrm>
          <a:prstGeom prst="rect">
            <a:avLst/>
          </a:prstGeom>
          <a:noFill/>
        </p:spPr>
        <p:txBody>
          <a:bodyPr wrap="square" rtlCol="0">
            <a:spAutoFit/>
          </a:bodyPr>
          <a:lstStyle/>
          <a:p>
            <a:pPr marL="0" marR="0" lvl="0" indent="0" algn="l" defTabSz="586105" rtl="0" eaLnBrk="1" fontAlgn="auto" latinLnBrk="0" hangingPunct="1">
              <a:lnSpc>
                <a:spcPct val="100000"/>
              </a:lnSpc>
              <a:spcBef>
                <a:spcPts val="0"/>
              </a:spcBef>
              <a:spcAft>
                <a:spcPts val="0"/>
              </a:spcAft>
              <a:buClrTx/>
              <a:buSzTx/>
              <a:buFontTx/>
              <a:buNone/>
              <a:tabLst/>
              <a:defRPr/>
            </a:pPr>
            <a:r>
              <a:rPr lang="en-US" sz="2820" b="1" i="1" dirty="0">
                <a:solidFill>
                  <a:srgbClr val="E7E6E6">
                    <a:lumMod val="90000"/>
                  </a:srgbClr>
                </a:solidFill>
                <a:latin typeface="Gill Sans MT" panose="020B0502020104020203" pitchFamily="34" charset="0"/>
              </a:rPr>
              <a:t>Exploratory Data Analysis</a:t>
            </a:r>
            <a:endParaRPr kumimoji="0" lang="en-US" sz="2820" b="1" i="1" u="none" strike="noStrike" kern="1200" cap="none" spc="0" normalizeH="0" baseline="0" noProof="0" dirty="0">
              <a:ln>
                <a:noFill/>
              </a:ln>
              <a:solidFill>
                <a:srgbClr val="E7E6E6">
                  <a:lumMod val="90000"/>
                </a:srgbClr>
              </a:solidFill>
              <a:effectLst/>
              <a:uLnTx/>
              <a:uFillTx/>
              <a:latin typeface="Gill Sans MT" panose="020B0502020104020203" pitchFamily="34" charset="0"/>
              <a:ea typeface="+mn-ea"/>
              <a:cs typeface="+mn-cs"/>
            </a:endParaRPr>
          </a:p>
          <a:p>
            <a:pPr lvl="0" defTabSz="292735">
              <a:defRPr/>
            </a:pPr>
            <a:r>
              <a:rPr lang="en-US" sz="1795" i="1" dirty="0">
                <a:solidFill>
                  <a:srgbClr val="E7E6E6">
                    <a:lumMod val="50000"/>
                  </a:srgbClr>
                </a:solidFill>
                <a:latin typeface="Gill Sans MT" panose="020B0502020104020203" pitchFamily="34" charset="0"/>
              </a:rPr>
              <a:t>Univariate Analysis| Bivariate Analysis | Multivariate Analysis</a:t>
            </a:r>
          </a:p>
          <a:p>
            <a:pPr marL="0" marR="0" lvl="0" indent="0" algn="l" defTabSz="292735" rtl="0" eaLnBrk="1" fontAlgn="auto" latinLnBrk="0" hangingPunct="1">
              <a:lnSpc>
                <a:spcPct val="100000"/>
              </a:lnSpc>
              <a:spcBef>
                <a:spcPts val="0"/>
              </a:spcBef>
              <a:spcAft>
                <a:spcPts val="0"/>
              </a:spcAft>
              <a:buClrTx/>
              <a:buSzTx/>
              <a:buFontTx/>
              <a:buNone/>
              <a:tabLst/>
              <a:defRPr/>
            </a:pPr>
            <a:endParaRPr kumimoji="0" lang="en-US" sz="1280" b="0" i="1" u="none" strike="noStrike" kern="1200" cap="none" spc="0" normalizeH="0" baseline="0" noProof="0" dirty="0">
              <a:ln>
                <a:noFill/>
              </a:ln>
              <a:solidFill>
                <a:srgbClr val="E7E6E6">
                  <a:lumMod val="50000"/>
                </a:srgbClr>
              </a:solidFill>
              <a:effectLst/>
              <a:uLnTx/>
              <a:uFillTx/>
              <a:latin typeface="Gill Sans MT" panose="020B0502020104020203" pitchFamily="34" charset="0"/>
              <a:ea typeface="+mn-ea"/>
              <a:cs typeface="+mn-cs"/>
            </a:endParaRPr>
          </a:p>
        </p:txBody>
      </p:sp>
      <p:sp>
        <p:nvSpPr>
          <p:cNvPr id="19" name="TextBox 18">
            <a:extLst>
              <a:ext uri="{FF2B5EF4-FFF2-40B4-BE49-F238E27FC236}">
                <a16:creationId xmlns:a16="http://schemas.microsoft.com/office/drawing/2014/main" id="{828A8839-A674-4FCF-ADB9-B921362FC8C6}"/>
              </a:ext>
            </a:extLst>
          </p:cNvPr>
          <p:cNvSpPr txBox="1"/>
          <p:nvPr/>
        </p:nvSpPr>
        <p:spPr>
          <a:xfrm>
            <a:off x="274319" y="3044436"/>
            <a:ext cx="843281" cy="1107996"/>
          </a:xfrm>
          <a:prstGeom prst="rect">
            <a:avLst/>
          </a:prstGeom>
          <a:noFill/>
        </p:spPr>
        <p:txBody>
          <a:bodyPr wrap="square" rtlCol="0">
            <a:spAutoFit/>
          </a:bodyPr>
          <a:lstStyle/>
          <a:p>
            <a:pPr marL="0" marR="0" lvl="0" indent="0" algn="ctr" defTabSz="586105" rtl="0" eaLnBrk="1" fontAlgn="auto" latinLnBrk="0" hangingPunct="1">
              <a:lnSpc>
                <a:spcPct val="100000"/>
              </a:lnSpc>
              <a:spcBef>
                <a:spcPts val="0"/>
              </a:spcBef>
              <a:spcAft>
                <a:spcPts val="0"/>
              </a:spcAft>
              <a:buClrTx/>
              <a:buSzTx/>
              <a:buFontTx/>
              <a:buNone/>
              <a:tabLst/>
              <a:defRPr/>
            </a:pPr>
            <a:r>
              <a:rPr lang="en-US" sz="6600" b="1" u="sng" dirty="0">
                <a:solidFill>
                  <a:srgbClr val="44546A">
                    <a:lumMod val="20000"/>
                    <a:lumOff val="80000"/>
                  </a:srgbClr>
                </a:solidFill>
                <a:effectLst>
                  <a:outerShdw blurRad="38100" dist="38100" dir="2700000" algn="tl">
                    <a:srgbClr val="000000">
                      <a:alpha val="43137"/>
                    </a:srgbClr>
                  </a:outerShdw>
                </a:effectLst>
                <a:latin typeface="Franklin Gothic Demi Cond" panose="020B0706030402020204" pitchFamily="34" charset="0"/>
              </a:rPr>
              <a:t>1</a:t>
            </a:r>
            <a:r>
              <a:rPr kumimoji="0" lang="en-US" sz="6600" b="1"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rPr>
              <a:t> </a:t>
            </a:r>
            <a:endParaRPr kumimoji="0" lang="en-US" sz="6600" b="0" i="0" u="sng" strike="noStrike" kern="1200" cap="none" spc="0" normalizeH="0" baseline="0" noProof="0" dirty="0">
              <a:ln>
                <a:noFill/>
              </a:ln>
              <a:solidFill>
                <a:srgbClr val="44546A">
                  <a:lumMod val="20000"/>
                  <a:lumOff val="80000"/>
                </a:srgbClr>
              </a:solidFill>
              <a:effectLst>
                <a:outerShdw blurRad="38100" dist="38100" dir="2700000" algn="tl">
                  <a:srgbClr val="000000">
                    <a:alpha val="43137"/>
                  </a:srgbClr>
                </a:outerShdw>
              </a:effectLst>
              <a:uLnTx/>
              <a:uFillTx/>
              <a:latin typeface="Gill Sans MT Condensed" panose="020B0506020104020203" pitchFamily="34" charset="0"/>
              <a:ea typeface="+mn-ea"/>
              <a:cs typeface="+mn-cs"/>
            </a:endParaRPr>
          </a:p>
        </p:txBody>
      </p:sp>
    </p:spTree>
    <p:extLst>
      <p:ext uri="{BB962C8B-B14F-4D97-AF65-F5344CB8AC3E}">
        <p14:creationId xmlns:p14="http://schemas.microsoft.com/office/powerpoint/2010/main" val="2011751643"/>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5</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lvl="0" defTabSz="457200">
              <a:defRPr/>
            </a:pPr>
            <a:r>
              <a:rPr lang="en-US" sz="1400" b="1" i="1" dirty="0">
                <a:solidFill>
                  <a:prstClr val="white"/>
                </a:solidFill>
                <a:effectLst>
                  <a:outerShdw blurRad="38100" dist="38100" dir="2700000" algn="tl">
                    <a:srgbClr val="000000">
                      <a:alpha val="43137"/>
                    </a:srgbClr>
                  </a:outerShdw>
                </a:effectLst>
                <a:latin typeface="Gill Sans MT" panose="020B0502020104020203" pitchFamily="34" charset="0"/>
                <a:cs typeface="Aharoni" panose="02010803020104030203" pitchFamily="2" charset="-79"/>
              </a:rPr>
              <a:t>Artificial Intelligence</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71106"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sp>
        <p:nvSpPr>
          <p:cNvPr id="9" name="Content Placeholder 8">
            <a:extLst>
              <a:ext uri="{FF2B5EF4-FFF2-40B4-BE49-F238E27FC236}">
                <a16:creationId xmlns:a16="http://schemas.microsoft.com/office/drawing/2014/main" id="{A8704F77-19C9-45C2-8FC1-57F6FAF14036}"/>
              </a:ext>
            </a:extLst>
          </p:cNvPr>
          <p:cNvSpPr>
            <a:spLocks noGrp="1"/>
          </p:cNvSpPr>
          <p:nvPr>
            <p:ph sz="half" idx="1"/>
          </p:nvPr>
        </p:nvSpPr>
        <p:spPr>
          <a:xfrm>
            <a:off x="402218" y="1482976"/>
            <a:ext cx="5479598" cy="4351338"/>
          </a:xfrm>
        </p:spPr>
        <p:txBody>
          <a:bodyPr>
            <a:normAutofit fontScale="85000" lnSpcReduction="10000"/>
          </a:bodyPr>
          <a:lstStyle/>
          <a:p>
            <a:pPr marL="0" indent="0" algn="just">
              <a:buNone/>
            </a:pPr>
            <a:r>
              <a:rPr lang="en-US" sz="2000" dirty="0">
                <a:solidFill>
                  <a:srgbClr val="FF0000"/>
                </a:solidFill>
                <a:highlight>
                  <a:srgbClr val="FFFF00"/>
                </a:highlight>
                <a:latin typeface="Gill Sans MT" panose="020B0502020104020203" pitchFamily="34" charset="0"/>
              </a:rPr>
              <a:t>📌</a:t>
            </a:r>
            <a:r>
              <a:rPr lang="en-US" sz="2000" dirty="0">
                <a:solidFill>
                  <a:schemeClr val="bg1"/>
                </a:solidFill>
                <a:latin typeface="Gill Sans MT" panose="020B0502020104020203" pitchFamily="34" charset="0"/>
              </a:rPr>
              <a:t> Quick Observations</a:t>
            </a:r>
          </a:p>
          <a:p>
            <a:pPr marL="457200" indent="-457200" algn="just">
              <a:buFont typeface="+mj-lt"/>
              <a:buAutoNum type="arabicPeriod"/>
            </a:pPr>
            <a:r>
              <a:rPr lang="en-US" sz="2000" dirty="0">
                <a:solidFill>
                  <a:schemeClr val="bg1"/>
                </a:solidFill>
                <a:latin typeface="Gill Sans MT" panose="020B0502020104020203" pitchFamily="34" charset="0"/>
              </a:rPr>
              <a:t>No missing or duplicate records were found in the dataset.</a:t>
            </a:r>
          </a:p>
          <a:p>
            <a:pPr marL="457200" indent="-457200" algn="just">
              <a:buFont typeface="+mj-lt"/>
              <a:buAutoNum type="arabicPeriod"/>
            </a:pPr>
            <a:r>
              <a:rPr lang="en-US" sz="2000" dirty="0">
                <a:solidFill>
                  <a:schemeClr val="bg1"/>
                </a:solidFill>
                <a:latin typeface="Gill Sans MT" panose="020B0502020104020203" pitchFamily="34" charset="0"/>
              </a:rPr>
              <a:t>The dataset contains 4 unique education levels, with High School being the most frequent.</a:t>
            </a:r>
          </a:p>
          <a:p>
            <a:pPr marL="457200" indent="-457200" algn="just">
              <a:buFont typeface="+mj-lt"/>
              <a:buAutoNum type="arabicPeriod"/>
            </a:pPr>
            <a:r>
              <a:rPr lang="en-US" sz="2000" dirty="0">
                <a:solidFill>
                  <a:schemeClr val="bg1"/>
                </a:solidFill>
                <a:latin typeface="Gill Sans MT" panose="020B0502020104020203" pitchFamily="34" charset="0"/>
              </a:rPr>
              <a:t>Experience ranges from 1 to 29 years, with the majority below 23 years.</a:t>
            </a:r>
          </a:p>
          <a:p>
            <a:pPr marL="457200" indent="-457200" algn="just">
              <a:buFont typeface="+mj-lt"/>
              <a:buAutoNum type="arabicPeriod"/>
            </a:pPr>
            <a:r>
              <a:rPr lang="en-US" sz="2000" dirty="0">
                <a:solidFill>
                  <a:schemeClr val="bg1"/>
                </a:solidFill>
                <a:latin typeface="Gill Sans MT" panose="020B0502020104020203" pitchFamily="34" charset="0"/>
              </a:rPr>
              <a:t>There are 3 unique locations, with Suburban having the highest representation.</a:t>
            </a:r>
          </a:p>
          <a:p>
            <a:pPr marL="457200" indent="-457200" algn="just">
              <a:buFont typeface="+mj-lt"/>
              <a:buAutoNum type="arabicPeriod"/>
            </a:pPr>
            <a:r>
              <a:rPr lang="en-US" sz="2000" dirty="0">
                <a:solidFill>
                  <a:schemeClr val="bg1"/>
                </a:solidFill>
                <a:latin typeface="Gill Sans MT" panose="020B0502020104020203" pitchFamily="34" charset="0"/>
              </a:rPr>
              <a:t>Among the 4 job titles, Director is the most common.</a:t>
            </a:r>
          </a:p>
          <a:p>
            <a:pPr marL="457200" indent="-457200" algn="just">
              <a:buFont typeface="+mj-lt"/>
              <a:buAutoNum type="arabicPeriod"/>
            </a:pPr>
            <a:r>
              <a:rPr lang="en-US" sz="2000" dirty="0">
                <a:solidFill>
                  <a:schemeClr val="bg1"/>
                </a:solidFill>
                <a:latin typeface="Gill Sans MT" panose="020B0502020104020203" pitchFamily="34" charset="0"/>
              </a:rPr>
              <a:t>The age range spans from 20 to 64 years.</a:t>
            </a:r>
          </a:p>
          <a:p>
            <a:pPr marL="457200" indent="-457200" algn="just">
              <a:buFont typeface="+mj-lt"/>
              <a:buAutoNum type="arabicPeriod"/>
            </a:pPr>
            <a:r>
              <a:rPr lang="en-US" sz="2000" dirty="0">
                <a:solidFill>
                  <a:schemeClr val="bg1"/>
                </a:solidFill>
                <a:latin typeface="Gill Sans MT" panose="020B0502020104020203" pitchFamily="34" charset="0"/>
              </a:rPr>
              <a:t>The dataset identifies 2 genders, with males making up the higher proportion.</a:t>
            </a:r>
          </a:p>
          <a:p>
            <a:pPr marL="457200" indent="-457200" algn="just">
              <a:buFont typeface="+mj-lt"/>
              <a:buAutoNum type="arabicPeriod"/>
            </a:pPr>
            <a:r>
              <a:rPr lang="en-US" sz="2000" dirty="0">
                <a:solidFill>
                  <a:schemeClr val="bg1"/>
                </a:solidFill>
                <a:latin typeface="Gill Sans MT" panose="020B0502020104020203" pitchFamily="34" charset="0"/>
              </a:rPr>
              <a:t>Salary values range from approximately $28,000 to $190,000.</a:t>
            </a:r>
          </a:p>
        </p:txBody>
      </p:sp>
      <p:cxnSp>
        <p:nvCxnSpPr>
          <p:cNvPr id="28" name="Straight Connector 27">
            <a:extLst>
              <a:ext uri="{FF2B5EF4-FFF2-40B4-BE49-F238E27FC236}">
                <a16:creationId xmlns:a16="http://schemas.microsoft.com/office/drawing/2014/main" id="{9439E93C-2F4C-47CA-BB70-6E92998E3F63}"/>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C7169E6A-E433-4205-AB2A-81E262B9F527}"/>
              </a:ext>
            </a:extLst>
          </p:cNvPr>
          <p:cNvPicPr>
            <a:picLocks noChangeAspect="1"/>
          </p:cNvPicPr>
          <p:nvPr/>
        </p:nvPicPr>
        <p:blipFill>
          <a:blip r:embed="rId3"/>
          <a:stretch>
            <a:fillRect/>
          </a:stretch>
        </p:blipFill>
        <p:spPr>
          <a:xfrm>
            <a:off x="6206018" y="1263143"/>
            <a:ext cx="3523678" cy="1916679"/>
          </a:xfrm>
          <a:prstGeom prst="rect">
            <a:avLst/>
          </a:prstGeom>
        </p:spPr>
      </p:pic>
      <p:pic>
        <p:nvPicPr>
          <p:cNvPr id="4" name="Picture 3">
            <a:extLst>
              <a:ext uri="{FF2B5EF4-FFF2-40B4-BE49-F238E27FC236}">
                <a16:creationId xmlns:a16="http://schemas.microsoft.com/office/drawing/2014/main" id="{8E201CBC-F2FF-4428-AD63-FF25F3C6AC4C}"/>
              </a:ext>
            </a:extLst>
          </p:cNvPr>
          <p:cNvPicPr>
            <a:picLocks noChangeAspect="1"/>
          </p:cNvPicPr>
          <p:nvPr/>
        </p:nvPicPr>
        <p:blipFill>
          <a:blip r:embed="rId4"/>
          <a:stretch>
            <a:fillRect/>
          </a:stretch>
        </p:blipFill>
        <p:spPr>
          <a:xfrm>
            <a:off x="6206018" y="3787684"/>
            <a:ext cx="5027657" cy="2746055"/>
          </a:xfrm>
          <a:prstGeom prst="rect">
            <a:avLst/>
          </a:prstGeom>
        </p:spPr>
      </p:pic>
      <p:pic>
        <p:nvPicPr>
          <p:cNvPr id="5" name="Picture 4">
            <a:extLst>
              <a:ext uri="{FF2B5EF4-FFF2-40B4-BE49-F238E27FC236}">
                <a16:creationId xmlns:a16="http://schemas.microsoft.com/office/drawing/2014/main" id="{97BD193B-E63B-47FF-A170-126E457204EE}"/>
              </a:ext>
            </a:extLst>
          </p:cNvPr>
          <p:cNvPicPr>
            <a:picLocks noChangeAspect="1"/>
          </p:cNvPicPr>
          <p:nvPr/>
        </p:nvPicPr>
        <p:blipFill>
          <a:blip r:embed="rId5"/>
          <a:stretch>
            <a:fillRect/>
          </a:stretch>
        </p:blipFill>
        <p:spPr>
          <a:xfrm>
            <a:off x="6206018" y="3130925"/>
            <a:ext cx="5027657" cy="659798"/>
          </a:xfrm>
          <a:prstGeom prst="rect">
            <a:avLst/>
          </a:prstGeom>
        </p:spPr>
      </p:pic>
    </p:spTree>
    <p:extLst>
      <p:ext uri="{BB962C8B-B14F-4D97-AF65-F5344CB8AC3E}">
        <p14:creationId xmlns:p14="http://schemas.microsoft.com/office/powerpoint/2010/main" val="1683581521"/>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6</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Univariate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a16="http://schemas.microsoft.com/office/drawing/2014/main" id="{45B7A188-8E5F-436B-AD5C-EF1966CE72A7}"/>
              </a:ext>
            </a:extLst>
          </p:cNvPr>
          <p:cNvPicPr>
            <a:picLocks noChangeAspect="1"/>
          </p:cNvPicPr>
          <p:nvPr/>
        </p:nvPicPr>
        <p:blipFill>
          <a:blip r:embed="rId3"/>
          <a:stretch>
            <a:fillRect/>
          </a:stretch>
        </p:blipFill>
        <p:spPr>
          <a:xfrm>
            <a:off x="476219" y="1300756"/>
            <a:ext cx="6687556" cy="4781521"/>
          </a:xfrm>
          <a:prstGeom prst="rect">
            <a:avLst/>
          </a:prstGeom>
        </p:spPr>
      </p:pic>
      <p:sp>
        <p:nvSpPr>
          <p:cNvPr id="5" name="Rectangle 4">
            <a:extLst>
              <a:ext uri="{FF2B5EF4-FFF2-40B4-BE49-F238E27FC236}">
                <a16:creationId xmlns:a16="http://schemas.microsoft.com/office/drawing/2014/main" id="{D323C25C-75A9-41E9-98A1-A62B775D6C44}"/>
              </a:ext>
            </a:extLst>
          </p:cNvPr>
          <p:cNvSpPr/>
          <p:nvPr/>
        </p:nvSpPr>
        <p:spPr>
          <a:xfrm>
            <a:off x="7515883" y="2598909"/>
            <a:ext cx="4071099" cy="218521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The distribution chart indicates that the dataset maintains a relatively uniform representation of categories across the Education, Location, Job Title, and Gender columns. This shows that the dataset is balanced, which helps </a:t>
            </a:r>
            <a:r>
              <a:rPr lang="en-US" sz="1700" dirty="0" err="1">
                <a:solidFill>
                  <a:srgbClr val="FCFCFA"/>
                </a:solidFill>
                <a:latin typeface="Gill Sans MT" panose="020B0502020104020203" pitchFamily="34" charset="0"/>
              </a:rPr>
              <a:t>minimise</a:t>
            </a:r>
            <a:r>
              <a:rPr lang="en-US" sz="1700" dirty="0">
                <a:solidFill>
                  <a:srgbClr val="FCFCFA"/>
                </a:solidFill>
                <a:latin typeface="Gill Sans MT" panose="020B0502020104020203" pitchFamily="34" charset="0"/>
              </a:rPr>
              <a:t> sampling bias during modelling.</a:t>
            </a:r>
            <a:endParaRPr lang="en-US" sz="1700" b="0" dirty="0">
              <a:solidFill>
                <a:srgbClr val="FCFCFA"/>
              </a:solidFill>
              <a:effectLst/>
              <a:latin typeface="Gill Sans MT" panose="020B0502020104020203" pitchFamily="34" charset="0"/>
            </a:endParaRPr>
          </a:p>
        </p:txBody>
      </p:sp>
    </p:spTree>
    <p:extLst>
      <p:ext uri="{BB962C8B-B14F-4D97-AF65-F5344CB8AC3E}">
        <p14:creationId xmlns:p14="http://schemas.microsoft.com/office/powerpoint/2010/main" val="3942730629"/>
      </p:ext>
    </p:extLst>
  </p:cSld>
  <p:clrMapOvr>
    <a:masterClrMapping/>
  </p:clrMapOvr>
  <mc:AlternateContent xmlns:mc="http://schemas.openxmlformats.org/markup-compatibility/2006" xmlns:p14="http://schemas.microsoft.com/office/powerpoint/2010/main">
    <mc:Choice Requires="p14">
      <p:transition p14:dur="300" advClick="0">
        <p:fade/>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7</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Univariate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710513" y="4553163"/>
            <a:ext cx="10610171" cy="1400383"/>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The distributions show that experience is fairly evenly spread with peaks at 2–5 and 18–21 years, age is bimodal with concentrations in the early 20s and late 50s to 60s, and salary follows a near-normal distribution centered around $95,000–$110,000 with most employees earning between $70,000 and $130,000 and a few high earners reaching up to $190,000.</a:t>
            </a:r>
          </a:p>
        </p:txBody>
      </p:sp>
      <p:pic>
        <p:nvPicPr>
          <p:cNvPr id="4" name="Picture 3">
            <a:extLst>
              <a:ext uri="{FF2B5EF4-FFF2-40B4-BE49-F238E27FC236}">
                <a16:creationId xmlns:a16="http://schemas.microsoft.com/office/drawing/2014/main" id="{4D4E0433-9462-4186-883C-3B6CF387741D}"/>
              </a:ext>
            </a:extLst>
          </p:cNvPr>
          <p:cNvPicPr>
            <a:picLocks noChangeAspect="1"/>
          </p:cNvPicPr>
          <p:nvPr/>
        </p:nvPicPr>
        <p:blipFill>
          <a:blip r:embed="rId3"/>
          <a:stretch>
            <a:fillRect/>
          </a:stretch>
        </p:blipFill>
        <p:spPr>
          <a:xfrm>
            <a:off x="710513" y="1342474"/>
            <a:ext cx="10770973" cy="2950126"/>
          </a:xfrm>
          <a:prstGeom prst="rect">
            <a:avLst/>
          </a:prstGeom>
        </p:spPr>
      </p:pic>
    </p:spTree>
    <p:extLst>
      <p:ext uri="{BB962C8B-B14F-4D97-AF65-F5344CB8AC3E}">
        <p14:creationId xmlns:p14="http://schemas.microsoft.com/office/powerpoint/2010/main" val="2089278856"/>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8</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Univariate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4425397" y="2176973"/>
            <a:ext cx="7325879" cy="244682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The plot reveals a data point lying outside the whiskers of the box, suggesting the presence of an outlier. To determine whether this outlier is a legitimate observation or an anomaly, we examined records with salaries exceeding $180,000. The analysis shows that these entries correspond to individuals holding Director positions with PhD qualifications, indicating they are likely at the peak of their careers. Given their senior roles and advanced education, such high earnings are plausible. Therefore, this outlier is justifiable and does not warrant removal from the dataset.</a:t>
            </a:r>
            <a:endParaRPr lang="en-US" sz="1700" b="0" dirty="0">
              <a:solidFill>
                <a:srgbClr val="FCFCFA"/>
              </a:solidFill>
              <a:effectLst/>
              <a:latin typeface="Gill Sans MT" panose="020B0502020104020203" pitchFamily="34" charset="0"/>
            </a:endParaRPr>
          </a:p>
        </p:txBody>
      </p:sp>
      <p:sp>
        <p:nvSpPr>
          <p:cNvPr id="6" name="TextBox 5">
            <a:extLst>
              <a:ext uri="{FF2B5EF4-FFF2-40B4-BE49-F238E27FC236}">
                <a16:creationId xmlns:a16="http://schemas.microsoft.com/office/drawing/2014/main" id="{FF726EC8-3C84-47E5-81CF-FEF7245B0165}"/>
              </a:ext>
            </a:extLst>
          </p:cNvPr>
          <p:cNvSpPr txBox="1"/>
          <p:nvPr/>
        </p:nvSpPr>
        <p:spPr>
          <a:xfrm>
            <a:off x="610705" y="1323377"/>
            <a:ext cx="2366738" cy="353943"/>
          </a:xfrm>
          <a:prstGeom prst="rect">
            <a:avLst/>
          </a:prstGeom>
          <a:noFill/>
        </p:spPr>
        <p:txBody>
          <a:bodyPr wrap="none" rtlCol="0">
            <a:spAutoFit/>
          </a:bodyPr>
          <a:lstStyle/>
          <a:p>
            <a:r>
              <a:rPr lang="en-US" sz="1700" b="1" dirty="0">
                <a:solidFill>
                  <a:schemeClr val="bg1"/>
                </a:solidFill>
                <a:latin typeface="Gill Sans MT" panose="020B0502020104020203" pitchFamily="34" charset="0"/>
              </a:rPr>
              <a:t>Investigating Outliers</a:t>
            </a:r>
            <a:endParaRPr lang="en-NG" sz="1700" b="1" dirty="0">
              <a:solidFill>
                <a:schemeClr val="bg1"/>
              </a:solidFill>
              <a:latin typeface="Gill Sans MT" panose="020B0502020104020203" pitchFamily="34" charset="0"/>
            </a:endParaRPr>
          </a:p>
        </p:txBody>
      </p:sp>
      <p:pic>
        <p:nvPicPr>
          <p:cNvPr id="7" name="Picture 6">
            <a:extLst>
              <a:ext uri="{FF2B5EF4-FFF2-40B4-BE49-F238E27FC236}">
                <a16:creationId xmlns:a16="http://schemas.microsoft.com/office/drawing/2014/main" id="{35B9E195-3B6B-484D-9507-3A55D1CC49EE}"/>
              </a:ext>
            </a:extLst>
          </p:cNvPr>
          <p:cNvPicPr>
            <a:picLocks noChangeAspect="1"/>
          </p:cNvPicPr>
          <p:nvPr/>
        </p:nvPicPr>
        <p:blipFill>
          <a:blip r:embed="rId3"/>
          <a:stretch>
            <a:fillRect/>
          </a:stretch>
        </p:blipFill>
        <p:spPr>
          <a:xfrm>
            <a:off x="590551" y="1935732"/>
            <a:ext cx="3507285" cy="3575824"/>
          </a:xfrm>
          <a:prstGeom prst="rect">
            <a:avLst/>
          </a:prstGeom>
        </p:spPr>
      </p:pic>
      <p:pic>
        <p:nvPicPr>
          <p:cNvPr id="8" name="Picture 7">
            <a:extLst>
              <a:ext uri="{FF2B5EF4-FFF2-40B4-BE49-F238E27FC236}">
                <a16:creationId xmlns:a16="http://schemas.microsoft.com/office/drawing/2014/main" id="{4A73EE55-AA36-4A1E-9354-2E7D95E2DB4B}"/>
              </a:ext>
            </a:extLst>
          </p:cNvPr>
          <p:cNvPicPr>
            <a:picLocks noChangeAspect="1"/>
          </p:cNvPicPr>
          <p:nvPr/>
        </p:nvPicPr>
        <p:blipFill>
          <a:blip r:embed="rId4"/>
          <a:stretch>
            <a:fillRect/>
          </a:stretch>
        </p:blipFill>
        <p:spPr>
          <a:xfrm>
            <a:off x="4836145" y="4929952"/>
            <a:ext cx="6152485" cy="944845"/>
          </a:xfrm>
          <a:prstGeom prst="rect">
            <a:avLst/>
          </a:prstGeom>
        </p:spPr>
      </p:pic>
    </p:spTree>
    <p:extLst>
      <p:ext uri="{BB962C8B-B14F-4D97-AF65-F5344CB8AC3E}">
        <p14:creationId xmlns:p14="http://schemas.microsoft.com/office/powerpoint/2010/main" val="1373251796"/>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EB8740C-FEBE-1546-F435-0954FDF1A044}"/>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DF27897-4ECC-CC91-2D8B-B3543471E8D0}"/>
              </a:ext>
            </a:extLst>
          </p:cNvPr>
          <p:cNvSpPr/>
          <p:nvPr/>
        </p:nvSpPr>
        <p:spPr>
          <a:xfrm>
            <a:off x="11266942" y="6010582"/>
            <a:ext cx="640080" cy="640080"/>
          </a:xfrm>
          <a:prstGeom prst="ellipse">
            <a:avLst/>
          </a:prstGeom>
          <a:solidFill>
            <a:schemeClr val="tx1"/>
          </a:solidFill>
          <a:ln w="12700" cap="flat" cmpd="sng" algn="ctr">
            <a:solidFill>
              <a:schemeClr val="accent1"/>
            </a:solidFill>
            <a:prstDash val="solid"/>
            <a:miter lim="800000"/>
          </a:ln>
          <a:effectLst/>
        </p:spPr>
        <p:txBody>
          <a:bodyPr rtlCol="0" anchor="ctr"/>
          <a:lstStyle/>
          <a:p>
            <a:pPr marL="0" marR="0" lvl="0" indent="0" algn="ctr" defTabSz="914338" rtl="0" eaLnBrk="1" fontAlgn="auto" latinLnBrk="0" hangingPunct="1">
              <a:lnSpc>
                <a:spcPct val="100000"/>
              </a:lnSpc>
              <a:spcBef>
                <a:spcPts val="0"/>
              </a:spcBef>
              <a:spcAft>
                <a:spcPts val="0"/>
              </a:spcAft>
              <a:buClrTx/>
              <a:buSzTx/>
              <a:buFontTx/>
              <a:buNone/>
              <a:tabLst/>
              <a:defRPr/>
            </a:pPr>
            <a:fld id="{ED02547D-C1EC-4DB1-9A47-41A915DF0D5C}" type="slidenum">
              <a:rPr kumimoji="0" lang="en-GB" sz="1538" b="1" i="1" u="none" strike="noStrike" kern="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rPr>
              <a:pPr marL="0" marR="0" lvl="0" indent="0" algn="ctr" defTabSz="914338" rtl="0" eaLnBrk="1" fontAlgn="auto" latinLnBrk="0" hangingPunct="1">
                <a:lnSpc>
                  <a:spcPct val="100000"/>
                </a:lnSpc>
                <a:spcBef>
                  <a:spcPts val="0"/>
                </a:spcBef>
                <a:spcAft>
                  <a:spcPts val="0"/>
                </a:spcAft>
                <a:buClrTx/>
                <a:buSzTx/>
                <a:buFontTx/>
                <a:buNone/>
                <a:tabLst/>
                <a:defRPr/>
              </a:pPr>
              <a:t>9</a:t>
            </a:fld>
            <a:endParaRPr kumimoji="0" lang="en-GB" sz="1538" b="1" i="1"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S PGothic" panose="020B0600070205080204" pitchFamily="34" charset="-128"/>
              <a:cs typeface="+mn-cs"/>
            </a:endParaRPr>
          </a:p>
        </p:txBody>
      </p:sp>
      <p:sp>
        <p:nvSpPr>
          <p:cNvPr id="25" name="TextBox 24">
            <a:extLst>
              <a:ext uri="{FF2B5EF4-FFF2-40B4-BE49-F238E27FC236}">
                <a16:creationId xmlns:a16="http://schemas.microsoft.com/office/drawing/2014/main" id="{EED3A406-D5A9-41ED-AE05-23031E5F8216}"/>
              </a:ext>
            </a:extLst>
          </p:cNvPr>
          <p:cNvSpPr txBox="1"/>
          <p:nvPr/>
        </p:nvSpPr>
        <p:spPr>
          <a:xfrm>
            <a:off x="233771" y="6108215"/>
            <a:ext cx="2257638" cy="61555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C000"/>
                </a:solidFill>
                <a:effectLst/>
                <a:uLnTx/>
                <a:uFillTx/>
                <a:latin typeface="Gill Sans MT Condensed" panose="020B0506020104020203" pitchFamily="34" charset="0"/>
                <a:ea typeface="+mn-ea"/>
                <a:cs typeface="+mn-cs"/>
              </a:rPr>
              <a:t>TESA</a:t>
            </a:r>
            <a:endPar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pitchFamily="34" charset="0"/>
                <a:ea typeface="+mn-ea"/>
                <a:cs typeface="Aharoni" panose="02010803020104030203" pitchFamily="2" charset="-79"/>
              </a:rPr>
              <a:t>Artificial Intelligence</a:t>
            </a:r>
          </a:p>
        </p:txBody>
      </p:sp>
      <p:sp>
        <p:nvSpPr>
          <p:cNvPr id="10" name="Content Placeholder 4">
            <a:extLst>
              <a:ext uri="{FF2B5EF4-FFF2-40B4-BE49-F238E27FC236}">
                <a16:creationId xmlns:a16="http://schemas.microsoft.com/office/drawing/2014/main" id="{F0A85605-2190-4FE7-905B-3293F54268BD}"/>
              </a:ext>
            </a:extLst>
          </p:cNvPr>
          <p:cNvSpPr txBox="1">
            <a:spLocks/>
          </p:cNvSpPr>
          <p:nvPr/>
        </p:nvSpPr>
        <p:spPr>
          <a:xfrm>
            <a:off x="6599582" y="1316182"/>
            <a:ext cx="4754217" cy="4858132"/>
          </a:xfrm>
          <a:prstGeom prst="rect">
            <a:avLst/>
          </a:prstGeom>
        </p:spPr>
        <p:txBody>
          <a:bodyPr vert="horz" lIns="91440" tIns="45720" rIns="91440" bIns="45720" rtlCol="0">
            <a:normAutofit/>
          </a:bodyPr>
          <a:lstStyle>
            <a:lvl1pPr marL="228585" indent="-228585" algn="l" defTabSz="91433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3" indent="-228585" algn="l" defTabSz="91433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3" indent="-228585" algn="l" defTabSz="91433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1"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0"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9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68"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36" indent="-228585" algn="l" defTabSz="91433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2400" dirty="0">
              <a:solidFill>
                <a:schemeClr val="bg1"/>
              </a:solidFill>
              <a:latin typeface="Gill Sans MT" panose="020B0502020104020203" pitchFamily="34" charset="0"/>
            </a:endParaRPr>
          </a:p>
        </p:txBody>
      </p:sp>
      <p:sp>
        <p:nvSpPr>
          <p:cNvPr id="12" name="TextBox 11">
            <a:extLst>
              <a:ext uri="{FF2B5EF4-FFF2-40B4-BE49-F238E27FC236}">
                <a16:creationId xmlns:a16="http://schemas.microsoft.com/office/drawing/2014/main" id="{2298D87F-4909-495E-84AD-73A9A59A415E}"/>
              </a:ext>
            </a:extLst>
          </p:cNvPr>
          <p:cNvSpPr txBox="1"/>
          <p:nvPr/>
        </p:nvSpPr>
        <p:spPr>
          <a:xfrm>
            <a:off x="402218" y="324261"/>
            <a:ext cx="5840303" cy="461665"/>
          </a:xfrm>
          <a:prstGeom prst="rect">
            <a:avLst/>
          </a:prstGeom>
          <a:noFill/>
        </p:spPr>
        <p:txBody>
          <a:bodyPr wrap="square" rtlCol="0">
            <a:spAutoFit/>
          </a:bodyPr>
          <a:lstStyle/>
          <a:p>
            <a:pPr lvl="0" defTabSz="914338">
              <a:defRPr/>
            </a:pPr>
            <a:r>
              <a:rPr lang="en-US" sz="2400" dirty="0">
                <a:solidFill>
                  <a:schemeClr val="bg1">
                    <a:lumMod val="50000"/>
                  </a:schemeClr>
                </a:solidFill>
                <a:latin typeface="Gill Sans MT" panose="020B0502020104020203" pitchFamily="34" charset="0"/>
              </a:rPr>
              <a:t>Exploratory Data Analysis</a:t>
            </a:r>
          </a:p>
        </p:txBody>
      </p:sp>
      <p:sp>
        <p:nvSpPr>
          <p:cNvPr id="13" name="TextBox 12">
            <a:extLst>
              <a:ext uri="{FF2B5EF4-FFF2-40B4-BE49-F238E27FC236}">
                <a16:creationId xmlns:a16="http://schemas.microsoft.com/office/drawing/2014/main" id="{62424A2A-9F3A-42E2-AD3F-371E8B0F0A68}"/>
              </a:ext>
            </a:extLst>
          </p:cNvPr>
          <p:cNvSpPr txBox="1"/>
          <p:nvPr/>
        </p:nvSpPr>
        <p:spPr>
          <a:xfrm>
            <a:off x="402218" y="742107"/>
            <a:ext cx="4405309" cy="338554"/>
          </a:xfrm>
          <a:prstGeom prst="rect">
            <a:avLst/>
          </a:prstGeom>
          <a:noFill/>
        </p:spPr>
        <p:txBody>
          <a:bodyPr wrap="square" rtlCol="0">
            <a:spAutoFit/>
          </a:bodyPr>
          <a:lstStyle/>
          <a:p>
            <a:pPr lvl="0" defTabSz="914338">
              <a:defRPr/>
            </a:pPr>
            <a:r>
              <a:rPr lang="en-US" sz="1600" dirty="0">
                <a:solidFill>
                  <a:prstClr val="white"/>
                </a:solidFill>
                <a:latin typeface="Gill Sans MT" panose="020B0502020104020203" pitchFamily="34" charset="0"/>
              </a:rPr>
              <a:t>Bivariate Analysis</a:t>
            </a:r>
          </a:p>
        </p:txBody>
      </p:sp>
      <p:grpSp>
        <p:nvGrpSpPr>
          <p:cNvPr id="14" name="Group 13">
            <a:extLst>
              <a:ext uri="{FF2B5EF4-FFF2-40B4-BE49-F238E27FC236}">
                <a16:creationId xmlns:a16="http://schemas.microsoft.com/office/drawing/2014/main" id="{3BCE9359-A1B2-4214-931B-526D5D86E05E}"/>
              </a:ext>
            </a:extLst>
          </p:cNvPr>
          <p:cNvGrpSpPr/>
          <p:nvPr/>
        </p:nvGrpSpPr>
        <p:grpSpPr>
          <a:xfrm>
            <a:off x="10446391" y="390586"/>
            <a:ext cx="1503979" cy="513874"/>
            <a:chOff x="10389414" y="188107"/>
            <a:chExt cx="1503979" cy="513874"/>
          </a:xfrm>
        </p:grpSpPr>
        <p:pic>
          <p:nvPicPr>
            <p:cNvPr id="15" name="Picture 14">
              <a:extLst>
                <a:ext uri="{FF2B5EF4-FFF2-40B4-BE49-F238E27FC236}">
                  <a16:creationId xmlns:a16="http://schemas.microsoft.com/office/drawing/2014/main" id="{DC114AD8-4D76-4101-93C6-C332C0555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414" y="188107"/>
              <a:ext cx="1485096" cy="513874"/>
            </a:xfrm>
            <a:prstGeom prst="rect">
              <a:avLst/>
            </a:prstGeom>
          </p:spPr>
        </p:pic>
        <p:pic>
          <p:nvPicPr>
            <p:cNvPr id="16" name="Picture 15">
              <a:extLst>
                <a:ext uri="{FF2B5EF4-FFF2-40B4-BE49-F238E27FC236}">
                  <a16:creationId xmlns:a16="http://schemas.microsoft.com/office/drawing/2014/main" id="{2A8264CD-50D4-470C-AA92-B2F31F99BCF2}"/>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32395"/>
            <a:stretch/>
          </p:blipFill>
          <p:spPr>
            <a:xfrm>
              <a:off x="10889398" y="188107"/>
              <a:ext cx="1003995" cy="513874"/>
            </a:xfrm>
            <a:prstGeom prst="rect">
              <a:avLst/>
            </a:prstGeom>
          </p:spPr>
        </p:pic>
      </p:grpSp>
      <p:cxnSp>
        <p:nvCxnSpPr>
          <p:cNvPr id="41" name="Straight Connector 40">
            <a:extLst>
              <a:ext uri="{FF2B5EF4-FFF2-40B4-BE49-F238E27FC236}">
                <a16:creationId xmlns:a16="http://schemas.microsoft.com/office/drawing/2014/main" id="{4032E95D-D2A6-4D3F-BA48-AFB4E1A5CE70}"/>
              </a:ext>
            </a:extLst>
          </p:cNvPr>
          <p:cNvCxnSpPr/>
          <p:nvPr/>
        </p:nvCxnSpPr>
        <p:spPr>
          <a:xfrm>
            <a:off x="476219" y="1153637"/>
            <a:ext cx="8662616" cy="0"/>
          </a:xfrm>
          <a:prstGeom prst="line">
            <a:avLst/>
          </a:prstGeom>
          <a:ln>
            <a:solidFill>
              <a:schemeClr val="accent2">
                <a:alpha val="37000"/>
              </a:schemeClr>
            </a:solidFill>
          </a:ln>
        </p:spPr>
        <p:style>
          <a:lnRef idx="1">
            <a:schemeClr val="accent2"/>
          </a:lnRef>
          <a:fillRef idx="0">
            <a:schemeClr val="accent2"/>
          </a:fillRef>
          <a:effectRef idx="0">
            <a:schemeClr val="accent2"/>
          </a:effectRef>
          <a:fontRef idx="minor">
            <a:schemeClr val="tx1"/>
          </a:fontRef>
        </p:style>
      </p:cxnSp>
      <p:sp>
        <p:nvSpPr>
          <p:cNvPr id="5" name="Rectangle 4">
            <a:extLst>
              <a:ext uri="{FF2B5EF4-FFF2-40B4-BE49-F238E27FC236}">
                <a16:creationId xmlns:a16="http://schemas.microsoft.com/office/drawing/2014/main" id="{D323C25C-75A9-41E9-98A1-A62B775D6C44}"/>
              </a:ext>
            </a:extLst>
          </p:cNvPr>
          <p:cNvSpPr/>
          <p:nvPr/>
        </p:nvSpPr>
        <p:spPr>
          <a:xfrm>
            <a:off x="476219" y="2596147"/>
            <a:ext cx="4405309" cy="1923604"/>
          </a:xfrm>
          <a:prstGeom prst="rect">
            <a:avLst/>
          </a:prstGeom>
        </p:spPr>
        <p:txBody>
          <a:bodyPr wrap="square">
            <a:spAutoFit/>
          </a:bodyPr>
          <a:lstStyle/>
          <a:p>
            <a:pPr algn="just"/>
            <a:r>
              <a:rPr lang="en-US" sz="1700" b="1" dirty="0">
                <a:solidFill>
                  <a:srgbClr val="FCFCFA"/>
                </a:solidFill>
                <a:latin typeface="Gill Sans MT" panose="020B0502020104020203" pitchFamily="34" charset="0"/>
              </a:rPr>
              <a:t>Insight:</a:t>
            </a:r>
          </a:p>
          <a:p>
            <a:pPr algn="just"/>
            <a:r>
              <a:rPr lang="en-US" sz="1700" dirty="0">
                <a:solidFill>
                  <a:srgbClr val="FCFCFA"/>
                </a:solidFill>
                <a:latin typeface="Gill Sans MT" panose="020B0502020104020203" pitchFamily="34" charset="0"/>
              </a:rPr>
              <a:t>The heatmap reveals a strong positive correlation between experience and salary, suggesting that as experience increases, salary tends to rise accordingly. In contrast, age shows little to no correlation with either salary or experience.</a:t>
            </a:r>
            <a:endParaRPr lang="en-US" sz="1700" b="0" dirty="0">
              <a:solidFill>
                <a:srgbClr val="FCFCFA"/>
              </a:solidFill>
              <a:effectLst/>
              <a:latin typeface="Gill Sans MT" panose="020B0502020104020203" pitchFamily="34" charset="0"/>
            </a:endParaRPr>
          </a:p>
        </p:txBody>
      </p:sp>
      <p:pic>
        <p:nvPicPr>
          <p:cNvPr id="3" name="Picture 2">
            <a:extLst>
              <a:ext uri="{FF2B5EF4-FFF2-40B4-BE49-F238E27FC236}">
                <a16:creationId xmlns:a16="http://schemas.microsoft.com/office/drawing/2014/main" id="{FC4A2CDB-3CC6-4304-8D41-F0931ED43361}"/>
              </a:ext>
            </a:extLst>
          </p:cNvPr>
          <p:cNvPicPr>
            <a:picLocks noChangeAspect="1"/>
          </p:cNvPicPr>
          <p:nvPr/>
        </p:nvPicPr>
        <p:blipFill>
          <a:blip r:embed="rId3"/>
          <a:stretch>
            <a:fillRect/>
          </a:stretch>
        </p:blipFill>
        <p:spPr>
          <a:xfrm>
            <a:off x="5283271" y="1473617"/>
            <a:ext cx="5855953" cy="4700697"/>
          </a:xfrm>
          <a:prstGeom prst="rect">
            <a:avLst/>
          </a:prstGeom>
        </p:spPr>
      </p:pic>
    </p:spTree>
    <p:extLst>
      <p:ext uri="{BB962C8B-B14F-4D97-AF65-F5344CB8AC3E}">
        <p14:creationId xmlns:p14="http://schemas.microsoft.com/office/powerpoint/2010/main" val="1335455941"/>
      </p:ext>
    </p:extLst>
  </p:cSld>
  <p:clrMapOvr>
    <a:masterClrMapping/>
  </p:clrMapOvr>
  <mc:AlternateContent xmlns:mc="http://schemas.openxmlformats.org/markup-compatibility/2006">
    <mc:Choice xmlns:p14="http://schemas.microsoft.com/office/powerpoint/2010/main" Requires="p14">
      <p:transition p14:dur="300" advClick="0">
        <p:fade/>
      </p:transition>
    </mc:Choice>
    <mc:Fallback>
      <p:transition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yiFUp2kBEGUABqedKaBe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QVf4sbTIkCingvhhzbJe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Qg6mqnGm02qSkjIfk1XA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yiFUp2kBEGUABqedKaB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QVf4sbTIkCingvhhzbJe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Qg6mqnGm02qSkjIfk1XA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60844</TotalTime>
  <Words>1796</Words>
  <Application>Microsoft Office PowerPoint</Application>
  <PresentationFormat>Widescreen</PresentationFormat>
  <Paragraphs>218</Paragraphs>
  <Slides>26</Slides>
  <Notes>4</Notes>
  <HiddenSlides>0</HiddenSlides>
  <MMClips>0</MMClips>
  <ScaleCrop>false</ScaleCrop>
  <HeadingPairs>
    <vt:vector size="8" baseType="variant">
      <vt:variant>
        <vt:lpstr>Fonts Used</vt:lpstr>
      </vt:variant>
      <vt:variant>
        <vt:i4>13</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44" baseType="lpstr">
      <vt:lpstr>Allura</vt:lpstr>
      <vt:lpstr>Arial</vt:lpstr>
      <vt:lpstr>Calibri</vt:lpstr>
      <vt:lpstr>Calibri Light</vt:lpstr>
      <vt:lpstr>Courier New</vt:lpstr>
      <vt:lpstr>Franklin Gothic Demi Cond</vt:lpstr>
      <vt:lpstr>Frutiger LT 45 Light</vt:lpstr>
      <vt:lpstr>Frutiger LT 55 Roman</vt:lpstr>
      <vt:lpstr>Frutiger LT 65 Bold</vt:lpstr>
      <vt:lpstr>Gill Sans MT</vt:lpstr>
      <vt:lpstr>Gill Sans MT Condensed</vt:lpstr>
      <vt:lpstr>SpeakOT-Regular</vt:lpstr>
      <vt:lpstr>Wingdings</vt:lpstr>
      <vt:lpstr>2_Custom Design</vt:lpstr>
      <vt:lpstr>6_Office Theme</vt:lpstr>
      <vt:lpstr>3_Custom Design</vt:lpstr>
      <vt:lpstr>3_Office Theme</vt:lpstr>
      <vt:lpstr>think-cell Slide</vt:lpstr>
      <vt:lpstr>ARTIFICIAL INTELLIENCE SPECIALIZATION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Ajibola</dc:creator>
  <cp:lastModifiedBy>ojiaku triumph</cp:lastModifiedBy>
  <cp:revision>1756</cp:revision>
  <dcterms:created xsi:type="dcterms:W3CDTF">2020-09-21T13:05:22Z</dcterms:created>
  <dcterms:modified xsi:type="dcterms:W3CDTF">2025-06-05T13:37:00Z</dcterms:modified>
</cp:coreProperties>
</file>