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 id="2147483788" r:id="rId2"/>
    <p:sldMasterId id="2147483800" r:id="rId3"/>
    <p:sldMasterId id="2147483807" r:id="rId4"/>
  </p:sldMasterIdLst>
  <p:notesMasterIdLst>
    <p:notesMasterId r:id="rId38"/>
  </p:notesMasterIdLst>
  <p:handoutMasterIdLst>
    <p:handoutMasterId r:id="rId39"/>
  </p:handoutMasterIdLst>
  <p:sldIdLst>
    <p:sldId id="6785" r:id="rId5"/>
    <p:sldId id="6800" r:id="rId6"/>
    <p:sldId id="6829" r:id="rId7"/>
    <p:sldId id="6830" r:id="rId8"/>
    <p:sldId id="6833" r:id="rId9"/>
    <p:sldId id="6836" r:id="rId10"/>
    <p:sldId id="6835" r:id="rId11"/>
    <p:sldId id="6831" r:id="rId12"/>
    <p:sldId id="6837" r:id="rId13"/>
    <p:sldId id="6798" r:id="rId14"/>
    <p:sldId id="2147482950" r:id="rId15"/>
    <p:sldId id="6838" r:id="rId16"/>
    <p:sldId id="6839" r:id="rId17"/>
    <p:sldId id="6840" r:id="rId18"/>
    <p:sldId id="6803" r:id="rId19"/>
    <p:sldId id="2147482943" r:id="rId20"/>
    <p:sldId id="2147482944" r:id="rId21"/>
    <p:sldId id="2147482945" r:id="rId22"/>
    <p:sldId id="2147482946" r:id="rId23"/>
    <p:sldId id="2147482947" r:id="rId24"/>
    <p:sldId id="2147482948" r:id="rId25"/>
    <p:sldId id="2147482949" r:id="rId26"/>
    <p:sldId id="6832" r:id="rId27"/>
    <p:sldId id="2147482937" r:id="rId28"/>
    <p:sldId id="2147482951" r:id="rId29"/>
    <p:sldId id="2147482942" r:id="rId30"/>
    <p:sldId id="2147482941" r:id="rId31"/>
    <p:sldId id="2147482938" r:id="rId32"/>
    <p:sldId id="2147482939" r:id="rId33"/>
    <p:sldId id="2147482940" r:id="rId34"/>
    <p:sldId id="2147482903" r:id="rId35"/>
    <p:sldId id="6790" r:id="rId36"/>
    <p:sldId id="682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ka Daramola" initials="YD" lastIdx="1" clrIdx="0">
    <p:extLst>
      <p:ext uri="{19B8F6BF-5375-455C-9EA6-DF929625EA0E}">
        <p15:presenceInfo xmlns:p15="http://schemas.microsoft.com/office/powerpoint/2012/main" userId="Yinka Daramola" providerId="None"/>
      </p:ext>
    </p:extLst>
  </p:cmAuthor>
  <p:cmAuthor id="2" name="Bittome Nwokealisi" initials="BN" lastIdx="1" clrIdx="1">
    <p:extLst>
      <p:ext uri="{19B8F6BF-5375-455C-9EA6-DF929625EA0E}">
        <p15:presenceInfo xmlns:p15="http://schemas.microsoft.com/office/powerpoint/2012/main" userId="25fbd3b819e7bf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707"/>
    <a:srgbClr val="7F3A0B"/>
    <a:srgbClr val="1A202C"/>
    <a:srgbClr val="233715"/>
    <a:srgbClr val="F2A16A"/>
    <a:srgbClr val="17240E"/>
    <a:srgbClr val="231003"/>
    <a:srgbClr val="11151C"/>
    <a:srgbClr val="525252"/>
    <a:srgbClr val="483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0" d="100"/>
          <a:sy n="70" d="100"/>
        </p:scale>
        <p:origin x="6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52499-F465-4F49-A206-742A95538D4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NG"/>
        </a:p>
      </dgm:t>
    </dgm:pt>
    <dgm:pt modelId="{F5BB22F5-516D-46C2-ADA9-359C64D9FA62}">
      <dgm:prSet/>
      <dgm:spPr>
        <a:solidFill>
          <a:srgbClr val="490707"/>
        </a:solidFill>
      </dgm:spPr>
      <dgm:t>
        <a:bodyPr/>
        <a:lstStyle/>
        <a:p>
          <a:r>
            <a:rPr lang="en-US" i="1" dirty="0">
              <a:latin typeface="Gill Sans MT" panose="020B0502020104020203" pitchFamily="34" charset="0"/>
            </a:rPr>
            <a:t>Database Sync</a:t>
          </a:r>
          <a:endParaRPr lang="en-NG" dirty="0">
            <a:latin typeface="Gill Sans MT" panose="020B0502020104020203" pitchFamily="34" charset="0"/>
          </a:endParaRPr>
        </a:p>
      </dgm:t>
    </dgm:pt>
    <dgm:pt modelId="{63EAF731-553B-4B58-BECB-D4168C3F1BBB}" type="parTrans" cxnId="{EB2AF31D-22DE-4A16-9A38-217B3BFF4D6F}">
      <dgm:prSet/>
      <dgm:spPr/>
      <dgm:t>
        <a:bodyPr/>
        <a:lstStyle/>
        <a:p>
          <a:endParaRPr lang="en-NG">
            <a:latin typeface="Gill Sans MT" panose="020B0502020104020203" pitchFamily="34" charset="0"/>
          </a:endParaRPr>
        </a:p>
      </dgm:t>
    </dgm:pt>
    <dgm:pt modelId="{C69AE0F1-876B-45BF-AFA6-9E53C5972DEC}" type="sibTrans" cxnId="{EB2AF31D-22DE-4A16-9A38-217B3BFF4D6F}">
      <dgm:prSet/>
      <dgm:spPr/>
      <dgm:t>
        <a:bodyPr/>
        <a:lstStyle/>
        <a:p>
          <a:endParaRPr lang="en-NG">
            <a:latin typeface="Gill Sans MT" panose="020B0502020104020203" pitchFamily="34" charset="0"/>
          </a:endParaRPr>
        </a:p>
      </dgm:t>
    </dgm:pt>
    <dgm:pt modelId="{0C89D59F-AC3E-4264-86A0-D24327E1767C}">
      <dgm:prSet/>
      <dgm:spPr>
        <a:solidFill>
          <a:srgbClr val="490707"/>
        </a:solidFill>
      </dgm:spPr>
      <dgm:t>
        <a:bodyPr/>
        <a:lstStyle/>
        <a:p>
          <a:r>
            <a:rPr lang="en-US" i="1" dirty="0">
              <a:latin typeface="Gill Sans MT" panose="020B0502020104020203" pitchFamily="34" charset="0"/>
            </a:rPr>
            <a:t>Storage Sync</a:t>
          </a:r>
          <a:endParaRPr lang="en-NG" dirty="0">
            <a:latin typeface="Gill Sans MT" panose="020B0502020104020203" pitchFamily="34" charset="0"/>
          </a:endParaRPr>
        </a:p>
      </dgm:t>
    </dgm:pt>
    <dgm:pt modelId="{86DF0AF4-B5A4-414B-BF4E-D3FD57A6FDF6}" type="parTrans" cxnId="{E831AC2F-4340-4243-8E8F-10DE47E58B4A}">
      <dgm:prSet/>
      <dgm:spPr/>
      <dgm:t>
        <a:bodyPr/>
        <a:lstStyle/>
        <a:p>
          <a:endParaRPr lang="en-NG">
            <a:latin typeface="Gill Sans MT" panose="020B0502020104020203" pitchFamily="34" charset="0"/>
          </a:endParaRPr>
        </a:p>
      </dgm:t>
    </dgm:pt>
    <dgm:pt modelId="{823D7FE0-8BBE-4E16-B7CD-5F0B47E1687C}" type="sibTrans" cxnId="{E831AC2F-4340-4243-8E8F-10DE47E58B4A}">
      <dgm:prSet/>
      <dgm:spPr/>
      <dgm:t>
        <a:bodyPr/>
        <a:lstStyle/>
        <a:p>
          <a:endParaRPr lang="en-NG">
            <a:latin typeface="Gill Sans MT" panose="020B0502020104020203" pitchFamily="34" charset="0"/>
          </a:endParaRPr>
        </a:p>
      </dgm:t>
    </dgm:pt>
    <dgm:pt modelId="{88675A96-5131-4686-A8AA-0075743D693A}">
      <dgm:prSet/>
      <dgm:spPr>
        <a:solidFill>
          <a:srgbClr val="490707"/>
        </a:solidFill>
      </dgm:spPr>
      <dgm:t>
        <a:bodyPr/>
        <a:lstStyle/>
        <a:p>
          <a:r>
            <a:rPr lang="en-US" i="1">
              <a:latin typeface="Gill Sans MT" panose="020B0502020104020203" pitchFamily="34" charset="0"/>
            </a:rPr>
            <a:t>Business Logic Cutover</a:t>
          </a:r>
          <a:endParaRPr lang="en-NG">
            <a:latin typeface="Gill Sans MT" panose="020B0502020104020203" pitchFamily="34" charset="0"/>
          </a:endParaRPr>
        </a:p>
      </dgm:t>
    </dgm:pt>
    <dgm:pt modelId="{366F4D0A-4F31-41CD-9A2C-62BEFB6A94CB}" type="parTrans" cxnId="{551A17E6-A34D-47D0-AC81-19B86221FD51}">
      <dgm:prSet/>
      <dgm:spPr/>
      <dgm:t>
        <a:bodyPr/>
        <a:lstStyle/>
        <a:p>
          <a:endParaRPr lang="en-NG">
            <a:latin typeface="Gill Sans MT" panose="020B0502020104020203" pitchFamily="34" charset="0"/>
          </a:endParaRPr>
        </a:p>
      </dgm:t>
    </dgm:pt>
    <dgm:pt modelId="{4093C409-9875-4F36-A715-6C8F5A968EF2}" type="sibTrans" cxnId="{551A17E6-A34D-47D0-AC81-19B86221FD51}">
      <dgm:prSet/>
      <dgm:spPr/>
      <dgm:t>
        <a:bodyPr/>
        <a:lstStyle/>
        <a:p>
          <a:endParaRPr lang="en-NG">
            <a:latin typeface="Gill Sans MT" panose="020B0502020104020203" pitchFamily="34" charset="0"/>
          </a:endParaRPr>
        </a:p>
      </dgm:t>
    </dgm:pt>
    <dgm:pt modelId="{13E16878-CDB0-4ADB-88E0-C1A32525F305}">
      <dgm:prSet/>
      <dgm:spPr>
        <a:solidFill>
          <a:srgbClr val="490707"/>
        </a:solidFill>
      </dgm:spPr>
      <dgm:t>
        <a:bodyPr/>
        <a:lstStyle/>
        <a:p>
          <a:r>
            <a:rPr lang="en-US" i="1">
              <a:latin typeface="Gill Sans MT" panose="020B0502020104020203" pitchFamily="34" charset="0"/>
            </a:rPr>
            <a:t>DNS Cutover</a:t>
          </a:r>
          <a:endParaRPr lang="en-NG">
            <a:latin typeface="Gill Sans MT" panose="020B0502020104020203" pitchFamily="34" charset="0"/>
          </a:endParaRPr>
        </a:p>
      </dgm:t>
    </dgm:pt>
    <dgm:pt modelId="{4020F2CA-6EE7-447A-8685-B44352F997C5}" type="parTrans" cxnId="{C0CA5623-E499-482F-A621-61E0820BD124}">
      <dgm:prSet/>
      <dgm:spPr/>
      <dgm:t>
        <a:bodyPr/>
        <a:lstStyle/>
        <a:p>
          <a:endParaRPr lang="en-NG">
            <a:latin typeface="Gill Sans MT" panose="020B0502020104020203" pitchFamily="34" charset="0"/>
          </a:endParaRPr>
        </a:p>
      </dgm:t>
    </dgm:pt>
    <dgm:pt modelId="{065AECF6-1DA0-486F-B551-4BA4CF287EED}" type="sibTrans" cxnId="{C0CA5623-E499-482F-A621-61E0820BD124}">
      <dgm:prSet/>
      <dgm:spPr/>
      <dgm:t>
        <a:bodyPr/>
        <a:lstStyle/>
        <a:p>
          <a:endParaRPr lang="en-NG">
            <a:latin typeface="Gill Sans MT" panose="020B0502020104020203" pitchFamily="34" charset="0"/>
          </a:endParaRPr>
        </a:p>
      </dgm:t>
    </dgm:pt>
    <dgm:pt modelId="{98F91B8D-9279-4943-A1C9-A6B4B15D5B15}" type="pres">
      <dgm:prSet presAssocID="{AEA52499-F465-4F49-A206-742A95538D4B}" presName="Name0" presStyleCnt="0">
        <dgm:presLayoutVars>
          <dgm:dir/>
          <dgm:resizeHandles val="exact"/>
        </dgm:presLayoutVars>
      </dgm:prSet>
      <dgm:spPr/>
    </dgm:pt>
    <dgm:pt modelId="{0A0C2884-8E29-4456-823D-26355E714BA7}" type="pres">
      <dgm:prSet presAssocID="{F5BB22F5-516D-46C2-ADA9-359C64D9FA62}" presName="node" presStyleLbl="node1" presStyleIdx="0" presStyleCnt="4">
        <dgm:presLayoutVars>
          <dgm:bulletEnabled val="1"/>
        </dgm:presLayoutVars>
      </dgm:prSet>
      <dgm:spPr/>
    </dgm:pt>
    <dgm:pt modelId="{5B974684-69EF-4961-B64C-1A48B134D1B3}" type="pres">
      <dgm:prSet presAssocID="{C69AE0F1-876B-45BF-AFA6-9E53C5972DEC}" presName="sibTrans" presStyleLbl="sibTrans2D1" presStyleIdx="0" presStyleCnt="3"/>
      <dgm:spPr/>
    </dgm:pt>
    <dgm:pt modelId="{8587C8E7-A169-42E6-B303-2932194FAEB7}" type="pres">
      <dgm:prSet presAssocID="{C69AE0F1-876B-45BF-AFA6-9E53C5972DEC}" presName="connectorText" presStyleLbl="sibTrans2D1" presStyleIdx="0" presStyleCnt="3"/>
      <dgm:spPr/>
    </dgm:pt>
    <dgm:pt modelId="{55F47B3D-4942-4996-928B-EA14A9867876}" type="pres">
      <dgm:prSet presAssocID="{0C89D59F-AC3E-4264-86A0-D24327E1767C}" presName="node" presStyleLbl="node1" presStyleIdx="1" presStyleCnt="4">
        <dgm:presLayoutVars>
          <dgm:bulletEnabled val="1"/>
        </dgm:presLayoutVars>
      </dgm:prSet>
      <dgm:spPr/>
    </dgm:pt>
    <dgm:pt modelId="{678119EF-BA1B-43E4-83A7-1649D83C7CB8}" type="pres">
      <dgm:prSet presAssocID="{823D7FE0-8BBE-4E16-B7CD-5F0B47E1687C}" presName="sibTrans" presStyleLbl="sibTrans2D1" presStyleIdx="1" presStyleCnt="3"/>
      <dgm:spPr/>
    </dgm:pt>
    <dgm:pt modelId="{BB14E3AE-EB26-4437-A77C-1CBB3B881BBA}" type="pres">
      <dgm:prSet presAssocID="{823D7FE0-8BBE-4E16-B7CD-5F0B47E1687C}" presName="connectorText" presStyleLbl="sibTrans2D1" presStyleIdx="1" presStyleCnt="3"/>
      <dgm:spPr/>
    </dgm:pt>
    <dgm:pt modelId="{A7DF87D3-8082-4811-BC1B-2F90F407F3E4}" type="pres">
      <dgm:prSet presAssocID="{88675A96-5131-4686-A8AA-0075743D693A}" presName="node" presStyleLbl="node1" presStyleIdx="2" presStyleCnt="4">
        <dgm:presLayoutVars>
          <dgm:bulletEnabled val="1"/>
        </dgm:presLayoutVars>
      </dgm:prSet>
      <dgm:spPr/>
    </dgm:pt>
    <dgm:pt modelId="{01F6BD97-50E7-42B3-96C5-E028687AEB54}" type="pres">
      <dgm:prSet presAssocID="{4093C409-9875-4F36-A715-6C8F5A968EF2}" presName="sibTrans" presStyleLbl="sibTrans2D1" presStyleIdx="2" presStyleCnt="3"/>
      <dgm:spPr/>
    </dgm:pt>
    <dgm:pt modelId="{70BA3EC6-EC11-4436-971F-2D154FD2FE6D}" type="pres">
      <dgm:prSet presAssocID="{4093C409-9875-4F36-A715-6C8F5A968EF2}" presName="connectorText" presStyleLbl="sibTrans2D1" presStyleIdx="2" presStyleCnt="3"/>
      <dgm:spPr/>
    </dgm:pt>
    <dgm:pt modelId="{63FF64F7-B866-4313-B6A1-D031CBAC85E1}" type="pres">
      <dgm:prSet presAssocID="{13E16878-CDB0-4ADB-88E0-C1A32525F305}" presName="node" presStyleLbl="node1" presStyleIdx="3" presStyleCnt="4">
        <dgm:presLayoutVars>
          <dgm:bulletEnabled val="1"/>
        </dgm:presLayoutVars>
      </dgm:prSet>
      <dgm:spPr/>
    </dgm:pt>
  </dgm:ptLst>
  <dgm:cxnLst>
    <dgm:cxn modelId="{EB2AF31D-22DE-4A16-9A38-217B3BFF4D6F}" srcId="{AEA52499-F465-4F49-A206-742A95538D4B}" destId="{F5BB22F5-516D-46C2-ADA9-359C64D9FA62}" srcOrd="0" destOrd="0" parTransId="{63EAF731-553B-4B58-BECB-D4168C3F1BBB}" sibTransId="{C69AE0F1-876B-45BF-AFA6-9E53C5972DEC}"/>
    <dgm:cxn modelId="{4B6E5D20-AC28-4AF3-9C9C-93963339F650}" type="presOf" srcId="{4093C409-9875-4F36-A715-6C8F5A968EF2}" destId="{70BA3EC6-EC11-4436-971F-2D154FD2FE6D}" srcOrd="1" destOrd="0" presId="urn:microsoft.com/office/officeart/2005/8/layout/process1"/>
    <dgm:cxn modelId="{C0CA5623-E499-482F-A621-61E0820BD124}" srcId="{AEA52499-F465-4F49-A206-742A95538D4B}" destId="{13E16878-CDB0-4ADB-88E0-C1A32525F305}" srcOrd="3" destOrd="0" parTransId="{4020F2CA-6EE7-447A-8685-B44352F997C5}" sibTransId="{065AECF6-1DA0-486F-B551-4BA4CF287EED}"/>
    <dgm:cxn modelId="{92B7BA2A-B377-407F-9D4C-67E793336A23}" type="presOf" srcId="{AEA52499-F465-4F49-A206-742A95538D4B}" destId="{98F91B8D-9279-4943-A1C9-A6B4B15D5B15}" srcOrd="0" destOrd="0" presId="urn:microsoft.com/office/officeart/2005/8/layout/process1"/>
    <dgm:cxn modelId="{E831AC2F-4340-4243-8E8F-10DE47E58B4A}" srcId="{AEA52499-F465-4F49-A206-742A95538D4B}" destId="{0C89D59F-AC3E-4264-86A0-D24327E1767C}" srcOrd="1" destOrd="0" parTransId="{86DF0AF4-B5A4-414B-BF4E-D3FD57A6FDF6}" sibTransId="{823D7FE0-8BBE-4E16-B7CD-5F0B47E1687C}"/>
    <dgm:cxn modelId="{9495F531-D6CC-4007-86A7-153A88CBB02D}" type="presOf" srcId="{C69AE0F1-876B-45BF-AFA6-9E53C5972DEC}" destId="{5B974684-69EF-4961-B64C-1A48B134D1B3}" srcOrd="0" destOrd="0" presId="urn:microsoft.com/office/officeart/2005/8/layout/process1"/>
    <dgm:cxn modelId="{5D15AB64-4B15-4201-8DFA-94C2CAE29A3F}" type="presOf" srcId="{823D7FE0-8BBE-4E16-B7CD-5F0B47E1687C}" destId="{678119EF-BA1B-43E4-83A7-1649D83C7CB8}" srcOrd="0" destOrd="0" presId="urn:microsoft.com/office/officeart/2005/8/layout/process1"/>
    <dgm:cxn modelId="{04CEC158-EDAA-462C-A493-B8E9771E2CAE}" type="presOf" srcId="{823D7FE0-8BBE-4E16-B7CD-5F0B47E1687C}" destId="{BB14E3AE-EB26-4437-A77C-1CBB3B881BBA}" srcOrd="1" destOrd="0" presId="urn:microsoft.com/office/officeart/2005/8/layout/process1"/>
    <dgm:cxn modelId="{8688E37F-02E7-4E47-A614-9B949A008819}" type="presOf" srcId="{13E16878-CDB0-4ADB-88E0-C1A32525F305}" destId="{63FF64F7-B866-4313-B6A1-D031CBAC85E1}" srcOrd="0" destOrd="0" presId="urn:microsoft.com/office/officeart/2005/8/layout/process1"/>
    <dgm:cxn modelId="{8A5A3797-760B-443C-B5BA-23807B0651EE}" type="presOf" srcId="{F5BB22F5-516D-46C2-ADA9-359C64D9FA62}" destId="{0A0C2884-8E29-4456-823D-26355E714BA7}" srcOrd="0" destOrd="0" presId="urn:microsoft.com/office/officeart/2005/8/layout/process1"/>
    <dgm:cxn modelId="{2A0796A9-F136-4E39-8303-8726D1B9F57C}" type="presOf" srcId="{C69AE0F1-876B-45BF-AFA6-9E53C5972DEC}" destId="{8587C8E7-A169-42E6-B303-2932194FAEB7}" srcOrd="1" destOrd="0" presId="urn:microsoft.com/office/officeart/2005/8/layout/process1"/>
    <dgm:cxn modelId="{CC94FBBD-B678-4894-9579-FEAB203F585F}" type="presOf" srcId="{88675A96-5131-4686-A8AA-0075743D693A}" destId="{A7DF87D3-8082-4811-BC1B-2F90F407F3E4}" srcOrd="0" destOrd="0" presId="urn:microsoft.com/office/officeart/2005/8/layout/process1"/>
    <dgm:cxn modelId="{551A17E6-A34D-47D0-AC81-19B86221FD51}" srcId="{AEA52499-F465-4F49-A206-742A95538D4B}" destId="{88675A96-5131-4686-A8AA-0075743D693A}" srcOrd="2" destOrd="0" parTransId="{366F4D0A-4F31-41CD-9A2C-62BEFB6A94CB}" sibTransId="{4093C409-9875-4F36-A715-6C8F5A968EF2}"/>
    <dgm:cxn modelId="{11C4B8FA-8C6C-47CF-89E0-45C607698A68}" type="presOf" srcId="{4093C409-9875-4F36-A715-6C8F5A968EF2}" destId="{01F6BD97-50E7-42B3-96C5-E028687AEB54}" srcOrd="0" destOrd="0" presId="urn:microsoft.com/office/officeart/2005/8/layout/process1"/>
    <dgm:cxn modelId="{FB18C4FB-D9D9-4584-B827-9F300A978335}" type="presOf" srcId="{0C89D59F-AC3E-4264-86A0-D24327E1767C}" destId="{55F47B3D-4942-4996-928B-EA14A9867876}" srcOrd="0" destOrd="0" presId="urn:microsoft.com/office/officeart/2005/8/layout/process1"/>
    <dgm:cxn modelId="{174906FE-FE20-419F-AD04-37FF22A2C36B}" type="presParOf" srcId="{98F91B8D-9279-4943-A1C9-A6B4B15D5B15}" destId="{0A0C2884-8E29-4456-823D-26355E714BA7}" srcOrd="0" destOrd="0" presId="urn:microsoft.com/office/officeart/2005/8/layout/process1"/>
    <dgm:cxn modelId="{2E9C9E35-60B4-4351-8285-A6D5CE0F3F96}" type="presParOf" srcId="{98F91B8D-9279-4943-A1C9-A6B4B15D5B15}" destId="{5B974684-69EF-4961-B64C-1A48B134D1B3}" srcOrd="1" destOrd="0" presId="urn:microsoft.com/office/officeart/2005/8/layout/process1"/>
    <dgm:cxn modelId="{4DE92394-2FC1-4388-97B1-DC70E90AC39B}" type="presParOf" srcId="{5B974684-69EF-4961-B64C-1A48B134D1B3}" destId="{8587C8E7-A169-42E6-B303-2932194FAEB7}" srcOrd="0" destOrd="0" presId="urn:microsoft.com/office/officeart/2005/8/layout/process1"/>
    <dgm:cxn modelId="{80E34FE0-F456-4B4D-994B-ABFFA88939C4}" type="presParOf" srcId="{98F91B8D-9279-4943-A1C9-A6B4B15D5B15}" destId="{55F47B3D-4942-4996-928B-EA14A9867876}" srcOrd="2" destOrd="0" presId="urn:microsoft.com/office/officeart/2005/8/layout/process1"/>
    <dgm:cxn modelId="{54FAB64A-9855-4930-AB1B-5014C82D51E5}" type="presParOf" srcId="{98F91B8D-9279-4943-A1C9-A6B4B15D5B15}" destId="{678119EF-BA1B-43E4-83A7-1649D83C7CB8}" srcOrd="3" destOrd="0" presId="urn:microsoft.com/office/officeart/2005/8/layout/process1"/>
    <dgm:cxn modelId="{62D00B21-A35C-4761-A95F-4B1E2334D60F}" type="presParOf" srcId="{678119EF-BA1B-43E4-83A7-1649D83C7CB8}" destId="{BB14E3AE-EB26-4437-A77C-1CBB3B881BBA}" srcOrd="0" destOrd="0" presId="urn:microsoft.com/office/officeart/2005/8/layout/process1"/>
    <dgm:cxn modelId="{89F3C0B5-B984-49DA-98E6-335E4304B9D6}" type="presParOf" srcId="{98F91B8D-9279-4943-A1C9-A6B4B15D5B15}" destId="{A7DF87D3-8082-4811-BC1B-2F90F407F3E4}" srcOrd="4" destOrd="0" presId="urn:microsoft.com/office/officeart/2005/8/layout/process1"/>
    <dgm:cxn modelId="{F4A50433-3DEB-42DC-9E6C-429F9FAC520C}" type="presParOf" srcId="{98F91B8D-9279-4943-A1C9-A6B4B15D5B15}" destId="{01F6BD97-50E7-42B3-96C5-E028687AEB54}" srcOrd="5" destOrd="0" presId="urn:microsoft.com/office/officeart/2005/8/layout/process1"/>
    <dgm:cxn modelId="{365A18D3-3409-4944-A4E4-861C3D7A3EC0}" type="presParOf" srcId="{01F6BD97-50E7-42B3-96C5-E028687AEB54}" destId="{70BA3EC6-EC11-4436-971F-2D154FD2FE6D}" srcOrd="0" destOrd="0" presId="urn:microsoft.com/office/officeart/2005/8/layout/process1"/>
    <dgm:cxn modelId="{97064EBD-9AED-40CD-9B6D-ED8F0E44AA05}" type="presParOf" srcId="{98F91B8D-9279-4943-A1C9-A6B4B15D5B15}" destId="{63FF64F7-B866-4313-B6A1-D031CBAC85E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C2884-8E29-4456-823D-26355E714BA7}">
      <dsp:nvSpPr>
        <dsp:cNvPr id="0" name=""/>
        <dsp:cNvSpPr/>
      </dsp:nvSpPr>
      <dsp:spPr>
        <a:xfrm>
          <a:off x="4669" y="1359883"/>
          <a:ext cx="2041432" cy="1224859"/>
        </a:xfrm>
        <a:prstGeom prst="roundRect">
          <a:avLst>
            <a:gd name="adj" fmla="val 10000"/>
          </a:avLst>
        </a:prstGeom>
        <a:solidFill>
          <a:srgbClr val="4907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i="1" kern="1200" dirty="0">
              <a:latin typeface="Gill Sans MT" panose="020B0502020104020203" pitchFamily="34" charset="0"/>
            </a:rPr>
            <a:t>Database Sync</a:t>
          </a:r>
          <a:endParaRPr lang="en-NG" sz="2700" kern="1200" dirty="0">
            <a:latin typeface="Gill Sans MT" panose="020B0502020104020203" pitchFamily="34" charset="0"/>
          </a:endParaRPr>
        </a:p>
      </dsp:txBody>
      <dsp:txXfrm>
        <a:off x="40544" y="1395758"/>
        <a:ext cx="1969682" cy="1153109"/>
      </dsp:txXfrm>
    </dsp:sp>
    <dsp:sp modelId="{5B974684-69EF-4961-B64C-1A48B134D1B3}">
      <dsp:nvSpPr>
        <dsp:cNvPr id="0" name=""/>
        <dsp:cNvSpPr/>
      </dsp:nvSpPr>
      <dsp:spPr>
        <a:xfrm>
          <a:off x="2250245" y="1719175"/>
          <a:ext cx="432783" cy="506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NG" sz="2100" kern="1200">
            <a:latin typeface="Gill Sans MT" panose="020B0502020104020203" pitchFamily="34" charset="0"/>
          </a:endParaRPr>
        </a:p>
      </dsp:txBody>
      <dsp:txXfrm>
        <a:off x="2250245" y="1820430"/>
        <a:ext cx="302948" cy="303765"/>
      </dsp:txXfrm>
    </dsp:sp>
    <dsp:sp modelId="{55F47B3D-4942-4996-928B-EA14A9867876}">
      <dsp:nvSpPr>
        <dsp:cNvPr id="0" name=""/>
        <dsp:cNvSpPr/>
      </dsp:nvSpPr>
      <dsp:spPr>
        <a:xfrm>
          <a:off x="2862674" y="1359883"/>
          <a:ext cx="2041432" cy="1224859"/>
        </a:xfrm>
        <a:prstGeom prst="roundRect">
          <a:avLst>
            <a:gd name="adj" fmla="val 10000"/>
          </a:avLst>
        </a:prstGeom>
        <a:solidFill>
          <a:srgbClr val="4907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i="1" kern="1200" dirty="0">
              <a:latin typeface="Gill Sans MT" panose="020B0502020104020203" pitchFamily="34" charset="0"/>
            </a:rPr>
            <a:t>Storage Sync</a:t>
          </a:r>
          <a:endParaRPr lang="en-NG" sz="2700" kern="1200" dirty="0">
            <a:latin typeface="Gill Sans MT" panose="020B0502020104020203" pitchFamily="34" charset="0"/>
          </a:endParaRPr>
        </a:p>
      </dsp:txBody>
      <dsp:txXfrm>
        <a:off x="2898549" y="1395758"/>
        <a:ext cx="1969682" cy="1153109"/>
      </dsp:txXfrm>
    </dsp:sp>
    <dsp:sp modelId="{678119EF-BA1B-43E4-83A7-1649D83C7CB8}">
      <dsp:nvSpPr>
        <dsp:cNvPr id="0" name=""/>
        <dsp:cNvSpPr/>
      </dsp:nvSpPr>
      <dsp:spPr>
        <a:xfrm>
          <a:off x="5108250" y="1719175"/>
          <a:ext cx="432783" cy="506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NG" sz="2100" kern="1200">
            <a:latin typeface="Gill Sans MT" panose="020B0502020104020203" pitchFamily="34" charset="0"/>
          </a:endParaRPr>
        </a:p>
      </dsp:txBody>
      <dsp:txXfrm>
        <a:off x="5108250" y="1820430"/>
        <a:ext cx="302948" cy="303765"/>
      </dsp:txXfrm>
    </dsp:sp>
    <dsp:sp modelId="{A7DF87D3-8082-4811-BC1B-2F90F407F3E4}">
      <dsp:nvSpPr>
        <dsp:cNvPr id="0" name=""/>
        <dsp:cNvSpPr/>
      </dsp:nvSpPr>
      <dsp:spPr>
        <a:xfrm>
          <a:off x="5720680" y="1359883"/>
          <a:ext cx="2041432" cy="1224859"/>
        </a:xfrm>
        <a:prstGeom prst="roundRect">
          <a:avLst>
            <a:gd name="adj" fmla="val 10000"/>
          </a:avLst>
        </a:prstGeom>
        <a:solidFill>
          <a:srgbClr val="4907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i="1" kern="1200">
              <a:latin typeface="Gill Sans MT" panose="020B0502020104020203" pitchFamily="34" charset="0"/>
            </a:rPr>
            <a:t>Business Logic Cutover</a:t>
          </a:r>
          <a:endParaRPr lang="en-NG" sz="2700" kern="1200">
            <a:latin typeface="Gill Sans MT" panose="020B0502020104020203" pitchFamily="34" charset="0"/>
          </a:endParaRPr>
        </a:p>
      </dsp:txBody>
      <dsp:txXfrm>
        <a:off x="5756555" y="1395758"/>
        <a:ext cx="1969682" cy="1153109"/>
      </dsp:txXfrm>
    </dsp:sp>
    <dsp:sp modelId="{01F6BD97-50E7-42B3-96C5-E028687AEB54}">
      <dsp:nvSpPr>
        <dsp:cNvPr id="0" name=""/>
        <dsp:cNvSpPr/>
      </dsp:nvSpPr>
      <dsp:spPr>
        <a:xfrm>
          <a:off x="7966256" y="1719175"/>
          <a:ext cx="432783" cy="506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NG" sz="2100" kern="1200">
            <a:latin typeface="Gill Sans MT" panose="020B0502020104020203" pitchFamily="34" charset="0"/>
          </a:endParaRPr>
        </a:p>
      </dsp:txBody>
      <dsp:txXfrm>
        <a:off x="7966256" y="1820430"/>
        <a:ext cx="302948" cy="303765"/>
      </dsp:txXfrm>
    </dsp:sp>
    <dsp:sp modelId="{63FF64F7-B866-4313-B6A1-D031CBAC85E1}">
      <dsp:nvSpPr>
        <dsp:cNvPr id="0" name=""/>
        <dsp:cNvSpPr/>
      </dsp:nvSpPr>
      <dsp:spPr>
        <a:xfrm>
          <a:off x="8578686" y="1359883"/>
          <a:ext cx="2041432" cy="1224859"/>
        </a:xfrm>
        <a:prstGeom prst="roundRect">
          <a:avLst>
            <a:gd name="adj" fmla="val 10000"/>
          </a:avLst>
        </a:prstGeom>
        <a:solidFill>
          <a:srgbClr val="4907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i="1" kern="1200">
              <a:latin typeface="Gill Sans MT" panose="020B0502020104020203" pitchFamily="34" charset="0"/>
            </a:rPr>
            <a:t>DNS Cutover</a:t>
          </a:r>
          <a:endParaRPr lang="en-NG" sz="2700" kern="1200">
            <a:latin typeface="Gill Sans MT" panose="020B0502020104020203" pitchFamily="34" charset="0"/>
          </a:endParaRPr>
        </a:p>
      </dsp:txBody>
      <dsp:txXfrm>
        <a:off x="8614561" y="1395758"/>
        <a:ext cx="1969682" cy="11531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25CC9-4B74-4AE7-99A7-C59145AF19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a:extLst>
              <a:ext uri="{FF2B5EF4-FFF2-40B4-BE49-F238E27FC236}">
                <a16:creationId xmlns:a16="http://schemas.microsoft.com/office/drawing/2014/main" id="{8A36F187-C5DB-46E0-9FEE-7ECAC3EDEA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5CC943-9FED-4830-B8E5-98335F1982B5}" type="datetimeFigureOut">
              <a:rPr lang="en-NG" smtClean="0"/>
              <a:t>24/03/2025</a:t>
            </a:fld>
            <a:endParaRPr lang="en-NG"/>
          </a:p>
        </p:txBody>
      </p:sp>
      <p:sp>
        <p:nvSpPr>
          <p:cNvPr id="4" name="Footer Placeholder 3">
            <a:extLst>
              <a:ext uri="{FF2B5EF4-FFF2-40B4-BE49-F238E27FC236}">
                <a16:creationId xmlns:a16="http://schemas.microsoft.com/office/drawing/2014/main" id="{AEC0F371-134E-4675-A0F9-A06B43B0B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5" name="Slide Number Placeholder 4">
            <a:extLst>
              <a:ext uri="{FF2B5EF4-FFF2-40B4-BE49-F238E27FC236}">
                <a16:creationId xmlns:a16="http://schemas.microsoft.com/office/drawing/2014/main" id="{C529C9E0-AA41-4331-A514-63A3FE0BD9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548386-33E7-4B14-AE37-3792B640435C}" type="slidenum">
              <a:rPr lang="en-NG" smtClean="0"/>
              <a:t>‹#›</a:t>
            </a:fld>
            <a:endParaRPr lang="en-NG"/>
          </a:p>
        </p:txBody>
      </p:sp>
    </p:spTree>
    <p:extLst>
      <p:ext uri="{BB962C8B-B14F-4D97-AF65-F5344CB8AC3E}">
        <p14:creationId xmlns:p14="http://schemas.microsoft.com/office/powerpoint/2010/main" val="3743720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E35F8-C0A5-4E44-A278-533AF669705D}" type="datetimeFigureOut">
              <a:rPr lang="en-NG" smtClean="0"/>
              <a:t>24/03/2025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733A0-2A60-B748-89FF-9B5080372930}" type="slidenum">
              <a:rPr lang="en-NG" smtClean="0"/>
              <a:t>‹#›</a:t>
            </a:fld>
            <a:endParaRPr lang="en-NG"/>
          </a:p>
        </p:txBody>
      </p:sp>
    </p:spTree>
    <p:extLst>
      <p:ext uri="{BB962C8B-B14F-4D97-AF65-F5344CB8AC3E}">
        <p14:creationId xmlns:p14="http://schemas.microsoft.com/office/powerpoint/2010/main" val="328545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89121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261523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159887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8468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1236435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355535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3386523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A02C9-23A7-E5EF-1AA1-109DA9ECA4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F695A1-BEC1-6BA8-996F-CB045399B0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862DED-BA42-D5CA-B694-128C564BFA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CBA6C4-4D69-739C-05D3-CEECF7BB1B68}"/>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104062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xml"/><Relationship Id="rId7" Type="http://schemas.openxmlformats.org/officeDocument/2006/relationships/oleObject" Target="../embeddings/oleObject1.bin"/><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slideMaster" Target="../slideMasters/slideMaster3.xml"/><Relationship Id="rId5" Type="http://schemas.openxmlformats.org/officeDocument/2006/relationships/tags" Target="../tags/tag8.xml"/><Relationship Id="rId4" Type="http://schemas.openxmlformats.org/officeDocument/2006/relationships/tags" Target="../tags/tag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4.xml"/><Relationship Id="rId4"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a:xfrm>
            <a:off x="838200" y="1936377"/>
            <a:ext cx="10515600" cy="3802783"/>
          </a:xfrm>
          <a:prstGeom prst="rect">
            <a:avLst/>
          </a:prstGeom>
        </p:spPr>
        <p:txBody>
          <a:bodyPr/>
          <a:lstStyle>
            <a:lvl1pPr>
              <a:defRPr>
                <a:latin typeface="Frutiger LT 45 Light" panose="020B0403030504020204" pitchFamily="34" charset="0"/>
              </a:defRPr>
            </a:lvl1pPr>
            <a:lvl2pPr>
              <a:defRPr>
                <a:latin typeface="Frutiger LT 45 Light" panose="020B0403030504020204" pitchFamily="34" charset="0"/>
              </a:defRPr>
            </a:lvl2pPr>
            <a:lvl3pPr>
              <a:defRPr>
                <a:latin typeface="Frutiger LT 45 Light" panose="020B0403030504020204" pitchFamily="34" charset="0"/>
              </a:defRPr>
            </a:lvl3pPr>
            <a:lvl4pPr>
              <a:defRPr>
                <a:latin typeface="Frutiger LT 45 Light" panose="020B0403030504020204" pitchFamily="34" charset="0"/>
              </a:defRPr>
            </a:lvl4pPr>
            <a:lvl5pPr>
              <a:defRPr>
                <a:latin typeface="Frutiger LT 45 Light" panose="020B0403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Slide Number Placeholder 5"/>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92155049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56ED-EEAF-7A41-B382-489C8C2DD2E5}"/>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EDC382EF-B0A6-154F-976E-853009677DF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id="{BEFD92F2-045F-6C4C-A7FE-A495ACB361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id="{27AFD6B9-7AF5-5F4E-885A-A4AE360D2E3A}"/>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6" name="Footer Placeholder 5">
            <a:extLst>
              <a:ext uri="{FF2B5EF4-FFF2-40B4-BE49-F238E27FC236}">
                <a16:creationId xmlns:a16="http://schemas.microsoft.com/office/drawing/2014/main" id="{9E4A3BF5-6B2B-624D-9874-3F669780A0C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7711237-D6C2-3145-8E70-396D0341798F}"/>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9555703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BA4F-E9A8-F94E-A9A6-00D9C93751D9}"/>
              </a:ext>
            </a:extLst>
          </p:cNvPr>
          <p:cNvSpPr>
            <a:spLocks noGrp="1"/>
          </p:cNvSpPr>
          <p:nvPr>
            <p:ph type="title"/>
          </p:nvPr>
        </p:nvSpPr>
        <p:spPr>
          <a:xfrm>
            <a:off x="839789"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13182AC1-69BF-9F4B-861A-2D28DE43CC79}"/>
              </a:ext>
            </a:extLst>
          </p:cNvPr>
          <p:cNvSpPr>
            <a:spLocks noGrp="1"/>
          </p:cNvSpPr>
          <p:nvPr>
            <p:ph type="body" idx="1"/>
          </p:nvPr>
        </p:nvSpPr>
        <p:spPr>
          <a:xfrm>
            <a:off x="839788" y="1681163"/>
            <a:ext cx="5157787" cy="823912"/>
          </a:xfrm>
        </p:spPr>
        <p:txBody>
          <a:bodyPr anchor="b"/>
          <a:lstStyle>
            <a:lvl1pPr marL="0" indent="0">
              <a:buNone/>
              <a:defRPr sz="2400" b="1"/>
            </a:lvl1pPr>
            <a:lvl2pPr marL="457169" indent="0">
              <a:buNone/>
              <a:defRPr sz="2000" b="1"/>
            </a:lvl2pPr>
            <a:lvl3pPr marL="914338" indent="0">
              <a:buNone/>
              <a:defRPr sz="1800" b="1"/>
            </a:lvl3pPr>
            <a:lvl4pPr marL="1371507" indent="0">
              <a:buNone/>
              <a:defRPr sz="1600" b="1"/>
            </a:lvl4pPr>
            <a:lvl5pPr marL="1828676" indent="0">
              <a:buNone/>
              <a:defRPr sz="1600" b="1"/>
            </a:lvl5pPr>
            <a:lvl6pPr marL="2285845" indent="0">
              <a:buNone/>
              <a:defRPr sz="1600" b="1"/>
            </a:lvl6pPr>
            <a:lvl7pPr marL="2743014" indent="0">
              <a:buNone/>
              <a:defRPr sz="1600" b="1"/>
            </a:lvl7pPr>
            <a:lvl8pPr marL="3200183" indent="0">
              <a:buNone/>
              <a:defRPr sz="1600" b="1"/>
            </a:lvl8pPr>
            <a:lvl9pPr marL="3657352"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73BB14-6C8E-D94E-9E1F-027E895327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id="{70D866C0-5CF1-CC40-8EBC-0854135F5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69" indent="0">
              <a:buNone/>
              <a:defRPr sz="2000" b="1"/>
            </a:lvl2pPr>
            <a:lvl3pPr marL="914338" indent="0">
              <a:buNone/>
              <a:defRPr sz="1800" b="1"/>
            </a:lvl3pPr>
            <a:lvl4pPr marL="1371507" indent="0">
              <a:buNone/>
              <a:defRPr sz="1600" b="1"/>
            </a:lvl4pPr>
            <a:lvl5pPr marL="1828676" indent="0">
              <a:buNone/>
              <a:defRPr sz="1600" b="1"/>
            </a:lvl5pPr>
            <a:lvl6pPr marL="2285845" indent="0">
              <a:buNone/>
              <a:defRPr sz="1600" b="1"/>
            </a:lvl6pPr>
            <a:lvl7pPr marL="2743014" indent="0">
              <a:buNone/>
              <a:defRPr sz="1600" b="1"/>
            </a:lvl7pPr>
            <a:lvl8pPr marL="3200183" indent="0">
              <a:buNone/>
              <a:defRPr sz="1600" b="1"/>
            </a:lvl8pPr>
            <a:lvl9pPr marL="3657352"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BDC3B95-B026-274C-96E5-56E82006523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id="{447F76F7-0FA7-8D45-A437-182BC69F97C5}"/>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8" name="Footer Placeholder 7">
            <a:extLst>
              <a:ext uri="{FF2B5EF4-FFF2-40B4-BE49-F238E27FC236}">
                <a16:creationId xmlns:a16="http://schemas.microsoft.com/office/drawing/2014/main" id="{989FC055-9BBF-8E4D-BCD0-477DAD08BA92}"/>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F0CA9765-DDD4-A545-BCEA-CED2CB63F8D5}"/>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999250685"/>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88FE-BC72-D041-B0FC-68CC585466DD}"/>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id="{98E8EDDB-1F67-F848-83A4-BC340D0A9A03}"/>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4" name="Footer Placeholder 3">
            <a:extLst>
              <a:ext uri="{FF2B5EF4-FFF2-40B4-BE49-F238E27FC236}">
                <a16:creationId xmlns:a16="http://schemas.microsoft.com/office/drawing/2014/main" id="{BE95183B-6C09-1844-9F42-6B3AC017CD84}"/>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CF6CD75E-781C-154A-9432-C5386BF71744}"/>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339587336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52BDA-694F-8F4D-95D8-1D022E527C7A}"/>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3" name="Footer Placeholder 2">
            <a:extLst>
              <a:ext uri="{FF2B5EF4-FFF2-40B4-BE49-F238E27FC236}">
                <a16:creationId xmlns:a16="http://schemas.microsoft.com/office/drawing/2014/main" id="{0EE872CA-A5E6-4048-B178-D8D8E8E7D535}"/>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0CDFCA55-A9C1-4348-AE60-2CD36DDD3DFB}"/>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60607135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82DE-4658-1E4C-BDBE-454A67C5E4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id="{533233E1-C0B2-5F41-A3C6-A36929AF3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id="{C8AE2D1C-9EB4-A74D-BFC1-E43A5D79408E}"/>
              </a:ext>
            </a:extLst>
          </p:cNvPr>
          <p:cNvSpPr>
            <a:spLocks noGrp="1"/>
          </p:cNvSpPr>
          <p:nvPr>
            <p:ph type="body" sz="half" idx="2"/>
          </p:nvPr>
        </p:nvSpPr>
        <p:spPr>
          <a:xfrm>
            <a:off x="839788" y="2057400"/>
            <a:ext cx="3932237" cy="3811588"/>
          </a:xfrm>
        </p:spPr>
        <p:txBody>
          <a:bodyPr/>
          <a:lstStyle>
            <a:lvl1pPr marL="0" indent="0">
              <a:buNone/>
              <a:defRPr sz="1600"/>
            </a:lvl1pPr>
            <a:lvl2pPr marL="457169" indent="0">
              <a:buNone/>
              <a:defRPr sz="1400"/>
            </a:lvl2pPr>
            <a:lvl3pPr marL="914338" indent="0">
              <a:buNone/>
              <a:defRPr sz="1200"/>
            </a:lvl3pPr>
            <a:lvl4pPr marL="1371507" indent="0">
              <a:buNone/>
              <a:defRPr sz="1000"/>
            </a:lvl4pPr>
            <a:lvl5pPr marL="1828676" indent="0">
              <a:buNone/>
              <a:defRPr sz="1000"/>
            </a:lvl5pPr>
            <a:lvl6pPr marL="2285845" indent="0">
              <a:buNone/>
              <a:defRPr sz="1000"/>
            </a:lvl6pPr>
            <a:lvl7pPr marL="2743014" indent="0">
              <a:buNone/>
              <a:defRPr sz="1000"/>
            </a:lvl7pPr>
            <a:lvl8pPr marL="3200183" indent="0">
              <a:buNone/>
              <a:defRPr sz="1000"/>
            </a:lvl8pPr>
            <a:lvl9pPr marL="3657352"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2C2F3E2-657A-0242-934C-CF3053489695}"/>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6" name="Footer Placeholder 5">
            <a:extLst>
              <a:ext uri="{FF2B5EF4-FFF2-40B4-BE49-F238E27FC236}">
                <a16:creationId xmlns:a16="http://schemas.microsoft.com/office/drawing/2014/main" id="{91C5E4F6-137C-514B-9EA0-78A231567208}"/>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5144B98-F30F-D249-B436-9019E24784EC}"/>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277127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9EFE-4A8C-B74B-A8C9-26C2C1CB9C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id="{FDC9D88A-E375-5D40-A8BE-A4A06FEE62F8}"/>
              </a:ext>
            </a:extLst>
          </p:cNvPr>
          <p:cNvSpPr>
            <a:spLocks noGrp="1"/>
          </p:cNvSpPr>
          <p:nvPr>
            <p:ph type="pic" idx="1"/>
          </p:nvPr>
        </p:nvSpPr>
        <p:spPr>
          <a:xfrm>
            <a:off x="5183188" y="987425"/>
            <a:ext cx="6172200" cy="4873625"/>
          </a:xfrm>
        </p:spPr>
        <p:txBody>
          <a:bodyPr/>
          <a:lstStyle>
            <a:lvl1pPr marL="0" indent="0">
              <a:buNone/>
              <a:defRPr sz="3200"/>
            </a:lvl1pPr>
            <a:lvl2pPr marL="457169" indent="0">
              <a:buNone/>
              <a:defRPr sz="2800"/>
            </a:lvl2pPr>
            <a:lvl3pPr marL="914338" indent="0">
              <a:buNone/>
              <a:defRPr sz="2400"/>
            </a:lvl3pPr>
            <a:lvl4pPr marL="1371507" indent="0">
              <a:buNone/>
              <a:defRPr sz="2000"/>
            </a:lvl4pPr>
            <a:lvl5pPr marL="1828676" indent="0">
              <a:buNone/>
              <a:defRPr sz="2000"/>
            </a:lvl5pPr>
            <a:lvl6pPr marL="2285845" indent="0">
              <a:buNone/>
              <a:defRPr sz="2000"/>
            </a:lvl6pPr>
            <a:lvl7pPr marL="2743014" indent="0">
              <a:buNone/>
              <a:defRPr sz="2000"/>
            </a:lvl7pPr>
            <a:lvl8pPr marL="3200183" indent="0">
              <a:buNone/>
              <a:defRPr sz="2000"/>
            </a:lvl8pPr>
            <a:lvl9pPr marL="3657352" indent="0">
              <a:buNone/>
              <a:defRPr sz="2000"/>
            </a:lvl9pPr>
          </a:lstStyle>
          <a:p>
            <a:endParaRPr lang="x-none"/>
          </a:p>
        </p:txBody>
      </p:sp>
      <p:sp>
        <p:nvSpPr>
          <p:cNvPr id="4" name="Text Placeholder 3">
            <a:extLst>
              <a:ext uri="{FF2B5EF4-FFF2-40B4-BE49-F238E27FC236}">
                <a16:creationId xmlns:a16="http://schemas.microsoft.com/office/drawing/2014/main" id="{818B2AEF-50A2-9C4F-9076-BB18A36F6AC6}"/>
              </a:ext>
            </a:extLst>
          </p:cNvPr>
          <p:cNvSpPr>
            <a:spLocks noGrp="1"/>
          </p:cNvSpPr>
          <p:nvPr>
            <p:ph type="body" sz="half" idx="2"/>
          </p:nvPr>
        </p:nvSpPr>
        <p:spPr>
          <a:xfrm>
            <a:off x="839788" y="2057400"/>
            <a:ext cx="3932237" cy="3811588"/>
          </a:xfrm>
        </p:spPr>
        <p:txBody>
          <a:bodyPr/>
          <a:lstStyle>
            <a:lvl1pPr marL="0" indent="0">
              <a:buNone/>
              <a:defRPr sz="1600"/>
            </a:lvl1pPr>
            <a:lvl2pPr marL="457169" indent="0">
              <a:buNone/>
              <a:defRPr sz="1400"/>
            </a:lvl2pPr>
            <a:lvl3pPr marL="914338" indent="0">
              <a:buNone/>
              <a:defRPr sz="1200"/>
            </a:lvl3pPr>
            <a:lvl4pPr marL="1371507" indent="0">
              <a:buNone/>
              <a:defRPr sz="1000"/>
            </a:lvl4pPr>
            <a:lvl5pPr marL="1828676" indent="0">
              <a:buNone/>
              <a:defRPr sz="1000"/>
            </a:lvl5pPr>
            <a:lvl6pPr marL="2285845" indent="0">
              <a:buNone/>
              <a:defRPr sz="1000"/>
            </a:lvl6pPr>
            <a:lvl7pPr marL="2743014" indent="0">
              <a:buNone/>
              <a:defRPr sz="1000"/>
            </a:lvl7pPr>
            <a:lvl8pPr marL="3200183" indent="0">
              <a:buNone/>
              <a:defRPr sz="1000"/>
            </a:lvl8pPr>
            <a:lvl9pPr marL="3657352"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A6B457-A090-E941-B250-532DF6BCA790}"/>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6" name="Footer Placeholder 5">
            <a:extLst>
              <a:ext uri="{FF2B5EF4-FFF2-40B4-BE49-F238E27FC236}">
                <a16:creationId xmlns:a16="http://schemas.microsoft.com/office/drawing/2014/main" id="{62CF0203-CC95-F943-B5B7-575A91D9003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401024E0-187B-A34D-8A4F-EE93992E5F75}"/>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71012878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DB22-BAC6-9746-825D-5FE74537E6D7}"/>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2BCE5B2C-DA38-F845-A937-DD9CCE60D4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8AEBDAE9-41B4-3941-A010-AE3D334FAF30}"/>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5" name="Footer Placeholder 4">
            <a:extLst>
              <a:ext uri="{FF2B5EF4-FFF2-40B4-BE49-F238E27FC236}">
                <a16:creationId xmlns:a16="http://schemas.microsoft.com/office/drawing/2014/main" id="{2311891B-601B-3449-9C4F-341F998FBA0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BA903377-BEEB-E74B-A260-E71F7808EA1F}"/>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778599100"/>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D27377-40BD-2C4E-9608-69C62AD92C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B53E90BF-AB0E-254A-AE5A-05A6214696C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30FF9C4B-DDDC-7C40-B788-B9F99D2DC4ED}"/>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5" name="Footer Placeholder 4">
            <a:extLst>
              <a:ext uri="{FF2B5EF4-FFF2-40B4-BE49-F238E27FC236}">
                <a16:creationId xmlns:a16="http://schemas.microsoft.com/office/drawing/2014/main" id="{773CEDC3-9A42-564D-BD6B-B4E3AE2ECA7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6516CE1F-BD81-B346-9C09-85BF303FEFA5}"/>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49485716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a:xfrm>
            <a:off x="838200" y="1936377"/>
            <a:ext cx="10515600" cy="3802783"/>
          </a:xfrm>
          <a:prstGeom prst="rect">
            <a:avLst/>
          </a:prstGeom>
        </p:spPr>
        <p:txBody>
          <a:bodyPr/>
          <a:lstStyle>
            <a:lvl1pPr>
              <a:defRPr>
                <a:latin typeface="Frutiger LT 45 Light" panose="020B0403030504020204" pitchFamily="34" charset="0"/>
              </a:defRPr>
            </a:lvl1pPr>
            <a:lvl2pPr>
              <a:defRPr>
                <a:latin typeface="Frutiger LT 45 Light" panose="020B0403030504020204" pitchFamily="34" charset="0"/>
              </a:defRPr>
            </a:lvl2pPr>
            <a:lvl3pPr>
              <a:defRPr>
                <a:latin typeface="Frutiger LT 45 Light" panose="020B0403030504020204" pitchFamily="34" charset="0"/>
              </a:defRPr>
            </a:lvl3pPr>
            <a:lvl4pPr>
              <a:defRPr>
                <a:latin typeface="Frutiger LT 45 Light" panose="020B0403030504020204" pitchFamily="34" charset="0"/>
              </a:defRPr>
            </a:lvl4pPr>
            <a:lvl5pPr>
              <a:defRPr>
                <a:latin typeface="Frutiger LT 45 Light" panose="020B0403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Slide Number Placeholder 5"/>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20968522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3" name="Content Placeholder 2"/>
          <p:cNvSpPr>
            <a:spLocks noGrp="1"/>
          </p:cNvSpPr>
          <p:nvPr>
            <p:ph sz="half" idx="1"/>
          </p:nvPr>
        </p:nvSpPr>
        <p:spPr>
          <a:xfrm>
            <a:off x="8382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Slide Number Placeholder 6"/>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78670446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3" name="Content Placeholder 2"/>
          <p:cNvSpPr>
            <a:spLocks noGrp="1"/>
          </p:cNvSpPr>
          <p:nvPr>
            <p:ph sz="half" idx="1"/>
          </p:nvPr>
        </p:nvSpPr>
        <p:spPr>
          <a:xfrm>
            <a:off x="8382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Slide Number Placeholder 6"/>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163530351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490" y="365127"/>
            <a:ext cx="10125428" cy="1325563"/>
          </a:xfrm>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Content Placeholder 5"/>
          <p:cNvSpPr>
            <a:spLocks noGrp="1"/>
          </p:cNvSpPr>
          <p:nvPr>
            <p:ph sz="quarter" idx="4"/>
          </p:nvPr>
        </p:nvSpPr>
        <p:spPr>
          <a:xfrm>
            <a:off x="6172201" y="2505075"/>
            <a:ext cx="518371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9" name="Slide Number Placeholder 8"/>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191072787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5" name="Slide Number Placeholder 4"/>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374622327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93913008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Line 15"/>
          <p:cNvSpPr>
            <a:spLocks noChangeShapeType="1"/>
          </p:cNvSpPr>
          <p:nvPr>
            <p:custDataLst>
              <p:tags r:id="rId2"/>
            </p:custDataLst>
          </p:nvPr>
        </p:nvSpPr>
        <p:spPr bwMode="auto">
          <a:xfrm>
            <a:off x="0" y="838200"/>
            <a:ext cx="12192000" cy="0"/>
          </a:xfrm>
          <a:prstGeom prst="line">
            <a:avLst/>
          </a:prstGeom>
          <a:noFill/>
          <a:ln w="28575">
            <a:solidFill>
              <a:srgbClr val="5F5F5F"/>
            </a:solidFill>
            <a:round/>
            <a:headEnd/>
            <a:tailEnd/>
          </a:ln>
          <a:extLst>
            <a:ext uri="{909E8E84-426E-40DD-AFC4-6F175D3DCCD1}">
              <a14:hiddenFill xmlns:a14="http://schemas.microsoft.com/office/drawing/2010/main">
                <a:noFill/>
              </a14:hiddenFill>
            </a:ext>
          </a:extLst>
        </p:spPr>
        <p:txBody>
          <a:bodyPr/>
          <a:lstStyle/>
          <a:p>
            <a:endParaRPr lang="en-US" sz="1316" dirty="0"/>
          </a:p>
        </p:txBody>
      </p:sp>
      <p:sp>
        <p:nvSpPr>
          <p:cNvPr id="3" name="Rectangle 10"/>
          <p:cNvSpPr>
            <a:spLocks noChangeArrowheads="1"/>
          </p:cNvSpPr>
          <p:nvPr>
            <p:custDataLst>
              <p:tags r:id="rId3"/>
            </p:custDataLst>
          </p:nvPr>
        </p:nvSpPr>
        <p:spPr bwMode="auto">
          <a:xfrm>
            <a:off x="0" y="0"/>
            <a:ext cx="12192000" cy="685800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a:defRPr/>
            </a:pPr>
            <a:endParaRPr lang="en-US" altLang="en-US" sz="1170" dirty="0">
              <a:solidFill>
                <a:srgbClr val="000000"/>
              </a:solidFill>
            </a:endParaRPr>
          </a:p>
        </p:txBody>
      </p:sp>
      <p:sp>
        <p:nvSpPr>
          <p:cNvPr id="4" name="Rectangle 14"/>
          <p:cNvSpPr>
            <a:spLocks noChangeArrowheads="1"/>
          </p:cNvSpPr>
          <p:nvPr>
            <p:custDataLst>
              <p:tags r:id="rId4"/>
            </p:custDataLst>
          </p:nvPr>
        </p:nvSpPr>
        <p:spPr bwMode="auto">
          <a:xfrm>
            <a:off x="11852544" y="6675441"/>
            <a:ext cx="136256" cy="13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sz="1600">
                <a:solidFill>
                  <a:schemeClr val="tx1"/>
                </a:solidFill>
                <a:latin typeface="Arial" charset="0"/>
                <a:cs typeface="Arial" charset="0"/>
              </a:defRPr>
            </a:lvl1pPr>
            <a:lvl2pPr marL="742950" indent="-285750" defTabSz="895350" eaLnBrk="0" hangingPunct="0">
              <a:defRPr sz="1600">
                <a:solidFill>
                  <a:schemeClr val="tx1"/>
                </a:solidFill>
                <a:latin typeface="Arial" charset="0"/>
                <a:cs typeface="Arial" charset="0"/>
              </a:defRPr>
            </a:lvl2pPr>
            <a:lvl3pPr marL="1143000" indent="-228600" defTabSz="895350" eaLnBrk="0" hangingPunct="0">
              <a:defRPr sz="1600">
                <a:solidFill>
                  <a:schemeClr val="tx1"/>
                </a:solidFill>
                <a:latin typeface="Arial" charset="0"/>
                <a:cs typeface="Arial" charset="0"/>
              </a:defRPr>
            </a:lvl3pPr>
            <a:lvl4pPr marL="1600200" indent="-228600" defTabSz="895350" eaLnBrk="0" hangingPunct="0">
              <a:defRPr sz="1600">
                <a:solidFill>
                  <a:schemeClr val="tx1"/>
                </a:solidFill>
                <a:latin typeface="Arial" charset="0"/>
                <a:cs typeface="Arial" charset="0"/>
              </a:defRPr>
            </a:lvl4pPr>
            <a:lvl5pPr marL="2057400" indent="-228600" defTabSz="895350" eaLnBrk="0" hangingPunct="0">
              <a:defRPr sz="1600">
                <a:solidFill>
                  <a:schemeClr val="tx1"/>
                </a:solidFill>
                <a:latin typeface="Arial" charset="0"/>
                <a:cs typeface="Arial" charset="0"/>
              </a:defRPr>
            </a:lvl5pPr>
            <a:lvl6pPr marL="2514600" indent="-228600" defTabSz="895350" eaLnBrk="0" fontAlgn="base" hangingPunct="0">
              <a:spcBef>
                <a:spcPct val="0"/>
              </a:spcBef>
              <a:spcAft>
                <a:spcPct val="0"/>
              </a:spcAft>
              <a:defRPr sz="1600">
                <a:solidFill>
                  <a:schemeClr val="tx1"/>
                </a:solidFill>
                <a:latin typeface="Arial" charset="0"/>
                <a:cs typeface="Arial" charset="0"/>
              </a:defRPr>
            </a:lvl6pPr>
            <a:lvl7pPr marL="2971800" indent="-228600" defTabSz="895350" eaLnBrk="0" fontAlgn="base" hangingPunct="0">
              <a:spcBef>
                <a:spcPct val="0"/>
              </a:spcBef>
              <a:spcAft>
                <a:spcPct val="0"/>
              </a:spcAft>
              <a:defRPr sz="1600">
                <a:solidFill>
                  <a:schemeClr val="tx1"/>
                </a:solidFill>
                <a:latin typeface="Arial" charset="0"/>
                <a:cs typeface="Arial" charset="0"/>
              </a:defRPr>
            </a:lvl7pPr>
            <a:lvl8pPr marL="3429000" indent="-228600" defTabSz="895350" eaLnBrk="0" fontAlgn="base" hangingPunct="0">
              <a:spcBef>
                <a:spcPct val="0"/>
              </a:spcBef>
              <a:spcAft>
                <a:spcPct val="0"/>
              </a:spcAft>
              <a:defRPr sz="1600">
                <a:solidFill>
                  <a:schemeClr val="tx1"/>
                </a:solidFill>
                <a:latin typeface="Arial" charset="0"/>
                <a:cs typeface="Arial" charset="0"/>
              </a:defRPr>
            </a:lvl8pPr>
            <a:lvl9pPr marL="3886200" indent="-228600" defTabSz="895350" eaLnBrk="0" fontAlgn="base" hangingPunct="0">
              <a:spcBef>
                <a:spcPct val="0"/>
              </a:spcBef>
              <a:spcAft>
                <a:spcPct val="0"/>
              </a:spcAft>
              <a:defRPr sz="1600">
                <a:solidFill>
                  <a:schemeClr val="tx1"/>
                </a:solidFill>
                <a:latin typeface="Arial" charset="0"/>
                <a:cs typeface="Arial" charset="0"/>
              </a:defRPr>
            </a:lvl9pPr>
          </a:lstStyle>
          <a:p>
            <a:pPr algn="r">
              <a:defRPr/>
            </a:pPr>
            <a:fld id="{FF266264-E68F-4C4D-B8CA-99BCAF72D7CE}" type="slidenum">
              <a:rPr lang="en-US" altLang="en-US" sz="878" smtClean="0">
                <a:solidFill>
                  <a:srgbClr val="000000"/>
                </a:solidFill>
              </a:rPr>
              <a:pPr algn="r">
                <a:defRPr/>
              </a:pPr>
              <a:t>‹#›</a:t>
            </a:fld>
            <a:endParaRPr lang="en-US" altLang="en-US" sz="878" dirty="0">
              <a:solidFill>
                <a:srgbClr val="000000"/>
              </a:solidFill>
            </a:endParaRPr>
          </a:p>
        </p:txBody>
      </p:sp>
      <p:graphicFrame>
        <p:nvGraphicFramePr>
          <p:cNvPr id="5" name="Rectangle 17" hidden="1"/>
          <p:cNvGraphicFramePr>
            <a:graphicFrameLocks/>
          </p:cNvGraphicFramePr>
          <p:nvPr>
            <p:custDataLst>
              <p:tags r:id="rId5"/>
            </p:custDataLst>
          </p:nvPr>
        </p:nvGraphicFramePr>
        <p:xfrm>
          <a:off x="3" y="0"/>
          <a:ext cx="211667" cy="158750"/>
        </p:xfrm>
        <a:graphic>
          <a:graphicData uri="http://schemas.openxmlformats.org/presentationml/2006/ole">
            <mc:AlternateContent xmlns:mc="http://schemas.openxmlformats.org/markup-compatibility/2006">
              <mc:Choice xmlns:v="urn:schemas-microsoft-com:vml" Requires="v">
                <p:oleObj spid="_x0000_s2142" name="think-cell Slide" r:id="rId7" imgW="0" imgH="0" progId="">
                  <p:embed/>
                </p:oleObj>
              </mc:Choice>
              <mc:Fallback>
                <p:oleObj name="think-cell Slide" r:id="rId7" imgW="0" imgH="0" progId="">
                  <p:embed/>
                  <p:pic>
                    <p:nvPicPr>
                      <p:cNvPr id="5" name="Rectangle 17"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0" y="6248400"/>
            <a:ext cx="12192000" cy="609600"/>
          </a:xfrm>
          <a:prstGeom prst="rect">
            <a:avLst/>
          </a:prstGeom>
          <a:solidFill>
            <a:srgbClr val="002F5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70" dirty="0">
              <a:solidFill>
                <a:srgbClr val="FFFFFF"/>
              </a:solidFill>
            </a:endParaRPr>
          </a:p>
        </p:txBody>
      </p:sp>
      <p:pic>
        <p:nvPicPr>
          <p:cNvPr id="7" name="Picture 12" descr="FirstBank.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5736" y="6397630"/>
            <a:ext cx="192193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a:xfrm>
            <a:off x="6557433" y="6391280"/>
            <a:ext cx="4114800" cy="365125"/>
          </a:xfrm>
          <a:prstGeom prst="rect">
            <a:avLst/>
          </a:prstGeom>
        </p:spPr>
        <p:txBody>
          <a:bodyPr anchor="ctr"/>
          <a:lstStyle>
            <a:defPPr>
              <a:defRPr lang="en-GB"/>
            </a:defPPr>
            <a:lvl1pPr algn="r" rtl="0" fontAlgn="base">
              <a:spcBef>
                <a:spcPct val="0"/>
              </a:spcBef>
              <a:spcAft>
                <a:spcPct val="0"/>
              </a:spcAft>
              <a:defRPr sz="1050" kern="1200">
                <a:solidFill>
                  <a:schemeClr val="bg1"/>
                </a:solidFill>
                <a:latin typeface="SpeakOT-Regular"/>
                <a:ea typeface="+mn-ea"/>
                <a:cs typeface="+mn-cs"/>
              </a:defRPr>
            </a:lvl1pPr>
            <a:lvl2pPr marL="457200" algn="l" rtl="0" fontAlgn="base">
              <a:spcBef>
                <a:spcPct val="0"/>
              </a:spcBef>
              <a:spcAft>
                <a:spcPct val="0"/>
              </a:spcAft>
              <a:defRPr sz="1600" kern="1200">
                <a:solidFill>
                  <a:schemeClr val="tx1"/>
                </a:solidFill>
                <a:latin typeface="Arial" pitchFamily="34" charset="0"/>
                <a:ea typeface="+mn-ea"/>
                <a:cs typeface="+mn-cs"/>
              </a:defRPr>
            </a:lvl2pPr>
            <a:lvl3pPr marL="914400" algn="l" rtl="0" fontAlgn="base">
              <a:spcBef>
                <a:spcPct val="0"/>
              </a:spcBef>
              <a:spcAft>
                <a:spcPct val="0"/>
              </a:spcAft>
              <a:defRPr sz="1600" kern="1200">
                <a:solidFill>
                  <a:schemeClr val="tx1"/>
                </a:solidFill>
                <a:latin typeface="Arial" pitchFamily="34" charset="0"/>
                <a:ea typeface="+mn-ea"/>
                <a:cs typeface="+mn-cs"/>
              </a:defRPr>
            </a:lvl3pPr>
            <a:lvl4pPr marL="1371600" algn="l" rtl="0" fontAlgn="base">
              <a:spcBef>
                <a:spcPct val="0"/>
              </a:spcBef>
              <a:spcAft>
                <a:spcPct val="0"/>
              </a:spcAft>
              <a:defRPr sz="1600" kern="1200">
                <a:solidFill>
                  <a:schemeClr val="tx1"/>
                </a:solidFill>
                <a:latin typeface="Arial" pitchFamily="34" charset="0"/>
                <a:ea typeface="+mn-ea"/>
                <a:cs typeface="+mn-cs"/>
              </a:defRPr>
            </a:lvl4pPr>
            <a:lvl5pPr marL="1828800" algn="l" rtl="0" fontAlgn="base">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a:lstStyle>
          <a:p>
            <a:pPr>
              <a:defRPr/>
            </a:pPr>
            <a:r>
              <a:rPr lang="en-ZA" sz="768" dirty="0">
                <a:solidFill>
                  <a:srgbClr val="FFFFFF"/>
                </a:solidFill>
              </a:rPr>
              <a:t>www.firstbanknigeria.com</a:t>
            </a:r>
          </a:p>
        </p:txBody>
      </p:sp>
    </p:spTree>
    <p:extLst>
      <p:ext uri="{BB962C8B-B14F-4D97-AF65-F5344CB8AC3E}">
        <p14:creationId xmlns:p14="http://schemas.microsoft.com/office/powerpoint/2010/main" val="694702280"/>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5B3AEF-2F4B-402D-9333-FA1FAD9540F6}"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422399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B3AEF-2F4B-402D-9333-FA1FAD9540F6}"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4280241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B3AEF-2F4B-402D-9333-FA1FAD9540F6}"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977110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5B3AEF-2F4B-402D-9333-FA1FAD9540F6}"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2764284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5B3AEF-2F4B-402D-9333-FA1FAD9540F6}" type="datetimeFigureOut">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1994671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5B3AEF-2F4B-402D-9333-FA1FAD9540F6}" type="datetimeFigureOut">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308367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490" y="365127"/>
            <a:ext cx="10125428" cy="1325563"/>
          </a:xfrm>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Content Placeholder 5"/>
          <p:cNvSpPr>
            <a:spLocks noGrp="1"/>
          </p:cNvSpPr>
          <p:nvPr>
            <p:ph sz="quarter" idx="4"/>
          </p:nvPr>
        </p:nvSpPr>
        <p:spPr>
          <a:xfrm>
            <a:off x="6172201" y="2505075"/>
            <a:ext cx="518371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9" name="Slide Number Placeholder 8"/>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53633176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B3AEF-2F4B-402D-9333-FA1FAD9540F6}" type="datetimeFigureOut">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2202270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5B3AEF-2F4B-402D-9333-FA1FAD9540F6}"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31680563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2565" indent="0">
              <a:buNone/>
              <a:defRPr sz="2000"/>
            </a:lvl7pPr>
            <a:lvl8pPr marL="3199765" indent="0">
              <a:buNone/>
              <a:defRPr sz="2000"/>
            </a:lvl8pPr>
            <a:lvl9pPr marL="365696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5B3AEF-2F4B-402D-9333-FA1FAD9540F6}"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2054247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B3AEF-2F4B-402D-9333-FA1FAD9540F6}"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18419226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B3AEF-2F4B-402D-9333-FA1FAD9540F6}"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35128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5" name="Slide Number Placeholder 4"/>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1077197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63298497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Line 15"/>
          <p:cNvSpPr>
            <a:spLocks noChangeShapeType="1"/>
          </p:cNvSpPr>
          <p:nvPr>
            <p:custDataLst>
              <p:tags r:id="rId2"/>
            </p:custDataLst>
          </p:nvPr>
        </p:nvSpPr>
        <p:spPr bwMode="auto">
          <a:xfrm>
            <a:off x="0" y="838200"/>
            <a:ext cx="12192000" cy="0"/>
          </a:xfrm>
          <a:prstGeom prst="line">
            <a:avLst/>
          </a:prstGeom>
          <a:noFill/>
          <a:ln w="28575">
            <a:solidFill>
              <a:srgbClr val="5F5F5F"/>
            </a:solidFill>
            <a:round/>
            <a:headEnd/>
            <a:tailEnd/>
          </a:ln>
          <a:extLst>
            <a:ext uri="{909E8E84-426E-40DD-AFC4-6F175D3DCCD1}">
              <a14:hiddenFill xmlns:a14="http://schemas.microsoft.com/office/drawing/2010/main">
                <a:noFill/>
              </a14:hiddenFill>
            </a:ext>
          </a:extLst>
        </p:spPr>
        <p:txBody>
          <a:bodyPr/>
          <a:lstStyle/>
          <a:p>
            <a:endParaRPr lang="en-US" sz="1316" dirty="0"/>
          </a:p>
        </p:txBody>
      </p:sp>
      <p:sp>
        <p:nvSpPr>
          <p:cNvPr id="3" name="Rectangle 10"/>
          <p:cNvSpPr>
            <a:spLocks noChangeArrowheads="1"/>
          </p:cNvSpPr>
          <p:nvPr>
            <p:custDataLst>
              <p:tags r:id="rId3"/>
            </p:custDataLst>
          </p:nvPr>
        </p:nvSpPr>
        <p:spPr bwMode="auto">
          <a:xfrm>
            <a:off x="0" y="0"/>
            <a:ext cx="12192000" cy="685800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a:defRPr/>
            </a:pPr>
            <a:endParaRPr lang="en-US" altLang="en-US" sz="1170" dirty="0">
              <a:solidFill>
                <a:srgbClr val="000000"/>
              </a:solidFill>
            </a:endParaRPr>
          </a:p>
        </p:txBody>
      </p:sp>
      <p:sp>
        <p:nvSpPr>
          <p:cNvPr id="4" name="Rectangle 14"/>
          <p:cNvSpPr>
            <a:spLocks noChangeArrowheads="1"/>
          </p:cNvSpPr>
          <p:nvPr>
            <p:custDataLst>
              <p:tags r:id="rId4"/>
            </p:custDataLst>
          </p:nvPr>
        </p:nvSpPr>
        <p:spPr bwMode="auto">
          <a:xfrm>
            <a:off x="11852544" y="6675441"/>
            <a:ext cx="136256" cy="13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sz="1600">
                <a:solidFill>
                  <a:schemeClr val="tx1"/>
                </a:solidFill>
                <a:latin typeface="Arial" charset="0"/>
                <a:cs typeface="Arial" charset="0"/>
              </a:defRPr>
            </a:lvl1pPr>
            <a:lvl2pPr marL="742950" indent="-285750" defTabSz="895350" eaLnBrk="0" hangingPunct="0">
              <a:defRPr sz="1600">
                <a:solidFill>
                  <a:schemeClr val="tx1"/>
                </a:solidFill>
                <a:latin typeface="Arial" charset="0"/>
                <a:cs typeface="Arial" charset="0"/>
              </a:defRPr>
            </a:lvl2pPr>
            <a:lvl3pPr marL="1143000" indent="-228600" defTabSz="895350" eaLnBrk="0" hangingPunct="0">
              <a:defRPr sz="1600">
                <a:solidFill>
                  <a:schemeClr val="tx1"/>
                </a:solidFill>
                <a:latin typeface="Arial" charset="0"/>
                <a:cs typeface="Arial" charset="0"/>
              </a:defRPr>
            </a:lvl3pPr>
            <a:lvl4pPr marL="1600200" indent="-228600" defTabSz="895350" eaLnBrk="0" hangingPunct="0">
              <a:defRPr sz="1600">
                <a:solidFill>
                  <a:schemeClr val="tx1"/>
                </a:solidFill>
                <a:latin typeface="Arial" charset="0"/>
                <a:cs typeface="Arial" charset="0"/>
              </a:defRPr>
            </a:lvl4pPr>
            <a:lvl5pPr marL="2057400" indent="-228600" defTabSz="895350" eaLnBrk="0" hangingPunct="0">
              <a:defRPr sz="1600">
                <a:solidFill>
                  <a:schemeClr val="tx1"/>
                </a:solidFill>
                <a:latin typeface="Arial" charset="0"/>
                <a:cs typeface="Arial" charset="0"/>
              </a:defRPr>
            </a:lvl5pPr>
            <a:lvl6pPr marL="2514600" indent="-228600" defTabSz="895350" eaLnBrk="0" fontAlgn="base" hangingPunct="0">
              <a:spcBef>
                <a:spcPct val="0"/>
              </a:spcBef>
              <a:spcAft>
                <a:spcPct val="0"/>
              </a:spcAft>
              <a:defRPr sz="1600">
                <a:solidFill>
                  <a:schemeClr val="tx1"/>
                </a:solidFill>
                <a:latin typeface="Arial" charset="0"/>
                <a:cs typeface="Arial" charset="0"/>
              </a:defRPr>
            </a:lvl6pPr>
            <a:lvl7pPr marL="2971800" indent="-228600" defTabSz="895350" eaLnBrk="0" fontAlgn="base" hangingPunct="0">
              <a:spcBef>
                <a:spcPct val="0"/>
              </a:spcBef>
              <a:spcAft>
                <a:spcPct val="0"/>
              </a:spcAft>
              <a:defRPr sz="1600">
                <a:solidFill>
                  <a:schemeClr val="tx1"/>
                </a:solidFill>
                <a:latin typeface="Arial" charset="0"/>
                <a:cs typeface="Arial" charset="0"/>
              </a:defRPr>
            </a:lvl7pPr>
            <a:lvl8pPr marL="3429000" indent="-228600" defTabSz="895350" eaLnBrk="0" fontAlgn="base" hangingPunct="0">
              <a:spcBef>
                <a:spcPct val="0"/>
              </a:spcBef>
              <a:spcAft>
                <a:spcPct val="0"/>
              </a:spcAft>
              <a:defRPr sz="1600">
                <a:solidFill>
                  <a:schemeClr val="tx1"/>
                </a:solidFill>
                <a:latin typeface="Arial" charset="0"/>
                <a:cs typeface="Arial" charset="0"/>
              </a:defRPr>
            </a:lvl8pPr>
            <a:lvl9pPr marL="3886200" indent="-228600" defTabSz="895350" eaLnBrk="0" fontAlgn="base" hangingPunct="0">
              <a:spcBef>
                <a:spcPct val="0"/>
              </a:spcBef>
              <a:spcAft>
                <a:spcPct val="0"/>
              </a:spcAft>
              <a:defRPr sz="1600">
                <a:solidFill>
                  <a:schemeClr val="tx1"/>
                </a:solidFill>
                <a:latin typeface="Arial" charset="0"/>
                <a:cs typeface="Arial" charset="0"/>
              </a:defRPr>
            </a:lvl9pPr>
          </a:lstStyle>
          <a:p>
            <a:pPr algn="r">
              <a:defRPr/>
            </a:pPr>
            <a:fld id="{FF266264-E68F-4C4D-B8CA-99BCAF72D7CE}" type="slidenum">
              <a:rPr lang="en-US" altLang="en-US" sz="878" smtClean="0">
                <a:solidFill>
                  <a:srgbClr val="000000"/>
                </a:solidFill>
              </a:rPr>
              <a:pPr algn="r">
                <a:defRPr/>
              </a:pPr>
              <a:t>‹#›</a:t>
            </a:fld>
            <a:endParaRPr lang="en-US" altLang="en-US" sz="878" dirty="0">
              <a:solidFill>
                <a:srgbClr val="000000"/>
              </a:solidFill>
            </a:endParaRPr>
          </a:p>
        </p:txBody>
      </p:sp>
      <p:graphicFrame>
        <p:nvGraphicFramePr>
          <p:cNvPr id="5" name="Rectangle 17" hidden="1"/>
          <p:cNvGraphicFramePr>
            <a:graphicFrameLocks/>
          </p:cNvGraphicFramePr>
          <p:nvPr>
            <p:custDataLst>
              <p:tags r:id="rId5"/>
            </p:custDataLst>
          </p:nvPr>
        </p:nvGraphicFramePr>
        <p:xfrm>
          <a:off x="3" y="0"/>
          <a:ext cx="211667" cy="158750"/>
        </p:xfrm>
        <a:graphic>
          <a:graphicData uri="http://schemas.openxmlformats.org/presentationml/2006/ole">
            <mc:AlternateContent xmlns:mc="http://schemas.openxmlformats.org/markup-compatibility/2006">
              <mc:Choice xmlns:v="urn:schemas-microsoft-com:vml" Requires="v">
                <p:oleObj spid="_x0000_s1118" name="think-cell Slide" r:id="rId7" imgW="0" imgH="0" progId="">
                  <p:embed/>
                </p:oleObj>
              </mc:Choice>
              <mc:Fallback>
                <p:oleObj name="think-cell Slide" r:id="rId7" imgW="0" imgH="0" progId="">
                  <p:embed/>
                  <p:pic>
                    <p:nvPicPr>
                      <p:cNvPr id="5" name="Rectangle 17"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0" y="6248400"/>
            <a:ext cx="12192000" cy="609600"/>
          </a:xfrm>
          <a:prstGeom prst="rect">
            <a:avLst/>
          </a:prstGeom>
          <a:solidFill>
            <a:srgbClr val="002F5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70" dirty="0">
              <a:solidFill>
                <a:srgbClr val="FFFFFF"/>
              </a:solidFill>
            </a:endParaRPr>
          </a:p>
        </p:txBody>
      </p:sp>
      <p:pic>
        <p:nvPicPr>
          <p:cNvPr id="7" name="Picture 12" descr="FirstBank.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5736" y="6397630"/>
            <a:ext cx="192193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a:xfrm>
            <a:off x="6557433" y="6391280"/>
            <a:ext cx="4114800" cy="365125"/>
          </a:xfrm>
          <a:prstGeom prst="rect">
            <a:avLst/>
          </a:prstGeom>
        </p:spPr>
        <p:txBody>
          <a:bodyPr anchor="ctr"/>
          <a:lstStyle>
            <a:defPPr>
              <a:defRPr lang="en-GB"/>
            </a:defPPr>
            <a:lvl1pPr algn="r" rtl="0" fontAlgn="base">
              <a:spcBef>
                <a:spcPct val="0"/>
              </a:spcBef>
              <a:spcAft>
                <a:spcPct val="0"/>
              </a:spcAft>
              <a:defRPr sz="1050" kern="1200">
                <a:solidFill>
                  <a:schemeClr val="bg1"/>
                </a:solidFill>
                <a:latin typeface="SpeakOT-Regular"/>
                <a:ea typeface="+mn-ea"/>
                <a:cs typeface="+mn-cs"/>
              </a:defRPr>
            </a:lvl1pPr>
            <a:lvl2pPr marL="457200" algn="l" rtl="0" fontAlgn="base">
              <a:spcBef>
                <a:spcPct val="0"/>
              </a:spcBef>
              <a:spcAft>
                <a:spcPct val="0"/>
              </a:spcAft>
              <a:defRPr sz="1600" kern="1200">
                <a:solidFill>
                  <a:schemeClr val="tx1"/>
                </a:solidFill>
                <a:latin typeface="Arial" pitchFamily="34" charset="0"/>
                <a:ea typeface="+mn-ea"/>
                <a:cs typeface="+mn-cs"/>
              </a:defRPr>
            </a:lvl2pPr>
            <a:lvl3pPr marL="914400" algn="l" rtl="0" fontAlgn="base">
              <a:spcBef>
                <a:spcPct val="0"/>
              </a:spcBef>
              <a:spcAft>
                <a:spcPct val="0"/>
              </a:spcAft>
              <a:defRPr sz="1600" kern="1200">
                <a:solidFill>
                  <a:schemeClr val="tx1"/>
                </a:solidFill>
                <a:latin typeface="Arial" pitchFamily="34" charset="0"/>
                <a:ea typeface="+mn-ea"/>
                <a:cs typeface="+mn-cs"/>
              </a:defRPr>
            </a:lvl3pPr>
            <a:lvl4pPr marL="1371600" algn="l" rtl="0" fontAlgn="base">
              <a:spcBef>
                <a:spcPct val="0"/>
              </a:spcBef>
              <a:spcAft>
                <a:spcPct val="0"/>
              </a:spcAft>
              <a:defRPr sz="1600" kern="1200">
                <a:solidFill>
                  <a:schemeClr val="tx1"/>
                </a:solidFill>
                <a:latin typeface="Arial" pitchFamily="34" charset="0"/>
                <a:ea typeface="+mn-ea"/>
                <a:cs typeface="+mn-cs"/>
              </a:defRPr>
            </a:lvl4pPr>
            <a:lvl5pPr marL="1828800" algn="l" rtl="0" fontAlgn="base">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a:lstStyle>
          <a:p>
            <a:pPr>
              <a:defRPr/>
            </a:pPr>
            <a:r>
              <a:rPr lang="en-ZA" sz="768" dirty="0">
                <a:solidFill>
                  <a:srgbClr val="FFFFFF"/>
                </a:solidFill>
              </a:rPr>
              <a:t>www.firstbanknigeria.com</a:t>
            </a:r>
          </a:p>
        </p:txBody>
      </p:sp>
    </p:spTree>
    <p:extLst>
      <p:ext uri="{BB962C8B-B14F-4D97-AF65-F5344CB8AC3E}">
        <p14:creationId xmlns:p14="http://schemas.microsoft.com/office/powerpoint/2010/main" val="16352736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196C-0B46-B241-9D45-8A55E5C10DB9}"/>
              </a:ext>
            </a:extLst>
          </p:cNvPr>
          <p:cNvSpPr>
            <a:spLocks noGrp="1"/>
          </p:cNvSpPr>
          <p:nvPr>
            <p:ph type="ctrTitle"/>
          </p:nvPr>
        </p:nvSpPr>
        <p:spPr>
          <a:xfrm>
            <a:off x="1524000" y="1122363"/>
            <a:ext cx="9144000" cy="2387600"/>
          </a:xfrm>
        </p:spPr>
        <p:txBody>
          <a:bodyPr anchor="b"/>
          <a:lstStyle>
            <a:lvl1pPr algn="ctr">
              <a:defRPr sz="5999"/>
            </a:lvl1pPr>
          </a:lstStyle>
          <a:p>
            <a:r>
              <a:rPr lang="en-GB"/>
              <a:t>Click to edit Master title style</a:t>
            </a:r>
            <a:endParaRPr lang="x-none"/>
          </a:p>
        </p:txBody>
      </p:sp>
      <p:sp>
        <p:nvSpPr>
          <p:cNvPr id="3" name="Subtitle 2">
            <a:extLst>
              <a:ext uri="{FF2B5EF4-FFF2-40B4-BE49-F238E27FC236}">
                <a16:creationId xmlns:a16="http://schemas.microsoft.com/office/drawing/2014/main" id="{9157390F-1B1C-FB4D-9FD5-F4CF426B30B7}"/>
              </a:ext>
            </a:extLst>
          </p:cNvPr>
          <p:cNvSpPr>
            <a:spLocks noGrp="1"/>
          </p:cNvSpPr>
          <p:nvPr>
            <p:ph type="subTitle" idx="1"/>
          </p:nvPr>
        </p:nvSpPr>
        <p:spPr>
          <a:xfrm>
            <a:off x="1524000" y="3602038"/>
            <a:ext cx="9144000" cy="1655762"/>
          </a:xfrm>
        </p:spPr>
        <p:txBody>
          <a:bodyPr/>
          <a:lstStyle>
            <a:lvl1pPr marL="0" indent="0" algn="ctr">
              <a:buNone/>
              <a:defRPr sz="2400"/>
            </a:lvl1pPr>
            <a:lvl2pPr marL="457169" indent="0" algn="ctr">
              <a:buNone/>
              <a:defRPr sz="2000"/>
            </a:lvl2pPr>
            <a:lvl3pPr marL="914338" indent="0" algn="ctr">
              <a:buNone/>
              <a:defRPr sz="1800"/>
            </a:lvl3pPr>
            <a:lvl4pPr marL="1371507" indent="0" algn="ctr">
              <a:buNone/>
              <a:defRPr sz="1600"/>
            </a:lvl4pPr>
            <a:lvl5pPr marL="1828676" indent="0" algn="ctr">
              <a:buNone/>
              <a:defRPr sz="1600"/>
            </a:lvl5pPr>
            <a:lvl6pPr marL="2285845" indent="0" algn="ctr">
              <a:buNone/>
              <a:defRPr sz="1600"/>
            </a:lvl6pPr>
            <a:lvl7pPr marL="2743014" indent="0" algn="ctr">
              <a:buNone/>
              <a:defRPr sz="1600"/>
            </a:lvl7pPr>
            <a:lvl8pPr marL="3200183" indent="0" algn="ctr">
              <a:buNone/>
              <a:defRPr sz="1600"/>
            </a:lvl8pPr>
            <a:lvl9pPr marL="3657352"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id="{3A4E5875-E104-0441-8B3F-70DDAACC3C5A}"/>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5" name="Footer Placeholder 4">
            <a:extLst>
              <a:ext uri="{FF2B5EF4-FFF2-40B4-BE49-F238E27FC236}">
                <a16:creationId xmlns:a16="http://schemas.microsoft.com/office/drawing/2014/main" id="{EA5E13AA-8017-594E-B6FE-78F68B6319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9E4D9B8-37F2-CA49-9B36-15927B5D3E1E}"/>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94559479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56B9-B0E7-4844-93F2-69DB3FD533B4}"/>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318A0B84-6FC9-464B-8DF3-F0E6ABEFB5A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6CF053F6-2D3E-BB40-8C14-6725760EDE10}"/>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5" name="Footer Placeholder 4">
            <a:extLst>
              <a:ext uri="{FF2B5EF4-FFF2-40B4-BE49-F238E27FC236}">
                <a16:creationId xmlns:a16="http://schemas.microsoft.com/office/drawing/2014/main" id="{BCE762D2-15BC-AE41-9C61-F8A8B196F23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38DBA9F-EFF3-2B4F-9A49-571F7DA21B0C}"/>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0521207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BC94-544A-A74C-8DB2-057BDA176401}"/>
              </a:ext>
            </a:extLst>
          </p:cNvPr>
          <p:cNvSpPr>
            <a:spLocks noGrp="1"/>
          </p:cNvSpPr>
          <p:nvPr>
            <p:ph type="title"/>
          </p:nvPr>
        </p:nvSpPr>
        <p:spPr>
          <a:xfrm>
            <a:off x="831850" y="1709739"/>
            <a:ext cx="10515600" cy="2852737"/>
          </a:xfrm>
        </p:spPr>
        <p:txBody>
          <a:bodyPr anchor="b"/>
          <a:lstStyle>
            <a:lvl1pPr>
              <a:defRPr sz="5999"/>
            </a:lvl1pPr>
          </a:lstStyle>
          <a:p>
            <a:r>
              <a:rPr lang="en-GB"/>
              <a:t>Click to edit Master title style</a:t>
            </a:r>
            <a:endParaRPr lang="x-none"/>
          </a:p>
        </p:txBody>
      </p:sp>
      <p:sp>
        <p:nvSpPr>
          <p:cNvPr id="3" name="Text Placeholder 2">
            <a:extLst>
              <a:ext uri="{FF2B5EF4-FFF2-40B4-BE49-F238E27FC236}">
                <a16:creationId xmlns:a16="http://schemas.microsoft.com/office/drawing/2014/main" id="{329B9C06-672C-7444-814E-C9C0A809CC50}"/>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69" indent="0">
              <a:buNone/>
              <a:defRPr sz="2000">
                <a:solidFill>
                  <a:schemeClr val="tx1">
                    <a:tint val="75000"/>
                  </a:schemeClr>
                </a:solidFill>
              </a:defRPr>
            </a:lvl2pPr>
            <a:lvl3pPr marL="914338" indent="0">
              <a:buNone/>
              <a:defRPr sz="1800">
                <a:solidFill>
                  <a:schemeClr val="tx1">
                    <a:tint val="75000"/>
                  </a:schemeClr>
                </a:solidFill>
              </a:defRPr>
            </a:lvl3pPr>
            <a:lvl4pPr marL="1371507" indent="0">
              <a:buNone/>
              <a:defRPr sz="1600">
                <a:solidFill>
                  <a:schemeClr val="tx1">
                    <a:tint val="75000"/>
                  </a:schemeClr>
                </a:solidFill>
              </a:defRPr>
            </a:lvl4pPr>
            <a:lvl5pPr marL="1828676" indent="0">
              <a:buNone/>
              <a:defRPr sz="1600">
                <a:solidFill>
                  <a:schemeClr val="tx1">
                    <a:tint val="75000"/>
                  </a:schemeClr>
                </a:solidFill>
              </a:defRPr>
            </a:lvl5pPr>
            <a:lvl6pPr marL="2285845" indent="0">
              <a:buNone/>
              <a:defRPr sz="1600">
                <a:solidFill>
                  <a:schemeClr val="tx1">
                    <a:tint val="75000"/>
                  </a:schemeClr>
                </a:solidFill>
              </a:defRPr>
            </a:lvl6pPr>
            <a:lvl7pPr marL="2743014" indent="0">
              <a:buNone/>
              <a:defRPr sz="1600">
                <a:solidFill>
                  <a:schemeClr val="tx1">
                    <a:tint val="75000"/>
                  </a:schemeClr>
                </a:solidFill>
              </a:defRPr>
            </a:lvl7pPr>
            <a:lvl8pPr marL="3200183" indent="0">
              <a:buNone/>
              <a:defRPr sz="1600">
                <a:solidFill>
                  <a:schemeClr val="tx1">
                    <a:tint val="75000"/>
                  </a:schemeClr>
                </a:solidFill>
              </a:defRPr>
            </a:lvl8pPr>
            <a:lvl9pPr marL="3657352"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59B0E56-1A5D-764B-91C6-57BC4AA596B0}"/>
              </a:ext>
            </a:extLst>
          </p:cNvPr>
          <p:cNvSpPr>
            <a:spLocks noGrp="1"/>
          </p:cNvSpPr>
          <p:nvPr>
            <p:ph type="dt" sz="half" idx="10"/>
          </p:nvPr>
        </p:nvSpPr>
        <p:spPr/>
        <p:txBody>
          <a:bodyPr/>
          <a:lstStyle/>
          <a:p>
            <a:fld id="{A60B5765-A483-C94A-A171-95BA188976F9}" type="datetimeFigureOut">
              <a:rPr lang="x-none" smtClean="0"/>
              <a:t>24/03/2025</a:t>
            </a:fld>
            <a:endParaRPr lang="x-none"/>
          </a:p>
        </p:txBody>
      </p:sp>
      <p:sp>
        <p:nvSpPr>
          <p:cNvPr id="5" name="Footer Placeholder 4">
            <a:extLst>
              <a:ext uri="{FF2B5EF4-FFF2-40B4-BE49-F238E27FC236}">
                <a16:creationId xmlns:a16="http://schemas.microsoft.com/office/drawing/2014/main" id="{B394563F-24D7-B740-939B-AFEBE613EC5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122E17A-627A-9447-87BD-BB6EFFE33E92}"/>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406689773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907084"/>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6" name="Slide Number Placeholder 5"/>
          <p:cNvSpPr>
            <a:spLocks noGrp="1"/>
          </p:cNvSpPr>
          <p:nvPr>
            <p:ph type="sldNum" sz="quarter" idx="4"/>
          </p:nvPr>
        </p:nvSpPr>
        <p:spPr>
          <a:xfrm>
            <a:off x="6583878" y="6220763"/>
            <a:ext cx="593035" cy="365125"/>
          </a:xfrm>
          <a:prstGeom prst="rect">
            <a:avLst/>
          </a:prstGeom>
        </p:spPr>
        <p:txBody>
          <a:bodyPr vert="horz" lIns="91440" tIns="45720" rIns="91440" bIns="45720" rtlCol="0" anchor="ctr"/>
          <a:lstStyle>
            <a:lvl1pPr algn="r">
              <a:defRPr sz="1024">
                <a:solidFill>
                  <a:sysClr val="windowText" lastClr="000000"/>
                </a:solidFill>
              </a:defRPr>
            </a:lvl1pPr>
          </a:lstStyle>
          <a:p>
            <a:fld id="{5930B5CD-230D-41EA-8C44-E0031D6C1835}" type="slidenum">
              <a:rPr lang="en-ZA" smtClean="0"/>
              <a:pPr/>
              <a:t>‹#›</a:t>
            </a:fld>
            <a:endParaRPr lang="en-ZA" dirty="0"/>
          </a:p>
        </p:txBody>
      </p:sp>
      <p:pic>
        <p:nvPicPr>
          <p:cNvPr id="9" name="Picture 8">
            <a:extLst>
              <a:ext uri="{FF2B5EF4-FFF2-40B4-BE49-F238E27FC236}">
                <a16:creationId xmlns:a16="http://schemas.microsoft.com/office/drawing/2014/main" id="{F777F461-ECEF-49E5-B2DC-BA07FB84546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6681086"/>
            <a:ext cx="12192000" cy="219497"/>
          </a:xfrm>
          <a:prstGeom prst="rect">
            <a:avLst/>
          </a:prstGeom>
        </p:spPr>
      </p:pic>
    </p:spTree>
    <p:extLst>
      <p:ext uri="{BB962C8B-B14F-4D97-AF65-F5344CB8AC3E}">
        <p14:creationId xmlns:p14="http://schemas.microsoft.com/office/powerpoint/2010/main" val="23553312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Lst>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hf hdr="0" ftr="0" dt="0"/>
  <p:txStyles>
    <p:titleStyle>
      <a:lvl1pPr algn="l" defTabSz="891480" rtl="0" eaLnBrk="1" latinLnBrk="0" hangingPunct="1">
        <a:lnSpc>
          <a:spcPct val="90000"/>
        </a:lnSpc>
        <a:spcBef>
          <a:spcPct val="0"/>
        </a:spcBef>
        <a:buNone/>
        <a:defRPr sz="3120" b="1" kern="1200">
          <a:solidFill>
            <a:srgbClr val="EAAB00"/>
          </a:solidFill>
          <a:latin typeface="Frutiger LT 55 Roman" panose="020B0603030504020204" pitchFamily="34" charset="0"/>
          <a:ea typeface="+mj-ea"/>
          <a:cs typeface="+mj-cs"/>
        </a:defRPr>
      </a:lvl1pPr>
    </p:titleStyle>
    <p:bodyStyle>
      <a:lvl1pPr marL="222870" indent="-222870" algn="l" defTabSz="891480" rtl="0" eaLnBrk="1" latinLnBrk="0" hangingPunct="1">
        <a:lnSpc>
          <a:spcPct val="90000"/>
        </a:lnSpc>
        <a:spcBef>
          <a:spcPts val="975"/>
        </a:spcBef>
        <a:buFont typeface="Wingdings" panose="05000000000000000000" pitchFamily="2" charset="2"/>
        <a:buChar char="§"/>
        <a:defRPr sz="2730" kern="1200">
          <a:solidFill>
            <a:srgbClr val="032F5E"/>
          </a:solidFill>
          <a:latin typeface="Frutiger LT 45 Light" panose="020B0403030504020204" pitchFamily="34" charset="0"/>
          <a:ea typeface="+mn-ea"/>
          <a:cs typeface="+mn-cs"/>
        </a:defRPr>
      </a:lvl1pPr>
      <a:lvl2pPr marL="668610" indent="-222870" algn="l" defTabSz="891480" rtl="0" eaLnBrk="1" latinLnBrk="0" hangingPunct="1">
        <a:lnSpc>
          <a:spcPct val="90000"/>
        </a:lnSpc>
        <a:spcBef>
          <a:spcPts val="488"/>
        </a:spcBef>
        <a:buFont typeface="Wingdings" panose="05000000000000000000" pitchFamily="2" charset="2"/>
        <a:buChar char="§"/>
        <a:defRPr sz="2340" kern="1200">
          <a:solidFill>
            <a:srgbClr val="032F5E"/>
          </a:solidFill>
          <a:latin typeface="Frutiger LT 45 Light" panose="020B0403030504020204" pitchFamily="34" charset="0"/>
          <a:ea typeface="+mn-ea"/>
          <a:cs typeface="+mn-cs"/>
        </a:defRPr>
      </a:lvl2pPr>
      <a:lvl3pPr marL="1114349" indent="-222870" algn="l" defTabSz="891480" rtl="0" eaLnBrk="1" latinLnBrk="0" hangingPunct="1">
        <a:lnSpc>
          <a:spcPct val="90000"/>
        </a:lnSpc>
        <a:spcBef>
          <a:spcPts val="488"/>
        </a:spcBef>
        <a:buFont typeface="Wingdings" panose="05000000000000000000" pitchFamily="2" charset="2"/>
        <a:buChar char="§"/>
        <a:defRPr sz="1950" kern="1200">
          <a:solidFill>
            <a:srgbClr val="032F5E"/>
          </a:solidFill>
          <a:latin typeface="Frutiger LT 45 Light" panose="020B0403030504020204" pitchFamily="34" charset="0"/>
          <a:ea typeface="+mn-ea"/>
          <a:cs typeface="+mn-cs"/>
        </a:defRPr>
      </a:lvl3pPr>
      <a:lvl4pPr marL="156008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4pPr>
      <a:lvl5pPr marL="200582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5pPr>
      <a:lvl6pPr marL="2451569"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6pPr>
      <a:lvl7pPr marL="289730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7pPr>
      <a:lvl8pPr marL="334304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8pPr>
      <a:lvl9pPr marL="378878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9pPr>
    </p:bodyStyle>
    <p:otherStyle>
      <a:defPPr>
        <a:defRPr lang="en-US"/>
      </a:defPPr>
      <a:lvl1pPr marL="0" algn="l" defTabSz="891480" rtl="0" eaLnBrk="1" latinLnBrk="0" hangingPunct="1">
        <a:defRPr sz="1755" kern="1200">
          <a:solidFill>
            <a:schemeClr val="tx1"/>
          </a:solidFill>
          <a:latin typeface="+mn-lt"/>
          <a:ea typeface="+mn-ea"/>
          <a:cs typeface="+mn-cs"/>
        </a:defRPr>
      </a:lvl1pPr>
      <a:lvl2pPr marL="445740" algn="l" defTabSz="891480" rtl="0" eaLnBrk="1" latinLnBrk="0" hangingPunct="1">
        <a:defRPr sz="1755" kern="1200">
          <a:solidFill>
            <a:schemeClr val="tx1"/>
          </a:solidFill>
          <a:latin typeface="+mn-lt"/>
          <a:ea typeface="+mn-ea"/>
          <a:cs typeface="+mn-cs"/>
        </a:defRPr>
      </a:lvl2pPr>
      <a:lvl3pPr marL="891480" algn="l" defTabSz="891480" rtl="0" eaLnBrk="1" latinLnBrk="0" hangingPunct="1">
        <a:defRPr sz="1755" kern="1200">
          <a:solidFill>
            <a:schemeClr val="tx1"/>
          </a:solidFill>
          <a:latin typeface="+mn-lt"/>
          <a:ea typeface="+mn-ea"/>
          <a:cs typeface="+mn-cs"/>
        </a:defRPr>
      </a:lvl3pPr>
      <a:lvl4pPr marL="1337219" algn="l" defTabSz="891480" rtl="0" eaLnBrk="1" latinLnBrk="0" hangingPunct="1">
        <a:defRPr sz="1755" kern="1200">
          <a:solidFill>
            <a:schemeClr val="tx1"/>
          </a:solidFill>
          <a:latin typeface="+mn-lt"/>
          <a:ea typeface="+mn-ea"/>
          <a:cs typeface="+mn-cs"/>
        </a:defRPr>
      </a:lvl4pPr>
      <a:lvl5pPr marL="1782959" algn="l" defTabSz="891480" rtl="0" eaLnBrk="1" latinLnBrk="0" hangingPunct="1">
        <a:defRPr sz="1755" kern="1200">
          <a:solidFill>
            <a:schemeClr val="tx1"/>
          </a:solidFill>
          <a:latin typeface="+mn-lt"/>
          <a:ea typeface="+mn-ea"/>
          <a:cs typeface="+mn-cs"/>
        </a:defRPr>
      </a:lvl5pPr>
      <a:lvl6pPr marL="2228699" algn="l" defTabSz="891480" rtl="0" eaLnBrk="1" latinLnBrk="0" hangingPunct="1">
        <a:defRPr sz="1755" kern="1200">
          <a:solidFill>
            <a:schemeClr val="tx1"/>
          </a:solidFill>
          <a:latin typeface="+mn-lt"/>
          <a:ea typeface="+mn-ea"/>
          <a:cs typeface="+mn-cs"/>
        </a:defRPr>
      </a:lvl6pPr>
      <a:lvl7pPr marL="2674439" algn="l" defTabSz="891480" rtl="0" eaLnBrk="1" latinLnBrk="0" hangingPunct="1">
        <a:defRPr sz="1755" kern="1200">
          <a:solidFill>
            <a:schemeClr val="tx1"/>
          </a:solidFill>
          <a:latin typeface="+mn-lt"/>
          <a:ea typeface="+mn-ea"/>
          <a:cs typeface="+mn-cs"/>
        </a:defRPr>
      </a:lvl7pPr>
      <a:lvl8pPr marL="3120178" algn="l" defTabSz="891480" rtl="0" eaLnBrk="1" latinLnBrk="0" hangingPunct="1">
        <a:defRPr sz="1755" kern="1200">
          <a:solidFill>
            <a:schemeClr val="tx1"/>
          </a:solidFill>
          <a:latin typeface="+mn-lt"/>
          <a:ea typeface="+mn-ea"/>
          <a:cs typeface="+mn-cs"/>
        </a:defRPr>
      </a:lvl8pPr>
      <a:lvl9pPr marL="3565918" algn="l" defTabSz="891480" rtl="0" eaLnBrk="1" latinLnBrk="0" hangingPunct="1">
        <a:defRPr sz="175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5C9F1-CFE4-E141-A90D-29796A966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5C203440-846F-3446-8B45-786239B7D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BEF77D46-5F9C-F545-884F-8ED7FEE7F8E7}"/>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B5765-A483-C94A-A171-95BA188976F9}" type="datetimeFigureOut">
              <a:rPr lang="x-none" smtClean="0"/>
              <a:t>24/03/2025</a:t>
            </a:fld>
            <a:endParaRPr lang="x-none"/>
          </a:p>
        </p:txBody>
      </p:sp>
      <p:sp>
        <p:nvSpPr>
          <p:cNvPr id="5" name="Footer Placeholder 4">
            <a:extLst>
              <a:ext uri="{FF2B5EF4-FFF2-40B4-BE49-F238E27FC236}">
                <a16:creationId xmlns:a16="http://schemas.microsoft.com/office/drawing/2014/main" id="{EAD0A29B-9452-A940-93DB-C8E3C3D590D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F5BD0915-F246-FA4D-8667-A49D9619AC9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68553-E1B9-204A-A080-3CEC164A466C}" type="slidenum">
              <a:rPr lang="x-none" smtClean="0"/>
              <a:t>‹#›</a:t>
            </a:fld>
            <a:endParaRPr lang="x-none"/>
          </a:p>
        </p:txBody>
      </p:sp>
    </p:spTree>
    <p:extLst>
      <p:ext uri="{BB962C8B-B14F-4D97-AF65-F5344CB8AC3E}">
        <p14:creationId xmlns:p14="http://schemas.microsoft.com/office/powerpoint/2010/main" val="169694139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xStyles>
    <p:titleStyle>
      <a:lvl1pPr algn="l" defTabSz="91433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338" rtl="0" eaLnBrk="1" latinLnBrk="0" hangingPunct="1">
        <a:defRPr sz="1800" kern="1200">
          <a:solidFill>
            <a:schemeClr val="tx1"/>
          </a:solidFill>
          <a:latin typeface="+mn-lt"/>
          <a:ea typeface="+mn-ea"/>
          <a:cs typeface="+mn-cs"/>
        </a:defRPr>
      </a:lvl1pPr>
      <a:lvl2pPr marL="457169" algn="l" defTabSz="914338" rtl="0" eaLnBrk="1" latinLnBrk="0" hangingPunct="1">
        <a:defRPr sz="1800" kern="1200">
          <a:solidFill>
            <a:schemeClr val="tx1"/>
          </a:solidFill>
          <a:latin typeface="+mn-lt"/>
          <a:ea typeface="+mn-ea"/>
          <a:cs typeface="+mn-cs"/>
        </a:defRPr>
      </a:lvl2pPr>
      <a:lvl3pPr marL="914338" algn="l" defTabSz="914338" rtl="0" eaLnBrk="1" latinLnBrk="0" hangingPunct="1">
        <a:defRPr sz="1800" kern="1200">
          <a:solidFill>
            <a:schemeClr val="tx1"/>
          </a:solidFill>
          <a:latin typeface="+mn-lt"/>
          <a:ea typeface="+mn-ea"/>
          <a:cs typeface="+mn-cs"/>
        </a:defRPr>
      </a:lvl3pPr>
      <a:lvl4pPr marL="1371507" algn="l" defTabSz="914338" rtl="0" eaLnBrk="1" latinLnBrk="0" hangingPunct="1">
        <a:defRPr sz="1800" kern="1200">
          <a:solidFill>
            <a:schemeClr val="tx1"/>
          </a:solidFill>
          <a:latin typeface="+mn-lt"/>
          <a:ea typeface="+mn-ea"/>
          <a:cs typeface="+mn-cs"/>
        </a:defRPr>
      </a:lvl4pPr>
      <a:lvl5pPr marL="1828676" algn="l" defTabSz="914338" rtl="0" eaLnBrk="1" latinLnBrk="0" hangingPunct="1">
        <a:defRPr sz="1800" kern="1200">
          <a:solidFill>
            <a:schemeClr val="tx1"/>
          </a:solidFill>
          <a:latin typeface="+mn-lt"/>
          <a:ea typeface="+mn-ea"/>
          <a:cs typeface="+mn-cs"/>
        </a:defRPr>
      </a:lvl5pPr>
      <a:lvl6pPr marL="2285845" algn="l" defTabSz="914338" rtl="0" eaLnBrk="1" latinLnBrk="0" hangingPunct="1">
        <a:defRPr sz="1800" kern="1200">
          <a:solidFill>
            <a:schemeClr val="tx1"/>
          </a:solidFill>
          <a:latin typeface="+mn-lt"/>
          <a:ea typeface="+mn-ea"/>
          <a:cs typeface="+mn-cs"/>
        </a:defRPr>
      </a:lvl6pPr>
      <a:lvl7pPr marL="2743014" algn="l" defTabSz="914338" rtl="0" eaLnBrk="1" latinLnBrk="0" hangingPunct="1">
        <a:defRPr sz="1800" kern="1200">
          <a:solidFill>
            <a:schemeClr val="tx1"/>
          </a:solidFill>
          <a:latin typeface="+mn-lt"/>
          <a:ea typeface="+mn-ea"/>
          <a:cs typeface="+mn-cs"/>
        </a:defRPr>
      </a:lvl7pPr>
      <a:lvl8pPr marL="3200183" algn="l" defTabSz="914338" rtl="0" eaLnBrk="1" latinLnBrk="0" hangingPunct="1">
        <a:defRPr sz="1800" kern="1200">
          <a:solidFill>
            <a:schemeClr val="tx1"/>
          </a:solidFill>
          <a:latin typeface="+mn-lt"/>
          <a:ea typeface="+mn-ea"/>
          <a:cs typeface="+mn-cs"/>
        </a:defRPr>
      </a:lvl8pPr>
      <a:lvl9pPr marL="3657352" algn="l" defTabSz="91433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907084"/>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6" name="Slide Number Placeholder 5"/>
          <p:cNvSpPr>
            <a:spLocks noGrp="1"/>
          </p:cNvSpPr>
          <p:nvPr>
            <p:ph type="sldNum" sz="quarter" idx="4"/>
          </p:nvPr>
        </p:nvSpPr>
        <p:spPr>
          <a:xfrm>
            <a:off x="6583878" y="6220763"/>
            <a:ext cx="593035" cy="365125"/>
          </a:xfrm>
          <a:prstGeom prst="rect">
            <a:avLst/>
          </a:prstGeom>
        </p:spPr>
        <p:txBody>
          <a:bodyPr vert="horz" lIns="91440" tIns="45720" rIns="91440" bIns="45720" rtlCol="0" anchor="ctr"/>
          <a:lstStyle>
            <a:lvl1pPr algn="r">
              <a:defRPr sz="1024">
                <a:solidFill>
                  <a:sysClr val="windowText" lastClr="000000"/>
                </a:solidFill>
              </a:defRPr>
            </a:lvl1pPr>
          </a:lstStyle>
          <a:p>
            <a:fld id="{5930B5CD-230D-41EA-8C44-E0031D6C1835}" type="slidenum">
              <a:rPr lang="en-ZA" smtClean="0"/>
              <a:pPr/>
              <a:t>‹#›</a:t>
            </a:fld>
            <a:endParaRPr lang="en-ZA" dirty="0"/>
          </a:p>
        </p:txBody>
      </p:sp>
      <p:pic>
        <p:nvPicPr>
          <p:cNvPr id="9" name="Picture 8">
            <a:extLst>
              <a:ext uri="{FF2B5EF4-FFF2-40B4-BE49-F238E27FC236}">
                <a16:creationId xmlns:a16="http://schemas.microsoft.com/office/drawing/2014/main" id="{F777F461-ECEF-49E5-B2DC-BA07FB84546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6681086"/>
            <a:ext cx="12192000" cy="219497"/>
          </a:xfrm>
          <a:prstGeom prst="rect">
            <a:avLst/>
          </a:prstGeom>
        </p:spPr>
      </p:pic>
    </p:spTree>
    <p:extLst>
      <p:ext uri="{BB962C8B-B14F-4D97-AF65-F5344CB8AC3E}">
        <p14:creationId xmlns:p14="http://schemas.microsoft.com/office/powerpoint/2010/main" val="66699110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Lst>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hf hdr="0" ftr="0" dt="0"/>
  <p:txStyles>
    <p:titleStyle>
      <a:lvl1pPr algn="l" defTabSz="891480" rtl="0" eaLnBrk="1" latinLnBrk="0" hangingPunct="1">
        <a:lnSpc>
          <a:spcPct val="90000"/>
        </a:lnSpc>
        <a:spcBef>
          <a:spcPct val="0"/>
        </a:spcBef>
        <a:buNone/>
        <a:defRPr sz="3120" b="1" kern="1200">
          <a:solidFill>
            <a:srgbClr val="EAAB00"/>
          </a:solidFill>
          <a:latin typeface="Frutiger LT 55 Roman" panose="020B0603030504020204" pitchFamily="34" charset="0"/>
          <a:ea typeface="+mj-ea"/>
          <a:cs typeface="+mj-cs"/>
        </a:defRPr>
      </a:lvl1pPr>
    </p:titleStyle>
    <p:bodyStyle>
      <a:lvl1pPr marL="222870" indent="-222870" algn="l" defTabSz="891480" rtl="0" eaLnBrk="1" latinLnBrk="0" hangingPunct="1">
        <a:lnSpc>
          <a:spcPct val="90000"/>
        </a:lnSpc>
        <a:spcBef>
          <a:spcPts val="975"/>
        </a:spcBef>
        <a:buFont typeface="Wingdings" panose="05000000000000000000" pitchFamily="2" charset="2"/>
        <a:buChar char="§"/>
        <a:defRPr sz="2730" kern="1200">
          <a:solidFill>
            <a:srgbClr val="032F5E"/>
          </a:solidFill>
          <a:latin typeface="Frutiger LT 45 Light" panose="020B0403030504020204" pitchFamily="34" charset="0"/>
          <a:ea typeface="+mn-ea"/>
          <a:cs typeface="+mn-cs"/>
        </a:defRPr>
      </a:lvl1pPr>
      <a:lvl2pPr marL="668610" indent="-222870" algn="l" defTabSz="891480" rtl="0" eaLnBrk="1" latinLnBrk="0" hangingPunct="1">
        <a:lnSpc>
          <a:spcPct val="90000"/>
        </a:lnSpc>
        <a:spcBef>
          <a:spcPts val="488"/>
        </a:spcBef>
        <a:buFont typeface="Wingdings" panose="05000000000000000000" pitchFamily="2" charset="2"/>
        <a:buChar char="§"/>
        <a:defRPr sz="2340" kern="1200">
          <a:solidFill>
            <a:srgbClr val="032F5E"/>
          </a:solidFill>
          <a:latin typeface="Frutiger LT 45 Light" panose="020B0403030504020204" pitchFamily="34" charset="0"/>
          <a:ea typeface="+mn-ea"/>
          <a:cs typeface="+mn-cs"/>
        </a:defRPr>
      </a:lvl2pPr>
      <a:lvl3pPr marL="1114349" indent="-222870" algn="l" defTabSz="891480" rtl="0" eaLnBrk="1" latinLnBrk="0" hangingPunct="1">
        <a:lnSpc>
          <a:spcPct val="90000"/>
        </a:lnSpc>
        <a:spcBef>
          <a:spcPts val="488"/>
        </a:spcBef>
        <a:buFont typeface="Wingdings" panose="05000000000000000000" pitchFamily="2" charset="2"/>
        <a:buChar char="§"/>
        <a:defRPr sz="1950" kern="1200">
          <a:solidFill>
            <a:srgbClr val="032F5E"/>
          </a:solidFill>
          <a:latin typeface="Frutiger LT 45 Light" panose="020B0403030504020204" pitchFamily="34" charset="0"/>
          <a:ea typeface="+mn-ea"/>
          <a:cs typeface="+mn-cs"/>
        </a:defRPr>
      </a:lvl3pPr>
      <a:lvl4pPr marL="156008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4pPr>
      <a:lvl5pPr marL="200582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5pPr>
      <a:lvl6pPr marL="2451569"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6pPr>
      <a:lvl7pPr marL="289730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7pPr>
      <a:lvl8pPr marL="334304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8pPr>
      <a:lvl9pPr marL="378878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9pPr>
    </p:bodyStyle>
    <p:otherStyle>
      <a:defPPr>
        <a:defRPr lang="en-US"/>
      </a:defPPr>
      <a:lvl1pPr marL="0" algn="l" defTabSz="891480" rtl="0" eaLnBrk="1" latinLnBrk="0" hangingPunct="1">
        <a:defRPr sz="1755" kern="1200">
          <a:solidFill>
            <a:schemeClr val="tx1"/>
          </a:solidFill>
          <a:latin typeface="+mn-lt"/>
          <a:ea typeface="+mn-ea"/>
          <a:cs typeface="+mn-cs"/>
        </a:defRPr>
      </a:lvl1pPr>
      <a:lvl2pPr marL="445740" algn="l" defTabSz="891480" rtl="0" eaLnBrk="1" latinLnBrk="0" hangingPunct="1">
        <a:defRPr sz="1755" kern="1200">
          <a:solidFill>
            <a:schemeClr val="tx1"/>
          </a:solidFill>
          <a:latin typeface="+mn-lt"/>
          <a:ea typeface="+mn-ea"/>
          <a:cs typeface="+mn-cs"/>
        </a:defRPr>
      </a:lvl2pPr>
      <a:lvl3pPr marL="891480" algn="l" defTabSz="891480" rtl="0" eaLnBrk="1" latinLnBrk="0" hangingPunct="1">
        <a:defRPr sz="1755" kern="1200">
          <a:solidFill>
            <a:schemeClr val="tx1"/>
          </a:solidFill>
          <a:latin typeface="+mn-lt"/>
          <a:ea typeface="+mn-ea"/>
          <a:cs typeface="+mn-cs"/>
        </a:defRPr>
      </a:lvl3pPr>
      <a:lvl4pPr marL="1337219" algn="l" defTabSz="891480" rtl="0" eaLnBrk="1" latinLnBrk="0" hangingPunct="1">
        <a:defRPr sz="1755" kern="1200">
          <a:solidFill>
            <a:schemeClr val="tx1"/>
          </a:solidFill>
          <a:latin typeface="+mn-lt"/>
          <a:ea typeface="+mn-ea"/>
          <a:cs typeface="+mn-cs"/>
        </a:defRPr>
      </a:lvl4pPr>
      <a:lvl5pPr marL="1782959" algn="l" defTabSz="891480" rtl="0" eaLnBrk="1" latinLnBrk="0" hangingPunct="1">
        <a:defRPr sz="1755" kern="1200">
          <a:solidFill>
            <a:schemeClr val="tx1"/>
          </a:solidFill>
          <a:latin typeface="+mn-lt"/>
          <a:ea typeface="+mn-ea"/>
          <a:cs typeface="+mn-cs"/>
        </a:defRPr>
      </a:lvl5pPr>
      <a:lvl6pPr marL="2228699" algn="l" defTabSz="891480" rtl="0" eaLnBrk="1" latinLnBrk="0" hangingPunct="1">
        <a:defRPr sz="1755" kern="1200">
          <a:solidFill>
            <a:schemeClr val="tx1"/>
          </a:solidFill>
          <a:latin typeface="+mn-lt"/>
          <a:ea typeface="+mn-ea"/>
          <a:cs typeface="+mn-cs"/>
        </a:defRPr>
      </a:lvl6pPr>
      <a:lvl7pPr marL="2674439" algn="l" defTabSz="891480" rtl="0" eaLnBrk="1" latinLnBrk="0" hangingPunct="1">
        <a:defRPr sz="1755" kern="1200">
          <a:solidFill>
            <a:schemeClr val="tx1"/>
          </a:solidFill>
          <a:latin typeface="+mn-lt"/>
          <a:ea typeface="+mn-ea"/>
          <a:cs typeface="+mn-cs"/>
        </a:defRPr>
      </a:lvl7pPr>
      <a:lvl8pPr marL="3120178" algn="l" defTabSz="891480" rtl="0" eaLnBrk="1" latinLnBrk="0" hangingPunct="1">
        <a:defRPr sz="1755" kern="1200">
          <a:solidFill>
            <a:schemeClr val="tx1"/>
          </a:solidFill>
          <a:latin typeface="+mn-lt"/>
          <a:ea typeface="+mn-ea"/>
          <a:cs typeface="+mn-cs"/>
        </a:defRPr>
      </a:lvl8pPr>
      <a:lvl9pPr marL="3565918" algn="l" defTabSz="891480" rtl="0" eaLnBrk="1" latinLnBrk="0" hangingPunct="1">
        <a:defRPr sz="175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B3AEF-2F4B-402D-9333-FA1FAD9540F6}" type="datetimeFigureOut">
              <a:rPr lang="en-US" smtClean="0"/>
              <a:t>3/24/2025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78D51-38AC-4FC7-A1A3-987014C540C6}" type="slidenum">
              <a:rPr lang="en-US" smtClean="0"/>
              <a:t>‹#›</a:t>
            </a:fld>
            <a:endParaRPr lang="en-US"/>
          </a:p>
        </p:txBody>
      </p:sp>
    </p:spTree>
    <p:extLst>
      <p:ext uri="{BB962C8B-B14F-4D97-AF65-F5344CB8AC3E}">
        <p14:creationId xmlns:p14="http://schemas.microsoft.com/office/powerpoint/2010/main" val="412282673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30.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31.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5.xml"/><Relationship Id="rId6" Type="http://schemas.openxmlformats.org/officeDocument/2006/relationships/image" Target="../media/image35.png"/><Relationship Id="rId5" Type="http://schemas.openxmlformats.org/officeDocument/2006/relationships/image" Target="../media/image6.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microsoft.com/office/2007/relationships/hdphoto" Target="../media/hdphoto1.wdp"/><Relationship Id="rId3" Type="http://schemas.openxmlformats.org/officeDocument/2006/relationships/image" Target="../media/image9.pn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91C2D5E7-EC2F-408B-9944-F707A30304A5}"/>
              </a:ext>
            </a:extLst>
          </p:cNvPr>
          <p:cNvGrpSpPr/>
          <p:nvPr/>
        </p:nvGrpSpPr>
        <p:grpSpPr>
          <a:xfrm>
            <a:off x="5318557" y="252658"/>
            <a:ext cx="8601876" cy="6203763"/>
            <a:chOff x="4364151" y="208918"/>
            <a:chExt cx="8601876" cy="6203763"/>
          </a:xfrm>
        </p:grpSpPr>
        <p:pic>
          <p:nvPicPr>
            <p:cNvPr id="23" name="Picture 22" descr="Image result for transparent image of maps">
              <a:extLst>
                <a:ext uri="{FF2B5EF4-FFF2-40B4-BE49-F238E27FC236}">
                  <a16:creationId xmlns:a16="http://schemas.microsoft.com/office/drawing/2014/main" id="{A1C079F8-DEC5-4DE0-8E95-F670710F9D8A}"/>
                </a:ext>
              </a:extLst>
            </p:cNvPr>
            <p:cNvPicPr>
              <a:picLocks noChangeAspect="1" noChangeArrowheads="1"/>
            </p:cNvPicPr>
            <p:nvPr/>
          </p:nvPicPr>
          <p:blipFill>
            <a:blip r:embed="rId2">
              <a:duotone>
                <a:prstClr val="black"/>
                <a:schemeClr val="tx2">
                  <a:tint val="45000"/>
                  <a:satMod val="400000"/>
                </a:schemeClr>
              </a:duotone>
              <a:alphaModFix amt="75000"/>
              <a:extLst>
                <a:ext uri="{28A0092B-C50C-407E-A947-70E740481C1C}">
                  <a14:useLocalDpi xmlns:a14="http://schemas.microsoft.com/office/drawing/2010/main" val="0"/>
                </a:ext>
              </a:extLst>
            </a:blip>
            <a:srcRect/>
            <a:stretch>
              <a:fillRect/>
            </a:stretch>
          </p:blipFill>
          <p:spPr bwMode="auto">
            <a:xfrm>
              <a:off x="4364151" y="208918"/>
              <a:ext cx="8601876" cy="496002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United Kingdom - Free flags icons">
              <a:extLst>
                <a:ext uri="{FF2B5EF4-FFF2-40B4-BE49-F238E27FC236}">
                  <a16:creationId xmlns:a16="http://schemas.microsoft.com/office/drawing/2014/main" id="{9D0B081C-6212-4675-8636-65AF9C8134A1}"/>
                </a:ext>
              </a:extLst>
            </p:cNvPr>
            <p:cNvPicPr>
              <a:picLocks noChangeAspect="1" noChangeArrowheads="1"/>
            </p:cNvPicPr>
            <p:nvPr/>
          </p:nvPicPr>
          <p:blipFill>
            <a:blip r:embed="rId3" cstate="print">
              <a:alphaModFix amt="40000"/>
              <a:extLst>
                <a:ext uri="{28A0092B-C50C-407E-A947-70E740481C1C}">
                  <a14:useLocalDpi xmlns:a14="http://schemas.microsoft.com/office/drawing/2010/main" val="0"/>
                </a:ext>
              </a:extLst>
            </a:blip>
            <a:srcRect/>
            <a:stretch>
              <a:fillRect/>
            </a:stretch>
          </p:blipFill>
          <p:spPr bwMode="auto">
            <a:xfrm flipH="1">
              <a:off x="7944133" y="5965220"/>
              <a:ext cx="444869" cy="44486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anada Flag Icon Images - Free Download on Freepik">
              <a:extLst>
                <a:ext uri="{FF2B5EF4-FFF2-40B4-BE49-F238E27FC236}">
                  <a16:creationId xmlns:a16="http://schemas.microsoft.com/office/drawing/2014/main" id="{07B18ADB-5419-461D-A385-9619DC8136A0}"/>
                </a:ext>
              </a:extLst>
            </p:cNvPr>
            <p:cNvPicPr>
              <a:picLocks noChangeAspect="1" noChangeArrowheads="1"/>
            </p:cNvPicPr>
            <p:nvPr/>
          </p:nvPicPr>
          <p:blipFill>
            <a:blip r:embed="rId4" cstate="print">
              <a:alphaModFix amt="40000"/>
              <a:extLst>
                <a:ext uri="{28A0092B-C50C-407E-A947-70E740481C1C}">
                  <a14:useLocalDpi xmlns:a14="http://schemas.microsoft.com/office/drawing/2010/main" val="0"/>
                </a:ext>
              </a:extLst>
            </a:blip>
            <a:srcRect/>
            <a:stretch>
              <a:fillRect/>
            </a:stretch>
          </p:blipFill>
          <p:spPr bwMode="auto">
            <a:xfrm flipH="1">
              <a:off x="8641108" y="5965220"/>
              <a:ext cx="444869" cy="44486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Nigeria - Free flags icons">
              <a:extLst>
                <a:ext uri="{FF2B5EF4-FFF2-40B4-BE49-F238E27FC236}">
                  <a16:creationId xmlns:a16="http://schemas.microsoft.com/office/drawing/2014/main" id="{2B8A2589-1D26-4D83-91DA-922526B95B54}"/>
                </a:ext>
              </a:extLst>
            </p:cNvPr>
            <p:cNvPicPr>
              <a:picLocks noChangeAspect="1" noChangeArrowheads="1"/>
            </p:cNvPicPr>
            <p:nvPr/>
          </p:nvPicPr>
          <p:blipFill>
            <a:blip r:embed="rId5" cstate="print">
              <a:alphaModFix amt="90000"/>
              <a:extLst>
                <a:ext uri="{28A0092B-C50C-407E-A947-70E740481C1C}">
                  <a14:useLocalDpi xmlns:a14="http://schemas.microsoft.com/office/drawing/2010/main" val="0"/>
                </a:ext>
              </a:extLst>
            </a:blip>
            <a:srcRect/>
            <a:stretch>
              <a:fillRect/>
            </a:stretch>
          </p:blipFill>
          <p:spPr bwMode="auto">
            <a:xfrm flipH="1">
              <a:off x="9339208" y="5965220"/>
              <a:ext cx="444869" cy="44486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Kenya Flag PNGs for Free Download">
              <a:extLst>
                <a:ext uri="{FF2B5EF4-FFF2-40B4-BE49-F238E27FC236}">
                  <a16:creationId xmlns:a16="http://schemas.microsoft.com/office/drawing/2014/main" id="{FE17C891-E0CE-4D07-BED3-CCD072C9B54D}"/>
                </a:ext>
              </a:extLst>
            </p:cNvPr>
            <p:cNvPicPr>
              <a:picLocks noChangeAspect="1" noChangeArrowheads="1"/>
            </p:cNvPicPr>
            <p:nvPr/>
          </p:nvPicPr>
          <p:blipFill>
            <a:blip r:embed="rId6" cstate="print">
              <a:alphaModFix amt="40000"/>
              <a:extLst>
                <a:ext uri="{28A0092B-C50C-407E-A947-70E740481C1C}">
                  <a14:useLocalDpi xmlns:a14="http://schemas.microsoft.com/office/drawing/2010/main" val="0"/>
                </a:ext>
              </a:extLst>
            </a:blip>
            <a:srcRect/>
            <a:stretch>
              <a:fillRect/>
            </a:stretch>
          </p:blipFill>
          <p:spPr bwMode="auto">
            <a:xfrm flipH="1">
              <a:off x="10048480" y="5942893"/>
              <a:ext cx="469788" cy="4697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831850" y="4599192"/>
            <a:ext cx="8626049"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 name="Title 3">
            <a:extLst>
              <a:ext uri="{FF2B5EF4-FFF2-40B4-BE49-F238E27FC236}">
                <a16:creationId xmlns:a16="http://schemas.microsoft.com/office/drawing/2014/main" id="{1F3213E4-6977-46BD-874A-E9E10E142421}"/>
              </a:ext>
            </a:extLst>
          </p:cNvPr>
          <p:cNvSpPr>
            <a:spLocks noGrp="1"/>
          </p:cNvSpPr>
          <p:nvPr>
            <p:ph type="title"/>
          </p:nvPr>
        </p:nvSpPr>
        <p:spPr>
          <a:xfrm>
            <a:off x="838200" y="1765394"/>
            <a:ext cx="10515600" cy="2852737"/>
          </a:xfrm>
          <a:ln>
            <a:noFill/>
          </a:ln>
        </p:spPr>
        <p:txBody>
          <a:bodyPr>
            <a:normAutofit/>
          </a:bodyPr>
          <a:lstStyle/>
          <a:p>
            <a:r>
              <a:rPr lang="en-US" sz="6000" dirty="0">
                <a:solidFill>
                  <a:srgbClr val="FFECD1"/>
                </a:solidFill>
                <a:latin typeface="Gill Sans MT" panose="020B0502020104020203" pitchFamily="34" charset="0"/>
              </a:rPr>
              <a:t>CLOUD ENGINEERING SPECIALIZATION</a:t>
            </a:r>
            <a:endParaRPr lang="en-NG" sz="6000" dirty="0">
              <a:solidFill>
                <a:srgbClr val="FFECD1"/>
              </a:solidFill>
              <a:latin typeface="Gill Sans MT" panose="020B0502020104020203" pitchFamily="34" charset="0"/>
            </a:endParaRPr>
          </a:p>
        </p:txBody>
      </p:sp>
      <p:sp>
        <p:nvSpPr>
          <p:cNvPr id="6" name="Text Placeholder 5">
            <a:extLst>
              <a:ext uri="{FF2B5EF4-FFF2-40B4-BE49-F238E27FC236}">
                <a16:creationId xmlns:a16="http://schemas.microsoft.com/office/drawing/2014/main" id="{63B85BE4-62F9-40EA-80A4-6B238261FEC3}"/>
              </a:ext>
            </a:extLst>
          </p:cNvPr>
          <p:cNvSpPr>
            <a:spLocks noGrp="1"/>
          </p:cNvSpPr>
          <p:nvPr>
            <p:ph type="body" idx="1"/>
          </p:nvPr>
        </p:nvSpPr>
        <p:spPr>
          <a:xfrm>
            <a:off x="838200" y="4637069"/>
            <a:ext cx="10515600" cy="1500187"/>
          </a:xfrm>
        </p:spPr>
        <p:txBody>
          <a:bodyPr/>
          <a:lstStyle/>
          <a:p>
            <a:r>
              <a:rPr lang="en-US" dirty="0">
                <a:solidFill>
                  <a:schemeClr val="accent5">
                    <a:lumMod val="20000"/>
                    <a:lumOff val="80000"/>
                  </a:schemeClr>
                </a:solidFill>
                <a:latin typeface="Gill Sans MT" panose="020B0502020104020203" pitchFamily="34" charset="0"/>
              </a:rPr>
              <a:t>NOUN MIS Modernization</a:t>
            </a:r>
          </a:p>
          <a:p>
            <a:r>
              <a:rPr lang="en-US" dirty="0">
                <a:solidFill>
                  <a:schemeClr val="accent5">
                    <a:lumMod val="20000"/>
                    <a:lumOff val="80000"/>
                  </a:schemeClr>
                </a:solidFill>
                <a:latin typeface="Gill Sans MT" panose="020B0502020104020203" pitchFamily="34" charset="0"/>
              </a:rPr>
              <a:t>Bittome Nwokealisi</a:t>
            </a:r>
            <a:endParaRPr lang="en-NG" dirty="0">
              <a:solidFill>
                <a:schemeClr val="accent5">
                  <a:lumMod val="20000"/>
                  <a:lumOff val="80000"/>
                </a:schemeClr>
              </a:solidFill>
              <a:latin typeface="Gill Sans MT" panose="020B0502020104020203" pitchFamily="34" charset="0"/>
            </a:endParaRPr>
          </a:p>
        </p:txBody>
      </p:sp>
      <p:grpSp>
        <p:nvGrpSpPr>
          <p:cNvPr id="29" name="Group 28">
            <a:extLst>
              <a:ext uri="{FF2B5EF4-FFF2-40B4-BE49-F238E27FC236}">
                <a16:creationId xmlns:a16="http://schemas.microsoft.com/office/drawing/2014/main" id="{B555C957-F25E-4FE9-9EF6-3F5BC957AC94}"/>
              </a:ext>
            </a:extLst>
          </p:cNvPr>
          <p:cNvGrpSpPr/>
          <p:nvPr/>
        </p:nvGrpSpPr>
        <p:grpSpPr>
          <a:xfrm>
            <a:off x="10293614" y="335166"/>
            <a:ext cx="1503979" cy="513874"/>
            <a:chOff x="10389414" y="188107"/>
            <a:chExt cx="1503979" cy="513874"/>
          </a:xfrm>
        </p:grpSpPr>
        <p:pic>
          <p:nvPicPr>
            <p:cNvPr id="30" name="Picture 29">
              <a:extLst>
                <a:ext uri="{FF2B5EF4-FFF2-40B4-BE49-F238E27FC236}">
                  <a16:creationId xmlns:a16="http://schemas.microsoft.com/office/drawing/2014/main" id="{C4FDCDA6-23C8-4FC8-AE76-DDB32C5DB3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31" name="Picture 30">
              <a:extLst>
                <a:ext uri="{FF2B5EF4-FFF2-40B4-BE49-F238E27FC236}">
                  <a16:creationId xmlns:a16="http://schemas.microsoft.com/office/drawing/2014/main" id="{51677584-923A-4A4C-B633-3B4D6B768A95}"/>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32" name="TextBox 31">
            <a:extLst>
              <a:ext uri="{FF2B5EF4-FFF2-40B4-BE49-F238E27FC236}">
                <a16:creationId xmlns:a16="http://schemas.microsoft.com/office/drawing/2014/main" id="{E7D2CDC4-7BEC-4F45-878D-B8067195A8D3}"/>
              </a:ext>
            </a:extLst>
          </p:cNvPr>
          <p:cNvSpPr txBox="1"/>
          <p:nvPr/>
        </p:nvSpPr>
        <p:spPr>
          <a:xfrm>
            <a:off x="9158657" y="849040"/>
            <a:ext cx="2714135" cy="368187"/>
          </a:xfrm>
          <a:prstGeom prst="rect">
            <a:avLst/>
          </a:prstGeom>
          <a:noFill/>
        </p:spPr>
        <p:txBody>
          <a:bodyPr wrap="square" rtlCol="0">
            <a:spAutoFit/>
          </a:bodyPr>
          <a:lstStyle/>
          <a:p>
            <a:pPr algn="r" defTabSz="457200"/>
            <a:r>
              <a:rPr lang="en-US" b="1" i="1" dirty="0">
                <a:solidFill>
                  <a:schemeClr val="bg2">
                    <a:lumMod val="50000"/>
                  </a:schemeClr>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Tech Skills Accelerator</a:t>
            </a:r>
          </a:p>
        </p:txBody>
      </p:sp>
      <p:pic>
        <p:nvPicPr>
          <p:cNvPr id="3" name="Picture 2">
            <a:extLst>
              <a:ext uri="{FF2B5EF4-FFF2-40B4-BE49-F238E27FC236}">
                <a16:creationId xmlns:a16="http://schemas.microsoft.com/office/drawing/2014/main" id="{17D67751-06B0-42CE-AD93-0E69C88B02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9982" y="2994480"/>
            <a:ext cx="2051483" cy="1436038"/>
          </a:xfrm>
          <a:prstGeom prst="rect">
            <a:avLst/>
          </a:prstGeom>
        </p:spPr>
      </p:pic>
    </p:spTree>
    <p:extLst>
      <p:ext uri="{BB962C8B-B14F-4D97-AF65-F5344CB8AC3E}">
        <p14:creationId xmlns:p14="http://schemas.microsoft.com/office/powerpoint/2010/main" val="116030492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10</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dirty="0">
                <a:solidFill>
                  <a:prstClr val="white">
                    <a:lumMod val="65000"/>
                  </a:prstClr>
                </a:solidFill>
                <a:latin typeface="Gill Sans MT" panose="020B0502020104020203" pitchFamily="34" charset="0"/>
              </a:rPr>
              <a:t>SOLUTIONS ARCHITECTURE</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Proposed Architecture: Flow diagram</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22" name="Picture 21">
            <a:extLst>
              <a:ext uri="{FF2B5EF4-FFF2-40B4-BE49-F238E27FC236}">
                <a16:creationId xmlns:a16="http://schemas.microsoft.com/office/drawing/2014/main" id="{C0A9904E-41B7-46A6-93FA-98DBBD715F6D}"/>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cxnSp>
        <p:nvCxnSpPr>
          <p:cNvPr id="23" name="Straight Connector 22">
            <a:extLst>
              <a:ext uri="{FF2B5EF4-FFF2-40B4-BE49-F238E27FC236}">
                <a16:creationId xmlns:a16="http://schemas.microsoft.com/office/drawing/2014/main" id="{AFC277D9-1333-42FF-9B0E-D33A3127F1E5}"/>
              </a:ext>
            </a:extLst>
          </p:cNvPr>
          <p:cNvCxnSpPr>
            <a:cxnSpLocks/>
          </p:cNvCxnSpPr>
          <p:nvPr/>
        </p:nvCxnSpPr>
        <p:spPr>
          <a:xfrm>
            <a:off x="476219" y="1153637"/>
            <a:ext cx="8764763"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pic>
        <p:nvPicPr>
          <p:cNvPr id="26" name="Picture 25">
            <a:extLst>
              <a:ext uri="{FF2B5EF4-FFF2-40B4-BE49-F238E27FC236}">
                <a16:creationId xmlns:a16="http://schemas.microsoft.com/office/drawing/2014/main" id="{3A5DEA03-FFE5-437E-A591-9F61EDC60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0123" y="1226614"/>
            <a:ext cx="7620264" cy="5451597"/>
          </a:xfrm>
          <a:prstGeom prst="rect">
            <a:avLst/>
          </a:prstGeom>
        </p:spPr>
      </p:pic>
    </p:spTree>
    <p:extLst>
      <p:ext uri="{BB962C8B-B14F-4D97-AF65-F5344CB8AC3E}">
        <p14:creationId xmlns:p14="http://schemas.microsoft.com/office/powerpoint/2010/main" val="318614459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11</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dirty="0">
                <a:solidFill>
                  <a:prstClr val="white">
                    <a:lumMod val="65000"/>
                  </a:prstClr>
                </a:solidFill>
                <a:latin typeface="Gill Sans MT" panose="020B0502020104020203" pitchFamily="34" charset="0"/>
              </a:rPr>
              <a:t>SOLUTIONS ARCHITECTURE</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Proposed Architecture: Flow diagram</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22" name="Picture 21">
            <a:extLst>
              <a:ext uri="{FF2B5EF4-FFF2-40B4-BE49-F238E27FC236}">
                <a16:creationId xmlns:a16="http://schemas.microsoft.com/office/drawing/2014/main" id="{C0A9904E-41B7-46A6-93FA-98DBBD715F6D}"/>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14" name="TextBox 13">
            <a:extLst>
              <a:ext uri="{FF2B5EF4-FFF2-40B4-BE49-F238E27FC236}">
                <a16:creationId xmlns:a16="http://schemas.microsoft.com/office/drawing/2014/main" id="{078DF73C-68A2-4189-A8A8-4465C0E36EC9}"/>
              </a:ext>
            </a:extLst>
          </p:cNvPr>
          <p:cNvSpPr txBox="1"/>
          <p:nvPr/>
        </p:nvSpPr>
        <p:spPr>
          <a:xfrm>
            <a:off x="7128063" y="1166218"/>
            <a:ext cx="4341017" cy="5478423"/>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1400" b="0" i="1" u="none" strike="noStrike" kern="1200" cap="none" spc="0" normalizeH="0" baseline="0" noProof="0" dirty="0">
                <a:ln>
                  <a:noFill/>
                </a:ln>
                <a:solidFill>
                  <a:schemeClr val="accent2">
                    <a:lumMod val="60000"/>
                    <a:lumOff val="40000"/>
                  </a:schemeClr>
                </a:solidFill>
                <a:effectLst/>
                <a:uLnTx/>
                <a:uFillTx/>
                <a:latin typeface="Gill Sans MT" panose="020B0502020104020203" pitchFamily="34" charset="0"/>
              </a:rPr>
              <a:t>NOTES</a:t>
            </a:r>
            <a:r>
              <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rPr>
              <a:t>:</a:t>
            </a:r>
          </a:p>
          <a:p>
            <a:pPr lvl="0">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The solution shown proposes a decoupling of the static frontend components from the backend, using S3 to host the frontend and a serverless container solution to handle the backend</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Web requests for MIS application are routed through the internet and hit S3 for static web contents. As for logging in, document uploads, database updates, and file processing, the API gateway is the entry point</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rPr>
              <a:t>A Web Application Firewall sits behind the Application GW to scan incoming web based traffic and provide security</a:t>
            </a:r>
            <a:r>
              <a:rPr lang="en-US" sz="1400" i="1" dirty="0">
                <a:solidFill>
                  <a:schemeClr val="bg1"/>
                </a:solidFill>
                <a:latin typeface="Gill Sans MT" panose="020B0502020104020203" pitchFamily="34" charset="0"/>
              </a:rPr>
              <a:t>.</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ECS holds the backend container code and spins up Fargate instances upon request. It scales based on demand using metrics from CloudWatch</a:t>
            </a:r>
          </a:p>
          <a:p>
            <a:pPr marL="342900" lvl="0" indent="-342900">
              <a:buFont typeface="+mj-lt"/>
              <a:buAutoNum type="arabicPeriod"/>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For uploads and dB updates, the </a:t>
            </a:r>
            <a:r>
              <a:rPr lang="en-US" sz="1400" i="1" dirty="0" err="1">
                <a:solidFill>
                  <a:schemeClr val="bg1"/>
                </a:solidFill>
                <a:latin typeface="Gill Sans MT" panose="020B0502020104020203" pitchFamily="34" charset="0"/>
              </a:rPr>
              <a:t>Elasticache</a:t>
            </a:r>
            <a:r>
              <a:rPr lang="en-US" sz="1400" i="1" dirty="0">
                <a:solidFill>
                  <a:schemeClr val="bg1"/>
                </a:solidFill>
                <a:latin typeface="Gill Sans MT" panose="020B0502020104020203" pitchFamily="34" charset="0"/>
              </a:rPr>
              <a:t> service is the first query point before the main database to enhance query speed</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p:txBody>
      </p:sp>
      <p:cxnSp>
        <p:nvCxnSpPr>
          <p:cNvPr id="15" name="Straight Connector 14">
            <a:extLst>
              <a:ext uri="{FF2B5EF4-FFF2-40B4-BE49-F238E27FC236}">
                <a16:creationId xmlns:a16="http://schemas.microsoft.com/office/drawing/2014/main" id="{BAF00813-67B6-452E-B9D2-EC558EDFFD5D}"/>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pic>
        <p:nvPicPr>
          <p:cNvPr id="17" name="Picture 16">
            <a:extLst>
              <a:ext uri="{FF2B5EF4-FFF2-40B4-BE49-F238E27FC236}">
                <a16:creationId xmlns:a16="http://schemas.microsoft.com/office/drawing/2014/main" id="{B9454848-117F-4A2C-8E3A-411F5443B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46" y="1339330"/>
            <a:ext cx="6546375" cy="4683328"/>
          </a:xfrm>
          <a:prstGeom prst="rect">
            <a:avLst/>
          </a:prstGeom>
        </p:spPr>
      </p:pic>
    </p:spTree>
    <p:extLst>
      <p:ext uri="{BB962C8B-B14F-4D97-AF65-F5344CB8AC3E}">
        <p14:creationId xmlns:p14="http://schemas.microsoft.com/office/powerpoint/2010/main" val="2573682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12</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dirty="0">
                <a:solidFill>
                  <a:prstClr val="white">
                    <a:lumMod val="65000"/>
                  </a:prstClr>
                </a:solidFill>
                <a:latin typeface="Gill Sans MT" panose="020B0502020104020203" pitchFamily="34" charset="0"/>
              </a:rPr>
              <a:t>SOLUTIONS ARCHITECTURE</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Proposed Architecture: Flow diagram</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22" name="Picture 21">
            <a:extLst>
              <a:ext uri="{FF2B5EF4-FFF2-40B4-BE49-F238E27FC236}">
                <a16:creationId xmlns:a16="http://schemas.microsoft.com/office/drawing/2014/main" id="{C0A9904E-41B7-46A6-93FA-98DBBD715F6D}"/>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15" name="TextBox 14">
            <a:extLst>
              <a:ext uri="{FF2B5EF4-FFF2-40B4-BE49-F238E27FC236}">
                <a16:creationId xmlns:a16="http://schemas.microsoft.com/office/drawing/2014/main" id="{8F3DBE0E-89B2-40D8-ACF7-37EF5298108F}"/>
              </a:ext>
            </a:extLst>
          </p:cNvPr>
          <p:cNvSpPr txBox="1"/>
          <p:nvPr/>
        </p:nvSpPr>
        <p:spPr>
          <a:xfrm>
            <a:off x="7146617" y="1080661"/>
            <a:ext cx="4341017" cy="5693866"/>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1400" b="0" i="1" u="none" strike="noStrike" kern="1200" cap="none" spc="0" normalizeH="0" baseline="0" noProof="0" dirty="0">
                <a:ln>
                  <a:noFill/>
                </a:ln>
                <a:solidFill>
                  <a:schemeClr val="accent2">
                    <a:lumMod val="60000"/>
                    <a:lumOff val="40000"/>
                  </a:schemeClr>
                </a:solidFill>
                <a:effectLst/>
                <a:uLnTx/>
                <a:uFillTx/>
                <a:latin typeface="Gill Sans MT" panose="020B0502020104020203" pitchFamily="34" charset="0"/>
              </a:rPr>
              <a:t>NOTES</a:t>
            </a:r>
            <a:r>
              <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rPr>
              <a:t>:</a:t>
            </a:r>
          </a:p>
          <a:p>
            <a:pPr lvl="0">
              <a:defRPr/>
            </a:pPr>
            <a:endParaRPr lang="en-US" sz="1400" i="1" dirty="0">
              <a:solidFill>
                <a:schemeClr val="bg1"/>
              </a:solidFill>
              <a:latin typeface="Gill Sans MT" panose="020B0502020104020203" pitchFamily="34" charset="0"/>
            </a:endParaRPr>
          </a:p>
          <a:p>
            <a:pPr marL="342900" lvl="0" indent="-342900">
              <a:buFont typeface="+mj-lt"/>
              <a:buAutoNum type="arabicPeriod" startAt="6"/>
              <a:defRPr/>
            </a:pPr>
            <a:r>
              <a:rPr lang="en-US" sz="1400" i="1" dirty="0">
                <a:solidFill>
                  <a:schemeClr val="bg1"/>
                </a:solidFill>
                <a:latin typeface="Gill Sans MT" panose="020B0502020104020203" pitchFamily="34" charset="0"/>
              </a:rPr>
              <a:t>After the database has confirmed the identity of the user logged in, the are granted permission to upload or read documents from S3. S3 uploads are done by giving the user a </a:t>
            </a:r>
            <a:r>
              <a:rPr lang="en-US" sz="1400" b="1" i="1" dirty="0">
                <a:solidFill>
                  <a:schemeClr val="bg1"/>
                </a:solidFill>
                <a:latin typeface="Gill Sans MT" panose="020B0502020104020203" pitchFamily="34" charset="0"/>
              </a:rPr>
              <a:t>pre signed URL </a:t>
            </a:r>
            <a:r>
              <a:rPr lang="en-US" sz="1400" i="1" dirty="0">
                <a:solidFill>
                  <a:schemeClr val="bg1"/>
                </a:solidFill>
                <a:latin typeface="Gill Sans MT" panose="020B0502020104020203" pitchFamily="34" charset="0"/>
              </a:rPr>
              <a:t>with an expiration time of 10 mins to ensure security of bucket.</a:t>
            </a:r>
          </a:p>
          <a:p>
            <a:pPr marL="342900" lvl="0" indent="-342900">
              <a:buFont typeface="+mj-lt"/>
              <a:buAutoNum type="arabicPeriod" startAt="6"/>
              <a:defRPr/>
            </a:pPr>
            <a:endParaRPr lang="en-US" sz="1400" i="1" dirty="0">
              <a:solidFill>
                <a:schemeClr val="bg1"/>
              </a:solidFill>
              <a:latin typeface="Gill Sans MT" panose="020B0502020104020203" pitchFamily="34" charset="0"/>
            </a:endParaRPr>
          </a:p>
          <a:p>
            <a:pPr marL="342900" lvl="0" indent="-342900">
              <a:buFont typeface="+mj-lt"/>
              <a:buAutoNum type="arabicPeriod" startAt="6"/>
              <a:defRPr/>
            </a:pPr>
            <a:r>
              <a:rPr lang="en-US" sz="1400" i="1" dirty="0">
                <a:solidFill>
                  <a:schemeClr val="bg1"/>
                </a:solidFill>
                <a:latin typeface="Gill Sans MT" panose="020B0502020104020203" pitchFamily="34" charset="0"/>
              </a:rPr>
              <a:t>For uploads, once the file is uploaded, an </a:t>
            </a:r>
            <a:r>
              <a:rPr lang="en-US" sz="1400" b="1" i="1" dirty="0">
                <a:solidFill>
                  <a:schemeClr val="bg1"/>
                </a:solidFill>
                <a:latin typeface="Gill Sans MT" panose="020B0502020104020203" pitchFamily="34" charset="0"/>
              </a:rPr>
              <a:t>S3 event notification</a:t>
            </a:r>
            <a:r>
              <a:rPr lang="en-US" sz="1400" i="1" dirty="0">
                <a:solidFill>
                  <a:schemeClr val="bg1"/>
                </a:solidFill>
                <a:latin typeface="Gill Sans MT" panose="020B0502020104020203" pitchFamily="34" charset="0"/>
              </a:rPr>
              <a:t> is sent to SNS.</a:t>
            </a:r>
          </a:p>
          <a:p>
            <a:pPr marL="342900" lvl="0" indent="-342900">
              <a:buFont typeface="+mj-lt"/>
              <a:buAutoNum type="arabicPeriod" startAt="6"/>
              <a:defRPr/>
            </a:pPr>
            <a:endParaRPr lang="en-US" sz="1400" i="1" dirty="0">
              <a:solidFill>
                <a:schemeClr val="bg1"/>
              </a:solidFill>
              <a:latin typeface="Gill Sans MT" panose="020B0502020104020203" pitchFamily="34" charset="0"/>
            </a:endParaRPr>
          </a:p>
          <a:p>
            <a:pPr marL="342900" lvl="0" indent="-342900">
              <a:buFont typeface="+mj-lt"/>
              <a:buAutoNum type="arabicPeriod" startAt="6"/>
              <a:defRPr/>
            </a:pPr>
            <a:r>
              <a:rPr lang="en-US" sz="1400" i="1" dirty="0">
                <a:solidFill>
                  <a:schemeClr val="bg1"/>
                </a:solidFill>
                <a:latin typeface="Gill Sans MT" panose="020B0502020104020203" pitchFamily="34" charset="0"/>
              </a:rPr>
              <a:t>SNS does two things; adds file processing job to an SQS queue and sends notification to user to log out upon successful upload</a:t>
            </a:r>
          </a:p>
          <a:p>
            <a:pPr marL="342900" lvl="0" indent="-342900">
              <a:buFont typeface="+mj-lt"/>
              <a:buAutoNum type="arabicPeriod" startAt="6"/>
              <a:defRPr/>
            </a:pPr>
            <a:endParaRPr lang="en-US" sz="1400" i="1" dirty="0">
              <a:solidFill>
                <a:schemeClr val="bg1"/>
              </a:solidFill>
              <a:latin typeface="Gill Sans MT" panose="020B0502020104020203" pitchFamily="34" charset="0"/>
            </a:endParaRPr>
          </a:p>
          <a:p>
            <a:pPr marL="342900" lvl="0" indent="-342900">
              <a:buFont typeface="+mj-lt"/>
              <a:buAutoNum type="arabicPeriod" startAt="6"/>
              <a:defRPr/>
            </a:pPr>
            <a:r>
              <a:rPr lang="en-US" sz="1400" i="1" dirty="0">
                <a:solidFill>
                  <a:schemeClr val="bg1"/>
                </a:solidFill>
                <a:latin typeface="Gill Sans MT" panose="020B0502020104020203" pitchFamily="34" charset="0"/>
              </a:rPr>
              <a:t>Lambda (triggered by SQS) processes file and updates RDS with file path and status.</a:t>
            </a:r>
          </a:p>
          <a:p>
            <a:pPr marL="342900" lvl="0" indent="-342900">
              <a:buFont typeface="+mj-lt"/>
              <a:buAutoNum type="arabicPeriod" startAt="6"/>
              <a:defRPr/>
            </a:pPr>
            <a:endParaRPr lang="en-US" sz="1400" i="1" dirty="0">
              <a:solidFill>
                <a:schemeClr val="bg1"/>
              </a:solidFill>
              <a:latin typeface="Gill Sans MT" panose="020B0502020104020203" pitchFamily="34" charset="0"/>
            </a:endParaRPr>
          </a:p>
          <a:p>
            <a:pPr marL="342900" lvl="0" indent="-342900">
              <a:buFont typeface="+mj-lt"/>
              <a:buAutoNum type="arabicPeriod" startAt="6"/>
              <a:defRPr/>
            </a:pPr>
            <a:r>
              <a:rPr lang="en-US" sz="1400" i="1" dirty="0">
                <a:solidFill>
                  <a:schemeClr val="bg1"/>
                </a:solidFill>
                <a:latin typeface="Gill Sans MT" panose="020B0502020104020203" pitchFamily="34" charset="0"/>
              </a:rPr>
              <a:t>There are 3 S3 buckers deployed: “MIS Frontend” (Standard class), “Active Student Docs” (Intelligent Tiering with Policy to Archive after one year), “Past Student Archive” (Glacier Deep Archive Class)</a:t>
            </a:r>
          </a:p>
          <a:p>
            <a:pPr marL="342900" lvl="0" indent="-342900">
              <a:buFont typeface="+mj-lt"/>
              <a:buAutoNum type="arabicPeriod" startAt="6"/>
              <a:defRPr/>
            </a:pPr>
            <a:endParaRPr lang="en-US" sz="1400" i="1" dirty="0">
              <a:solidFill>
                <a:schemeClr val="bg1"/>
              </a:solidFill>
              <a:latin typeface="Gill Sans MT" panose="020B0502020104020203" pitchFamily="34" charset="0"/>
            </a:endParaRPr>
          </a:p>
          <a:p>
            <a:pPr lvl="0">
              <a:defRPr/>
            </a:pPr>
            <a:r>
              <a:rPr lang="en-US" sz="1400" b="1" i="1" dirty="0">
                <a:solidFill>
                  <a:schemeClr val="bg1"/>
                </a:solidFill>
                <a:latin typeface="Gill Sans MT" panose="020B0502020104020203" pitchFamily="34" charset="0"/>
              </a:rPr>
              <a:t>Key architecture goal drivers</a:t>
            </a:r>
            <a:r>
              <a:rPr lang="en-US" sz="1400" i="1" dirty="0">
                <a:solidFill>
                  <a:schemeClr val="bg1"/>
                </a:solidFill>
                <a:latin typeface="Gill Sans MT" panose="020B0502020104020203" pitchFamily="34" charset="0"/>
              </a:rPr>
              <a:t>:  </a:t>
            </a:r>
            <a:r>
              <a:rPr lang="en-US" sz="1400" i="1" dirty="0">
                <a:solidFill>
                  <a:srgbClr val="FFC000"/>
                </a:solidFill>
                <a:latin typeface="Gill Sans MT" panose="020B0502020104020203" pitchFamily="34" charset="0"/>
              </a:rPr>
              <a:t>Performance, Cost optimization, Scalability.</a:t>
            </a: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lvl="0">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p:txBody>
      </p:sp>
      <p:cxnSp>
        <p:nvCxnSpPr>
          <p:cNvPr id="17" name="Straight Connector 16">
            <a:extLst>
              <a:ext uri="{FF2B5EF4-FFF2-40B4-BE49-F238E27FC236}">
                <a16:creationId xmlns:a16="http://schemas.microsoft.com/office/drawing/2014/main" id="{57A8BEB7-BE94-4F9E-9BD7-05172B177077}"/>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pic>
        <p:nvPicPr>
          <p:cNvPr id="18" name="Picture 17">
            <a:extLst>
              <a:ext uri="{FF2B5EF4-FFF2-40B4-BE49-F238E27FC236}">
                <a16:creationId xmlns:a16="http://schemas.microsoft.com/office/drawing/2014/main" id="{86B06C12-599D-467D-B94C-EB7B3484B0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746" y="1339330"/>
            <a:ext cx="6546375" cy="4683328"/>
          </a:xfrm>
          <a:prstGeom prst="rect">
            <a:avLst/>
          </a:prstGeom>
        </p:spPr>
      </p:pic>
    </p:spTree>
    <p:extLst>
      <p:ext uri="{BB962C8B-B14F-4D97-AF65-F5344CB8AC3E}">
        <p14:creationId xmlns:p14="http://schemas.microsoft.com/office/powerpoint/2010/main" val="3760518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13</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dirty="0">
                <a:solidFill>
                  <a:prstClr val="white">
                    <a:lumMod val="65000"/>
                  </a:prstClr>
                </a:solidFill>
                <a:latin typeface="Gill Sans MT" panose="020B0502020104020203" pitchFamily="34" charset="0"/>
              </a:rPr>
              <a:t>SOLUTIONS ARCHITECTURE</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Proposed Architecture: Network Architecture</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22" name="Picture 21">
            <a:extLst>
              <a:ext uri="{FF2B5EF4-FFF2-40B4-BE49-F238E27FC236}">
                <a16:creationId xmlns:a16="http://schemas.microsoft.com/office/drawing/2014/main" id="{C0A9904E-41B7-46A6-93FA-98DBBD715F6D}"/>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14" name="Rectangle: Rounded Corners 169">
            <a:extLst>
              <a:ext uri="{FF2B5EF4-FFF2-40B4-BE49-F238E27FC236}">
                <a16:creationId xmlns:a16="http://schemas.microsoft.com/office/drawing/2014/main" id="{9917286C-6F5E-4B34-A581-CF853CABB8D6}"/>
              </a:ext>
            </a:extLst>
          </p:cNvPr>
          <p:cNvSpPr/>
          <p:nvPr/>
        </p:nvSpPr>
        <p:spPr>
          <a:xfrm>
            <a:off x="8146667" y="1292038"/>
            <a:ext cx="3704620" cy="5333054"/>
          </a:xfrm>
          <a:prstGeom prst="roundRect">
            <a:avLst>
              <a:gd name="adj" fmla="val 2436"/>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338" rtl="0" eaLnBrk="1" fontAlgn="auto" latinLnBrk="0" hangingPunct="1">
              <a:lnSpc>
                <a:spcPct val="100000"/>
              </a:lnSpc>
              <a:spcBef>
                <a:spcPts val="0"/>
              </a:spcBef>
              <a:spcAft>
                <a:spcPts val="0"/>
              </a:spcAft>
              <a:buClrTx/>
              <a:buSzTx/>
              <a:buFontTx/>
              <a:buNone/>
              <a:tabLst/>
              <a:defRPr/>
            </a:pPr>
            <a:r>
              <a:rPr kumimoji="0" lang="en-US" sz="1540" b="0" i="0" u="none" strike="noStrike" kern="1200" cap="none" spc="0" normalizeH="0" baseline="0" noProof="0" dirty="0">
                <a:ln>
                  <a:noFill/>
                </a:ln>
                <a:solidFill>
                  <a:srgbClr val="FFC000"/>
                </a:solidFill>
                <a:effectLst/>
                <a:uLnTx/>
                <a:uFillTx/>
                <a:latin typeface="Gill Sans MT" panose="020B0502020104020203" pitchFamily="34" charset="0"/>
                <a:ea typeface="+mn-ea"/>
                <a:cs typeface="Arial" panose="020B0604020202020204" pitchFamily="34" charset="0"/>
              </a:rPr>
              <a:t>NOTES:</a:t>
            </a:r>
          </a:p>
          <a:p>
            <a:pPr marL="0" marR="0" lvl="0" indent="0" algn="l" defTabSz="914338" rtl="0" eaLnBrk="1" fontAlgn="auto" latinLnBrk="0" hangingPunct="1">
              <a:lnSpc>
                <a:spcPct val="100000"/>
              </a:lnSpc>
              <a:spcBef>
                <a:spcPts val="0"/>
              </a:spcBef>
              <a:spcAft>
                <a:spcPts val="0"/>
              </a:spcAft>
              <a:buClrTx/>
              <a:buSzTx/>
              <a:buFontTx/>
              <a:buNone/>
              <a:tabLst/>
              <a:defRPr/>
            </a:pPr>
            <a:endParaRPr kumimoji="0" lang="en-US" sz="154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rial" panose="020B0604020202020204" pitchFamily="34" charset="0"/>
            </a:endParaRPr>
          </a:p>
          <a:p>
            <a:pPr marL="0" marR="0" lvl="0" indent="0" algn="l" defTabSz="914338" rtl="0" eaLnBrk="1" fontAlgn="auto" latinLnBrk="0" hangingPunct="1">
              <a:lnSpc>
                <a:spcPct val="100000"/>
              </a:lnSpc>
              <a:spcBef>
                <a:spcPts val="0"/>
              </a:spcBef>
              <a:spcAft>
                <a:spcPts val="0"/>
              </a:spcAft>
              <a:buClrTx/>
              <a:buSzTx/>
              <a:buFontTx/>
              <a:buNone/>
              <a:tabLst/>
              <a:defRPr/>
            </a:pPr>
            <a:r>
              <a:rPr lang="en-US" sz="1540" dirty="0">
                <a:solidFill>
                  <a:prstClr val="white"/>
                </a:solidFill>
                <a:latin typeface="Gill Sans MT" panose="020B0502020104020203" pitchFamily="34" charset="0"/>
                <a:cs typeface="Arial" panose="020B0604020202020204" pitchFamily="34" charset="0"/>
              </a:rPr>
              <a:t>Performance</a:t>
            </a: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a:t>
            </a:r>
          </a:p>
          <a:p>
            <a:pPr marL="0" marR="0" lvl="0" indent="0" algn="l" defTabSz="914338" rtl="0" eaLnBrk="1" fontAlgn="auto" latinLnBrk="0" hangingPunct="1">
              <a:lnSpc>
                <a:spcPct val="100000"/>
              </a:lnSpc>
              <a:spcBef>
                <a:spcPts val="0"/>
              </a:spcBef>
              <a:spcAft>
                <a:spcPts val="0"/>
              </a:spcAft>
              <a:buClrTx/>
              <a:buSzTx/>
              <a:buFontTx/>
              <a:buNone/>
              <a:tabLst/>
              <a:defRPr/>
            </a:pP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2. Managed services – AWS Fargate</a:t>
            </a:r>
          </a:p>
          <a:p>
            <a:pPr marL="0" marR="0" lvl="0" indent="0" algn="l" defTabSz="914338" rtl="0" eaLnBrk="1" fontAlgn="auto" latinLnBrk="0" hangingPunct="1">
              <a:lnSpc>
                <a:spcPct val="100000"/>
              </a:lnSpc>
              <a:spcBef>
                <a:spcPts val="0"/>
              </a:spcBef>
              <a:spcAft>
                <a:spcPts val="0"/>
              </a:spcAft>
              <a:buClrTx/>
              <a:buSzTx/>
              <a:buFontTx/>
              <a:buNone/>
              <a:tabLst/>
              <a:defRPr/>
            </a:pPr>
            <a:r>
              <a:rPr lang="en-US" sz="1540" dirty="0">
                <a:solidFill>
                  <a:prstClr val="white"/>
                </a:solidFill>
                <a:latin typeface="Gill Sans MT" panose="020B0502020104020203" pitchFamily="34" charset="0"/>
                <a:cs typeface="Arial" panose="020B0604020202020204" pitchFamily="34" charset="0"/>
              </a:rPr>
              <a:t>3</a:t>
            </a: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 Managed services – AWS S3</a:t>
            </a:r>
          </a:p>
          <a:p>
            <a:pPr marL="0" marR="0" lvl="0" indent="0" algn="l" defTabSz="914338" rtl="0" eaLnBrk="1" fontAlgn="auto" latinLnBrk="0" hangingPunct="1">
              <a:lnSpc>
                <a:spcPct val="100000"/>
              </a:lnSpc>
              <a:spcBef>
                <a:spcPts val="0"/>
              </a:spcBef>
              <a:spcAft>
                <a:spcPts val="0"/>
              </a:spcAft>
              <a:buClrTx/>
              <a:buSzTx/>
              <a:buFontTx/>
              <a:buNone/>
              <a:tabLst/>
              <a:defRPr/>
            </a:pPr>
            <a:r>
              <a:rPr lang="en-US" sz="1540" dirty="0">
                <a:solidFill>
                  <a:prstClr val="white"/>
                </a:solidFill>
                <a:latin typeface="Gill Sans MT" panose="020B0502020104020203" pitchFamily="34" charset="0"/>
                <a:cs typeface="Arial" panose="020B0604020202020204" pitchFamily="34" charset="0"/>
              </a:rPr>
              <a:t>4</a:t>
            </a: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 Managed services – AWS API GW</a:t>
            </a:r>
          </a:p>
          <a:p>
            <a:pPr marL="0" marR="0" lvl="0" indent="0" algn="l" defTabSz="914338" rtl="0" eaLnBrk="1" fontAlgn="auto" latinLnBrk="0" hangingPunct="1">
              <a:lnSpc>
                <a:spcPct val="100000"/>
              </a:lnSpc>
              <a:spcBef>
                <a:spcPts val="0"/>
              </a:spcBef>
              <a:spcAft>
                <a:spcPts val="0"/>
              </a:spcAft>
              <a:buClrTx/>
              <a:buSzTx/>
              <a:buFontTx/>
              <a:buNone/>
              <a:tabLst/>
              <a:defRPr/>
            </a:pPr>
            <a:r>
              <a:rPr lang="en-US" sz="1540" dirty="0">
                <a:solidFill>
                  <a:prstClr val="white"/>
                </a:solidFill>
                <a:latin typeface="Gill Sans MT" panose="020B0502020104020203" pitchFamily="34" charset="0"/>
                <a:cs typeface="Arial" panose="020B0604020202020204" pitchFamily="34" charset="0"/>
              </a:rPr>
              <a:t>5</a:t>
            </a: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.Managed services – AWS RDS</a:t>
            </a:r>
          </a:p>
          <a:p>
            <a:pPr marL="0" marR="0" lvl="0" indent="0" algn="l" defTabSz="914338" rtl="0" eaLnBrk="1" fontAlgn="auto" latinLnBrk="0" hangingPunct="1">
              <a:lnSpc>
                <a:spcPct val="100000"/>
              </a:lnSpc>
              <a:spcBef>
                <a:spcPts val="0"/>
              </a:spcBef>
              <a:spcAft>
                <a:spcPts val="0"/>
              </a:spcAft>
              <a:buClrTx/>
              <a:buSzTx/>
              <a:buFontTx/>
              <a:buNone/>
              <a:tabLst/>
              <a:defRPr/>
            </a:pPr>
            <a:r>
              <a:rPr lang="en-US" sz="1540"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6</a:t>
            </a:r>
            <a:r>
              <a:rPr kumimoji="0" lang="en-US" sz="154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rial" panose="020B0604020202020204" pitchFamily="34" charset="0"/>
              </a:rPr>
              <a:t>.Managed services – AWS ELASTICACHE</a:t>
            </a:r>
          </a:p>
          <a:p>
            <a:pPr marL="0" marR="0" lvl="0" indent="0" algn="l" defTabSz="914338" rtl="0" eaLnBrk="1" fontAlgn="auto" latinLnBrk="0" hangingPunct="1">
              <a:lnSpc>
                <a:spcPct val="100000"/>
              </a:lnSpc>
              <a:spcBef>
                <a:spcPts val="0"/>
              </a:spcBef>
              <a:spcAft>
                <a:spcPts val="0"/>
              </a:spcAft>
              <a:buClrTx/>
              <a:buSzTx/>
              <a:buFontTx/>
              <a:buNone/>
              <a:tabLst/>
              <a:defRPr/>
            </a:pPr>
            <a:endParaRPr kumimoji="0" lang="en-US" sz="154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rial" panose="020B0604020202020204" pitchFamily="34" charset="0"/>
            </a:endParaRPr>
          </a:p>
          <a:p>
            <a:pPr marL="0" marR="0" lvl="0" indent="0" algn="l" defTabSz="914338" rtl="0" eaLnBrk="1" fontAlgn="auto" latinLnBrk="0" hangingPunct="1">
              <a:lnSpc>
                <a:spcPct val="100000"/>
              </a:lnSpc>
              <a:spcBef>
                <a:spcPts val="0"/>
              </a:spcBef>
              <a:spcAft>
                <a:spcPts val="0"/>
              </a:spcAft>
              <a:buClrTx/>
              <a:buSzTx/>
              <a:buFontTx/>
              <a:buNone/>
              <a:tabLst/>
              <a:defRPr/>
            </a:pP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Cost Optimization:</a:t>
            </a:r>
          </a:p>
          <a:p>
            <a:pPr marR="0" lvl="0" algn="l" defTabSz="914338" rtl="0" eaLnBrk="1" fontAlgn="auto" latinLnBrk="0" hangingPunct="1">
              <a:lnSpc>
                <a:spcPct val="100000"/>
              </a:lnSpc>
              <a:spcBef>
                <a:spcPts val="0"/>
              </a:spcBef>
              <a:spcAft>
                <a:spcPts val="0"/>
              </a:spcAft>
              <a:buClrTx/>
              <a:buSzTx/>
              <a:tabLst/>
              <a:defRPr/>
            </a:pPr>
            <a:r>
              <a:rPr lang="en-US" sz="1540" dirty="0">
                <a:solidFill>
                  <a:prstClr val="white"/>
                </a:solidFill>
                <a:latin typeface="Gill Sans MT" panose="020B0502020104020203" pitchFamily="34" charset="0"/>
                <a:cs typeface="Arial" panose="020B0604020202020204" pitchFamily="34" charset="0"/>
              </a:rPr>
              <a:t>1.Serverless: Fargate &amp; Lambda</a:t>
            </a:r>
          </a:p>
          <a:p>
            <a:pPr marR="0" lvl="0" algn="l" defTabSz="914338" rtl="0" eaLnBrk="1" fontAlgn="auto" latinLnBrk="0" hangingPunct="1">
              <a:lnSpc>
                <a:spcPct val="100000"/>
              </a:lnSpc>
              <a:spcBef>
                <a:spcPts val="0"/>
              </a:spcBef>
              <a:spcAft>
                <a:spcPts val="0"/>
              </a:spcAft>
              <a:buClrTx/>
              <a:buSzTx/>
              <a:tabLst/>
              <a:defRPr/>
            </a:pPr>
            <a:r>
              <a:rPr lang="en-US" sz="1540" dirty="0">
                <a:solidFill>
                  <a:prstClr val="white"/>
                </a:solidFill>
                <a:latin typeface="Gill Sans MT" panose="020B0502020104020203" pitchFamily="34" charset="0"/>
                <a:cs typeface="Arial" panose="020B0604020202020204" pitchFamily="34" charset="0"/>
              </a:rPr>
              <a:t>2.S3 Lifecycle Policies</a:t>
            </a:r>
            <a:br>
              <a:rPr lang="en-US" sz="1540" dirty="0">
                <a:solidFill>
                  <a:prstClr val="white"/>
                </a:solidFill>
                <a:latin typeface="Gill Sans MT" panose="020B0502020104020203" pitchFamily="34" charset="0"/>
                <a:cs typeface="Arial" panose="020B0604020202020204" pitchFamily="34" charset="0"/>
              </a:rPr>
            </a:br>
            <a:endParaRPr lang="en-US" sz="1540" dirty="0">
              <a:solidFill>
                <a:prstClr val="white"/>
              </a:solidFill>
              <a:latin typeface="Gill Sans MT" panose="020B0502020104020203" pitchFamily="34" charset="0"/>
              <a:cs typeface="Arial" panose="020B0604020202020204" pitchFamily="34" charset="0"/>
            </a:endParaRPr>
          </a:p>
          <a:p>
            <a:pPr marR="0" lvl="0" algn="l" defTabSz="914338" rtl="0" eaLnBrk="1" fontAlgn="auto" latinLnBrk="0" hangingPunct="1">
              <a:lnSpc>
                <a:spcPct val="100000"/>
              </a:lnSpc>
              <a:spcBef>
                <a:spcPts val="0"/>
              </a:spcBef>
              <a:spcAft>
                <a:spcPts val="0"/>
              </a:spcAft>
              <a:buClrTx/>
              <a:buSzTx/>
              <a:tabLst/>
              <a:defRPr/>
            </a:pPr>
            <a:r>
              <a:rPr lang="en-US" sz="1540" dirty="0">
                <a:solidFill>
                  <a:prstClr val="white"/>
                </a:solidFill>
                <a:latin typeface="Gill Sans MT" panose="020B0502020104020203" pitchFamily="34" charset="0"/>
                <a:cs typeface="Arial" panose="020B0604020202020204" pitchFamily="34" charset="0"/>
              </a:rPr>
              <a:t>Scalability:</a:t>
            </a:r>
          </a:p>
          <a:p>
            <a:pPr marR="0" lvl="0" algn="l" defTabSz="914338" rtl="0" eaLnBrk="1" fontAlgn="auto" latinLnBrk="0" hangingPunct="1">
              <a:lnSpc>
                <a:spcPct val="100000"/>
              </a:lnSpc>
              <a:spcBef>
                <a:spcPts val="0"/>
              </a:spcBef>
              <a:spcAft>
                <a:spcPts val="0"/>
              </a:spcAft>
              <a:buClrTx/>
              <a:buSzTx/>
              <a:tabLst/>
              <a:defRPr/>
            </a:pPr>
            <a:r>
              <a:rPr lang="en-US" sz="1540" dirty="0">
                <a:solidFill>
                  <a:prstClr val="white"/>
                </a:solidFill>
                <a:latin typeface="Gill Sans MT" panose="020B0502020104020203" pitchFamily="34" charset="0"/>
                <a:cs typeface="Arial" panose="020B0604020202020204" pitchFamily="34" charset="0"/>
              </a:rPr>
              <a:t>1.Fanout: SQS+SNS for upload traffic spike and high DB write requests.</a:t>
            </a:r>
          </a:p>
          <a:p>
            <a:pPr marR="0" lvl="0" algn="l" defTabSz="914338" rtl="0" eaLnBrk="1" fontAlgn="auto" latinLnBrk="0" hangingPunct="1">
              <a:lnSpc>
                <a:spcPct val="100000"/>
              </a:lnSpc>
              <a:spcBef>
                <a:spcPts val="0"/>
              </a:spcBef>
              <a:spcAft>
                <a:spcPts val="0"/>
              </a:spcAft>
              <a:buClrTx/>
              <a:buSzTx/>
              <a:tabLst/>
              <a:defRPr/>
            </a:pPr>
            <a:r>
              <a:rPr lang="en-US" sz="1540" dirty="0">
                <a:solidFill>
                  <a:prstClr val="white"/>
                </a:solidFill>
                <a:latin typeface="Gill Sans MT" panose="020B0502020104020203" pitchFamily="34" charset="0"/>
                <a:cs typeface="Arial" panose="020B0604020202020204" pitchFamily="34" charset="0"/>
              </a:rPr>
              <a:t>2. </a:t>
            </a:r>
            <a:r>
              <a:rPr lang="en-US" sz="1540" dirty="0" err="1">
                <a:solidFill>
                  <a:prstClr val="white"/>
                </a:solidFill>
                <a:latin typeface="Gill Sans MT" panose="020B0502020104020203" pitchFamily="34" charset="0"/>
                <a:cs typeface="Arial" panose="020B0604020202020204" pitchFamily="34" charset="0"/>
              </a:rPr>
              <a:t>Elasticache</a:t>
            </a:r>
            <a:r>
              <a:rPr lang="en-US" sz="1540" dirty="0">
                <a:solidFill>
                  <a:prstClr val="white"/>
                </a:solidFill>
                <a:latin typeface="Gill Sans MT" panose="020B0502020104020203" pitchFamily="34" charset="0"/>
                <a:cs typeface="Arial" panose="020B0604020202020204" pitchFamily="34" charset="0"/>
              </a:rPr>
              <a:t> for fast queries</a:t>
            </a:r>
          </a:p>
          <a:p>
            <a:pPr marL="342900" marR="0" lvl="0" indent="-342900" algn="l" defTabSz="914338" rtl="0" eaLnBrk="1" fontAlgn="auto" latinLnBrk="0" hangingPunct="1">
              <a:lnSpc>
                <a:spcPct val="100000"/>
              </a:lnSpc>
              <a:spcBef>
                <a:spcPts val="0"/>
              </a:spcBef>
              <a:spcAft>
                <a:spcPts val="0"/>
              </a:spcAft>
              <a:buClrTx/>
              <a:buSzTx/>
              <a:buFontTx/>
              <a:buAutoNum type="arabicPeriod"/>
              <a:tabLst/>
              <a:defRPr/>
            </a:pPr>
            <a:endPar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endParaRPr>
          </a:p>
          <a:p>
            <a:pPr marL="0" marR="0" lvl="0" indent="0" algn="l" defTabSz="914338" rtl="0" eaLnBrk="1" fontAlgn="auto" latinLnBrk="0" hangingPunct="1">
              <a:lnSpc>
                <a:spcPct val="100000"/>
              </a:lnSpc>
              <a:spcBef>
                <a:spcPts val="0"/>
              </a:spcBef>
              <a:spcAft>
                <a:spcPts val="0"/>
              </a:spcAft>
              <a:buClrTx/>
              <a:buSzTx/>
              <a:buFontTx/>
              <a:buNone/>
              <a:tabLst/>
              <a:defRPr/>
            </a:pP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Security:</a:t>
            </a:r>
          </a:p>
          <a:p>
            <a:pPr marL="0" marR="0" lvl="0" indent="0" algn="l" defTabSz="914338" rtl="0" eaLnBrk="1" fontAlgn="auto" latinLnBrk="0" hangingPunct="1">
              <a:lnSpc>
                <a:spcPct val="100000"/>
              </a:lnSpc>
              <a:spcBef>
                <a:spcPts val="0"/>
              </a:spcBef>
              <a:spcAft>
                <a:spcPts val="0"/>
              </a:spcAft>
              <a:buClrTx/>
              <a:buSzTx/>
              <a:buFontTx/>
              <a:buNone/>
              <a:tabLst/>
              <a:defRPr/>
            </a:pPr>
            <a:r>
              <a:rPr lang="en-US" sz="1540" dirty="0">
                <a:solidFill>
                  <a:prstClr val="white"/>
                </a:solidFill>
                <a:latin typeface="Gill Sans MT" panose="020B0502020104020203" pitchFamily="34" charset="0"/>
                <a:cs typeface="Arial" panose="020B0604020202020204" pitchFamily="34" charset="0"/>
              </a:rPr>
              <a:t>1.</a:t>
            </a: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 Access Control – IAM</a:t>
            </a:r>
          </a:p>
          <a:p>
            <a:pPr marL="0" marR="0" lvl="0" indent="0" algn="l" defTabSz="914338" rtl="0" eaLnBrk="1" fontAlgn="auto" latinLnBrk="0" hangingPunct="1">
              <a:lnSpc>
                <a:spcPct val="100000"/>
              </a:lnSpc>
              <a:spcBef>
                <a:spcPts val="0"/>
              </a:spcBef>
              <a:spcAft>
                <a:spcPts val="0"/>
              </a:spcAft>
              <a:buClrTx/>
              <a:buSzTx/>
              <a:buFontTx/>
              <a:buNone/>
              <a:tabLst/>
              <a:defRPr/>
            </a:pP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2. Encryption – TLS, S3 Pre-Signed URL</a:t>
            </a:r>
          </a:p>
          <a:p>
            <a:pPr marL="0" marR="0" lvl="0" indent="0" algn="l" defTabSz="914338" rtl="0" eaLnBrk="1" fontAlgn="auto" latinLnBrk="0" hangingPunct="1">
              <a:lnSpc>
                <a:spcPct val="100000"/>
              </a:lnSpc>
              <a:spcBef>
                <a:spcPts val="0"/>
              </a:spcBef>
              <a:spcAft>
                <a:spcPts val="0"/>
              </a:spcAft>
              <a:buClrTx/>
              <a:buSzTx/>
              <a:buFontTx/>
              <a:buNone/>
              <a:tabLst/>
              <a:defRPr/>
            </a:pPr>
            <a:r>
              <a:rPr lang="en-US" sz="1540" dirty="0">
                <a:solidFill>
                  <a:prstClr val="white"/>
                </a:solidFill>
                <a:latin typeface="Gill Sans MT" panose="020B0502020104020203" pitchFamily="34" charset="0"/>
                <a:cs typeface="Arial" panose="020B0604020202020204" pitchFamily="34" charset="0"/>
              </a:rPr>
              <a:t>3</a:t>
            </a:r>
            <a:r>
              <a:rPr kumimoji="0" lang="en-US" sz="1540" b="0" i="0" u="none" strike="noStrike" kern="1200" cap="none" spc="0" normalizeH="0" baseline="0" noProof="0" dirty="0">
                <a:ln>
                  <a:noFill/>
                </a:ln>
                <a:solidFill>
                  <a:prstClr val="white"/>
                </a:solidFill>
                <a:effectLst/>
                <a:uLnTx/>
                <a:uFillTx/>
                <a:latin typeface="Gill Sans MT" panose="020B0502020104020203" pitchFamily="34" charset="0"/>
                <a:ea typeface="+mn-ea"/>
                <a:cs typeface="Arial" panose="020B0604020202020204" pitchFamily="34" charset="0"/>
              </a:rPr>
              <a:t>. Routing</a:t>
            </a:r>
          </a:p>
          <a:p>
            <a:pPr marL="342877" marR="0" lvl="0" indent="-342877" algn="l" defTabSz="914338" rtl="0" eaLnBrk="1" fontAlgn="auto" latinLnBrk="0" hangingPunct="1">
              <a:lnSpc>
                <a:spcPct val="100000"/>
              </a:lnSpc>
              <a:spcBef>
                <a:spcPts val="0"/>
              </a:spcBef>
              <a:spcAft>
                <a:spcPts val="0"/>
              </a:spcAft>
              <a:buClrTx/>
              <a:buSzTx/>
              <a:buFontTx/>
              <a:buAutoNum type="arabicPeriod"/>
              <a:tabLst/>
              <a:defRPr/>
            </a:pPr>
            <a:endParaRPr kumimoji="0" lang="en-US" sz="1400" b="1" i="1" u="none" strike="noStrike" kern="1200" cap="none" spc="0" normalizeH="0" baseline="0" noProof="0" dirty="0">
              <a:ln>
                <a:noFill/>
              </a:ln>
              <a:solidFill>
                <a:srgbClr val="FFC000">
                  <a:lumMod val="20000"/>
                  <a:lumOff val="80000"/>
                </a:srgbClr>
              </a:solidFill>
              <a:effectLst>
                <a:outerShdw blurRad="38100" dist="38100" dir="2700000" algn="tl">
                  <a:srgbClr val="000000">
                    <a:alpha val="43137"/>
                  </a:srgbClr>
                </a:outerShdw>
              </a:effectLst>
              <a:uLnTx/>
              <a:uFillTx/>
              <a:latin typeface="Gill Sans MT" panose="020B0502020104020203"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3367D583-4D39-4EC1-B87B-E6BCAB9E7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18" y="1141802"/>
            <a:ext cx="7742669" cy="4966413"/>
          </a:xfrm>
          <a:prstGeom prst="rect">
            <a:avLst/>
          </a:prstGeom>
        </p:spPr>
      </p:pic>
    </p:spTree>
    <p:extLst>
      <p:ext uri="{BB962C8B-B14F-4D97-AF65-F5344CB8AC3E}">
        <p14:creationId xmlns:p14="http://schemas.microsoft.com/office/powerpoint/2010/main" val="343240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14</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dirty="0">
                <a:solidFill>
                  <a:prstClr val="white">
                    <a:lumMod val="65000"/>
                  </a:prstClr>
                </a:solidFill>
                <a:latin typeface="Gill Sans MT" panose="020B0502020104020203" pitchFamily="34" charset="0"/>
              </a:rPr>
              <a:t>SOLUTIONS ARCHITECTURE</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Proposed Architecture: Network Diagram</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22" name="Picture 21">
            <a:extLst>
              <a:ext uri="{FF2B5EF4-FFF2-40B4-BE49-F238E27FC236}">
                <a16:creationId xmlns:a16="http://schemas.microsoft.com/office/drawing/2014/main" id="{C0A9904E-41B7-46A6-93FA-98DBBD715F6D}"/>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pic>
        <p:nvPicPr>
          <p:cNvPr id="4" name="Picture 3">
            <a:extLst>
              <a:ext uri="{FF2B5EF4-FFF2-40B4-BE49-F238E27FC236}">
                <a16:creationId xmlns:a16="http://schemas.microsoft.com/office/drawing/2014/main" id="{734A53CD-F05D-4BE5-BDB0-919340F2F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97" y="1178161"/>
            <a:ext cx="11234648" cy="5387996"/>
          </a:xfrm>
          <a:prstGeom prst="rect">
            <a:avLst/>
          </a:prstGeom>
        </p:spPr>
      </p:pic>
    </p:spTree>
    <p:extLst>
      <p:ext uri="{BB962C8B-B14F-4D97-AF65-F5344CB8AC3E}">
        <p14:creationId xmlns:p14="http://schemas.microsoft.com/office/powerpoint/2010/main" val="1466038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15</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3" name="TextBox 2">
            <a:extLst>
              <a:ext uri="{FF2B5EF4-FFF2-40B4-BE49-F238E27FC236}">
                <a16:creationId xmlns:a16="http://schemas.microsoft.com/office/drawing/2014/main" id="{943ED565-F919-1669-DE7A-ED9E4DC46651}"/>
              </a:ext>
            </a:extLst>
          </p:cNvPr>
          <p:cNvSpPr txBox="1"/>
          <p:nvPr/>
        </p:nvSpPr>
        <p:spPr>
          <a:xfrm>
            <a:off x="319208" y="343284"/>
            <a:ext cx="2597355" cy="369332"/>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E7E6E6"/>
                </a:solidFill>
                <a:effectLst/>
                <a:uLnTx/>
                <a:uFillTx/>
                <a:latin typeface="Gill Sans MT" panose="020B0502020104020203" pitchFamily="34" charset="0"/>
                <a:ea typeface="+mn-ea"/>
                <a:cs typeface="+mn-cs"/>
              </a:rPr>
              <a:t>DECISION RECORDS</a:t>
            </a:r>
          </a:p>
        </p:txBody>
      </p:sp>
      <p:graphicFrame>
        <p:nvGraphicFramePr>
          <p:cNvPr id="14" name="Table 7">
            <a:extLst>
              <a:ext uri="{FF2B5EF4-FFF2-40B4-BE49-F238E27FC236}">
                <a16:creationId xmlns:a16="http://schemas.microsoft.com/office/drawing/2014/main" id="{1963CCF5-0D83-4A8D-BBC1-2E1169A39961}"/>
              </a:ext>
            </a:extLst>
          </p:cNvPr>
          <p:cNvGraphicFramePr>
            <a:graphicFrameLocks/>
          </p:cNvGraphicFramePr>
          <p:nvPr>
            <p:extLst>
              <p:ext uri="{D42A27DB-BD31-4B8C-83A1-F6EECF244321}">
                <p14:modId xmlns:p14="http://schemas.microsoft.com/office/powerpoint/2010/main" val="4141195582"/>
              </p:ext>
            </p:extLst>
          </p:nvPr>
        </p:nvGraphicFramePr>
        <p:xfrm>
          <a:off x="838200" y="2204127"/>
          <a:ext cx="3760304" cy="548640"/>
        </p:xfrm>
        <a:graphic>
          <a:graphicData uri="http://schemas.openxmlformats.org/drawingml/2006/table">
            <a:tbl>
              <a:tblPr firstRow="1" bandRow="1">
                <a:tableStyleId>{5C22544A-7EE6-4342-B048-85BDC9FD1C3A}</a:tableStyleId>
              </a:tblPr>
              <a:tblGrid>
                <a:gridCol w="1308652">
                  <a:extLst>
                    <a:ext uri="{9D8B030D-6E8A-4147-A177-3AD203B41FA5}">
                      <a16:colId xmlns:a16="http://schemas.microsoft.com/office/drawing/2014/main" val="3581193961"/>
                    </a:ext>
                  </a:extLst>
                </a:gridCol>
                <a:gridCol w="2451652">
                  <a:extLst>
                    <a:ext uri="{9D8B030D-6E8A-4147-A177-3AD203B41FA5}">
                      <a16:colId xmlns:a16="http://schemas.microsoft.com/office/drawing/2014/main" val="211117397"/>
                    </a:ext>
                  </a:extLst>
                </a:gridCol>
              </a:tblGrid>
              <a:tr h="0">
                <a:tc>
                  <a:txBody>
                    <a:bodyPr/>
                    <a:lstStyle/>
                    <a:p>
                      <a:pPr algn="l"/>
                      <a:r>
                        <a:rPr lang="en-US" sz="1500" dirty="0">
                          <a:solidFill>
                            <a:schemeClr val="tx1"/>
                          </a:solidFill>
                          <a:latin typeface="Gill Sans MT" panose="020B0502020104020203" pitchFamily="34" charset="0"/>
                        </a:rPr>
                        <a:t>CONTEXT</a:t>
                      </a:r>
                      <a:endParaRPr lang="en-NG" sz="1500" dirty="0">
                        <a:solidFill>
                          <a:schemeClr val="tx1"/>
                        </a:solidFill>
                        <a:latin typeface="Gill Sans MT" panose="020B05020201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COST </a:t>
                      </a:r>
                    </a:p>
                    <a:p>
                      <a:pPr algn="l"/>
                      <a:r>
                        <a:rPr lang="en-US" sz="1500" dirty="0"/>
                        <a:t>PERFORMANCE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18" name="Table 18">
            <a:extLst>
              <a:ext uri="{FF2B5EF4-FFF2-40B4-BE49-F238E27FC236}">
                <a16:creationId xmlns:a16="http://schemas.microsoft.com/office/drawing/2014/main" id="{24496357-BCBF-459F-9CFF-6EF9C030AAEB}"/>
              </a:ext>
            </a:extLst>
          </p:cNvPr>
          <p:cNvGraphicFramePr>
            <a:graphicFrameLocks noGrp="1"/>
          </p:cNvGraphicFramePr>
          <p:nvPr>
            <p:extLst>
              <p:ext uri="{D42A27DB-BD31-4B8C-83A1-F6EECF244321}">
                <p14:modId xmlns:p14="http://schemas.microsoft.com/office/powerpoint/2010/main" val="2966025214"/>
              </p:ext>
            </p:extLst>
          </p:nvPr>
        </p:nvGraphicFramePr>
        <p:xfrm>
          <a:off x="4769332" y="1786983"/>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DECISION</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Decoupling the frontend from the backend reduces Fargate costs by preventing unnecessary compute usage for simple webpage views. It also lowers API Gateway expenses by offloading static content delivery to S3. </a:t>
                      </a:r>
                    </a:p>
                    <a:p>
                      <a:endParaRPr lang="en-US" sz="1400" dirty="0">
                        <a:solidFill>
                          <a:srgbClr val="FFECD1"/>
                        </a:solidFill>
                      </a:endParaRPr>
                    </a:p>
                    <a:p>
                      <a:r>
                        <a:rPr lang="en-US" sz="1400" dirty="0">
                          <a:solidFill>
                            <a:srgbClr val="FFECD1"/>
                          </a:solidFill>
                        </a:rPr>
                        <a:t>S3 is a cost-effective, resilient solution that efficiently handles high traffic without scaling concerns.</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graphicFrame>
        <p:nvGraphicFramePr>
          <p:cNvPr id="20" name="Table 7">
            <a:extLst>
              <a:ext uri="{FF2B5EF4-FFF2-40B4-BE49-F238E27FC236}">
                <a16:creationId xmlns:a16="http://schemas.microsoft.com/office/drawing/2014/main" id="{1B1004F4-DC88-4127-8B47-0C0B738183BE}"/>
              </a:ext>
            </a:extLst>
          </p:cNvPr>
          <p:cNvGraphicFramePr>
            <a:graphicFrameLocks/>
          </p:cNvGraphicFramePr>
          <p:nvPr>
            <p:extLst>
              <p:ext uri="{D42A27DB-BD31-4B8C-83A1-F6EECF244321}">
                <p14:modId xmlns:p14="http://schemas.microsoft.com/office/powerpoint/2010/main" val="2563550550"/>
              </p:ext>
            </p:extLst>
          </p:nvPr>
        </p:nvGraphicFramePr>
        <p:xfrm>
          <a:off x="838200" y="2812483"/>
          <a:ext cx="3760304" cy="54864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3581193961"/>
                    </a:ext>
                  </a:extLst>
                </a:gridCol>
                <a:gridCol w="2305878">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TRADE-OFFS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NEED FOR S3 FOR</a:t>
                      </a:r>
                    </a:p>
                    <a:p>
                      <a:pPr algn="l"/>
                      <a:r>
                        <a:rPr lang="en-US" sz="1500" dirty="0"/>
                        <a:t>CUSTOM DOMAINS</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21" name="Table 7">
            <a:extLst>
              <a:ext uri="{FF2B5EF4-FFF2-40B4-BE49-F238E27FC236}">
                <a16:creationId xmlns:a16="http://schemas.microsoft.com/office/drawing/2014/main" id="{79C39540-CD97-430D-AA42-65D5120DE9E2}"/>
              </a:ext>
            </a:extLst>
          </p:cNvPr>
          <p:cNvGraphicFramePr>
            <a:graphicFrameLocks/>
          </p:cNvGraphicFramePr>
          <p:nvPr>
            <p:extLst>
              <p:ext uri="{D42A27DB-BD31-4B8C-83A1-F6EECF244321}">
                <p14:modId xmlns:p14="http://schemas.microsoft.com/office/powerpoint/2010/main" val="4081752581"/>
              </p:ext>
            </p:extLst>
          </p:nvPr>
        </p:nvGraphicFramePr>
        <p:xfrm>
          <a:off x="838200" y="3420839"/>
          <a:ext cx="3760304" cy="548640"/>
        </p:xfrm>
        <a:graphic>
          <a:graphicData uri="http://schemas.openxmlformats.org/drawingml/2006/table">
            <a:tbl>
              <a:tblPr firstRow="1" bandRow="1">
                <a:tableStyleId>{5C22544A-7EE6-4342-B048-85BDC9FD1C3A}</a:tableStyleId>
              </a:tblPr>
              <a:tblGrid>
                <a:gridCol w="1414670">
                  <a:extLst>
                    <a:ext uri="{9D8B030D-6E8A-4147-A177-3AD203B41FA5}">
                      <a16:colId xmlns:a16="http://schemas.microsoft.com/office/drawing/2014/main" val="3581193961"/>
                    </a:ext>
                  </a:extLst>
                </a:gridCol>
                <a:gridCol w="2345634">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RESOURCES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r>
                        <a:rPr lang="en-US" sz="1500" dirty="0"/>
                        <a:t>AWS S3 </a:t>
                      </a:r>
                    </a:p>
                    <a:p>
                      <a:r>
                        <a:rPr lang="en-US" sz="1500" dirty="0"/>
                        <a: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sp>
        <p:nvSpPr>
          <p:cNvPr id="22" name="TextBox 21">
            <a:extLst>
              <a:ext uri="{FF2B5EF4-FFF2-40B4-BE49-F238E27FC236}">
                <a16:creationId xmlns:a16="http://schemas.microsoft.com/office/drawing/2014/main" id="{70B1880F-DCB0-44F8-81F4-F0B1AE234A3D}"/>
              </a:ext>
            </a:extLst>
          </p:cNvPr>
          <p:cNvSpPr txBox="1"/>
          <p:nvPr/>
        </p:nvSpPr>
        <p:spPr>
          <a:xfrm>
            <a:off x="838200" y="1278389"/>
            <a:ext cx="7072745"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Gill Sans MT Condensed" panose="020B0506020104020203" pitchFamily="34" charset="0"/>
                <a:ea typeface="+mn-ea"/>
                <a:cs typeface="+mn-cs"/>
              </a:rPr>
              <a:t>RECORD #1: </a:t>
            </a:r>
            <a:r>
              <a:rPr lang="en-US" dirty="0">
                <a:solidFill>
                  <a:srgbClr val="ED7D31">
                    <a:lumMod val="60000"/>
                    <a:lumOff val="40000"/>
                  </a:srgbClr>
                </a:solidFill>
              </a:rPr>
              <a:t>DECOUPLING FRONTEND AND HOSTING ON S3</a:t>
            </a:r>
            <a:endParaRPr kumimoji="0" lang="en-US" sz="1800" b="0" i="1" u="none" strike="noStrike" kern="1200" cap="none" spc="0" normalizeH="0" baseline="0" noProof="0" dirty="0">
              <a:ln>
                <a:noFill/>
              </a:ln>
              <a:solidFill>
                <a:srgbClr val="ED7D31">
                  <a:lumMod val="60000"/>
                  <a:lumOff val="40000"/>
                </a:srgbClr>
              </a:solidFill>
              <a:effectLst/>
              <a:uLnTx/>
              <a:uFillTx/>
              <a:latin typeface="Gill Sans MT" panose="020B0502020104020203" pitchFamily="34" charset="0"/>
              <a:ea typeface="+mn-ea"/>
              <a:cs typeface="+mn-cs"/>
            </a:endParaRPr>
          </a:p>
        </p:txBody>
      </p:sp>
      <p:graphicFrame>
        <p:nvGraphicFramePr>
          <p:cNvPr id="24" name="Table 18">
            <a:extLst>
              <a:ext uri="{FF2B5EF4-FFF2-40B4-BE49-F238E27FC236}">
                <a16:creationId xmlns:a16="http://schemas.microsoft.com/office/drawing/2014/main" id="{9FCC97C3-4BA3-4B31-9419-655D4E18B5B9}"/>
              </a:ext>
            </a:extLst>
          </p:cNvPr>
          <p:cNvGraphicFramePr>
            <a:graphicFrameLocks noGrp="1"/>
          </p:cNvGraphicFramePr>
          <p:nvPr>
            <p:extLst>
              <p:ext uri="{D42A27DB-BD31-4B8C-83A1-F6EECF244321}">
                <p14:modId xmlns:p14="http://schemas.microsoft.com/office/powerpoint/2010/main" val="3407883399"/>
              </p:ext>
            </p:extLst>
          </p:nvPr>
        </p:nvGraphicFramePr>
        <p:xfrm>
          <a:off x="8248786" y="1773044"/>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CONSEQUENCES</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While it reduces infrastructure costs, it requires Route 53 for custom domains and HTTPS support.</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grpSp>
        <p:nvGrpSpPr>
          <p:cNvPr id="15" name="Group 14">
            <a:extLst>
              <a:ext uri="{FF2B5EF4-FFF2-40B4-BE49-F238E27FC236}">
                <a16:creationId xmlns:a16="http://schemas.microsoft.com/office/drawing/2014/main" id="{F0C9F7DB-B8B4-42AE-8DEA-A683636E0510}"/>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id="{BAFC27B2-18CB-4D9A-85A3-4AA14C78E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20F4A6F3-7307-4506-A588-C0661D5DC89F}"/>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9" name="Picture 18">
            <a:extLst>
              <a:ext uri="{FF2B5EF4-FFF2-40B4-BE49-F238E27FC236}">
                <a16:creationId xmlns:a16="http://schemas.microsoft.com/office/drawing/2014/main" id="{82E27EFE-8F21-4CA0-90BE-D49BB96D2E65}"/>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26947967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16</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3" name="TextBox 2">
            <a:extLst>
              <a:ext uri="{FF2B5EF4-FFF2-40B4-BE49-F238E27FC236}">
                <a16:creationId xmlns:a16="http://schemas.microsoft.com/office/drawing/2014/main" id="{943ED565-F919-1669-DE7A-ED9E4DC46651}"/>
              </a:ext>
            </a:extLst>
          </p:cNvPr>
          <p:cNvSpPr txBox="1"/>
          <p:nvPr/>
        </p:nvSpPr>
        <p:spPr>
          <a:xfrm>
            <a:off x="319208" y="343284"/>
            <a:ext cx="2597355" cy="369332"/>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E7E6E6"/>
                </a:solidFill>
                <a:effectLst/>
                <a:uLnTx/>
                <a:uFillTx/>
                <a:latin typeface="Gill Sans MT" panose="020B0502020104020203" pitchFamily="34" charset="0"/>
                <a:ea typeface="+mn-ea"/>
                <a:cs typeface="+mn-cs"/>
              </a:rPr>
              <a:t>DECISION RECORDS</a:t>
            </a:r>
          </a:p>
        </p:txBody>
      </p:sp>
      <p:graphicFrame>
        <p:nvGraphicFramePr>
          <p:cNvPr id="14" name="Table 7">
            <a:extLst>
              <a:ext uri="{FF2B5EF4-FFF2-40B4-BE49-F238E27FC236}">
                <a16:creationId xmlns:a16="http://schemas.microsoft.com/office/drawing/2014/main" id="{1963CCF5-0D83-4A8D-BBC1-2E1169A39961}"/>
              </a:ext>
            </a:extLst>
          </p:cNvPr>
          <p:cNvGraphicFramePr>
            <a:graphicFrameLocks/>
          </p:cNvGraphicFramePr>
          <p:nvPr>
            <p:extLst>
              <p:ext uri="{D42A27DB-BD31-4B8C-83A1-F6EECF244321}">
                <p14:modId xmlns:p14="http://schemas.microsoft.com/office/powerpoint/2010/main" val="3350335198"/>
              </p:ext>
            </p:extLst>
          </p:nvPr>
        </p:nvGraphicFramePr>
        <p:xfrm>
          <a:off x="838200" y="2204127"/>
          <a:ext cx="3760304" cy="548640"/>
        </p:xfrm>
        <a:graphic>
          <a:graphicData uri="http://schemas.openxmlformats.org/drawingml/2006/table">
            <a:tbl>
              <a:tblPr firstRow="1" bandRow="1">
                <a:tableStyleId>{5C22544A-7EE6-4342-B048-85BDC9FD1C3A}</a:tableStyleId>
              </a:tblPr>
              <a:tblGrid>
                <a:gridCol w="1308652">
                  <a:extLst>
                    <a:ext uri="{9D8B030D-6E8A-4147-A177-3AD203B41FA5}">
                      <a16:colId xmlns:a16="http://schemas.microsoft.com/office/drawing/2014/main" val="3581193961"/>
                    </a:ext>
                  </a:extLst>
                </a:gridCol>
                <a:gridCol w="2451652">
                  <a:extLst>
                    <a:ext uri="{9D8B030D-6E8A-4147-A177-3AD203B41FA5}">
                      <a16:colId xmlns:a16="http://schemas.microsoft.com/office/drawing/2014/main" val="211117397"/>
                    </a:ext>
                  </a:extLst>
                </a:gridCol>
              </a:tblGrid>
              <a:tr h="0">
                <a:tc>
                  <a:txBody>
                    <a:bodyPr/>
                    <a:lstStyle/>
                    <a:p>
                      <a:pPr algn="l"/>
                      <a:r>
                        <a:rPr lang="en-US" sz="1500" dirty="0">
                          <a:solidFill>
                            <a:schemeClr val="tx1"/>
                          </a:solidFill>
                          <a:latin typeface="Gill Sans MT" panose="020B0502020104020203" pitchFamily="34" charset="0"/>
                        </a:rPr>
                        <a:t>CONTEXT</a:t>
                      </a:r>
                      <a:endParaRPr lang="en-NG" sz="1500" dirty="0">
                        <a:solidFill>
                          <a:schemeClr val="tx1"/>
                        </a:solidFill>
                        <a:latin typeface="Gill Sans MT" panose="020B05020201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PERFORMANCE</a:t>
                      </a:r>
                    </a:p>
                    <a:p>
                      <a:pPr algn="l"/>
                      <a:r>
                        <a:rPr lang="en-US" sz="1500" dirty="0"/>
                        <a:t>SECURITY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18" name="Table 18">
            <a:extLst>
              <a:ext uri="{FF2B5EF4-FFF2-40B4-BE49-F238E27FC236}">
                <a16:creationId xmlns:a16="http://schemas.microsoft.com/office/drawing/2014/main" id="{24496357-BCBF-459F-9CFF-6EF9C030AAEB}"/>
              </a:ext>
            </a:extLst>
          </p:cNvPr>
          <p:cNvGraphicFramePr>
            <a:graphicFrameLocks noGrp="1"/>
          </p:cNvGraphicFramePr>
          <p:nvPr>
            <p:extLst>
              <p:ext uri="{D42A27DB-BD31-4B8C-83A1-F6EECF244321}">
                <p14:modId xmlns:p14="http://schemas.microsoft.com/office/powerpoint/2010/main" val="544961962"/>
              </p:ext>
            </p:extLst>
          </p:nvPr>
        </p:nvGraphicFramePr>
        <p:xfrm>
          <a:off x="4769332" y="1786983"/>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DECISION</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API GW acts as a single entry point, simplifying routing, authentication, and request handling.</a:t>
                      </a:r>
                    </a:p>
                    <a:p>
                      <a:endParaRPr lang="en-US" sz="1400" dirty="0">
                        <a:solidFill>
                          <a:srgbClr val="FFECD1"/>
                        </a:solidFill>
                      </a:endParaRPr>
                    </a:p>
                    <a:p>
                      <a:r>
                        <a:rPr lang="en-US" sz="1400" dirty="0">
                          <a:solidFill>
                            <a:srgbClr val="FFECD1"/>
                          </a:solidFill>
                        </a:rPr>
                        <a:t>WAF Protects against common web exploits (SQL injection, XSS, DDoS) and enhances API security.</a:t>
                      </a:r>
                    </a:p>
                    <a:p>
                      <a:endParaRPr lang="en-US" sz="1400" dirty="0">
                        <a:solidFill>
                          <a:srgbClr val="FFECD1"/>
                        </a:solidFill>
                      </a:endParaRPr>
                    </a:p>
                    <a:p>
                      <a:pPr marL="0" marR="0" lvl="0" indent="0" algn="l" defTabSz="914338" rtl="0" eaLnBrk="1" fontAlgn="auto" latinLnBrk="0" hangingPunct="1">
                        <a:lnSpc>
                          <a:spcPct val="100000"/>
                        </a:lnSpc>
                        <a:spcBef>
                          <a:spcPts val="0"/>
                        </a:spcBef>
                        <a:spcAft>
                          <a:spcPts val="0"/>
                        </a:spcAft>
                        <a:buClrTx/>
                        <a:buSzTx/>
                        <a:buFontTx/>
                        <a:buNone/>
                        <a:tabLst/>
                        <a:defRPr/>
                      </a:pPr>
                      <a:r>
                        <a:rPr lang="en-US" sz="1400" dirty="0">
                          <a:solidFill>
                            <a:srgbClr val="FFECD1"/>
                          </a:solidFill>
                        </a:rPr>
                        <a:t>Deployed in Public Subnet as internet facing for public access</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graphicFrame>
        <p:nvGraphicFramePr>
          <p:cNvPr id="20" name="Table 7">
            <a:extLst>
              <a:ext uri="{FF2B5EF4-FFF2-40B4-BE49-F238E27FC236}">
                <a16:creationId xmlns:a16="http://schemas.microsoft.com/office/drawing/2014/main" id="{1B1004F4-DC88-4127-8B47-0C0B738183BE}"/>
              </a:ext>
            </a:extLst>
          </p:cNvPr>
          <p:cNvGraphicFramePr>
            <a:graphicFrameLocks/>
          </p:cNvGraphicFramePr>
          <p:nvPr>
            <p:extLst>
              <p:ext uri="{D42A27DB-BD31-4B8C-83A1-F6EECF244321}">
                <p14:modId xmlns:p14="http://schemas.microsoft.com/office/powerpoint/2010/main" val="1435850265"/>
              </p:ext>
            </p:extLst>
          </p:nvPr>
        </p:nvGraphicFramePr>
        <p:xfrm>
          <a:off x="838200" y="2812483"/>
          <a:ext cx="3760304" cy="54864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3581193961"/>
                    </a:ext>
                  </a:extLst>
                </a:gridCol>
                <a:gridCol w="2305878">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TRADE-OFFS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MINOR</a:t>
                      </a:r>
                    </a:p>
                    <a:p>
                      <a:pPr algn="l"/>
                      <a:r>
                        <a:rPr lang="en-US" sz="1500" dirty="0"/>
                        <a:t>COST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21" name="Table 7">
            <a:extLst>
              <a:ext uri="{FF2B5EF4-FFF2-40B4-BE49-F238E27FC236}">
                <a16:creationId xmlns:a16="http://schemas.microsoft.com/office/drawing/2014/main" id="{79C39540-CD97-430D-AA42-65D5120DE9E2}"/>
              </a:ext>
            </a:extLst>
          </p:cNvPr>
          <p:cNvGraphicFramePr>
            <a:graphicFrameLocks/>
          </p:cNvGraphicFramePr>
          <p:nvPr>
            <p:extLst>
              <p:ext uri="{D42A27DB-BD31-4B8C-83A1-F6EECF244321}">
                <p14:modId xmlns:p14="http://schemas.microsoft.com/office/powerpoint/2010/main" val="850701226"/>
              </p:ext>
            </p:extLst>
          </p:nvPr>
        </p:nvGraphicFramePr>
        <p:xfrm>
          <a:off x="838200" y="3420839"/>
          <a:ext cx="3760304" cy="548640"/>
        </p:xfrm>
        <a:graphic>
          <a:graphicData uri="http://schemas.openxmlformats.org/drawingml/2006/table">
            <a:tbl>
              <a:tblPr firstRow="1" bandRow="1">
                <a:tableStyleId>{5C22544A-7EE6-4342-B048-85BDC9FD1C3A}</a:tableStyleId>
              </a:tblPr>
              <a:tblGrid>
                <a:gridCol w="1414670">
                  <a:extLst>
                    <a:ext uri="{9D8B030D-6E8A-4147-A177-3AD203B41FA5}">
                      <a16:colId xmlns:a16="http://schemas.microsoft.com/office/drawing/2014/main" val="3581193961"/>
                    </a:ext>
                  </a:extLst>
                </a:gridCol>
                <a:gridCol w="2345634">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RESOURCES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r>
                        <a:rPr lang="en-US" sz="1500" dirty="0"/>
                        <a:t>AWS API GATEWAY</a:t>
                      </a:r>
                    </a:p>
                    <a:p>
                      <a:r>
                        <a:rPr lang="en-US" sz="1500" dirty="0"/>
                        <a:t>WEB APP FIREWALL</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sp>
        <p:nvSpPr>
          <p:cNvPr id="22" name="TextBox 21">
            <a:extLst>
              <a:ext uri="{FF2B5EF4-FFF2-40B4-BE49-F238E27FC236}">
                <a16:creationId xmlns:a16="http://schemas.microsoft.com/office/drawing/2014/main" id="{70B1880F-DCB0-44F8-81F4-F0B1AE234A3D}"/>
              </a:ext>
            </a:extLst>
          </p:cNvPr>
          <p:cNvSpPr txBox="1"/>
          <p:nvPr/>
        </p:nvSpPr>
        <p:spPr>
          <a:xfrm>
            <a:off x="838200" y="1278389"/>
            <a:ext cx="4277139"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2800" b="0" i="0" u="none" strike="noStrike" kern="1200" cap="none" spc="0" normalizeH="0" baseline="0" noProof="0" dirty="0">
                <a:ln>
                  <a:noFill/>
                </a:ln>
                <a:solidFill>
                  <a:prstClr val="white"/>
                </a:solidFill>
                <a:effectLst/>
                <a:uLnTx/>
                <a:uFillTx/>
                <a:latin typeface="Gill Sans MT Condensed" panose="020B0506020104020203" pitchFamily="34" charset="0"/>
                <a:ea typeface="+mn-ea"/>
                <a:cs typeface="+mn-cs"/>
              </a:rPr>
              <a:t>RECORD #2: </a:t>
            </a:r>
            <a:r>
              <a:rPr lang="en-US" dirty="0">
                <a:solidFill>
                  <a:srgbClr val="ED7D31">
                    <a:lumMod val="60000"/>
                    <a:lumOff val="40000"/>
                  </a:srgbClr>
                </a:solidFill>
              </a:rPr>
              <a:t>API GATEWAY + WAF</a:t>
            </a:r>
            <a:endParaRPr kumimoji="0" lang="en-US" sz="1800" b="0" i="1" u="none" strike="noStrike" kern="1200" cap="none" spc="0" normalizeH="0" baseline="0" noProof="0" dirty="0">
              <a:ln>
                <a:noFill/>
              </a:ln>
              <a:solidFill>
                <a:srgbClr val="ED7D31">
                  <a:lumMod val="60000"/>
                  <a:lumOff val="40000"/>
                </a:srgbClr>
              </a:solidFill>
              <a:effectLst/>
              <a:uLnTx/>
              <a:uFillTx/>
              <a:latin typeface="Gill Sans MT" panose="020B0502020104020203" pitchFamily="34" charset="0"/>
              <a:ea typeface="+mn-ea"/>
              <a:cs typeface="+mn-cs"/>
            </a:endParaRPr>
          </a:p>
        </p:txBody>
      </p:sp>
      <p:graphicFrame>
        <p:nvGraphicFramePr>
          <p:cNvPr id="24" name="Table 18">
            <a:extLst>
              <a:ext uri="{FF2B5EF4-FFF2-40B4-BE49-F238E27FC236}">
                <a16:creationId xmlns:a16="http://schemas.microsoft.com/office/drawing/2014/main" id="{9FCC97C3-4BA3-4B31-9419-655D4E18B5B9}"/>
              </a:ext>
            </a:extLst>
          </p:cNvPr>
          <p:cNvGraphicFramePr>
            <a:graphicFrameLocks noGrp="1"/>
          </p:cNvGraphicFramePr>
          <p:nvPr>
            <p:extLst>
              <p:ext uri="{D42A27DB-BD31-4B8C-83A1-F6EECF244321}">
                <p14:modId xmlns:p14="http://schemas.microsoft.com/office/powerpoint/2010/main" val="3029728761"/>
              </p:ext>
            </p:extLst>
          </p:nvPr>
        </p:nvGraphicFramePr>
        <p:xfrm>
          <a:off x="8248786" y="1773044"/>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CONSEQUENCES</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Adds a minor latency overhead but improves security, monitoring, and scalability.</a:t>
                      </a:r>
                    </a:p>
                    <a:p>
                      <a:endParaRPr lang="en-US" sz="1400" dirty="0">
                        <a:solidFill>
                          <a:srgbClr val="FFECD1"/>
                        </a:solidFill>
                      </a:endParaRPr>
                    </a:p>
                    <a:p>
                      <a:r>
                        <a:rPr lang="en-US" sz="1400" dirty="0">
                          <a:solidFill>
                            <a:srgbClr val="FFECD1"/>
                          </a:solidFill>
                        </a:rPr>
                        <a:t>Adds operational cost but significantly reduces security risks.</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grpSp>
        <p:nvGrpSpPr>
          <p:cNvPr id="15" name="Group 14">
            <a:extLst>
              <a:ext uri="{FF2B5EF4-FFF2-40B4-BE49-F238E27FC236}">
                <a16:creationId xmlns:a16="http://schemas.microsoft.com/office/drawing/2014/main" id="{06949770-0717-4F0E-8117-BE695ED4F98C}"/>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id="{05A3AF39-1575-405A-877E-36E8294A7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2341C068-E6CC-48BC-B532-208249C6907E}"/>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9" name="Picture 18">
            <a:extLst>
              <a:ext uri="{FF2B5EF4-FFF2-40B4-BE49-F238E27FC236}">
                <a16:creationId xmlns:a16="http://schemas.microsoft.com/office/drawing/2014/main" id="{1C00CC1E-CA72-4998-83CC-4A0B1F649293}"/>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256674936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17</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3" name="TextBox 2">
            <a:extLst>
              <a:ext uri="{FF2B5EF4-FFF2-40B4-BE49-F238E27FC236}">
                <a16:creationId xmlns:a16="http://schemas.microsoft.com/office/drawing/2014/main" id="{943ED565-F919-1669-DE7A-ED9E4DC46651}"/>
              </a:ext>
            </a:extLst>
          </p:cNvPr>
          <p:cNvSpPr txBox="1"/>
          <p:nvPr/>
        </p:nvSpPr>
        <p:spPr>
          <a:xfrm>
            <a:off x="319208" y="343284"/>
            <a:ext cx="2597355" cy="369332"/>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E7E6E6"/>
                </a:solidFill>
                <a:effectLst/>
                <a:uLnTx/>
                <a:uFillTx/>
                <a:latin typeface="Gill Sans MT" panose="020B0502020104020203" pitchFamily="34" charset="0"/>
                <a:ea typeface="+mn-ea"/>
                <a:cs typeface="+mn-cs"/>
              </a:rPr>
              <a:t>DECISION RECORDS</a:t>
            </a:r>
          </a:p>
        </p:txBody>
      </p:sp>
      <p:graphicFrame>
        <p:nvGraphicFramePr>
          <p:cNvPr id="14" name="Table 7">
            <a:extLst>
              <a:ext uri="{FF2B5EF4-FFF2-40B4-BE49-F238E27FC236}">
                <a16:creationId xmlns:a16="http://schemas.microsoft.com/office/drawing/2014/main" id="{1963CCF5-0D83-4A8D-BBC1-2E1169A39961}"/>
              </a:ext>
            </a:extLst>
          </p:cNvPr>
          <p:cNvGraphicFramePr>
            <a:graphicFrameLocks/>
          </p:cNvGraphicFramePr>
          <p:nvPr>
            <p:extLst>
              <p:ext uri="{D42A27DB-BD31-4B8C-83A1-F6EECF244321}">
                <p14:modId xmlns:p14="http://schemas.microsoft.com/office/powerpoint/2010/main" val="4139081267"/>
              </p:ext>
            </p:extLst>
          </p:nvPr>
        </p:nvGraphicFramePr>
        <p:xfrm>
          <a:off x="838200" y="2204127"/>
          <a:ext cx="3760304" cy="548640"/>
        </p:xfrm>
        <a:graphic>
          <a:graphicData uri="http://schemas.openxmlformats.org/drawingml/2006/table">
            <a:tbl>
              <a:tblPr firstRow="1" bandRow="1">
                <a:tableStyleId>{5C22544A-7EE6-4342-B048-85BDC9FD1C3A}</a:tableStyleId>
              </a:tblPr>
              <a:tblGrid>
                <a:gridCol w="1308652">
                  <a:extLst>
                    <a:ext uri="{9D8B030D-6E8A-4147-A177-3AD203B41FA5}">
                      <a16:colId xmlns:a16="http://schemas.microsoft.com/office/drawing/2014/main" val="3581193961"/>
                    </a:ext>
                  </a:extLst>
                </a:gridCol>
                <a:gridCol w="2451652">
                  <a:extLst>
                    <a:ext uri="{9D8B030D-6E8A-4147-A177-3AD203B41FA5}">
                      <a16:colId xmlns:a16="http://schemas.microsoft.com/office/drawing/2014/main" val="211117397"/>
                    </a:ext>
                  </a:extLst>
                </a:gridCol>
              </a:tblGrid>
              <a:tr h="0">
                <a:tc>
                  <a:txBody>
                    <a:bodyPr/>
                    <a:lstStyle/>
                    <a:p>
                      <a:pPr algn="l"/>
                      <a:r>
                        <a:rPr lang="en-US" sz="1500" dirty="0">
                          <a:solidFill>
                            <a:schemeClr val="tx1"/>
                          </a:solidFill>
                          <a:latin typeface="Gill Sans MT" panose="020B0502020104020203" pitchFamily="34" charset="0"/>
                        </a:rPr>
                        <a:t>CONTEXT</a:t>
                      </a:r>
                      <a:endParaRPr lang="en-NG" sz="1500" dirty="0">
                        <a:solidFill>
                          <a:schemeClr val="tx1"/>
                        </a:solidFill>
                        <a:latin typeface="Gill Sans MT" panose="020B05020201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PERFORMANCE </a:t>
                      </a:r>
                    </a:p>
                    <a:p>
                      <a:pPr algn="l"/>
                      <a:r>
                        <a:rPr lang="en-US" sz="1500" dirty="0"/>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18" name="Table 18">
            <a:extLst>
              <a:ext uri="{FF2B5EF4-FFF2-40B4-BE49-F238E27FC236}">
                <a16:creationId xmlns:a16="http://schemas.microsoft.com/office/drawing/2014/main" id="{24496357-BCBF-459F-9CFF-6EF9C030AAEB}"/>
              </a:ext>
            </a:extLst>
          </p:cNvPr>
          <p:cNvGraphicFramePr>
            <a:graphicFrameLocks noGrp="1"/>
          </p:cNvGraphicFramePr>
          <p:nvPr>
            <p:extLst>
              <p:ext uri="{D42A27DB-BD31-4B8C-83A1-F6EECF244321}">
                <p14:modId xmlns:p14="http://schemas.microsoft.com/office/powerpoint/2010/main" val="485693365"/>
              </p:ext>
            </p:extLst>
          </p:nvPr>
        </p:nvGraphicFramePr>
        <p:xfrm>
          <a:off x="4769332" y="1786983"/>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DECISION</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Provides scalable, serverless compute without managing infrastructure, reducing maintenance overhead.</a:t>
                      </a:r>
                    </a:p>
                    <a:p>
                      <a:endParaRPr lang="en-US" sz="1400" dirty="0">
                        <a:solidFill>
                          <a:srgbClr val="FFECD1"/>
                        </a:solidFill>
                      </a:endParaRPr>
                    </a:p>
                    <a:p>
                      <a:r>
                        <a:rPr lang="en-US" sz="1400" dirty="0">
                          <a:solidFill>
                            <a:srgbClr val="FFECD1"/>
                          </a:solidFill>
                        </a:rPr>
                        <a:t>Also allows to migrate base PHP code from </a:t>
                      </a:r>
                      <a:r>
                        <a:rPr lang="en-US" sz="1400" dirty="0" err="1">
                          <a:solidFill>
                            <a:srgbClr val="FFECD1"/>
                          </a:solidFill>
                        </a:rPr>
                        <a:t>BlueHost</a:t>
                      </a:r>
                      <a:r>
                        <a:rPr lang="en-US" sz="1400" dirty="0">
                          <a:solidFill>
                            <a:srgbClr val="FFECD1"/>
                          </a:solidFill>
                        </a:rPr>
                        <a:t> with minimal changes thanks to containerization</a:t>
                      </a:r>
                    </a:p>
                    <a:p>
                      <a:endParaRPr lang="en-US" sz="1400" dirty="0">
                        <a:solidFill>
                          <a:srgbClr val="FFECD1"/>
                        </a:solidFill>
                      </a:endParaRPr>
                    </a:p>
                    <a:p>
                      <a:pPr marL="0" marR="0" lvl="0" indent="0" algn="l" defTabSz="914338" rtl="0" eaLnBrk="1" fontAlgn="auto" latinLnBrk="0" hangingPunct="1">
                        <a:lnSpc>
                          <a:spcPct val="100000"/>
                        </a:lnSpc>
                        <a:spcBef>
                          <a:spcPts val="0"/>
                        </a:spcBef>
                        <a:spcAft>
                          <a:spcPts val="0"/>
                        </a:spcAft>
                        <a:buClrTx/>
                        <a:buSzTx/>
                        <a:buFontTx/>
                        <a:buNone/>
                        <a:tabLst/>
                        <a:defRPr/>
                      </a:pPr>
                      <a:r>
                        <a:rPr lang="en-US" sz="1400" dirty="0">
                          <a:solidFill>
                            <a:srgbClr val="FFECD1"/>
                          </a:solidFill>
                        </a:rPr>
                        <a:t>Deployed in Private Subnet for security</a:t>
                      </a:r>
                      <a:endParaRPr lang="en-NG" sz="1400" dirty="0">
                        <a:solidFill>
                          <a:srgbClr val="FFECD1"/>
                        </a:solidFill>
                      </a:endParaRPr>
                    </a:p>
                    <a:p>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graphicFrame>
        <p:nvGraphicFramePr>
          <p:cNvPr id="20" name="Table 7">
            <a:extLst>
              <a:ext uri="{FF2B5EF4-FFF2-40B4-BE49-F238E27FC236}">
                <a16:creationId xmlns:a16="http://schemas.microsoft.com/office/drawing/2014/main" id="{1B1004F4-DC88-4127-8B47-0C0B738183BE}"/>
              </a:ext>
            </a:extLst>
          </p:cNvPr>
          <p:cNvGraphicFramePr>
            <a:graphicFrameLocks/>
          </p:cNvGraphicFramePr>
          <p:nvPr>
            <p:extLst>
              <p:ext uri="{D42A27DB-BD31-4B8C-83A1-F6EECF244321}">
                <p14:modId xmlns:p14="http://schemas.microsoft.com/office/powerpoint/2010/main" val="3020700969"/>
              </p:ext>
            </p:extLst>
          </p:nvPr>
        </p:nvGraphicFramePr>
        <p:xfrm>
          <a:off x="838200" y="2812483"/>
          <a:ext cx="3760304" cy="54864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3581193961"/>
                    </a:ext>
                  </a:extLst>
                </a:gridCol>
                <a:gridCol w="2305878">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TRADE-OFFS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HIGH COST</a:t>
                      </a:r>
                    </a:p>
                    <a:p>
                      <a:pPr algn="l"/>
                      <a:r>
                        <a:rPr lang="en-US" sz="1500" dirty="0"/>
                        <a:t>AT PEAK PERIODS</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21" name="Table 7">
            <a:extLst>
              <a:ext uri="{FF2B5EF4-FFF2-40B4-BE49-F238E27FC236}">
                <a16:creationId xmlns:a16="http://schemas.microsoft.com/office/drawing/2014/main" id="{79C39540-CD97-430D-AA42-65D5120DE9E2}"/>
              </a:ext>
            </a:extLst>
          </p:cNvPr>
          <p:cNvGraphicFramePr>
            <a:graphicFrameLocks/>
          </p:cNvGraphicFramePr>
          <p:nvPr>
            <p:extLst>
              <p:ext uri="{D42A27DB-BD31-4B8C-83A1-F6EECF244321}">
                <p14:modId xmlns:p14="http://schemas.microsoft.com/office/powerpoint/2010/main" val="720507342"/>
              </p:ext>
            </p:extLst>
          </p:nvPr>
        </p:nvGraphicFramePr>
        <p:xfrm>
          <a:off x="838200" y="3420839"/>
          <a:ext cx="3760304" cy="548640"/>
        </p:xfrm>
        <a:graphic>
          <a:graphicData uri="http://schemas.openxmlformats.org/drawingml/2006/table">
            <a:tbl>
              <a:tblPr firstRow="1" bandRow="1">
                <a:tableStyleId>{5C22544A-7EE6-4342-B048-85BDC9FD1C3A}</a:tableStyleId>
              </a:tblPr>
              <a:tblGrid>
                <a:gridCol w="1414670">
                  <a:extLst>
                    <a:ext uri="{9D8B030D-6E8A-4147-A177-3AD203B41FA5}">
                      <a16:colId xmlns:a16="http://schemas.microsoft.com/office/drawing/2014/main" val="3581193961"/>
                    </a:ext>
                  </a:extLst>
                </a:gridCol>
                <a:gridCol w="2345634">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RESOURCES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r>
                        <a:rPr lang="en-US" sz="1500" dirty="0"/>
                        <a:t>AWS ECS</a:t>
                      </a:r>
                    </a:p>
                    <a:p>
                      <a:r>
                        <a:rPr lang="en-US" sz="1500" dirty="0"/>
                        <a:t>AWS FARGATE</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sp>
        <p:nvSpPr>
          <p:cNvPr id="22" name="TextBox 21">
            <a:extLst>
              <a:ext uri="{FF2B5EF4-FFF2-40B4-BE49-F238E27FC236}">
                <a16:creationId xmlns:a16="http://schemas.microsoft.com/office/drawing/2014/main" id="{70B1880F-DCB0-44F8-81F4-F0B1AE234A3D}"/>
              </a:ext>
            </a:extLst>
          </p:cNvPr>
          <p:cNvSpPr txBox="1"/>
          <p:nvPr/>
        </p:nvSpPr>
        <p:spPr>
          <a:xfrm>
            <a:off x="838200" y="1278389"/>
            <a:ext cx="5701145"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Gill Sans MT Condensed" panose="020B0506020104020203" pitchFamily="34" charset="0"/>
                <a:ea typeface="+mn-ea"/>
                <a:cs typeface="+mn-cs"/>
              </a:rPr>
              <a:t>RECORD #3: </a:t>
            </a:r>
            <a:r>
              <a:rPr kumimoji="0" lang="en-US" sz="2800" b="0" i="0" u="none" strike="noStrike" kern="1200" cap="none" spc="0" normalizeH="0" baseline="0" noProof="0" dirty="0">
                <a:ln>
                  <a:noFill/>
                </a:ln>
                <a:solidFill>
                  <a:srgbClr val="ED7D31">
                    <a:lumMod val="60000"/>
                    <a:lumOff val="40000"/>
                  </a:srgbClr>
                </a:solidFill>
                <a:effectLst/>
                <a:uLnTx/>
                <a:uFillTx/>
                <a:latin typeface="Gill Sans MT Condensed" panose="020B0506020104020203" pitchFamily="34" charset="0"/>
                <a:ea typeface="+mn-ea"/>
                <a:cs typeface="+mn-cs"/>
              </a:rPr>
              <a:t>SERVERLESS BACKEND </a:t>
            </a:r>
            <a:r>
              <a:rPr lang="en-US" dirty="0">
                <a:solidFill>
                  <a:srgbClr val="ED7D31">
                    <a:lumMod val="60000"/>
                    <a:lumOff val="40000"/>
                  </a:srgbClr>
                </a:solidFill>
              </a:rPr>
              <a:t>CONTAINERS</a:t>
            </a:r>
            <a:endParaRPr kumimoji="0" lang="en-US" sz="1800" b="0" i="1" u="none" strike="noStrike" kern="1200" cap="none" spc="0" normalizeH="0" baseline="0" noProof="0" dirty="0">
              <a:ln>
                <a:noFill/>
              </a:ln>
              <a:solidFill>
                <a:srgbClr val="ED7D31">
                  <a:lumMod val="60000"/>
                  <a:lumOff val="40000"/>
                </a:srgbClr>
              </a:solidFill>
              <a:effectLst/>
              <a:uLnTx/>
              <a:uFillTx/>
              <a:latin typeface="Gill Sans MT" panose="020B0502020104020203" pitchFamily="34" charset="0"/>
              <a:ea typeface="+mn-ea"/>
              <a:cs typeface="+mn-cs"/>
            </a:endParaRPr>
          </a:p>
        </p:txBody>
      </p:sp>
      <p:graphicFrame>
        <p:nvGraphicFramePr>
          <p:cNvPr id="24" name="Table 18">
            <a:extLst>
              <a:ext uri="{FF2B5EF4-FFF2-40B4-BE49-F238E27FC236}">
                <a16:creationId xmlns:a16="http://schemas.microsoft.com/office/drawing/2014/main" id="{9FCC97C3-4BA3-4B31-9419-655D4E18B5B9}"/>
              </a:ext>
            </a:extLst>
          </p:cNvPr>
          <p:cNvGraphicFramePr>
            <a:graphicFrameLocks noGrp="1"/>
          </p:cNvGraphicFramePr>
          <p:nvPr>
            <p:extLst>
              <p:ext uri="{D42A27DB-BD31-4B8C-83A1-F6EECF244321}">
                <p14:modId xmlns:p14="http://schemas.microsoft.com/office/powerpoint/2010/main" val="4158402139"/>
              </p:ext>
            </p:extLst>
          </p:nvPr>
        </p:nvGraphicFramePr>
        <p:xfrm>
          <a:off x="8248786" y="1773044"/>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CONSEQUENCES</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Higher cost compared to EC2 in always-on workloads, but better for unpredictable traffic.</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grpSp>
        <p:nvGrpSpPr>
          <p:cNvPr id="15" name="Group 14">
            <a:extLst>
              <a:ext uri="{FF2B5EF4-FFF2-40B4-BE49-F238E27FC236}">
                <a16:creationId xmlns:a16="http://schemas.microsoft.com/office/drawing/2014/main" id="{2E48E49D-9B05-4B53-A78E-2E30A3432D68}"/>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id="{F7F88EEA-4CC2-416E-9A1A-CA51F2A51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84218500-B3B1-4419-857A-DAE8861F652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9" name="Picture 18">
            <a:extLst>
              <a:ext uri="{FF2B5EF4-FFF2-40B4-BE49-F238E27FC236}">
                <a16:creationId xmlns:a16="http://schemas.microsoft.com/office/drawing/2014/main" id="{F9588393-1010-4231-8418-E9D1D250C90B}"/>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277224841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18</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3" name="TextBox 2">
            <a:extLst>
              <a:ext uri="{FF2B5EF4-FFF2-40B4-BE49-F238E27FC236}">
                <a16:creationId xmlns:a16="http://schemas.microsoft.com/office/drawing/2014/main" id="{943ED565-F919-1669-DE7A-ED9E4DC46651}"/>
              </a:ext>
            </a:extLst>
          </p:cNvPr>
          <p:cNvSpPr txBox="1"/>
          <p:nvPr/>
        </p:nvSpPr>
        <p:spPr>
          <a:xfrm>
            <a:off x="319208" y="343284"/>
            <a:ext cx="2597355" cy="369332"/>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E7E6E6"/>
                </a:solidFill>
                <a:effectLst/>
                <a:uLnTx/>
                <a:uFillTx/>
                <a:latin typeface="Gill Sans MT" panose="020B0502020104020203" pitchFamily="34" charset="0"/>
                <a:ea typeface="+mn-ea"/>
                <a:cs typeface="+mn-cs"/>
              </a:rPr>
              <a:t>DECISION RECORDS</a:t>
            </a:r>
          </a:p>
        </p:txBody>
      </p:sp>
      <p:graphicFrame>
        <p:nvGraphicFramePr>
          <p:cNvPr id="14" name="Table 7">
            <a:extLst>
              <a:ext uri="{FF2B5EF4-FFF2-40B4-BE49-F238E27FC236}">
                <a16:creationId xmlns:a16="http://schemas.microsoft.com/office/drawing/2014/main" id="{1963CCF5-0D83-4A8D-BBC1-2E1169A39961}"/>
              </a:ext>
            </a:extLst>
          </p:cNvPr>
          <p:cNvGraphicFramePr>
            <a:graphicFrameLocks/>
          </p:cNvGraphicFramePr>
          <p:nvPr>
            <p:extLst>
              <p:ext uri="{D42A27DB-BD31-4B8C-83A1-F6EECF244321}">
                <p14:modId xmlns:p14="http://schemas.microsoft.com/office/powerpoint/2010/main" val="2742287779"/>
              </p:ext>
            </p:extLst>
          </p:nvPr>
        </p:nvGraphicFramePr>
        <p:xfrm>
          <a:off x="838200" y="2204127"/>
          <a:ext cx="3760304" cy="548640"/>
        </p:xfrm>
        <a:graphic>
          <a:graphicData uri="http://schemas.openxmlformats.org/drawingml/2006/table">
            <a:tbl>
              <a:tblPr firstRow="1" bandRow="1">
                <a:tableStyleId>{5C22544A-7EE6-4342-B048-85BDC9FD1C3A}</a:tableStyleId>
              </a:tblPr>
              <a:tblGrid>
                <a:gridCol w="1308652">
                  <a:extLst>
                    <a:ext uri="{9D8B030D-6E8A-4147-A177-3AD203B41FA5}">
                      <a16:colId xmlns:a16="http://schemas.microsoft.com/office/drawing/2014/main" val="3581193961"/>
                    </a:ext>
                  </a:extLst>
                </a:gridCol>
                <a:gridCol w="2451652">
                  <a:extLst>
                    <a:ext uri="{9D8B030D-6E8A-4147-A177-3AD203B41FA5}">
                      <a16:colId xmlns:a16="http://schemas.microsoft.com/office/drawing/2014/main" val="211117397"/>
                    </a:ext>
                  </a:extLst>
                </a:gridCol>
              </a:tblGrid>
              <a:tr h="0">
                <a:tc>
                  <a:txBody>
                    <a:bodyPr/>
                    <a:lstStyle/>
                    <a:p>
                      <a:pPr algn="l"/>
                      <a:r>
                        <a:rPr lang="en-US" sz="1500" dirty="0">
                          <a:solidFill>
                            <a:schemeClr val="tx1"/>
                          </a:solidFill>
                          <a:latin typeface="Gill Sans MT" panose="020B0502020104020203" pitchFamily="34" charset="0"/>
                        </a:rPr>
                        <a:t>CONTEXT</a:t>
                      </a:r>
                      <a:endParaRPr lang="en-NG" sz="1500" dirty="0">
                        <a:solidFill>
                          <a:schemeClr val="tx1"/>
                        </a:solidFill>
                        <a:latin typeface="Gill Sans MT" panose="020B05020201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COST </a:t>
                      </a:r>
                    </a:p>
                    <a:p>
                      <a:pPr algn="l"/>
                      <a:r>
                        <a:rPr lang="en-US" sz="1500" dirty="0"/>
                        <a:t>PERFORMANCE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18" name="Table 18">
            <a:extLst>
              <a:ext uri="{FF2B5EF4-FFF2-40B4-BE49-F238E27FC236}">
                <a16:creationId xmlns:a16="http://schemas.microsoft.com/office/drawing/2014/main" id="{24496357-BCBF-459F-9CFF-6EF9C030AAEB}"/>
              </a:ext>
            </a:extLst>
          </p:cNvPr>
          <p:cNvGraphicFramePr>
            <a:graphicFrameLocks noGrp="1"/>
          </p:cNvGraphicFramePr>
          <p:nvPr>
            <p:extLst>
              <p:ext uri="{D42A27DB-BD31-4B8C-83A1-F6EECF244321}">
                <p14:modId xmlns:p14="http://schemas.microsoft.com/office/powerpoint/2010/main" val="768654914"/>
              </p:ext>
            </p:extLst>
          </p:nvPr>
        </p:nvGraphicFramePr>
        <p:xfrm>
          <a:off x="4769332" y="1786983"/>
          <a:ext cx="3308626" cy="4223599"/>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413869">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72483">
                <a:tc>
                  <a:txBody>
                    <a:bodyPr/>
                    <a:lstStyle/>
                    <a:p>
                      <a:r>
                        <a:rPr lang="en-US" sz="1600" dirty="0">
                          <a:solidFill>
                            <a:srgbClr val="FFECD1"/>
                          </a:solidFill>
                          <a:latin typeface="Gill Sans MT" panose="020B0502020104020203" pitchFamily="34" charset="0"/>
                        </a:rPr>
                        <a:t>DECISION</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437247">
                <a:tc>
                  <a:txBody>
                    <a:bodyPr/>
                    <a:lstStyle/>
                    <a:p>
                      <a:r>
                        <a:rPr lang="en-US" sz="1400" dirty="0">
                          <a:solidFill>
                            <a:srgbClr val="FFECD1"/>
                          </a:solidFill>
                        </a:rPr>
                        <a:t>Reduces storage costs by automatically moving infrequently accessed files to lower-cost tiers.</a:t>
                      </a:r>
                    </a:p>
                    <a:p>
                      <a:endParaRPr lang="en-US" sz="1400" dirty="0">
                        <a:solidFill>
                          <a:srgbClr val="FFECD1"/>
                        </a:solidFill>
                      </a:endParaRPr>
                    </a:p>
                    <a:p>
                      <a:r>
                        <a:rPr lang="en-US" sz="1400" dirty="0">
                          <a:solidFill>
                            <a:srgbClr val="FFECD1"/>
                          </a:solidFill>
                        </a:rPr>
                        <a:t>Resilient storage option for high upload requests</a:t>
                      </a:r>
                    </a:p>
                    <a:p>
                      <a:endParaRPr lang="en-US" sz="1400" dirty="0">
                        <a:solidFill>
                          <a:srgbClr val="FFECD1"/>
                        </a:solidFill>
                      </a:endParaRPr>
                    </a:p>
                    <a:p>
                      <a:r>
                        <a:rPr lang="en-US" sz="1400" dirty="0">
                          <a:solidFill>
                            <a:srgbClr val="FFECD1"/>
                          </a:solidFill>
                        </a:rPr>
                        <a:t>S3 event notification alerts SNS to process files and update DB while users move on.</a:t>
                      </a:r>
                    </a:p>
                    <a:p>
                      <a:r>
                        <a:rPr lang="en-US" sz="1400" dirty="0">
                          <a:solidFill>
                            <a:srgbClr val="FFECD1"/>
                          </a:solidFill>
                        </a:rPr>
                        <a:t>S3 pre-signed URL to ensure user has permanent access</a:t>
                      </a:r>
                    </a:p>
                    <a:p>
                      <a:endParaRPr lang="en-US" sz="1400" dirty="0">
                        <a:solidFill>
                          <a:srgbClr val="FFECD1"/>
                        </a:solidFill>
                      </a:endParaRPr>
                    </a:p>
                    <a:p>
                      <a:r>
                        <a:rPr lang="en-US" sz="1400" dirty="0" err="1">
                          <a:solidFill>
                            <a:srgbClr val="FFECD1"/>
                          </a:solidFill>
                        </a:rPr>
                        <a:t>LifeCycle</a:t>
                      </a:r>
                      <a:r>
                        <a:rPr lang="en-US" sz="1400" dirty="0">
                          <a:solidFill>
                            <a:srgbClr val="FFECD1"/>
                          </a:solidFill>
                        </a:rPr>
                        <a:t> Policy is implemented to shift one year old objects to Glacier and 3 year old objects to Glacier Deep Archive</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graphicFrame>
        <p:nvGraphicFramePr>
          <p:cNvPr id="20" name="Table 7">
            <a:extLst>
              <a:ext uri="{FF2B5EF4-FFF2-40B4-BE49-F238E27FC236}">
                <a16:creationId xmlns:a16="http://schemas.microsoft.com/office/drawing/2014/main" id="{1B1004F4-DC88-4127-8B47-0C0B738183BE}"/>
              </a:ext>
            </a:extLst>
          </p:cNvPr>
          <p:cNvGraphicFramePr>
            <a:graphicFrameLocks/>
          </p:cNvGraphicFramePr>
          <p:nvPr>
            <p:extLst>
              <p:ext uri="{D42A27DB-BD31-4B8C-83A1-F6EECF244321}">
                <p14:modId xmlns:p14="http://schemas.microsoft.com/office/powerpoint/2010/main" val="1780868006"/>
              </p:ext>
            </p:extLst>
          </p:nvPr>
        </p:nvGraphicFramePr>
        <p:xfrm>
          <a:off x="838200" y="2812483"/>
          <a:ext cx="3760304" cy="54864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3581193961"/>
                    </a:ext>
                  </a:extLst>
                </a:gridCol>
                <a:gridCol w="2305878">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TRADE-OFFS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a:t>
                      </a:r>
                    </a:p>
                    <a:p>
                      <a:pPr algn="l"/>
                      <a:r>
                        <a:rPr lang="en-US" sz="1500" dirty="0"/>
                        <a: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21" name="Table 7">
            <a:extLst>
              <a:ext uri="{FF2B5EF4-FFF2-40B4-BE49-F238E27FC236}">
                <a16:creationId xmlns:a16="http://schemas.microsoft.com/office/drawing/2014/main" id="{79C39540-CD97-430D-AA42-65D5120DE9E2}"/>
              </a:ext>
            </a:extLst>
          </p:cNvPr>
          <p:cNvGraphicFramePr>
            <a:graphicFrameLocks/>
          </p:cNvGraphicFramePr>
          <p:nvPr>
            <p:extLst>
              <p:ext uri="{D42A27DB-BD31-4B8C-83A1-F6EECF244321}">
                <p14:modId xmlns:p14="http://schemas.microsoft.com/office/powerpoint/2010/main" val="1777783410"/>
              </p:ext>
            </p:extLst>
          </p:nvPr>
        </p:nvGraphicFramePr>
        <p:xfrm>
          <a:off x="838200" y="3420839"/>
          <a:ext cx="3760304" cy="548640"/>
        </p:xfrm>
        <a:graphic>
          <a:graphicData uri="http://schemas.openxmlformats.org/drawingml/2006/table">
            <a:tbl>
              <a:tblPr firstRow="1" bandRow="1">
                <a:tableStyleId>{5C22544A-7EE6-4342-B048-85BDC9FD1C3A}</a:tableStyleId>
              </a:tblPr>
              <a:tblGrid>
                <a:gridCol w="1414670">
                  <a:extLst>
                    <a:ext uri="{9D8B030D-6E8A-4147-A177-3AD203B41FA5}">
                      <a16:colId xmlns:a16="http://schemas.microsoft.com/office/drawing/2014/main" val="3581193961"/>
                    </a:ext>
                  </a:extLst>
                </a:gridCol>
                <a:gridCol w="2345634">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RESOURCES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r>
                        <a:rPr lang="en-US" sz="1500" dirty="0"/>
                        <a:t>AWS S3</a:t>
                      </a:r>
                    </a:p>
                    <a:p>
                      <a:r>
                        <a:rPr lang="en-US" sz="1500" dirty="0"/>
                        <a: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sp>
        <p:nvSpPr>
          <p:cNvPr id="22" name="TextBox 21">
            <a:extLst>
              <a:ext uri="{FF2B5EF4-FFF2-40B4-BE49-F238E27FC236}">
                <a16:creationId xmlns:a16="http://schemas.microsoft.com/office/drawing/2014/main" id="{70B1880F-DCB0-44F8-81F4-F0B1AE234A3D}"/>
              </a:ext>
            </a:extLst>
          </p:cNvPr>
          <p:cNvSpPr txBox="1"/>
          <p:nvPr/>
        </p:nvSpPr>
        <p:spPr>
          <a:xfrm>
            <a:off x="838200" y="1278389"/>
            <a:ext cx="8388927"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2800" b="0" i="0" u="none" strike="noStrike" kern="1200" cap="none" spc="0" normalizeH="0" baseline="0" noProof="0" dirty="0">
                <a:ln>
                  <a:noFill/>
                </a:ln>
                <a:solidFill>
                  <a:prstClr val="white"/>
                </a:solidFill>
                <a:effectLst/>
                <a:uLnTx/>
                <a:uFillTx/>
                <a:latin typeface="Gill Sans MT Condensed" panose="020B0506020104020203" pitchFamily="34" charset="0"/>
                <a:ea typeface="+mn-ea"/>
                <a:cs typeface="+mn-cs"/>
              </a:rPr>
              <a:t>RECORD #4: </a:t>
            </a:r>
            <a:r>
              <a:rPr lang="en-US" dirty="0">
                <a:solidFill>
                  <a:srgbClr val="ED7D31">
                    <a:lumMod val="60000"/>
                    <a:lumOff val="40000"/>
                  </a:srgbClr>
                </a:solidFill>
              </a:rPr>
              <a:t>S3 INTELLIGENT TIERING (FOR MAIN OBJECT STORAGE)</a:t>
            </a:r>
            <a:endParaRPr kumimoji="0" lang="en-US" sz="1800" b="0" i="1" u="none" strike="noStrike" kern="1200" cap="none" spc="0" normalizeH="0" baseline="0" noProof="0" dirty="0">
              <a:ln>
                <a:noFill/>
              </a:ln>
              <a:solidFill>
                <a:srgbClr val="ED7D31">
                  <a:lumMod val="60000"/>
                  <a:lumOff val="40000"/>
                </a:srgbClr>
              </a:solidFill>
              <a:effectLst/>
              <a:uLnTx/>
              <a:uFillTx/>
              <a:latin typeface="Gill Sans MT" panose="020B0502020104020203" pitchFamily="34" charset="0"/>
              <a:ea typeface="+mn-ea"/>
              <a:cs typeface="+mn-cs"/>
            </a:endParaRPr>
          </a:p>
        </p:txBody>
      </p:sp>
      <p:graphicFrame>
        <p:nvGraphicFramePr>
          <p:cNvPr id="24" name="Table 18">
            <a:extLst>
              <a:ext uri="{FF2B5EF4-FFF2-40B4-BE49-F238E27FC236}">
                <a16:creationId xmlns:a16="http://schemas.microsoft.com/office/drawing/2014/main" id="{9FCC97C3-4BA3-4B31-9419-655D4E18B5B9}"/>
              </a:ext>
            </a:extLst>
          </p:cNvPr>
          <p:cNvGraphicFramePr>
            <a:graphicFrameLocks noGrp="1"/>
          </p:cNvGraphicFramePr>
          <p:nvPr>
            <p:extLst>
              <p:ext uri="{D42A27DB-BD31-4B8C-83A1-F6EECF244321}">
                <p14:modId xmlns:p14="http://schemas.microsoft.com/office/powerpoint/2010/main" val="1184458199"/>
              </p:ext>
            </p:extLst>
          </p:nvPr>
        </p:nvGraphicFramePr>
        <p:xfrm>
          <a:off x="8248786" y="1773044"/>
          <a:ext cx="3308626" cy="4223599"/>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413869">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72483">
                <a:tc>
                  <a:txBody>
                    <a:bodyPr/>
                    <a:lstStyle/>
                    <a:p>
                      <a:r>
                        <a:rPr lang="en-US" sz="1600" dirty="0">
                          <a:solidFill>
                            <a:srgbClr val="FFECD1"/>
                          </a:solidFill>
                          <a:latin typeface="Gill Sans MT" panose="020B0502020104020203" pitchFamily="34" charset="0"/>
                        </a:rPr>
                        <a:t>CONSEQUENCES</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437247">
                <a:tc>
                  <a:txBody>
                    <a:bodyPr/>
                    <a:lstStyle/>
                    <a:p>
                      <a:r>
                        <a:rPr lang="en-US" sz="1400" dirty="0">
                          <a:solidFill>
                            <a:srgbClr val="FFECD1"/>
                          </a:solidFill>
                        </a:rPr>
                        <a:t>Slight retrieval delay for archived objects but optimizes long-term storage expenses.</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grpSp>
        <p:nvGrpSpPr>
          <p:cNvPr id="15" name="Group 14">
            <a:extLst>
              <a:ext uri="{FF2B5EF4-FFF2-40B4-BE49-F238E27FC236}">
                <a16:creationId xmlns:a16="http://schemas.microsoft.com/office/drawing/2014/main" id="{EA7B9178-ABA2-4BF8-B2DF-63FA15307B9C}"/>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id="{CDEA4E92-6911-4A1D-8797-C5602D0A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16117FD2-F9C3-4CEB-90D9-B40756580127}"/>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9" name="Picture 18">
            <a:extLst>
              <a:ext uri="{FF2B5EF4-FFF2-40B4-BE49-F238E27FC236}">
                <a16:creationId xmlns:a16="http://schemas.microsoft.com/office/drawing/2014/main" id="{8490B55D-50BA-4970-AEBF-C9F5101396AB}"/>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187731031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19</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3" name="TextBox 2">
            <a:extLst>
              <a:ext uri="{FF2B5EF4-FFF2-40B4-BE49-F238E27FC236}">
                <a16:creationId xmlns:a16="http://schemas.microsoft.com/office/drawing/2014/main" id="{943ED565-F919-1669-DE7A-ED9E4DC46651}"/>
              </a:ext>
            </a:extLst>
          </p:cNvPr>
          <p:cNvSpPr txBox="1"/>
          <p:nvPr/>
        </p:nvSpPr>
        <p:spPr>
          <a:xfrm>
            <a:off x="319208" y="343284"/>
            <a:ext cx="2597355" cy="369332"/>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E7E6E6"/>
                </a:solidFill>
                <a:effectLst/>
                <a:uLnTx/>
                <a:uFillTx/>
                <a:latin typeface="Gill Sans MT" panose="020B0502020104020203" pitchFamily="34" charset="0"/>
                <a:ea typeface="+mn-ea"/>
                <a:cs typeface="+mn-cs"/>
              </a:rPr>
              <a:t>DECISION RECORDS</a:t>
            </a:r>
          </a:p>
        </p:txBody>
      </p:sp>
      <p:graphicFrame>
        <p:nvGraphicFramePr>
          <p:cNvPr id="14" name="Table 7">
            <a:extLst>
              <a:ext uri="{FF2B5EF4-FFF2-40B4-BE49-F238E27FC236}">
                <a16:creationId xmlns:a16="http://schemas.microsoft.com/office/drawing/2014/main" id="{1963CCF5-0D83-4A8D-BBC1-2E1169A39961}"/>
              </a:ext>
            </a:extLst>
          </p:cNvPr>
          <p:cNvGraphicFramePr>
            <a:graphicFrameLocks/>
          </p:cNvGraphicFramePr>
          <p:nvPr>
            <p:extLst>
              <p:ext uri="{D42A27DB-BD31-4B8C-83A1-F6EECF244321}">
                <p14:modId xmlns:p14="http://schemas.microsoft.com/office/powerpoint/2010/main" val="2638184482"/>
              </p:ext>
            </p:extLst>
          </p:nvPr>
        </p:nvGraphicFramePr>
        <p:xfrm>
          <a:off x="838200" y="2204127"/>
          <a:ext cx="3760304" cy="548640"/>
        </p:xfrm>
        <a:graphic>
          <a:graphicData uri="http://schemas.openxmlformats.org/drawingml/2006/table">
            <a:tbl>
              <a:tblPr firstRow="1" bandRow="1">
                <a:tableStyleId>{5C22544A-7EE6-4342-B048-85BDC9FD1C3A}</a:tableStyleId>
              </a:tblPr>
              <a:tblGrid>
                <a:gridCol w="1308652">
                  <a:extLst>
                    <a:ext uri="{9D8B030D-6E8A-4147-A177-3AD203B41FA5}">
                      <a16:colId xmlns:a16="http://schemas.microsoft.com/office/drawing/2014/main" val="3581193961"/>
                    </a:ext>
                  </a:extLst>
                </a:gridCol>
                <a:gridCol w="2451652">
                  <a:extLst>
                    <a:ext uri="{9D8B030D-6E8A-4147-A177-3AD203B41FA5}">
                      <a16:colId xmlns:a16="http://schemas.microsoft.com/office/drawing/2014/main" val="211117397"/>
                    </a:ext>
                  </a:extLst>
                </a:gridCol>
              </a:tblGrid>
              <a:tr h="0">
                <a:tc>
                  <a:txBody>
                    <a:bodyPr/>
                    <a:lstStyle/>
                    <a:p>
                      <a:pPr algn="l"/>
                      <a:r>
                        <a:rPr lang="en-US" sz="1500" dirty="0">
                          <a:solidFill>
                            <a:schemeClr val="tx1"/>
                          </a:solidFill>
                          <a:latin typeface="Gill Sans MT" panose="020B0502020104020203" pitchFamily="34" charset="0"/>
                        </a:rPr>
                        <a:t>CONTEXT</a:t>
                      </a:r>
                      <a:endParaRPr lang="en-NG" sz="1500" dirty="0">
                        <a:solidFill>
                          <a:schemeClr val="tx1"/>
                        </a:solidFill>
                        <a:latin typeface="Gill Sans MT" panose="020B05020201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PERFORMANCE</a:t>
                      </a:r>
                    </a:p>
                    <a:p>
                      <a:pPr algn="l"/>
                      <a:r>
                        <a:rPr lang="en-US" sz="1500" dirty="0"/>
                        <a:t>COST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18" name="Table 18">
            <a:extLst>
              <a:ext uri="{FF2B5EF4-FFF2-40B4-BE49-F238E27FC236}">
                <a16:creationId xmlns:a16="http://schemas.microsoft.com/office/drawing/2014/main" id="{24496357-BCBF-459F-9CFF-6EF9C030AAEB}"/>
              </a:ext>
            </a:extLst>
          </p:cNvPr>
          <p:cNvGraphicFramePr>
            <a:graphicFrameLocks noGrp="1"/>
          </p:cNvGraphicFramePr>
          <p:nvPr>
            <p:extLst>
              <p:ext uri="{D42A27DB-BD31-4B8C-83A1-F6EECF244321}">
                <p14:modId xmlns:p14="http://schemas.microsoft.com/office/powerpoint/2010/main" val="1347135755"/>
              </p:ext>
            </p:extLst>
          </p:nvPr>
        </p:nvGraphicFramePr>
        <p:xfrm>
          <a:off x="4769332" y="1786983"/>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DECISION</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Lambda processes jobs asynchronously, then updates RDS with file path and status.</a:t>
                      </a:r>
                    </a:p>
                    <a:p>
                      <a:endParaRPr lang="en-US" sz="1400" dirty="0">
                        <a:solidFill>
                          <a:srgbClr val="FFECD1"/>
                        </a:solidFill>
                      </a:endParaRPr>
                    </a:p>
                    <a:p>
                      <a:r>
                        <a:rPr lang="en-US" sz="1400" dirty="0">
                          <a:solidFill>
                            <a:srgbClr val="FFECD1"/>
                          </a:solidFill>
                        </a:rPr>
                        <a:t>Deployed in Private Subnet for security</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graphicFrame>
        <p:nvGraphicFramePr>
          <p:cNvPr id="20" name="Table 7">
            <a:extLst>
              <a:ext uri="{FF2B5EF4-FFF2-40B4-BE49-F238E27FC236}">
                <a16:creationId xmlns:a16="http://schemas.microsoft.com/office/drawing/2014/main" id="{1B1004F4-DC88-4127-8B47-0C0B738183BE}"/>
              </a:ext>
            </a:extLst>
          </p:cNvPr>
          <p:cNvGraphicFramePr>
            <a:graphicFrameLocks/>
          </p:cNvGraphicFramePr>
          <p:nvPr>
            <p:extLst>
              <p:ext uri="{D42A27DB-BD31-4B8C-83A1-F6EECF244321}">
                <p14:modId xmlns:p14="http://schemas.microsoft.com/office/powerpoint/2010/main" val="2660574968"/>
              </p:ext>
            </p:extLst>
          </p:nvPr>
        </p:nvGraphicFramePr>
        <p:xfrm>
          <a:off x="838200" y="2812483"/>
          <a:ext cx="3760304" cy="54864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3581193961"/>
                    </a:ext>
                  </a:extLst>
                </a:gridCol>
                <a:gridCol w="2305878">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TRADE-OFFS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a:t>
                      </a:r>
                    </a:p>
                    <a:p>
                      <a:pPr algn="l"/>
                      <a:r>
                        <a:rPr lang="en-US" sz="1500" dirty="0"/>
                        <a: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21" name="Table 7">
            <a:extLst>
              <a:ext uri="{FF2B5EF4-FFF2-40B4-BE49-F238E27FC236}">
                <a16:creationId xmlns:a16="http://schemas.microsoft.com/office/drawing/2014/main" id="{79C39540-CD97-430D-AA42-65D5120DE9E2}"/>
              </a:ext>
            </a:extLst>
          </p:cNvPr>
          <p:cNvGraphicFramePr>
            <a:graphicFrameLocks/>
          </p:cNvGraphicFramePr>
          <p:nvPr>
            <p:extLst>
              <p:ext uri="{D42A27DB-BD31-4B8C-83A1-F6EECF244321}">
                <p14:modId xmlns:p14="http://schemas.microsoft.com/office/powerpoint/2010/main" val="612929486"/>
              </p:ext>
            </p:extLst>
          </p:nvPr>
        </p:nvGraphicFramePr>
        <p:xfrm>
          <a:off x="838200" y="3420839"/>
          <a:ext cx="3760304" cy="548640"/>
        </p:xfrm>
        <a:graphic>
          <a:graphicData uri="http://schemas.openxmlformats.org/drawingml/2006/table">
            <a:tbl>
              <a:tblPr firstRow="1" bandRow="1">
                <a:tableStyleId>{5C22544A-7EE6-4342-B048-85BDC9FD1C3A}</a:tableStyleId>
              </a:tblPr>
              <a:tblGrid>
                <a:gridCol w="1414670">
                  <a:extLst>
                    <a:ext uri="{9D8B030D-6E8A-4147-A177-3AD203B41FA5}">
                      <a16:colId xmlns:a16="http://schemas.microsoft.com/office/drawing/2014/main" val="3581193961"/>
                    </a:ext>
                  </a:extLst>
                </a:gridCol>
                <a:gridCol w="2345634">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RESOURCES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r>
                        <a:rPr lang="en-US" sz="1500" dirty="0"/>
                        <a:t>AWS LAMBDA</a:t>
                      </a:r>
                    </a:p>
                    <a:p>
                      <a:r>
                        <a:rPr lang="en-US" sz="1500" dirty="0"/>
                        <a: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sp>
        <p:nvSpPr>
          <p:cNvPr id="22" name="TextBox 21">
            <a:extLst>
              <a:ext uri="{FF2B5EF4-FFF2-40B4-BE49-F238E27FC236}">
                <a16:creationId xmlns:a16="http://schemas.microsoft.com/office/drawing/2014/main" id="{70B1880F-DCB0-44F8-81F4-F0B1AE234A3D}"/>
              </a:ext>
            </a:extLst>
          </p:cNvPr>
          <p:cNvSpPr txBox="1"/>
          <p:nvPr/>
        </p:nvSpPr>
        <p:spPr>
          <a:xfrm>
            <a:off x="838200" y="1278389"/>
            <a:ext cx="4277139"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2800" b="0" i="0" u="none" strike="noStrike" kern="1200" cap="none" spc="0" normalizeH="0" baseline="0" noProof="0" dirty="0">
                <a:ln>
                  <a:noFill/>
                </a:ln>
                <a:solidFill>
                  <a:prstClr val="white"/>
                </a:solidFill>
                <a:effectLst/>
                <a:uLnTx/>
                <a:uFillTx/>
                <a:latin typeface="Gill Sans MT Condensed" panose="020B0506020104020203" pitchFamily="34" charset="0"/>
                <a:ea typeface="+mn-ea"/>
                <a:cs typeface="+mn-cs"/>
              </a:rPr>
              <a:t>RECORD #5: </a:t>
            </a:r>
            <a:r>
              <a:rPr lang="en-US" dirty="0">
                <a:solidFill>
                  <a:srgbClr val="ED7D31">
                    <a:lumMod val="60000"/>
                    <a:lumOff val="40000"/>
                  </a:srgbClr>
                </a:solidFill>
              </a:rPr>
              <a:t>LAMBDA FUNCTION</a:t>
            </a:r>
            <a:endParaRPr kumimoji="0" lang="en-US" sz="1800" b="0" i="1" u="none" strike="noStrike" kern="1200" cap="none" spc="0" normalizeH="0" baseline="0" noProof="0" dirty="0">
              <a:ln>
                <a:noFill/>
              </a:ln>
              <a:solidFill>
                <a:srgbClr val="ED7D31">
                  <a:lumMod val="60000"/>
                  <a:lumOff val="40000"/>
                </a:srgbClr>
              </a:solidFill>
              <a:effectLst/>
              <a:uLnTx/>
              <a:uFillTx/>
              <a:latin typeface="Gill Sans MT" panose="020B0502020104020203" pitchFamily="34" charset="0"/>
              <a:ea typeface="+mn-ea"/>
              <a:cs typeface="+mn-cs"/>
            </a:endParaRPr>
          </a:p>
        </p:txBody>
      </p:sp>
      <p:graphicFrame>
        <p:nvGraphicFramePr>
          <p:cNvPr id="24" name="Table 18">
            <a:extLst>
              <a:ext uri="{FF2B5EF4-FFF2-40B4-BE49-F238E27FC236}">
                <a16:creationId xmlns:a16="http://schemas.microsoft.com/office/drawing/2014/main" id="{9FCC97C3-4BA3-4B31-9419-655D4E18B5B9}"/>
              </a:ext>
            </a:extLst>
          </p:cNvPr>
          <p:cNvGraphicFramePr>
            <a:graphicFrameLocks noGrp="1"/>
          </p:cNvGraphicFramePr>
          <p:nvPr>
            <p:extLst>
              <p:ext uri="{D42A27DB-BD31-4B8C-83A1-F6EECF244321}">
                <p14:modId xmlns:p14="http://schemas.microsoft.com/office/powerpoint/2010/main" val="568363715"/>
              </p:ext>
            </p:extLst>
          </p:nvPr>
        </p:nvGraphicFramePr>
        <p:xfrm>
          <a:off x="8248786" y="1773044"/>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CONSEQUENCES</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Execution time limits apply, so not suitable for long-running tasks.</a:t>
                      </a:r>
                      <a:br>
                        <a:rPr lang="en-US" sz="1400" dirty="0">
                          <a:solidFill>
                            <a:srgbClr val="FFECD1"/>
                          </a:solidFill>
                        </a:rPr>
                      </a:br>
                      <a:br>
                        <a:rPr lang="en-US" sz="1400" dirty="0">
                          <a:solidFill>
                            <a:srgbClr val="FFECD1"/>
                          </a:solidFill>
                        </a:rPr>
                      </a:br>
                      <a:r>
                        <a:rPr lang="en-US" sz="1400" dirty="0">
                          <a:solidFill>
                            <a:srgbClr val="FFECD1"/>
                          </a:solidFill>
                        </a:rPr>
                        <a:t>But has been offset but using a buffer</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grpSp>
        <p:nvGrpSpPr>
          <p:cNvPr id="15" name="Group 14">
            <a:extLst>
              <a:ext uri="{FF2B5EF4-FFF2-40B4-BE49-F238E27FC236}">
                <a16:creationId xmlns:a16="http://schemas.microsoft.com/office/drawing/2014/main" id="{51FAD120-6513-4FB0-ACD7-D493859A09CB}"/>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id="{7E4F5EDA-46BA-4558-A93D-DF0EFDBAC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480C7E7D-8F14-4ED5-8F66-70C652F18AB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9" name="Picture 18">
            <a:extLst>
              <a:ext uri="{FF2B5EF4-FFF2-40B4-BE49-F238E27FC236}">
                <a16:creationId xmlns:a16="http://schemas.microsoft.com/office/drawing/2014/main" id="{11722ACB-A56B-47F5-A47D-82233456C6E6}"/>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123900366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151C"/>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C18F1E54-F11D-61BC-1016-1E00D698A651}"/>
              </a:ext>
            </a:extLst>
          </p:cNvPr>
          <p:cNvGrpSpPr/>
          <p:nvPr/>
        </p:nvGrpSpPr>
        <p:grpSpPr>
          <a:xfrm>
            <a:off x="9420774" y="390586"/>
            <a:ext cx="1503979" cy="513874"/>
            <a:chOff x="10389414" y="188107"/>
            <a:chExt cx="1503979" cy="513874"/>
          </a:xfrm>
        </p:grpSpPr>
        <p:pic>
          <p:nvPicPr>
            <p:cNvPr id="42" name="Picture 41">
              <a:extLst>
                <a:ext uri="{FF2B5EF4-FFF2-40B4-BE49-F238E27FC236}">
                  <a16:creationId xmlns:a16="http://schemas.microsoft.com/office/drawing/2014/main" id="{E20490A1-1F60-BA18-48DA-86EEE069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CF39F759-553D-7D60-AA72-77A023FCA1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4216664" y="3429000"/>
            <a:ext cx="6451336" cy="0"/>
          </a:xfrm>
          <a:prstGeom prst="line">
            <a:avLst/>
          </a:prstGeom>
          <a:ln>
            <a:solidFill>
              <a:schemeClr val="accent2">
                <a:alpha val="56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8" name="TextBox 17">
            <a:extLst>
              <a:ext uri="{FF2B5EF4-FFF2-40B4-BE49-F238E27FC236}">
                <a16:creationId xmlns:a16="http://schemas.microsoft.com/office/drawing/2014/main" id="{21716C91-7023-43D8-A7E0-3B6B19A51C3E}"/>
              </a:ext>
            </a:extLst>
          </p:cNvPr>
          <p:cNvSpPr txBox="1"/>
          <p:nvPr/>
        </p:nvSpPr>
        <p:spPr>
          <a:xfrm>
            <a:off x="924560" y="3152607"/>
            <a:ext cx="6389321" cy="999825"/>
          </a:xfrm>
          <a:prstGeom prst="rect">
            <a:avLst/>
          </a:prstGeom>
          <a:noFill/>
        </p:spPr>
        <p:txBody>
          <a:bodyPr wrap="square" rtlCol="0">
            <a:spAutoFit/>
          </a:bodyPr>
          <a:lstStyle/>
          <a:p>
            <a:pPr marL="0" marR="0" lvl="0" indent="0" algn="l" defTabSz="586105" rtl="0" eaLnBrk="1" fontAlgn="auto" latinLnBrk="0" hangingPunct="1">
              <a:lnSpc>
                <a:spcPct val="100000"/>
              </a:lnSpc>
              <a:spcBef>
                <a:spcPts val="0"/>
              </a:spcBef>
              <a:spcAft>
                <a:spcPts val="0"/>
              </a:spcAft>
              <a:buClrTx/>
              <a:buSzTx/>
              <a:buFontTx/>
              <a:buNone/>
              <a:tabLst/>
              <a:defRPr/>
            </a:pPr>
            <a:r>
              <a:rPr lang="en-US" sz="2820" b="1" i="1" dirty="0">
                <a:solidFill>
                  <a:srgbClr val="E7E6E6">
                    <a:lumMod val="90000"/>
                  </a:srgbClr>
                </a:solidFill>
                <a:latin typeface="Gill Sans MT" panose="020B0502020104020203" pitchFamily="34" charset="0"/>
              </a:rPr>
              <a:t>Business Overview</a:t>
            </a:r>
            <a:endParaRPr kumimoji="0" lang="en-US" sz="2820" b="1" i="1" u="none" strike="noStrike" kern="1200" cap="none" spc="0" normalizeH="0" baseline="0" noProof="0" dirty="0">
              <a:ln>
                <a:noFill/>
              </a:ln>
              <a:solidFill>
                <a:srgbClr val="E7E6E6">
                  <a:lumMod val="90000"/>
                </a:srgbClr>
              </a:solidFill>
              <a:effectLst/>
              <a:uLnTx/>
              <a:uFillTx/>
              <a:latin typeface="Gill Sans MT" panose="020B0502020104020203" pitchFamily="34" charset="0"/>
              <a:ea typeface="+mn-ea"/>
              <a:cs typeface="+mn-cs"/>
            </a:endParaRPr>
          </a:p>
          <a:p>
            <a:pPr lvl="0" defTabSz="292735">
              <a:defRPr/>
            </a:pPr>
            <a:r>
              <a:rPr lang="en-US" sz="1795" i="1" dirty="0">
                <a:solidFill>
                  <a:srgbClr val="E7E6E6">
                    <a:lumMod val="50000"/>
                  </a:srgbClr>
                </a:solidFill>
                <a:latin typeface="Gill Sans MT" panose="020B0502020104020203" pitchFamily="34" charset="0"/>
              </a:rPr>
              <a:t>NOUN MIS: Cost Optimization, Performance Improvement, Migration</a:t>
            </a:r>
          </a:p>
          <a:p>
            <a:pPr marL="0" marR="0" lvl="0" indent="0" algn="l" defTabSz="292735" rtl="0" eaLnBrk="1" fontAlgn="auto" latinLnBrk="0" hangingPunct="1">
              <a:lnSpc>
                <a:spcPct val="100000"/>
              </a:lnSpc>
              <a:spcBef>
                <a:spcPts val="0"/>
              </a:spcBef>
              <a:spcAft>
                <a:spcPts val="0"/>
              </a:spcAft>
              <a:buClrTx/>
              <a:buSzTx/>
              <a:buFontTx/>
              <a:buNone/>
              <a:tabLst/>
              <a:defRPr/>
            </a:pPr>
            <a:endParaRPr kumimoji="0" lang="en-US" sz="1280" b="0" i="1" u="none" strike="noStrike" kern="1200" cap="none" spc="0" normalizeH="0" baseline="0" noProof="0" dirty="0">
              <a:ln>
                <a:noFill/>
              </a:ln>
              <a:solidFill>
                <a:srgbClr val="E7E6E6">
                  <a:lumMod val="50000"/>
                </a:srgbClr>
              </a:solidFill>
              <a:effectLst/>
              <a:uLnTx/>
              <a:uFillTx/>
              <a:latin typeface="Gill Sans MT" panose="020B0502020104020203" pitchFamily="34" charset="0"/>
              <a:ea typeface="+mn-ea"/>
              <a:cs typeface="+mn-cs"/>
            </a:endParaRPr>
          </a:p>
        </p:txBody>
      </p:sp>
      <p:sp>
        <p:nvSpPr>
          <p:cNvPr id="19" name="TextBox 18">
            <a:extLst>
              <a:ext uri="{FF2B5EF4-FFF2-40B4-BE49-F238E27FC236}">
                <a16:creationId xmlns:a16="http://schemas.microsoft.com/office/drawing/2014/main" id="{828A8839-A674-4FCF-ADB9-B921362FC8C6}"/>
              </a:ext>
            </a:extLst>
          </p:cNvPr>
          <p:cNvSpPr txBox="1"/>
          <p:nvPr/>
        </p:nvSpPr>
        <p:spPr>
          <a:xfrm>
            <a:off x="274319" y="3044436"/>
            <a:ext cx="843281" cy="1107996"/>
          </a:xfrm>
          <a:prstGeom prst="rect">
            <a:avLst/>
          </a:prstGeom>
          <a:noFill/>
        </p:spPr>
        <p:txBody>
          <a:bodyPr wrap="square" rtlCol="0">
            <a:spAutoFit/>
          </a:bodyPr>
          <a:lstStyle/>
          <a:p>
            <a:pPr marL="0" marR="0" lvl="0" indent="0" algn="ctr" defTabSz="586105" rtl="0" eaLnBrk="1" fontAlgn="auto" latinLnBrk="0" hangingPunct="1">
              <a:lnSpc>
                <a:spcPct val="100000"/>
              </a:lnSpc>
              <a:spcBef>
                <a:spcPts val="0"/>
              </a:spcBef>
              <a:spcAft>
                <a:spcPts val="0"/>
              </a:spcAft>
              <a:buClrTx/>
              <a:buSzTx/>
              <a:buFontTx/>
              <a:buNone/>
              <a:tabLst/>
              <a:defRPr/>
            </a:pP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rPr>
              <a:t>0 </a:t>
            </a:r>
            <a:endParaRPr kumimoji="0" lang="en-US" sz="6600" b="0"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endParaRPr>
          </a:p>
        </p:txBody>
      </p:sp>
      <p:pic>
        <p:nvPicPr>
          <p:cNvPr id="23" name="Picture 22">
            <a:extLst>
              <a:ext uri="{FF2B5EF4-FFF2-40B4-BE49-F238E27FC236}">
                <a16:creationId xmlns:a16="http://schemas.microsoft.com/office/drawing/2014/main" id="{953FC7BC-0222-4814-A89B-2C2E49C68F36}"/>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257309741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20</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3" name="TextBox 2">
            <a:extLst>
              <a:ext uri="{FF2B5EF4-FFF2-40B4-BE49-F238E27FC236}">
                <a16:creationId xmlns:a16="http://schemas.microsoft.com/office/drawing/2014/main" id="{943ED565-F919-1669-DE7A-ED9E4DC46651}"/>
              </a:ext>
            </a:extLst>
          </p:cNvPr>
          <p:cNvSpPr txBox="1"/>
          <p:nvPr/>
        </p:nvSpPr>
        <p:spPr>
          <a:xfrm>
            <a:off x="319208" y="343284"/>
            <a:ext cx="2597355" cy="369332"/>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E7E6E6"/>
                </a:solidFill>
                <a:effectLst/>
                <a:uLnTx/>
                <a:uFillTx/>
                <a:latin typeface="Gill Sans MT" panose="020B0502020104020203" pitchFamily="34" charset="0"/>
                <a:ea typeface="+mn-ea"/>
                <a:cs typeface="+mn-cs"/>
              </a:rPr>
              <a:t>DECISION RECORDS</a:t>
            </a:r>
          </a:p>
        </p:txBody>
      </p:sp>
      <p:graphicFrame>
        <p:nvGraphicFramePr>
          <p:cNvPr id="14" name="Table 7">
            <a:extLst>
              <a:ext uri="{FF2B5EF4-FFF2-40B4-BE49-F238E27FC236}">
                <a16:creationId xmlns:a16="http://schemas.microsoft.com/office/drawing/2014/main" id="{1963CCF5-0D83-4A8D-BBC1-2E1169A39961}"/>
              </a:ext>
            </a:extLst>
          </p:cNvPr>
          <p:cNvGraphicFramePr>
            <a:graphicFrameLocks/>
          </p:cNvGraphicFramePr>
          <p:nvPr>
            <p:extLst>
              <p:ext uri="{D42A27DB-BD31-4B8C-83A1-F6EECF244321}">
                <p14:modId xmlns:p14="http://schemas.microsoft.com/office/powerpoint/2010/main" val="2624921186"/>
              </p:ext>
            </p:extLst>
          </p:nvPr>
        </p:nvGraphicFramePr>
        <p:xfrm>
          <a:off x="838200" y="2204127"/>
          <a:ext cx="3760304" cy="548640"/>
        </p:xfrm>
        <a:graphic>
          <a:graphicData uri="http://schemas.openxmlformats.org/drawingml/2006/table">
            <a:tbl>
              <a:tblPr firstRow="1" bandRow="1">
                <a:tableStyleId>{5C22544A-7EE6-4342-B048-85BDC9FD1C3A}</a:tableStyleId>
              </a:tblPr>
              <a:tblGrid>
                <a:gridCol w="1308652">
                  <a:extLst>
                    <a:ext uri="{9D8B030D-6E8A-4147-A177-3AD203B41FA5}">
                      <a16:colId xmlns:a16="http://schemas.microsoft.com/office/drawing/2014/main" val="3581193961"/>
                    </a:ext>
                  </a:extLst>
                </a:gridCol>
                <a:gridCol w="2451652">
                  <a:extLst>
                    <a:ext uri="{9D8B030D-6E8A-4147-A177-3AD203B41FA5}">
                      <a16:colId xmlns:a16="http://schemas.microsoft.com/office/drawing/2014/main" val="211117397"/>
                    </a:ext>
                  </a:extLst>
                </a:gridCol>
              </a:tblGrid>
              <a:tr h="0">
                <a:tc>
                  <a:txBody>
                    <a:bodyPr/>
                    <a:lstStyle/>
                    <a:p>
                      <a:pPr algn="l"/>
                      <a:r>
                        <a:rPr lang="en-US" sz="1500" dirty="0">
                          <a:solidFill>
                            <a:schemeClr val="tx1"/>
                          </a:solidFill>
                          <a:latin typeface="Gill Sans MT" panose="020B0502020104020203" pitchFamily="34" charset="0"/>
                        </a:rPr>
                        <a:t>CONTEXT</a:t>
                      </a:r>
                      <a:endParaRPr lang="en-NG" sz="1500" dirty="0">
                        <a:solidFill>
                          <a:schemeClr val="tx1"/>
                        </a:solidFill>
                        <a:latin typeface="Gill Sans MT" panose="020B05020201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PERFORMANCE</a:t>
                      </a:r>
                    </a:p>
                    <a:p>
                      <a:pPr algn="l"/>
                      <a:r>
                        <a:rPr lang="en-US" sz="1500" dirty="0"/>
                        <a:t>RELIABILITY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18" name="Table 18">
            <a:extLst>
              <a:ext uri="{FF2B5EF4-FFF2-40B4-BE49-F238E27FC236}">
                <a16:creationId xmlns:a16="http://schemas.microsoft.com/office/drawing/2014/main" id="{24496357-BCBF-459F-9CFF-6EF9C030AAEB}"/>
              </a:ext>
            </a:extLst>
          </p:cNvPr>
          <p:cNvGraphicFramePr>
            <a:graphicFrameLocks noGrp="1"/>
          </p:cNvGraphicFramePr>
          <p:nvPr>
            <p:extLst>
              <p:ext uri="{D42A27DB-BD31-4B8C-83A1-F6EECF244321}">
                <p14:modId xmlns:p14="http://schemas.microsoft.com/office/powerpoint/2010/main" val="1024449840"/>
              </p:ext>
            </p:extLst>
          </p:nvPr>
        </p:nvGraphicFramePr>
        <p:xfrm>
          <a:off x="4769332" y="1786983"/>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DECISION</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RDS provides managed relational database and is Single AZ with Manual DB Snapshots to save costs.</a:t>
                      </a:r>
                    </a:p>
                    <a:p>
                      <a:endParaRPr lang="en-US" sz="1400" dirty="0">
                        <a:solidFill>
                          <a:srgbClr val="FFECD1"/>
                        </a:solidFill>
                      </a:endParaRPr>
                    </a:p>
                    <a:p>
                      <a:r>
                        <a:rPr lang="en-US" sz="1400" dirty="0" err="1">
                          <a:solidFill>
                            <a:srgbClr val="FFECD1"/>
                          </a:solidFill>
                        </a:rPr>
                        <a:t>Elasticache</a:t>
                      </a:r>
                      <a:r>
                        <a:rPr lang="en-US" sz="1400" dirty="0">
                          <a:solidFill>
                            <a:srgbClr val="FFECD1"/>
                          </a:solidFill>
                        </a:rPr>
                        <a:t> speeds up database queries by caching frequent read requests, reducing RDS load.</a:t>
                      </a:r>
                    </a:p>
                    <a:p>
                      <a:endParaRPr lang="en-US"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graphicFrame>
        <p:nvGraphicFramePr>
          <p:cNvPr id="20" name="Table 7">
            <a:extLst>
              <a:ext uri="{FF2B5EF4-FFF2-40B4-BE49-F238E27FC236}">
                <a16:creationId xmlns:a16="http://schemas.microsoft.com/office/drawing/2014/main" id="{1B1004F4-DC88-4127-8B47-0C0B738183BE}"/>
              </a:ext>
            </a:extLst>
          </p:cNvPr>
          <p:cNvGraphicFramePr>
            <a:graphicFrameLocks/>
          </p:cNvGraphicFramePr>
          <p:nvPr>
            <p:extLst>
              <p:ext uri="{D42A27DB-BD31-4B8C-83A1-F6EECF244321}">
                <p14:modId xmlns:p14="http://schemas.microsoft.com/office/powerpoint/2010/main" val="471930484"/>
              </p:ext>
            </p:extLst>
          </p:nvPr>
        </p:nvGraphicFramePr>
        <p:xfrm>
          <a:off x="838200" y="2812483"/>
          <a:ext cx="3760304" cy="54864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3581193961"/>
                    </a:ext>
                  </a:extLst>
                </a:gridCol>
                <a:gridCol w="2305878">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TRADE-OFFS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COST</a:t>
                      </a:r>
                    </a:p>
                    <a:p>
                      <a:pPr algn="l"/>
                      <a:r>
                        <a:rPr lang="en-US" sz="1500" dirty="0"/>
                        <a: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21" name="Table 7">
            <a:extLst>
              <a:ext uri="{FF2B5EF4-FFF2-40B4-BE49-F238E27FC236}">
                <a16:creationId xmlns:a16="http://schemas.microsoft.com/office/drawing/2014/main" id="{79C39540-CD97-430D-AA42-65D5120DE9E2}"/>
              </a:ext>
            </a:extLst>
          </p:cNvPr>
          <p:cNvGraphicFramePr>
            <a:graphicFrameLocks/>
          </p:cNvGraphicFramePr>
          <p:nvPr>
            <p:extLst>
              <p:ext uri="{D42A27DB-BD31-4B8C-83A1-F6EECF244321}">
                <p14:modId xmlns:p14="http://schemas.microsoft.com/office/powerpoint/2010/main" val="2886763633"/>
              </p:ext>
            </p:extLst>
          </p:nvPr>
        </p:nvGraphicFramePr>
        <p:xfrm>
          <a:off x="838200" y="3420839"/>
          <a:ext cx="3760304" cy="548640"/>
        </p:xfrm>
        <a:graphic>
          <a:graphicData uri="http://schemas.openxmlformats.org/drawingml/2006/table">
            <a:tbl>
              <a:tblPr firstRow="1" bandRow="1">
                <a:tableStyleId>{5C22544A-7EE6-4342-B048-85BDC9FD1C3A}</a:tableStyleId>
              </a:tblPr>
              <a:tblGrid>
                <a:gridCol w="1414670">
                  <a:extLst>
                    <a:ext uri="{9D8B030D-6E8A-4147-A177-3AD203B41FA5}">
                      <a16:colId xmlns:a16="http://schemas.microsoft.com/office/drawing/2014/main" val="3581193961"/>
                    </a:ext>
                  </a:extLst>
                </a:gridCol>
                <a:gridCol w="2345634">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RESOURCES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r>
                        <a:rPr lang="en-US" sz="1500" dirty="0"/>
                        <a:t>AWS RDS</a:t>
                      </a:r>
                    </a:p>
                    <a:p>
                      <a:r>
                        <a:rPr lang="en-US" sz="1500" dirty="0"/>
                        <a:t>AMAZON ELASTICACHE</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sp>
        <p:nvSpPr>
          <p:cNvPr id="22" name="TextBox 21">
            <a:extLst>
              <a:ext uri="{FF2B5EF4-FFF2-40B4-BE49-F238E27FC236}">
                <a16:creationId xmlns:a16="http://schemas.microsoft.com/office/drawing/2014/main" id="{70B1880F-DCB0-44F8-81F4-F0B1AE234A3D}"/>
              </a:ext>
            </a:extLst>
          </p:cNvPr>
          <p:cNvSpPr txBox="1"/>
          <p:nvPr/>
        </p:nvSpPr>
        <p:spPr>
          <a:xfrm>
            <a:off x="838200" y="1278389"/>
            <a:ext cx="4277139"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2800" b="0" i="0" u="none" strike="noStrike" kern="1200" cap="none" spc="0" normalizeH="0" baseline="0" noProof="0" dirty="0">
                <a:ln>
                  <a:noFill/>
                </a:ln>
                <a:solidFill>
                  <a:prstClr val="white"/>
                </a:solidFill>
                <a:effectLst/>
                <a:uLnTx/>
                <a:uFillTx/>
                <a:latin typeface="Gill Sans MT Condensed" panose="020B0506020104020203" pitchFamily="34" charset="0"/>
                <a:ea typeface="+mn-ea"/>
                <a:cs typeface="+mn-cs"/>
              </a:rPr>
              <a:t>RECORD #6: </a:t>
            </a:r>
            <a:r>
              <a:rPr lang="en-US" dirty="0">
                <a:solidFill>
                  <a:srgbClr val="ED7D31">
                    <a:lumMod val="60000"/>
                    <a:lumOff val="40000"/>
                  </a:srgbClr>
                </a:solidFill>
              </a:rPr>
              <a:t>RDS + ELASTICACHE</a:t>
            </a:r>
            <a:endParaRPr kumimoji="0" lang="en-US" sz="1800" b="0" i="1" u="none" strike="noStrike" kern="1200" cap="none" spc="0" normalizeH="0" baseline="0" noProof="0" dirty="0">
              <a:ln>
                <a:noFill/>
              </a:ln>
              <a:solidFill>
                <a:srgbClr val="ED7D31">
                  <a:lumMod val="60000"/>
                  <a:lumOff val="40000"/>
                </a:srgbClr>
              </a:solidFill>
              <a:effectLst/>
              <a:uLnTx/>
              <a:uFillTx/>
              <a:latin typeface="Gill Sans MT" panose="020B0502020104020203" pitchFamily="34" charset="0"/>
              <a:ea typeface="+mn-ea"/>
              <a:cs typeface="+mn-cs"/>
            </a:endParaRPr>
          </a:p>
        </p:txBody>
      </p:sp>
      <p:graphicFrame>
        <p:nvGraphicFramePr>
          <p:cNvPr id="24" name="Table 18">
            <a:extLst>
              <a:ext uri="{FF2B5EF4-FFF2-40B4-BE49-F238E27FC236}">
                <a16:creationId xmlns:a16="http://schemas.microsoft.com/office/drawing/2014/main" id="{9FCC97C3-4BA3-4B31-9419-655D4E18B5B9}"/>
              </a:ext>
            </a:extLst>
          </p:cNvPr>
          <p:cNvGraphicFramePr>
            <a:graphicFrameLocks noGrp="1"/>
          </p:cNvGraphicFramePr>
          <p:nvPr>
            <p:extLst>
              <p:ext uri="{D42A27DB-BD31-4B8C-83A1-F6EECF244321}">
                <p14:modId xmlns:p14="http://schemas.microsoft.com/office/powerpoint/2010/main" val="351459697"/>
              </p:ext>
            </p:extLst>
          </p:nvPr>
        </p:nvGraphicFramePr>
        <p:xfrm>
          <a:off x="8248786" y="1773044"/>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CONSEQUENCES</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Single AZ reduces failover capability but lowers costs compared to Multi-AZ.</a:t>
                      </a:r>
                    </a:p>
                    <a:p>
                      <a:endParaRPr lang="en-US" sz="1400" dirty="0">
                        <a:solidFill>
                          <a:srgbClr val="FFECD1"/>
                        </a:solidFill>
                      </a:endParaRPr>
                    </a:p>
                    <a:p>
                      <a:r>
                        <a:rPr lang="en-US" sz="1400" dirty="0" err="1">
                          <a:solidFill>
                            <a:srgbClr val="FFECD1"/>
                          </a:solidFill>
                        </a:rPr>
                        <a:t>Elasticache</a:t>
                      </a:r>
                      <a:r>
                        <a:rPr lang="en-US" sz="1400" dirty="0">
                          <a:solidFill>
                            <a:srgbClr val="FFECD1"/>
                          </a:solidFill>
                        </a:rPr>
                        <a:t> adds extra memory costs but significantly improves application performance.</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grpSp>
        <p:nvGrpSpPr>
          <p:cNvPr id="15" name="Group 14">
            <a:extLst>
              <a:ext uri="{FF2B5EF4-FFF2-40B4-BE49-F238E27FC236}">
                <a16:creationId xmlns:a16="http://schemas.microsoft.com/office/drawing/2014/main" id="{3995769E-7842-4BC7-9B77-C533EF51898D}"/>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id="{883F5DA2-31AF-41CF-8F81-13C6569E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35251474-9256-45D2-BAB3-828A54208C8E}"/>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9" name="Picture 18">
            <a:extLst>
              <a:ext uri="{FF2B5EF4-FFF2-40B4-BE49-F238E27FC236}">
                <a16:creationId xmlns:a16="http://schemas.microsoft.com/office/drawing/2014/main" id="{8BDEC155-30E8-4E33-B3B7-2D06057EC4ED}"/>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4104801305"/>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21</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3" name="TextBox 2">
            <a:extLst>
              <a:ext uri="{FF2B5EF4-FFF2-40B4-BE49-F238E27FC236}">
                <a16:creationId xmlns:a16="http://schemas.microsoft.com/office/drawing/2014/main" id="{943ED565-F919-1669-DE7A-ED9E4DC46651}"/>
              </a:ext>
            </a:extLst>
          </p:cNvPr>
          <p:cNvSpPr txBox="1"/>
          <p:nvPr/>
        </p:nvSpPr>
        <p:spPr>
          <a:xfrm>
            <a:off x="319208" y="343284"/>
            <a:ext cx="2597355" cy="369332"/>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E7E6E6"/>
                </a:solidFill>
                <a:effectLst/>
                <a:uLnTx/>
                <a:uFillTx/>
                <a:latin typeface="Gill Sans MT" panose="020B0502020104020203" pitchFamily="34" charset="0"/>
                <a:ea typeface="+mn-ea"/>
                <a:cs typeface="+mn-cs"/>
              </a:rPr>
              <a:t>DECISION RECORDS</a:t>
            </a:r>
          </a:p>
        </p:txBody>
      </p:sp>
      <p:graphicFrame>
        <p:nvGraphicFramePr>
          <p:cNvPr id="14" name="Table 7">
            <a:extLst>
              <a:ext uri="{FF2B5EF4-FFF2-40B4-BE49-F238E27FC236}">
                <a16:creationId xmlns:a16="http://schemas.microsoft.com/office/drawing/2014/main" id="{1963CCF5-0D83-4A8D-BBC1-2E1169A39961}"/>
              </a:ext>
            </a:extLst>
          </p:cNvPr>
          <p:cNvGraphicFramePr>
            <a:graphicFrameLocks/>
          </p:cNvGraphicFramePr>
          <p:nvPr>
            <p:extLst/>
          </p:nvPr>
        </p:nvGraphicFramePr>
        <p:xfrm>
          <a:off x="838200" y="2204127"/>
          <a:ext cx="3760304" cy="548640"/>
        </p:xfrm>
        <a:graphic>
          <a:graphicData uri="http://schemas.openxmlformats.org/drawingml/2006/table">
            <a:tbl>
              <a:tblPr firstRow="1" bandRow="1">
                <a:tableStyleId>{5C22544A-7EE6-4342-B048-85BDC9FD1C3A}</a:tableStyleId>
              </a:tblPr>
              <a:tblGrid>
                <a:gridCol w="1308652">
                  <a:extLst>
                    <a:ext uri="{9D8B030D-6E8A-4147-A177-3AD203B41FA5}">
                      <a16:colId xmlns:a16="http://schemas.microsoft.com/office/drawing/2014/main" val="3581193961"/>
                    </a:ext>
                  </a:extLst>
                </a:gridCol>
                <a:gridCol w="2451652">
                  <a:extLst>
                    <a:ext uri="{9D8B030D-6E8A-4147-A177-3AD203B41FA5}">
                      <a16:colId xmlns:a16="http://schemas.microsoft.com/office/drawing/2014/main" val="211117397"/>
                    </a:ext>
                  </a:extLst>
                </a:gridCol>
              </a:tblGrid>
              <a:tr h="0">
                <a:tc>
                  <a:txBody>
                    <a:bodyPr/>
                    <a:lstStyle/>
                    <a:p>
                      <a:pPr algn="l"/>
                      <a:r>
                        <a:rPr lang="en-US" sz="1500" dirty="0">
                          <a:solidFill>
                            <a:schemeClr val="tx1"/>
                          </a:solidFill>
                          <a:latin typeface="Gill Sans MT" panose="020B0502020104020203" pitchFamily="34" charset="0"/>
                        </a:rPr>
                        <a:t>CONTEXT</a:t>
                      </a:r>
                      <a:endParaRPr lang="en-NG" sz="1500" dirty="0">
                        <a:solidFill>
                          <a:schemeClr val="tx1"/>
                        </a:solidFill>
                        <a:latin typeface="Gill Sans MT" panose="020B05020201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PERFORMANCE</a:t>
                      </a:r>
                    </a:p>
                    <a:p>
                      <a:pPr algn="l"/>
                      <a:r>
                        <a:rPr lang="en-US" sz="1500" dirty="0"/>
                        <a:t>RELIABILITY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18" name="Table 18">
            <a:extLst>
              <a:ext uri="{FF2B5EF4-FFF2-40B4-BE49-F238E27FC236}">
                <a16:creationId xmlns:a16="http://schemas.microsoft.com/office/drawing/2014/main" id="{24496357-BCBF-459F-9CFF-6EF9C030AAEB}"/>
              </a:ext>
            </a:extLst>
          </p:cNvPr>
          <p:cNvGraphicFramePr>
            <a:graphicFrameLocks noGrp="1"/>
          </p:cNvGraphicFramePr>
          <p:nvPr>
            <p:extLst>
              <p:ext uri="{D42A27DB-BD31-4B8C-83A1-F6EECF244321}">
                <p14:modId xmlns:p14="http://schemas.microsoft.com/office/powerpoint/2010/main" val="3467867494"/>
              </p:ext>
            </p:extLst>
          </p:nvPr>
        </p:nvGraphicFramePr>
        <p:xfrm>
          <a:off x="4769332" y="1786983"/>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DECISION</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Route 53 provides custom domains for S3 and API Gateway, improving user experience with branded URLs. </a:t>
                      </a:r>
                    </a:p>
                    <a:p>
                      <a:endParaRPr lang="en-US" sz="1400" dirty="0">
                        <a:solidFill>
                          <a:srgbClr val="FFECD1"/>
                        </a:solidFill>
                      </a:endParaRPr>
                    </a:p>
                    <a:p>
                      <a:r>
                        <a:rPr lang="en-US" sz="1400" dirty="0">
                          <a:solidFill>
                            <a:srgbClr val="FFECD1"/>
                          </a:solidFill>
                        </a:rPr>
                        <a:t>It enables traffic routing and failover strategies, ensuring high availability. </a:t>
                      </a: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graphicFrame>
        <p:nvGraphicFramePr>
          <p:cNvPr id="20" name="Table 7">
            <a:extLst>
              <a:ext uri="{FF2B5EF4-FFF2-40B4-BE49-F238E27FC236}">
                <a16:creationId xmlns:a16="http://schemas.microsoft.com/office/drawing/2014/main" id="{1B1004F4-DC88-4127-8B47-0C0B738183BE}"/>
              </a:ext>
            </a:extLst>
          </p:cNvPr>
          <p:cNvGraphicFramePr>
            <a:graphicFrameLocks/>
          </p:cNvGraphicFramePr>
          <p:nvPr>
            <p:extLst>
              <p:ext uri="{D42A27DB-BD31-4B8C-83A1-F6EECF244321}">
                <p14:modId xmlns:p14="http://schemas.microsoft.com/office/powerpoint/2010/main" val="3737989329"/>
              </p:ext>
            </p:extLst>
          </p:nvPr>
        </p:nvGraphicFramePr>
        <p:xfrm>
          <a:off x="838200" y="2812483"/>
          <a:ext cx="3760304" cy="54864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3581193961"/>
                    </a:ext>
                  </a:extLst>
                </a:gridCol>
                <a:gridCol w="2305878">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TRADE-OFFS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a:t>
                      </a:r>
                    </a:p>
                    <a:p>
                      <a:pPr algn="l"/>
                      <a:r>
                        <a:rPr lang="en-US" sz="1500" dirty="0"/>
                        <a: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21" name="Table 7">
            <a:extLst>
              <a:ext uri="{FF2B5EF4-FFF2-40B4-BE49-F238E27FC236}">
                <a16:creationId xmlns:a16="http://schemas.microsoft.com/office/drawing/2014/main" id="{79C39540-CD97-430D-AA42-65D5120DE9E2}"/>
              </a:ext>
            </a:extLst>
          </p:cNvPr>
          <p:cNvGraphicFramePr>
            <a:graphicFrameLocks/>
          </p:cNvGraphicFramePr>
          <p:nvPr>
            <p:extLst>
              <p:ext uri="{D42A27DB-BD31-4B8C-83A1-F6EECF244321}">
                <p14:modId xmlns:p14="http://schemas.microsoft.com/office/powerpoint/2010/main" val="2036652239"/>
              </p:ext>
            </p:extLst>
          </p:nvPr>
        </p:nvGraphicFramePr>
        <p:xfrm>
          <a:off x="838200" y="3420839"/>
          <a:ext cx="3760304" cy="548640"/>
        </p:xfrm>
        <a:graphic>
          <a:graphicData uri="http://schemas.openxmlformats.org/drawingml/2006/table">
            <a:tbl>
              <a:tblPr firstRow="1" bandRow="1">
                <a:tableStyleId>{5C22544A-7EE6-4342-B048-85BDC9FD1C3A}</a:tableStyleId>
              </a:tblPr>
              <a:tblGrid>
                <a:gridCol w="1414670">
                  <a:extLst>
                    <a:ext uri="{9D8B030D-6E8A-4147-A177-3AD203B41FA5}">
                      <a16:colId xmlns:a16="http://schemas.microsoft.com/office/drawing/2014/main" val="3581193961"/>
                    </a:ext>
                  </a:extLst>
                </a:gridCol>
                <a:gridCol w="2345634">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RESOURCES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r>
                        <a:rPr lang="en-US" sz="1500" dirty="0"/>
                        <a:t>AWS ROUTE53</a:t>
                      </a:r>
                    </a:p>
                    <a:p>
                      <a:r>
                        <a:rPr lang="en-US" sz="1500" dirty="0"/>
                        <a: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sp>
        <p:nvSpPr>
          <p:cNvPr id="22" name="TextBox 21">
            <a:extLst>
              <a:ext uri="{FF2B5EF4-FFF2-40B4-BE49-F238E27FC236}">
                <a16:creationId xmlns:a16="http://schemas.microsoft.com/office/drawing/2014/main" id="{70B1880F-DCB0-44F8-81F4-F0B1AE234A3D}"/>
              </a:ext>
            </a:extLst>
          </p:cNvPr>
          <p:cNvSpPr txBox="1"/>
          <p:nvPr/>
        </p:nvSpPr>
        <p:spPr>
          <a:xfrm>
            <a:off x="838200" y="1278389"/>
            <a:ext cx="4277139"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2800" b="0" i="0" u="none" strike="noStrike" kern="1200" cap="none" spc="0" normalizeH="0" baseline="0" noProof="0" dirty="0">
                <a:ln>
                  <a:noFill/>
                </a:ln>
                <a:solidFill>
                  <a:prstClr val="white"/>
                </a:solidFill>
                <a:effectLst/>
                <a:uLnTx/>
                <a:uFillTx/>
                <a:latin typeface="Gill Sans MT Condensed" panose="020B0506020104020203" pitchFamily="34" charset="0"/>
                <a:ea typeface="+mn-ea"/>
                <a:cs typeface="+mn-cs"/>
              </a:rPr>
              <a:t>RECORD #7: </a:t>
            </a:r>
            <a:r>
              <a:rPr kumimoji="0" lang="en-US" sz="2800" b="0" i="0" u="none" strike="noStrike" kern="1200" cap="none" spc="0" normalizeH="0" baseline="0" noProof="0" dirty="0">
                <a:ln>
                  <a:noFill/>
                </a:ln>
                <a:solidFill>
                  <a:srgbClr val="ED7D31">
                    <a:lumMod val="60000"/>
                    <a:lumOff val="40000"/>
                  </a:srgbClr>
                </a:solidFill>
                <a:effectLst/>
                <a:uLnTx/>
                <a:uFillTx/>
                <a:latin typeface="Gill Sans MT Condensed" panose="020B0506020104020203" pitchFamily="34" charset="0"/>
                <a:ea typeface="+mn-ea"/>
                <a:cs typeface="+mn-cs"/>
              </a:rPr>
              <a:t>ROUTE</a:t>
            </a:r>
            <a:r>
              <a:rPr lang="en-US" dirty="0">
                <a:solidFill>
                  <a:srgbClr val="ED7D31">
                    <a:lumMod val="60000"/>
                    <a:lumOff val="40000"/>
                  </a:srgbClr>
                </a:solidFill>
              </a:rPr>
              <a:t>53</a:t>
            </a:r>
            <a:endParaRPr kumimoji="0" lang="en-US" sz="1800" b="0" i="1" u="none" strike="noStrike" kern="1200" cap="none" spc="0" normalizeH="0" baseline="0" noProof="0" dirty="0">
              <a:ln>
                <a:noFill/>
              </a:ln>
              <a:solidFill>
                <a:srgbClr val="ED7D31">
                  <a:lumMod val="60000"/>
                  <a:lumOff val="40000"/>
                </a:srgbClr>
              </a:solidFill>
              <a:effectLst/>
              <a:uLnTx/>
              <a:uFillTx/>
              <a:latin typeface="Gill Sans MT" panose="020B0502020104020203" pitchFamily="34" charset="0"/>
              <a:ea typeface="+mn-ea"/>
              <a:cs typeface="+mn-cs"/>
            </a:endParaRPr>
          </a:p>
        </p:txBody>
      </p:sp>
      <p:graphicFrame>
        <p:nvGraphicFramePr>
          <p:cNvPr id="24" name="Table 18">
            <a:extLst>
              <a:ext uri="{FF2B5EF4-FFF2-40B4-BE49-F238E27FC236}">
                <a16:creationId xmlns:a16="http://schemas.microsoft.com/office/drawing/2014/main" id="{9FCC97C3-4BA3-4B31-9419-655D4E18B5B9}"/>
              </a:ext>
            </a:extLst>
          </p:cNvPr>
          <p:cNvGraphicFramePr>
            <a:graphicFrameLocks noGrp="1"/>
          </p:cNvGraphicFramePr>
          <p:nvPr>
            <p:extLst>
              <p:ext uri="{D42A27DB-BD31-4B8C-83A1-F6EECF244321}">
                <p14:modId xmlns:p14="http://schemas.microsoft.com/office/powerpoint/2010/main" val="2983214039"/>
              </p:ext>
            </p:extLst>
          </p:nvPr>
        </p:nvGraphicFramePr>
        <p:xfrm>
          <a:off x="8248786" y="1773044"/>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CONSEQUENCES</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Route 53 incurs additional costs for hosted zones and queries. It also requires proper configuration to avoid misrouting traffic.</a:t>
                      </a:r>
                    </a:p>
                    <a:p>
                      <a:endParaRPr lang="en-US" sz="1400" dirty="0">
                        <a:solidFill>
                          <a:srgbClr val="FFECD1"/>
                        </a:solidFill>
                      </a:endParaRPr>
                    </a:p>
                    <a:p>
                      <a:r>
                        <a:rPr lang="en-US" sz="1400" dirty="0">
                          <a:solidFill>
                            <a:srgbClr val="FFECD1"/>
                          </a:solidFill>
                        </a:rPr>
                        <a:t>Additionally, DNS changes may take time to propagate, causing brief delays during cutovers.</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grpSp>
        <p:nvGrpSpPr>
          <p:cNvPr id="15" name="Group 14">
            <a:extLst>
              <a:ext uri="{FF2B5EF4-FFF2-40B4-BE49-F238E27FC236}">
                <a16:creationId xmlns:a16="http://schemas.microsoft.com/office/drawing/2014/main" id="{3995769E-7842-4BC7-9B77-C533EF51898D}"/>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id="{883F5DA2-31AF-41CF-8F81-13C6569E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35251474-9256-45D2-BAB3-828A54208C8E}"/>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9" name="Picture 18">
            <a:extLst>
              <a:ext uri="{FF2B5EF4-FFF2-40B4-BE49-F238E27FC236}">
                <a16:creationId xmlns:a16="http://schemas.microsoft.com/office/drawing/2014/main" id="{8BDEC155-30E8-4E33-B3B7-2D06057EC4ED}"/>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211728293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22</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3" name="TextBox 2">
            <a:extLst>
              <a:ext uri="{FF2B5EF4-FFF2-40B4-BE49-F238E27FC236}">
                <a16:creationId xmlns:a16="http://schemas.microsoft.com/office/drawing/2014/main" id="{943ED565-F919-1669-DE7A-ED9E4DC46651}"/>
              </a:ext>
            </a:extLst>
          </p:cNvPr>
          <p:cNvSpPr txBox="1"/>
          <p:nvPr/>
        </p:nvSpPr>
        <p:spPr>
          <a:xfrm>
            <a:off x="319208" y="343284"/>
            <a:ext cx="2597355" cy="369332"/>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E7E6E6"/>
                </a:solidFill>
                <a:effectLst/>
                <a:uLnTx/>
                <a:uFillTx/>
                <a:latin typeface="Gill Sans MT" panose="020B0502020104020203" pitchFamily="34" charset="0"/>
                <a:ea typeface="+mn-ea"/>
                <a:cs typeface="+mn-cs"/>
              </a:rPr>
              <a:t>DECISION RECORDS</a:t>
            </a:r>
          </a:p>
        </p:txBody>
      </p:sp>
      <p:graphicFrame>
        <p:nvGraphicFramePr>
          <p:cNvPr id="14" name="Table 7">
            <a:extLst>
              <a:ext uri="{FF2B5EF4-FFF2-40B4-BE49-F238E27FC236}">
                <a16:creationId xmlns:a16="http://schemas.microsoft.com/office/drawing/2014/main" id="{1963CCF5-0D83-4A8D-BBC1-2E1169A39961}"/>
              </a:ext>
            </a:extLst>
          </p:cNvPr>
          <p:cNvGraphicFramePr>
            <a:graphicFrameLocks/>
          </p:cNvGraphicFramePr>
          <p:nvPr>
            <p:extLst>
              <p:ext uri="{D42A27DB-BD31-4B8C-83A1-F6EECF244321}">
                <p14:modId xmlns:p14="http://schemas.microsoft.com/office/powerpoint/2010/main" val="503862533"/>
              </p:ext>
            </p:extLst>
          </p:nvPr>
        </p:nvGraphicFramePr>
        <p:xfrm>
          <a:off x="838200" y="2204127"/>
          <a:ext cx="3760304" cy="548640"/>
        </p:xfrm>
        <a:graphic>
          <a:graphicData uri="http://schemas.openxmlformats.org/drawingml/2006/table">
            <a:tbl>
              <a:tblPr firstRow="1" bandRow="1">
                <a:tableStyleId>{5C22544A-7EE6-4342-B048-85BDC9FD1C3A}</a:tableStyleId>
              </a:tblPr>
              <a:tblGrid>
                <a:gridCol w="1308652">
                  <a:extLst>
                    <a:ext uri="{9D8B030D-6E8A-4147-A177-3AD203B41FA5}">
                      <a16:colId xmlns:a16="http://schemas.microsoft.com/office/drawing/2014/main" val="3581193961"/>
                    </a:ext>
                  </a:extLst>
                </a:gridCol>
                <a:gridCol w="2451652">
                  <a:extLst>
                    <a:ext uri="{9D8B030D-6E8A-4147-A177-3AD203B41FA5}">
                      <a16:colId xmlns:a16="http://schemas.microsoft.com/office/drawing/2014/main" val="211117397"/>
                    </a:ext>
                  </a:extLst>
                </a:gridCol>
              </a:tblGrid>
              <a:tr h="0">
                <a:tc>
                  <a:txBody>
                    <a:bodyPr/>
                    <a:lstStyle/>
                    <a:p>
                      <a:pPr algn="l"/>
                      <a:r>
                        <a:rPr lang="en-US" sz="1500" dirty="0">
                          <a:solidFill>
                            <a:schemeClr val="tx1"/>
                          </a:solidFill>
                          <a:latin typeface="Gill Sans MT" panose="020B0502020104020203" pitchFamily="34" charset="0"/>
                        </a:rPr>
                        <a:t>CONTEXT</a:t>
                      </a:r>
                      <a:endParaRPr lang="en-NG" sz="1500" dirty="0">
                        <a:solidFill>
                          <a:schemeClr val="tx1"/>
                        </a:solidFill>
                        <a:latin typeface="Gill Sans MT" panose="020B05020201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SECURITY</a:t>
                      </a:r>
                    </a:p>
                    <a:p>
                      <a:pPr algn="l"/>
                      <a:r>
                        <a:rPr lang="en-US" sz="1500" dirty="0"/>
                        <a:t>OPERATIONAL EXCELLENCE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18" name="Table 18">
            <a:extLst>
              <a:ext uri="{FF2B5EF4-FFF2-40B4-BE49-F238E27FC236}">
                <a16:creationId xmlns:a16="http://schemas.microsoft.com/office/drawing/2014/main" id="{24496357-BCBF-459F-9CFF-6EF9C030AAEB}"/>
              </a:ext>
            </a:extLst>
          </p:cNvPr>
          <p:cNvGraphicFramePr>
            <a:graphicFrameLocks noGrp="1"/>
          </p:cNvGraphicFramePr>
          <p:nvPr>
            <p:extLst>
              <p:ext uri="{D42A27DB-BD31-4B8C-83A1-F6EECF244321}">
                <p14:modId xmlns:p14="http://schemas.microsoft.com/office/powerpoint/2010/main" val="1155212638"/>
              </p:ext>
            </p:extLst>
          </p:nvPr>
        </p:nvGraphicFramePr>
        <p:xfrm>
          <a:off x="4769332" y="1786983"/>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DECISION</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To ensure access control and security.</a:t>
                      </a:r>
                    </a:p>
                    <a:p>
                      <a:endParaRPr lang="en-US" sz="1400" dirty="0">
                        <a:solidFill>
                          <a:srgbClr val="FFECD1"/>
                        </a:solidFill>
                      </a:endParaRPr>
                    </a:p>
                    <a:p>
                      <a:r>
                        <a:rPr lang="en-US" sz="1400" dirty="0">
                          <a:solidFill>
                            <a:srgbClr val="FFECD1"/>
                          </a:solidFill>
                        </a:rPr>
                        <a:t>Enforces fine-grained access control by defining permissions directly on AWS resources like S3, Lambda, and SNS, reducing reliance on IAM roles for every user or service.</a:t>
                      </a: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graphicFrame>
        <p:nvGraphicFramePr>
          <p:cNvPr id="20" name="Table 7">
            <a:extLst>
              <a:ext uri="{FF2B5EF4-FFF2-40B4-BE49-F238E27FC236}">
                <a16:creationId xmlns:a16="http://schemas.microsoft.com/office/drawing/2014/main" id="{1B1004F4-DC88-4127-8B47-0C0B738183BE}"/>
              </a:ext>
            </a:extLst>
          </p:cNvPr>
          <p:cNvGraphicFramePr>
            <a:graphicFrameLocks/>
          </p:cNvGraphicFramePr>
          <p:nvPr>
            <p:extLst>
              <p:ext uri="{D42A27DB-BD31-4B8C-83A1-F6EECF244321}">
                <p14:modId xmlns:p14="http://schemas.microsoft.com/office/powerpoint/2010/main" val="108349010"/>
              </p:ext>
            </p:extLst>
          </p:nvPr>
        </p:nvGraphicFramePr>
        <p:xfrm>
          <a:off x="838200" y="2812483"/>
          <a:ext cx="3760304" cy="54864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3581193961"/>
                    </a:ext>
                  </a:extLst>
                </a:gridCol>
                <a:gridCol w="2305878">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TRADE-OFFS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pPr algn="l"/>
                      <a:r>
                        <a:rPr lang="en-US" sz="1500" dirty="0"/>
                        <a:t>CONFIGURATION </a:t>
                      </a:r>
                    </a:p>
                    <a:p>
                      <a:pPr algn="l"/>
                      <a:r>
                        <a:rPr lang="en-US" sz="1500" dirty="0"/>
                        <a:t>COMPLEXITY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graphicFrame>
        <p:nvGraphicFramePr>
          <p:cNvPr id="21" name="Table 7">
            <a:extLst>
              <a:ext uri="{FF2B5EF4-FFF2-40B4-BE49-F238E27FC236}">
                <a16:creationId xmlns:a16="http://schemas.microsoft.com/office/drawing/2014/main" id="{79C39540-CD97-430D-AA42-65D5120DE9E2}"/>
              </a:ext>
            </a:extLst>
          </p:cNvPr>
          <p:cNvGraphicFramePr>
            <a:graphicFrameLocks/>
          </p:cNvGraphicFramePr>
          <p:nvPr>
            <p:extLst>
              <p:ext uri="{D42A27DB-BD31-4B8C-83A1-F6EECF244321}">
                <p14:modId xmlns:p14="http://schemas.microsoft.com/office/powerpoint/2010/main" val="1794865335"/>
              </p:ext>
            </p:extLst>
          </p:nvPr>
        </p:nvGraphicFramePr>
        <p:xfrm>
          <a:off x="838200" y="3420839"/>
          <a:ext cx="3760304" cy="548640"/>
        </p:xfrm>
        <a:graphic>
          <a:graphicData uri="http://schemas.openxmlformats.org/drawingml/2006/table">
            <a:tbl>
              <a:tblPr firstRow="1" bandRow="1">
                <a:tableStyleId>{5C22544A-7EE6-4342-B048-85BDC9FD1C3A}</a:tableStyleId>
              </a:tblPr>
              <a:tblGrid>
                <a:gridCol w="1414670">
                  <a:extLst>
                    <a:ext uri="{9D8B030D-6E8A-4147-A177-3AD203B41FA5}">
                      <a16:colId xmlns:a16="http://schemas.microsoft.com/office/drawing/2014/main" val="3581193961"/>
                    </a:ext>
                  </a:extLst>
                </a:gridCol>
                <a:gridCol w="2345634">
                  <a:extLst>
                    <a:ext uri="{9D8B030D-6E8A-4147-A177-3AD203B41FA5}">
                      <a16:colId xmlns:a16="http://schemas.microsoft.com/office/drawing/2014/main" val="211117397"/>
                    </a:ext>
                  </a:extLst>
                </a:gridCol>
              </a:tblGrid>
              <a:tr h="0">
                <a:tc>
                  <a:txBody>
                    <a:bodyPr/>
                    <a:lstStyle/>
                    <a:p>
                      <a:pPr marL="0" algn="l" defTabSz="914338" rtl="0" eaLnBrk="1" latinLnBrk="0" hangingPunct="1"/>
                      <a:r>
                        <a:rPr lang="en-US" sz="1500" b="1" kern="1200" dirty="0">
                          <a:solidFill>
                            <a:schemeClr val="tx1"/>
                          </a:solidFill>
                          <a:latin typeface="Gill Sans MT" panose="020B0502020104020203" pitchFamily="34" charset="0"/>
                          <a:ea typeface="+mn-ea"/>
                          <a:cs typeface="+mn-cs"/>
                        </a:rPr>
                        <a:t>RESOURCES</a:t>
                      </a:r>
                      <a:endParaRPr lang="en-NG" sz="1500" b="1" kern="1200" dirty="0">
                        <a:solidFill>
                          <a:schemeClr val="tx1"/>
                        </a:solidFill>
                        <a:latin typeface="Gill Sans MT" panose="020B0502020104020203"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CD1"/>
                    </a:solidFill>
                  </a:tcPr>
                </a:tc>
                <a:tc>
                  <a:txBody>
                    <a:bodyPr/>
                    <a:lstStyle/>
                    <a:p>
                      <a:r>
                        <a:rPr lang="en-US" sz="1500" dirty="0"/>
                        <a:t>AWS IAM</a:t>
                      </a:r>
                    </a:p>
                    <a:p>
                      <a:r>
                        <a:rPr lang="en-US" sz="1500" dirty="0"/>
                        <a:t>-</a:t>
                      </a:r>
                      <a:endParaRPr lang="en-NG" sz="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4224686516"/>
                  </a:ext>
                </a:extLst>
              </a:tr>
            </a:tbl>
          </a:graphicData>
        </a:graphic>
      </p:graphicFrame>
      <p:sp>
        <p:nvSpPr>
          <p:cNvPr id="22" name="TextBox 21">
            <a:extLst>
              <a:ext uri="{FF2B5EF4-FFF2-40B4-BE49-F238E27FC236}">
                <a16:creationId xmlns:a16="http://schemas.microsoft.com/office/drawing/2014/main" id="{70B1880F-DCB0-44F8-81F4-F0B1AE234A3D}"/>
              </a:ext>
            </a:extLst>
          </p:cNvPr>
          <p:cNvSpPr txBox="1"/>
          <p:nvPr/>
        </p:nvSpPr>
        <p:spPr>
          <a:xfrm>
            <a:off x="838200" y="1278389"/>
            <a:ext cx="5133109"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2800" b="0" i="0" u="none" strike="noStrike" kern="1200" cap="none" spc="0" normalizeH="0" baseline="0" noProof="0" dirty="0">
                <a:ln>
                  <a:noFill/>
                </a:ln>
                <a:solidFill>
                  <a:prstClr val="white"/>
                </a:solidFill>
                <a:effectLst/>
                <a:uLnTx/>
                <a:uFillTx/>
                <a:latin typeface="Gill Sans MT Condensed" panose="020B0506020104020203" pitchFamily="34" charset="0"/>
                <a:ea typeface="+mn-ea"/>
                <a:cs typeface="+mn-cs"/>
              </a:rPr>
              <a:t>RECORD #8: </a:t>
            </a:r>
            <a:r>
              <a:rPr kumimoji="0" lang="en-US" sz="2800" b="0" i="0" u="none" strike="noStrike" kern="1200" cap="none" spc="0" normalizeH="0" baseline="0" noProof="0" dirty="0">
                <a:ln>
                  <a:noFill/>
                </a:ln>
                <a:solidFill>
                  <a:srgbClr val="ED7D31">
                    <a:lumMod val="60000"/>
                    <a:lumOff val="40000"/>
                  </a:srgbClr>
                </a:solidFill>
                <a:effectLst/>
                <a:uLnTx/>
                <a:uFillTx/>
                <a:latin typeface="Gill Sans MT Condensed" panose="020B0506020104020203" pitchFamily="34" charset="0"/>
                <a:ea typeface="+mn-ea"/>
                <a:cs typeface="+mn-cs"/>
              </a:rPr>
              <a:t>IAM RESOURCE BASED POLICIES</a:t>
            </a:r>
            <a:endParaRPr kumimoji="0" lang="en-US" sz="1800" b="0" i="1" u="none" strike="noStrike" kern="1200" cap="none" spc="0" normalizeH="0" baseline="0" noProof="0" dirty="0">
              <a:ln>
                <a:noFill/>
              </a:ln>
              <a:solidFill>
                <a:srgbClr val="ED7D31">
                  <a:lumMod val="60000"/>
                  <a:lumOff val="40000"/>
                </a:srgbClr>
              </a:solidFill>
              <a:effectLst/>
              <a:uLnTx/>
              <a:uFillTx/>
              <a:latin typeface="Gill Sans MT" panose="020B0502020104020203" pitchFamily="34" charset="0"/>
              <a:ea typeface="+mn-ea"/>
              <a:cs typeface="+mn-cs"/>
            </a:endParaRPr>
          </a:p>
        </p:txBody>
      </p:sp>
      <p:graphicFrame>
        <p:nvGraphicFramePr>
          <p:cNvPr id="24" name="Table 18">
            <a:extLst>
              <a:ext uri="{FF2B5EF4-FFF2-40B4-BE49-F238E27FC236}">
                <a16:creationId xmlns:a16="http://schemas.microsoft.com/office/drawing/2014/main" id="{9FCC97C3-4BA3-4B31-9419-655D4E18B5B9}"/>
              </a:ext>
            </a:extLst>
          </p:cNvPr>
          <p:cNvGraphicFramePr>
            <a:graphicFrameLocks noGrp="1"/>
          </p:cNvGraphicFramePr>
          <p:nvPr>
            <p:extLst>
              <p:ext uri="{D42A27DB-BD31-4B8C-83A1-F6EECF244321}">
                <p14:modId xmlns:p14="http://schemas.microsoft.com/office/powerpoint/2010/main" val="2760162405"/>
              </p:ext>
            </p:extLst>
          </p:nvPr>
        </p:nvGraphicFramePr>
        <p:xfrm>
          <a:off x="8248786" y="1773044"/>
          <a:ext cx="3308626" cy="4057211"/>
        </p:xfrm>
        <a:graphic>
          <a:graphicData uri="http://schemas.openxmlformats.org/drawingml/2006/table">
            <a:tbl>
              <a:tblPr firstRow="1" bandRow="1">
                <a:tableStyleId>{5C22544A-7EE6-4342-B048-85BDC9FD1C3A}</a:tableStyleId>
              </a:tblPr>
              <a:tblGrid>
                <a:gridCol w="3308626">
                  <a:extLst>
                    <a:ext uri="{9D8B030D-6E8A-4147-A177-3AD203B41FA5}">
                      <a16:colId xmlns:a16="http://schemas.microsoft.com/office/drawing/2014/main" val="2090441296"/>
                    </a:ext>
                  </a:extLst>
                </a:gridCol>
              </a:tblGrid>
              <a:tr h="397565">
                <a:tc>
                  <a:txBody>
                    <a:bodyPr/>
                    <a:lstStyle/>
                    <a:p>
                      <a:endParaRPr lang="en-NG"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28575" cap="flat" cmpd="sng" algn="ctr">
                      <a:solidFill>
                        <a:srgbClr val="FFECD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2754337238"/>
                  </a:ext>
                </a:extLst>
              </a:tr>
              <a:tr h="357809">
                <a:tc>
                  <a:txBody>
                    <a:bodyPr/>
                    <a:lstStyle/>
                    <a:p>
                      <a:r>
                        <a:rPr lang="en-US" sz="1600" dirty="0">
                          <a:solidFill>
                            <a:srgbClr val="FFECD1"/>
                          </a:solidFill>
                          <a:latin typeface="Gill Sans MT" panose="020B0502020104020203" pitchFamily="34" charset="0"/>
                        </a:rPr>
                        <a:t>CONSEQUENCES</a:t>
                      </a:r>
                      <a:endParaRPr lang="en-NG" sz="16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483C32"/>
                    </a:solidFill>
                  </a:tcPr>
                </a:tc>
                <a:extLst>
                  <a:ext uri="{0D108BD9-81ED-4DB2-BD59-A6C34878D82A}">
                    <a16:rowId xmlns:a16="http://schemas.microsoft.com/office/drawing/2014/main" val="901027538"/>
                  </a:ext>
                </a:extLst>
              </a:tr>
              <a:tr h="3301837">
                <a:tc>
                  <a:txBody>
                    <a:bodyPr/>
                    <a:lstStyle/>
                    <a:p>
                      <a:r>
                        <a:rPr lang="en-US" sz="1400" dirty="0">
                          <a:solidFill>
                            <a:srgbClr val="FFECD1"/>
                          </a:solidFill>
                        </a:rPr>
                        <a:t>Can become complex to manage across multiple resources and may lead to unintended access if not properly configured.</a:t>
                      </a:r>
                      <a:endParaRPr lang="en-NG" sz="1400" dirty="0">
                        <a:solidFill>
                          <a:srgbClr val="FFECD1"/>
                        </a:solidFill>
                      </a:endParaRPr>
                    </a:p>
                  </a:txBody>
                  <a:tcPr>
                    <a:lnL w="28575" cap="flat" cmpd="sng" algn="ctr">
                      <a:solidFill>
                        <a:srgbClr val="FFECD1"/>
                      </a:solidFill>
                      <a:prstDash val="solid"/>
                      <a:round/>
                      <a:headEnd type="none" w="med" len="med"/>
                      <a:tailEnd type="none" w="med" len="med"/>
                    </a:lnL>
                    <a:lnR w="28575" cap="flat" cmpd="sng" algn="ctr">
                      <a:solidFill>
                        <a:srgbClr val="FFECD1"/>
                      </a:solidFill>
                      <a:prstDash val="solid"/>
                      <a:round/>
                      <a:headEnd type="none" w="med" len="med"/>
                      <a:tailEnd type="none" w="med" len="med"/>
                    </a:lnR>
                    <a:lnT w="12700" cmpd="sng">
                      <a:noFill/>
                    </a:lnT>
                    <a:lnB w="28575" cap="flat" cmpd="sng" algn="ctr">
                      <a:solidFill>
                        <a:srgbClr val="FFECD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0723616"/>
                  </a:ext>
                </a:extLst>
              </a:tr>
            </a:tbl>
          </a:graphicData>
        </a:graphic>
      </p:graphicFrame>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grpSp>
        <p:nvGrpSpPr>
          <p:cNvPr id="15" name="Group 14">
            <a:extLst>
              <a:ext uri="{FF2B5EF4-FFF2-40B4-BE49-F238E27FC236}">
                <a16:creationId xmlns:a16="http://schemas.microsoft.com/office/drawing/2014/main" id="{3995769E-7842-4BC7-9B77-C533EF51898D}"/>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id="{883F5DA2-31AF-41CF-8F81-13C6569E9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35251474-9256-45D2-BAB3-828A54208C8E}"/>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9" name="Picture 18">
            <a:extLst>
              <a:ext uri="{FF2B5EF4-FFF2-40B4-BE49-F238E27FC236}">
                <a16:creationId xmlns:a16="http://schemas.microsoft.com/office/drawing/2014/main" id="{8BDEC155-30E8-4E33-B3B7-2D06057EC4ED}"/>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16215874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1151C"/>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C18F1E54-F11D-61BC-1016-1E00D698A651}"/>
              </a:ext>
            </a:extLst>
          </p:cNvPr>
          <p:cNvGrpSpPr/>
          <p:nvPr/>
        </p:nvGrpSpPr>
        <p:grpSpPr>
          <a:xfrm>
            <a:off x="9420774" y="390586"/>
            <a:ext cx="1503979" cy="513874"/>
            <a:chOff x="10389414" y="188107"/>
            <a:chExt cx="1503979" cy="513874"/>
          </a:xfrm>
        </p:grpSpPr>
        <p:pic>
          <p:nvPicPr>
            <p:cNvPr id="42" name="Picture 41">
              <a:extLst>
                <a:ext uri="{FF2B5EF4-FFF2-40B4-BE49-F238E27FC236}">
                  <a16:creationId xmlns:a16="http://schemas.microsoft.com/office/drawing/2014/main" id="{E20490A1-1F60-BA18-48DA-86EEE069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CF39F759-553D-7D60-AA72-77A023FCA1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3591339" y="3429000"/>
            <a:ext cx="7076661" cy="0"/>
          </a:xfrm>
          <a:prstGeom prst="line">
            <a:avLst/>
          </a:prstGeom>
          <a:ln>
            <a:solidFill>
              <a:schemeClr val="accent2">
                <a:alpha val="53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8" name="TextBox 17">
            <a:extLst>
              <a:ext uri="{FF2B5EF4-FFF2-40B4-BE49-F238E27FC236}">
                <a16:creationId xmlns:a16="http://schemas.microsoft.com/office/drawing/2014/main" id="{21716C91-7023-43D8-A7E0-3B6B19A51C3E}"/>
              </a:ext>
            </a:extLst>
          </p:cNvPr>
          <p:cNvSpPr txBox="1"/>
          <p:nvPr/>
        </p:nvSpPr>
        <p:spPr>
          <a:xfrm>
            <a:off x="924560" y="3152607"/>
            <a:ext cx="6389321" cy="999825"/>
          </a:xfrm>
          <a:prstGeom prst="rect">
            <a:avLst/>
          </a:prstGeom>
          <a:noFill/>
        </p:spPr>
        <p:txBody>
          <a:bodyPr wrap="square" rtlCol="0">
            <a:spAutoFit/>
          </a:bodyPr>
          <a:lstStyle/>
          <a:p>
            <a:pPr marL="0" marR="0" lvl="0" indent="0" algn="l" defTabSz="586105" rtl="0" eaLnBrk="1" fontAlgn="auto" latinLnBrk="0" hangingPunct="1">
              <a:lnSpc>
                <a:spcPct val="100000"/>
              </a:lnSpc>
              <a:spcBef>
                <a:spcPts val="0"/>
              </a:spcBef>
              <a:spcAft>
                <a:spcPts val="0"/>
              </a:spcAft>
              <a:buClrTx/>
              <a:buSzTx/>
              <a:buFontTx/>
              <a:buNone/>
              <a:tabLst/>
              <a:defRPr/>
            </a:pPr>
            <a:r>
              <a:rPr kumimoji="0" lang="en-US" sz="2820" b="1" i="1" u="none" strike="noStrike" kern="1200" cap="none" spc="0" normalizeH="0" baseline="0" noProof="0" dirty="0">
                <a:ln>
                  <a:noFill/>
                </a:ln>
                <a:solidFill>
                  <a:srgbClr val="E7E6E6">
                    <a:lumMod val="90000"/>
                  </a:srgbClr>
                </a:solidFill>
                <a:effectLst/>
                <a:uLnTx/>
                <a:uFillTx/>
                <a:latin typeface="Gill Sans MT" panose="020B0502020104020203" pitchFamily="34" charset="0"/>
                <a:ea typeface="+mn-ea"/>
                <a:cs typeface="+mn-cs"/>
              </a:rPr>
              <a:t>Migration Plan</a:t>
            </a:r>
          </a:p>
          <a:p>
            <a:pPr lvl="0" defTabSz="292735">
              <a:defRPr/>
            </a:pPr>
            <a:r>
              <a:rPr lang="en-US" sz="1795" i="1" dirty="0">
                <a:solidFill>
                  <a:srgbClr val="E7E6E6">
                    <a:lumMod val="50000"/>
                  </a:srgbClr>
                </a:solidFill>
                <a:latin typeface="Gill Sans MT" panose="020B0502020104020203" pitchFamily="34" charset="0"/>
              </a:rPr>
              <a:t>Database Synchronization | Storage Synchronization | Cutover Strategy</a:t>
            </a:r>
          </a:p>
          <a:p>
            <a:pPr marL="0" marR="0" lvl="0" indent="0" algn="l" defTabSz="292735" rtl="0" eaLnBrk="1" fontAlgn="auto" latinLnBrk="0" hangingPunct="1">
              <a:lnSpc>
                <a:spcPct val="100000"/>
              </a:lnSpc>
              <a:spcBef>
                <a:spcPts val="0"/>
              </a:spcBef>
              <a:spcAft>
                <a:spcPts val="0"/>
              </a:spcAft>
              <a:buClrTx/>
              <a:buSzTx/>
              <a:buFontTx/>
              <a:buNone/>
              <a:tabLst/>
              <a:defRPr/>
            </a:pPr>
            <a:endParaRPr kumimoji="0" lang="en-US" sz="1280" b="0" i="1" u="none" strike="noStrike" kern="1200" cap="none" spc="0" normalizeH="0" baseline="0" noProof="0" dirty="0">
              <a:ln>
                <a:noFill/>
              </a:ln>
              <a:solidFill>
                <a:srgbClr val="E7E6E6">
                  <a:lumMod val="50000"/>
                </a:srgbClr>
              </a:solidFill>
              <a:effectLst/>
              <a:uLnTx/>
              <a:uFillTx/>
              <a:latin typeface="Gill Sans MT" panose="020B0502020104020203" pitchFamily="34" charset="0"/>
              <a:ea typeface="+mn-ea"/>
              <a:cs typeface="+mn-cs"/>
            </a:endParaRPr>
          </a:p>
        </p:txBody>
      </p:sp>
      <p:sp>
        <p:nvSpPr>
          <p:cNvPr id="19" name="TextBox 18">
            <a:extLst>
              <a:ext uri="{FF2B5EF4-FFF2-40B4-BE49-F238E27FC236}">
                <a16:creationId xmlns:a16="http://schemas.microsoft.com/office/drawing/2014/main" id="{828A8839-A674-4FCF-ADB9-B921362FC8C6}"/>
              </a:ext>
            </a:extLst>
          </p:cNvPr>
          <p:cNvSpPr txBox="1"/>
          <p:nvPr/>
        </p:nvSpPr>
        <p:spPr>
          <a:xfrm>
            <a:off x="274319" y="3044436"/>
            <a:ext cx="843281" cy="1107996"/>
          </a:xfrm>
          <a:prstGeom prst="rect">
            <a:avLst/>
          </a:prstGeom>
          <a:noFill/>
        </p:spPr>
        <p:txBody>
          <a:bodyPr wrap="square" rtlCol="0">
            <a:spAutoFit/>
          </a:bodyPr>
          <a:lstStyle/>
          <a:p>
            <a:pPr marL="0" marR="0" lvl="0" indent="0" algn="ctr" defTabSz="586105" rtl="0" eaLnBrk="1" fontAlgn="auto" latinLnBrk="0" hangingPunct="1">
              <a:lnSpc>
                <a:spcPct val="100000"/>
              </a:lnSpc>
              <a:spcBef>
                <a:spcPts val="0"/>
              </a:spcBef>
              <a:spcAft>
                <a:spcPts val="0"/>
              </a:spcAft>
              <a:buClrTx/>
              <a:buSzTx/>
              <a:buFontTx/>
              <a:buNone/>
              <a:tabLst/>
              <a:defRPr/>
            </a:pPr>
            <a:r>
              <a:rPr lang="en-US" sz="6600" b="1" u="sng" dirty="0">
                <a:solidFill>
                  <a:srgbClr val="44546A">
                    <a:lumMod val="20000"/>
                    <a:lumOff val="80000"/>
                  </a:srgbClr>
                </a:solidFill>
                <a:effectLst>
                  <a:outerShdw blurRad="38100" dist="38100" dir="2700000" algn="tl">
                    <a:srgbClr val="000000">
                      <a:alpha val="43137"/>
                    </a:srgbClr>
                  </a:outerShdw>
                </a:effectLst>
                <a:latin typeface="Franklin Gothic Demi Cond" panose="020B0706030402020204" pitchFamily="34" charset="0"/>
              </a:rPr>
              <a:t>3</a:t>
            </a: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rPr>
              <a:t> </a:t>
            </a:r>
            <a:endParaRPr kumimoji="0" lang="en-US" sz="6600" b="0"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endParaRPr>
          </a:p>
        </p:txBody>
      </p:sp>
      <p:pic>
        <p:nvPicPr>
          <p:cNvPr id="23" name="Picture 22">
            <a:extLst>
              <a:ext uri="{FF2B5EF4-FFF2-40B4-BE49-F238E27FC236}">
                <a16:creationId xmlns:a16="http://schemas.microsoft.com/office/drawing/2014/main" id="{953FC7BC-0222-4814-A89B-2C2E49C68F36}"/>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384887384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id="{A7C4F5D2-FC7C-08DC-FECA-52199E28AC9E}"/>
              </a:ext>
            </a:extLst>
          </p:cNvPr>
          <p:cNvSpPr txBox="1"/>
          <p:nvPr/>
        </p:nvSpPr>
        <p:spPr>
          <a:xfrm>
            <a:off x="375721" y="353337"/>
            <a:ext cx="691044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MIGRATION PLAN</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rPr>
              <a:t>PHASE DESCRIPTION</a:t>
            </a:r>
          </a:p>
        </p:txBody>
      </p:sp>
      <p:graphicFrame>
        <p:nvGraphicFramePr>
          <p:cNvPr id="4" name="Diagram 3">
            <a:extLst>
              <a:ext uri="{FF2B5EF4-FFF2-40B4-BE49-F238E27FC236}">
                <a16:creationId xmlns:a16="http://schemas.microsoft.com/office/drawing/2014/main" id="{156A04E0-4E0C-499D-987C-13A06EA592C5}"/>
              </a:ext>
            </a:extLst>
          </p:cNvPr>
          <p:cNvGraphicFramePr/>
          <p:nvPr>
            <p:extLst>
              <p:ext uri="{D42A27DB-BD31-4B8C-83A1-F6EECF244321}">
                <p14:modId xmlns:p14="http://schemas.microsoft.com/office/powerpoint/2010/main" val="3287140494"/>
              </p:ext>
            </p:extLst>
          </p:nvPr>
        </p:nvGraphicFramePr>
        <p:xfrm>
          <a:off x="783606" y="1760604"/>
          <a:ext cx="10624788" cy="3944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2" name="Group 61">
            <a:extLst>
              <a:ext uri="{FF2B5EF4-FFF2-40B4-BE49-F238E27FC236}">
                <a16:creationId xmlns:a16="http://schemas.microsoft.com/office/drawing/2014/main" id="{DFEEAF4A-A305-4F7A-AC32-D272DED06E5E}"/>
              </a:ext>
            </a:extLst>
          </p:cNvPr>
          <p:cNvGrpSpPr/>
          <p:nvPr/>
        </p:nvGrpSpPr>
        <p:grpSpPr>
          <a:xfrm>
            <a:off x="9420774" y="390586"/>
            <a:ext cx="1503979" cy="513874"/>
            <a:chOff x="10389414" y="188107"/>
            <a:chExt cx="1503979" cy="513874"/>
          </a:xfrm>
        </p:grpSpPr>
        <p:pic>
          <p:nvPicPr>
            <p:cNvPr id="63" name="Picture 62">
              <a:extLst>
                <a:ext uri="{FF2B5EF4-FFF2-40B4-BE49-F238E27FC236}">
                  <a16:creationId xmlns:a16="http://schemas.microsoft.com/office/drawing/2014/main" id="{A14C245F-4215-4BB0-93F8-EF86C21E9E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64" name="Picture 63">
              <a:extLst>
                <a:ext uri="{FF2B5EF4-FFF2-40B4-BE49-F238E27FC236}">
                  <a16:creationId xmlns:a16="http://schemas.microsoft.com/office/drawing/2014/main" id="{4A7CFF82-99AF-474F-AFD2-D7A46CEE8915}"/>
                </a:ext>
              </a:extLst>
            </p:cNvPr>
            <p:cNvPicPr>
              <a:picLocks noChangeAspect="1"/>
            </p:cNvPicPr>
            <p:nvPr/>
          </p:nvPicPr>
          <p:blipFill rotWithShape="1">
            <a:blip r:embed="rId8">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65" name="Picture 64">
            <a:extLst>
              <a:ext uri="{FF2B5EF4-FFF2-40B4-BE49-F238E27FC236}">
                <a16:creationId xmlns:a16="http://schemas.microsoft.com/office/drawing/2014/main" id="{4B94AD47-B33B-4410-9949-3A882D40D295}"/>
              </a:ext>
            </a:extLst>
          </p:cNvPr>
          <p:cNvPicPr>
            <a:picLocks noChangeAspect="1"/>
          </p:cNvPicPr>
          <p:nvPr/>
        </p:nvPicPr>
        <p:blipFill rotWithShape="1">
          <a:blip r:embed="rId9">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66" name="TextBox 65">
            <a:extLst>
              <a:ext uri="{FF2B5EF4-FFF2-40B4-BE49-F238E27FC236}">
                <a16:creationId xmlns:a16="http://schemas.microsoft.com/office/drawing/2014/main" id="{0F47783B-953E-4BB9-8E0D-CF30C99C15E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cxnSp>
        <p:nvCxnSpPr>
          <p:cNvPr id="13" name="Straight Connector 12">
            <a:extLst>
              <a:ext uri="{FF2B5EF4-FFF2-40B4-BE49-F238E27FC236}">
                <a16:creationId xmlns:a16="http://schemas.microsoft.com/office/drawing/2014/main" id="{A5430ED3-3F60-45A3-9805-68CC1D104CAD}"/>
              </a:ext>
            </a:extLst>
          </p:cNvPr>
          <p:cNvCxnSpPr>
            <a:cxnSpLocks/>
          </p:cNvCxnSpPr>
          <p:nvPr/>
        </p:nvCxnSpPr>
        <p:spPr>
          <a:xfrm>
            <a:off x="472703" y="1307444"/>
            <a:ext cx="7884262"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1055918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id="{A7C4F5D2-FC7C-08DC-FECA-52199E28AC9E}"/>
              </a:ext>
            </a:extLst>
          </p:cNvPr>
          <p:cNvSpPr txBox="1"/>
          <p:nvPr/>
        </p:nvSpPr>
        <p:spPr>
          <a:xfrm>
            <a:off x="375721" y="353337"/>
            <a:ext cx="691044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C000"/>
                </a:solidFill>
              </a:rPr>
              <a:t>PRE-</a:t>
            </a:r>
            <a:r>
              <a:rPr kumimoji="0" lang="en-US" sz="28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MIGRATION</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rPr>
              <a:t>DATABASE SYNCHRONIZATION</a:t>
            </a:r>
          </a:p>
        </p:txBody>
      </p:sp>
      <p:pic>
        <p:nvPicPr>
          <p:cNvPr id="19" name="Picture 18">
            <a:extLst>
              <a:ext uri="{FF2B5EF4-FFF2-40B4-BE49-F238E27FC236}">
                <a16:creationId xmlns:a16="http://schemas.microsoft.com/office/drawing/2014/main" id="{82EBB120-67AB-44D4-9D22-400872339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314" y="2362106"/>
            <a:ext cx="628651" cy="628651"/>
          </a:xfrm>
          <a:prstGeom prst="rect">
            <a:avLst/>
          </a:prstGeom>
        </p:spPr>
      </p:pic>
      <p:pic>
        <p:nvPicPr>
          <p:cNvPr id="22" name="Picture 21">
            <a:extLst>
              <a:ext uri="{FF2B5EF4-FFF2-40B4-BE49-F238E27FC236}">
                <a16:creationId xmlns:a16="http://schemas.microsoft.com/office/drawing/2014/main" id="{02167E27-DE29-44AD-9DFC-A02A966A7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5410" y="4341001"/>
            <a:ext cx="741555" cy="494370"/>
          </a:xfrm>
          <a:prstGeom prst="rect">
            <a:avLst/>
          </a:prstGeom>
        </p:spPr>
      </p:pic>
      <p:sp>
        <p:nvSpPr>
          <p:cNvPr id="61" name="TextBox 60">
            <a:extLst>
              <a:ext uri="{FF2B5EF4-FFF2-40B4-BE49-F238E27FC236}">
                <a16:creationId xmlns:a16="http://schemas.microsoft.com/office/drawing/2014/main" id="{7222EE5E-9BF3-4D65-9277-6B3E354AB072}"/>
              </a:ext>
            </a:extLst>
          </p:cNvPr>
          <p:cNvSpPr txBox="1"/>
          <p:nvPr/>
        </p:nvSpPr>
        <p:spPr>
          <a:xfrm>
            <a:off x="8539303" y="1525901"/>
            <a:ext cx="3390918" cy="4401205"/>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1400" b="0" i="1" u="none" strike="noStrike" kern="1200" cap="none" spc="0" normalizeH="0" baseline="0" noProof="0" dirty="0">
                <a:ln>
                  <a:noFill/>
                </a:ln>
                <a:solidFill>
                  <a:schemeClr val="accent2">
                    <a:lumMod val="60000"/>
                    <a:lumOff val="40000"/>
                  </a:schemeClr>
                </a:solidFill>
                <a:effectLst/>
                <a:uLnTx/>
                <a:uFillTx/>
                <a:latin typeface="Gill Sans MT" panose="020B0502020104020203" pitchFamily="34" charset="0"/>
              </a:rPr>
              <a:t>NOTES</a:t>
            </a:r>
            <a:r>
              <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rPr>
              <a:t>:</a:t>
            </a:r>
          </a:p>
          <a:p>
            <a:pPr lvl="0">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Set up AWS DMS (Database Migration Service) to replicate data from Bluehost’s database to RDS in near real-time. </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Enable CDC (Change Data Capture) to keep RDS up-to-date.</a:t>
            </a:r>
          </a:p>
          <a:p>
            <a:pPr marL="342900" lvl="0" indent="-342900">
              <a:buFont typeface="+mj-lt"/>
              <a:buAutoNum type="arabicPeriod"/>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Run checksums to ensure RDS matches Bluehost’s DB. </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Perform test queries on both </a:t>
            </a:r>
            <a:r>
              <a:rPr lang="en-US" sz="1400" i="1" dirty="0" err="1">
                <a:solidFill>
                  <a:schemeClr val="bg1"/>
                </a:solidFill>
                <a:latin typeface="Gill Sans MT" panose="020B0502020104020203" pitchFamily="34" charset="0"/>
              </a:rPr>
              <a:t>DBs.</a:t>
            </a:r>
            <a:endParaRPr lang="en-US" sz="1400" i="1" dirty="0">
              <a:solidFill>
                <a:schemeClr val="bg1"/>
              </a:solidFill>
              <a:latin typeface="Gill Sans MT" panose="020B0502020104020203" pitchFamily="34" charset="0"/>
            </a:endParaRPr>
          </a:p>
          <a:p>
            <a:pPr marL="342900" lvl="0" indent="-342900">
              <a:buFont typeface="+mj-lt"/>
              <a:buAutoNum type="arabicPeriod"/>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Freeze writes on Bluehost DB (maintenance mode). </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Switch application DB config to RDS. </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Confirm all new writes hit RDS only.</a:t>
            </a: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p:txBody>
      </p:sp>
      <p:grpSp>
        <p:nvGrpSpPr>
          <p:cNvPr id="62" name="Group 61">
            <a:extLst>
              <a:ext uri="{FF2B5EF4-FFF2-40B4-BE49-F238E27FC236}">
                <a16:creationId xmlns:a16="http://schemas.microsoft.com/office/drawing/2014/main" id="{DFEEAF4A-A305-4F7A-AC32-D272DED06E5E}"/>
              </a:ext>
            </a:extLst>
          </p:cNvPr>
          <p:cNvGrpSpPr/>
          <p:nvPr/>
        </p:nvGrpSpPr>
        <p:grpSpPr>
          <a:xfrm>
            <a:off x="9420774" y="390586"/>
            <a:ext cx="1503979" cy="513874"/>
            <a:chOff x="10389414" y="188107"/>
            <a:chExt cx="1503979" cy="513874"/>
          </a:xfrm>
        </p:grpSpPr>
        <p:pic>
          <p:nvPicPr>
            <p:cNvPr id="63" name="Picture 62">
              <a:extLst>
                <a:ext uri="{FF2B5EF4-FFF2-40B4-BE49-F238E27FC236}">
                  <a16:creationId xmlns:a16="http://schemas.microsoft.com/office/drawing/2014/main" id="{A14C245F-4215-4BB0-93F8-EF86C21E9E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64" name="Picture 63">
              <a:extLst>
                <a:ext uri="{FF2B5EF4-FFF2-40B4-BE49-F238E27FC236}">
                  <a16:creationId xmlns:a16="http://schemas.microsoft.com/office/drawing/2014/main" id="{4A7CFF82-99AF-474F-AFD2-D7A46CEE8915}"/>
                </a:ext>
              </a:extLst>
            </p:cNvPr>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65" name="Picture 64">
            <a:extLst>
              <a:ext uri="{FF2B5EF4-FFF2-40B4-BE49-F238E27FC236}">
                <a16:creationId xmlns:a16="http://schemas.microsoft.com/office/drawing/2014/main" id="{4B94AD47-B33B-4410-9949-3A882D40D295}"/>
              </a:ext>
            </a:extLst>
          </p:cNvPr>
          <p:cNvPicPr>
            <a:picLocks noChangeAspect="1"/>
          </p:cNvPicPr>
          <p:nvPr/>
        </p:nvPicPr>
        <p:blipFill rotWithShape="1">
          <a:blip r:embed="rId6">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66" name="TextBox 65">
            <a:extLst>
              <a:ext uri="{FF2B5EF4-FFF2-40B4-BE49-F238E27FC236}">
                <a16:creationId xmlns:a16="http://schemas.microsoft.com/office/drawing/2014/main" id="{0F47783B-953E-4BB9-8E0D-CF30C99C15E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pic>
        <p:nvPicPr>
          <p:cNvPr id="53" name="Picture 52">
            <a:extLst>
              <a:ext uri="{FF2B5EF4-FFF2-40B4-BE49-F238E27FC236}">
                <a16:creationId xmlns:a16="http://schemas.microsoft.com/office/drawing/2014/main" id="{250DAC0A-7209-44D8-9931-29F06B3621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282" y="2133537"/>
            <a:ext cx="8430021" cy="2953625"/>
          </a:xfrm>
          <a:prstGeom prst="rect">
            <a:avLst/>
          </a:prstGeom>
        </p:spPr>
      </p:pic>
      <p:cxnSp>
        <p:nvCxnSpPr>
          <p:cNvPr id="13" name="Straight Connector 12">
            <a:extLst>
              <a:ext uri="{FF2B5EF4-FFF2-40B4-BE49-F238E27FC236}">
                <a16:creationId xmlns:a16="http://schemas.microsoft.com/office/drawing/2014/main" id="{A5430ED3-3F60-45A3-9805-68CC1D104CAD}"/>
              </a:ext>
            </a:extLst>
          </p:cNvPr>
          <p:cNvCxnSpPr>
            <a:cxnSpLocks/>
          </p:cNvCxnSpPr>
          <p:nvPr/>
        </p:nvCxnSpPr>
        <p:spPr>
          <a:xfrm>
            <a:off x="472703" y="1307444"/>
            <a:ext cx="7884262"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6795439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id="{A7C4F5D2-FC7C-08DC-FECA-52199E28AC9E}"/>
              </a:ext>
            </a:extLst>
          </p:cNvPr>
          <p:cNvSpPr txBox="1"/>
          <p:nvPr/>
        </p:nvSpPr>
        <p:spPr>
          <a:xfrm>
            <a:off x="375721" y="353337"/>
            <a:ext cx="691044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PRE-MIGRATION</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7E6E6"/>
                </a:solidFill>
              </a:rPr>
              <a:t>OBJECT STORAGE</a:t>
            </a:r>
            <a:r>
              <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rPr>
              <a:t> SYNCHRONIZATION</a:t>
            </a:r>
          </a:p>
        </p:txBody>
      </p:sp>
      <p:pic>
        <p:nvPicPr>
          <p:cNvPr id="19" name="Picture 18">
            <a:extLst>
              <a:ext uri="{FF2B5EF4-FFF2-40B4-BE49-F238E27FC236}">
                <a16:creationId xmlns:a16="http://schemas.microsoft.com/office/drawing/2014/main" id="{82EBB120-67AB-44D4-9D22-400872339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314" y="2362106"/>
            <a:ext cx="628651" cy="628651"/>
          </a:xfrm>
          <a:prstGeom prst="rect">
            <a:avLst/>
          </a:prstGeom>
        </p:spPr>
      </p:pic>
      <p:pic>
        <p:nvPicPr>
          <p:cNvPr id="22" name="Picture 21">
            <a:extLst>
              <a:ext uri="{FF2B5EF4-FFF2-40B4-BE49-F238E27FC236}">
                <a16:creationId xmlns:a16="http://schemas.microsoft.com/office/drawing/2014/main" id="{02167E27-DE29-44AD-9DFC-A02A966A7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5410" y="4341001"/>
            <a:ext cx="741555" cy="494370"/>
          </a:xfrm>
          <a:prstGeom prst="rect">
            <a:avLst/>
          </a:prstGeom>
        </p:spPr>
      </p:pic>
      <p:grpSp>
        <p:nvGrpSpPr>
          <p:cNvPr id="62" name="Group 61">
            <a:extLst>
              <a:ext uri="{FF2B5EF4-FFF2-40B4-BE49-F238E27FC236}">
                <a16:creationId xmlns:a16="http://schemas.microsoft.com/office/drawing/2014/main" id="{DFEEAF4A-A305-4F7A-AC32-D272DED06E5E}"/>
              </a:ext>
            </a:extLst>
          </p:cNvPr>
          <p:cNvGrpSpPr/>
          <p:nvPr/>
        </p:nvGrpSpPr>
        <p:grpSpPr>
          <a:xfrm>
            <a:off x="9420774" y="390586"/>
            <a:ext cx="1503979" cy="513874"/>
            <a:chOff x="10389414" y="188107"/>
            <a:chExt cx="1503979" cy="513874"/>
          </a:xfrm>
        </p:grpSpPr>
        <p:pic>
          <p:nvPicPr>
            <p:cNvPr id="63" name="Picture 62">
              <a:extLst>
                <a:ext uri="{FF2B5EF4-FFF2-40B4-BE49-F238E27FC236}">
                  <a16:creationId xmlns:a16="http://schemas.microsoft.com/office/drawing/2014/main" id="{A14C245F-4215-4BB0-93F8-EF86C21E9E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64" name="Picture 63">
              <a:extLst>
                <a:ext uri="{FF2B5EF4-FFF2-40B4-BE49-F238E27FC236}">
                  <a16:creationId xmlns:a16="http://schemas.microsoft.com/office/drawing/2014/main" id="{4A7CFF82-99AF-474F-AFD2-D7A46CEE8915}"/>
                </a:ext>
              </a:extLst>
            </p:cNvPr>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65" name="Picture 64">
            <a:extLst>
              <a:ext uri="{FF2B5EF4-FFF2-40B4-BE49-F238E27FC236}">
                <a16:creationId xmlns:a16="http://schemas.microsoft.com/office/drawing/2014/main" id="{4B94AD47-B33B-4410-9949-3A882D40D295}"/>
              </a:ext>
            </a:extLst>
          </p:cNvPr>
          <p:cNvPicPr>
            <a:picLocks noChangeAspect="1"/>
          </p:cNvPicPr>
          <p:nvPr/>
        </p:nvPicPr>
        <p:blipFill rotWithShape="1">
          <a:blip r:embed="rId6">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66" name="TextBox 65">
            <a:extLst>
              <a:ext uri="{FF2B5EF4-FFF2-40B4-BE49-F238E27FC236}">
                <a16:creationId xmlns:a16="http://schemas.microsoft.com/office/drawing/2014/main" id="{0F47783B-953E-4BB9-8E0D-CF30C99C15E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pic>
        <p:nvPicPr>
          <p:cNvPr id="3" name="Picture 2">
            <a:extLst>
              <a:ext uri="{FF2B5EF4-FFF2-40B4-BE49-F238E27FC236}">
                <a16:creationId xmlns:a16="http://schemas.microsoft.com/office/drawing/2014/main" id="{0F13FB2A-9E9F-4EED-B923-B2C8FEFC07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69" y="2161101"/>
            <a:ext cx="8356965" cy="2926061"/>
          </a:xfrm>
          <a:prstGeom prst="rect">
            <a:avLst/>
          </a:prstGeom>
        </p:spPr>
      </p:pic>
      <p:sp>
        <p:nvSpPr>
          <p:cNvPr id="17" name="TextBox 16">
            <a:extLst>
              <a:ext uri="{FF2B5EF4-FFF2-40B4-BE49-F238E27FC236}">
                <a16:creationId xmlns:a16="http://schemas.microsoft.com/office/drawing/2014/main" id="{53C6F867-ED54-4AC2-A962-6B5230F04036}"/>
              </a:ext>
            </a:extLst>
          </p:cNvPr>
          <p:cNvSpPr txBox="1"/>
          <p:nvPr/>
        </p:nvSpPr>
        <p:spPr>
          <a:xfrm>
            <a:off x="8539303" y="2362106"/>
            <a:ext cx="3390918" cy="2246769"/>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1400" b="0" i="1" u="none" strike="noStrike" kern="1200" cap="none" spc="0" normalizeH="0" baseline="0" noProof="0" dirty="0">
                <a:ln>
                  <a:noFill/>
                </a:ln>
                <a:solidFill>
                  <a:schemeClr val="accent2">
                    <a:lumMod val="60000"/>
                    <a:lumOff val="40000"/>
                  </a:schemeClr>
                </a:solidFill>
                <a:effectLst/>
                <a:uLnTx/>
                <a:uFillTx/>
                <a:latin typeface="Gill Sans MT" panose="020B0502020104020203" pitchFamily="34" charset="0"/>
              </a:rPr>
              <a:t>NOTES</a:t>
            </a:r>
            <a:r>
              <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rPr>
              <a:t>:</a:t>
            </a:r>
          </a:p>
          <a:p>
            <a:pPr lvl="0">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Use AWS </a:t>
            </a:r>
            <a:r>
              <a:rPr lang="en-US" sz="1400" i="1" dirty="0" err="1">
                <a:solidFill>
                  <a:schemeClr val="bg1"/>
                </a:solidFill>
                <a:latin typeface="Gill Sans MT" panose="020B0502020104020203" pitchFamily="34" charset="0"/>
              </a:rPr>
              <a:t>DataSync</a:t>
            </a:r>
            <a:r>
              <a:rPr lang="en-US" sz="1400" i="1" dirty="0">
                <a:solidFill>
                  <a:schemeClr val="bg1"/>
                </a:solidFill>
                <a:latin typeface="Gill Sans MT" panose="020B0502020104020203" pitchFamily="34" charset="0"/>
              </a:rPr>
              <a:t> to copy existing files to S3</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Modify the PHP app to read/write files from S3 instead of Bluehost storage. </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Validate file access from S3.</a:t>
            </a:r>
          </a:p>
          <a:p>
            <a:pPr marL="342900" lvl="0" indent="-342900">
              <a:buFont typeface="+mj-lt"/>
              <a:buAutoNum type="arabicPeriod"/>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p:txBody>
      </p:sp>
      <p:cxnSp>
        <p:nvCxnSpPr>
          <p:cNvPr id="13" name="Straight Connector 12">
            <a:extLst>
              <a:ext uri="{FF2B5EF4-FFF2-40B4-BE49-F238E27FC236}">
                <a16:creationId xmlns:a16="http://schemas.microsoft.com/office/drawing/2014/main" id="{DE1543C4-8483-4EE0-B106-17756F21F521}"/>
              </a:ext>
            </a:extLst>
          </p:cNvPr>
          <p:cNvCxnSpPr>
            <a:cxnSpLocks/>
          </p:cNvCxnSpPr>
          <p:nvPr/>
        </p:nvCxnSpPr>
        <p:spPr>
          <a:xfrm>
            <a:off x="472703" y="1307444"/>
            <a:ext cx="7884262"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7885372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id="{A7C4F5D2-FC7C-08DC-FECA-52199E28AC9E}"/>
              </a:ext>
            </a:extLst>
          </p:cNvPr>
          <p:cNvSpPr txBox="1"/>
          <p:nvPr/>
        </p:nvSpPr>
        <p:spPr>
          <a:xfrm>
            <a:off x="375721" y="353337"/>
            <a:ext cx="691044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CUTOVER STRATEGY</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7E6E6"/>
                </a:solidFill>
              </a:rPr>
              <a:t>CANARY RELEASING METHOD</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p:txBody>
      </p:sp>
      <p:pic>
        <p:nvPicPr>
          <p:cNvPr id="19" name="Picture 18">
            <a:extLst>
              <a:ext uri="{FF2B5EF4-FFF2-40B4-BE49-F238E27FC236}">
                <a16:creationId xmlns:a16="http://schemas.microsoft.com/office/drawing/2014/main" id="{82EBB120-67AB-44D4-9D22-400872339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314" y="2362106"/>
            <a:ext cx="628651" cy="628651"/>
          </a:xfrm>
          <a:prstGeom prst="rect">
            <a:avLst/>
          </a:prstGeom>
        </p:spPr>
      </p:pic>
      <p:pic>
        <p:nvPicPr>
          <p:cNvPr id="22" name="Picture 21">
            <a:extLst>
              <a:ext uri="{FF2B5EF4-FFF2-40B4-BE49-F238E27FC236}">
                <a16:creationId xmlns:a16="http://schemas.microsoft.com/office/drawing/2014/main" id="{02167E27-DE29-44AD-9DFC-A02A966A7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5410" y="4341001"/>
            <a:ext cx="741555" cy="494370"/>
          </a:xfrm>
          <a:prstGeom prst="rect">
            <a:avLst/>
          </a:prstGeom>
        </p:spPr>
      </p:pic>
      <p:pic>
        <p:nvPicPr>
          <p:cNvPr id="49" name="Picture 48">
            <a:extLst>
              <a:ext uri="{FF2B5EF4-FFF2-40B4-BE49-F238E27FC236}">
                <a16:creationId xmlns:a16="http://schemas.microsoft.com/office/drawing/2014/main" id="{9BC5B6A5-8BD1-4554-89C6-B996D3D17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663" y="2189828"/>
            <a:ext cx="8269358" cy="2897334"/>
          </a:xfrm>
          <a:prstGeom prst="rect">
            <a:avLst/>
          </a:prstGeom>
        </p:spPr>
      </p:pic>
      <p:sp>
        <p:nvSpPr>
          <p:cNvPr id="61" name="TextBox 60">
            <a:extLst>
              <a:ext uri="{FF2B5EF4-FFF2-40B4-BE49-F238E27FC236}">
                <a16:creationId xmlns:a16="http://schemas.microsoft.com/office/drawing/2014/main" id="{7222EE5E-9BF3-4D65-9277-6B3E354AB072}"/>
              </a:ext>
            </a:extLst>
          </p:cNvPr>
          <p:cNvSpPr txBox="1"/>
          <p:nvPr/>
        </p:nvSpPr>
        <p:spPr>
          <a:xfrm>
            <a:off x="8539303" y="2194062"/>
            <a:ext cx="3390918" cy="1600438"/>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1400" b="0" i="1" u="none" strike="noStrike" kern="1200" cap="none" spc="0" normalizeH="0" baseline="0" noProof="0" dirty="0">
                <a:ln>
                  <a:noFill/>
                </a:ln>
                <a:solidFill>
                  <a:schemeClr val="accent2">
                    <a:lumMod val="60000"/>
                    <a:lumOff val="40000"/>
                  </a:schemeClr>
                </a:solidFill>
                <a:effectLst/>
                <a:uLnTx/>
                <a:uFillTx/>
                <a:latin typeface="Gill Sans MT" panose="020B0502020104020203" pitchFamily="34" charset="0"/>
              </a:rPr>
              <a:t>NOTES</a:t>
            </a:r>
            <a:r>
              <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rPr>
              <a:t>:</a:t>
            </a:r>
          </a:p>
          <a:p>
            <a:pPr lvl="0">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lvl="0">
              <a:defRPr/>
            </a:pPr>
            <a:r>
              <a:rPr lang="en-US" sz="1400" i="1" dirty="0">
                <a:solidFill>
                  <a:schemeClr val="bg1"/>
                </a:solidFill>
                <a:latin typeface="Gill Sans MT" panose="020B0502020104020203" pitchFamily="34" charset="0"/>
              </a:rPr>
              <a:t>The Canary Releasing method focuses on how to cutover the business logic and DNS once the database and Object storage have both been replicated, synchronized and tested on our target AWS environment, </a:t>
            </a: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p:txBody>
      </p:sp>
      <p:grpSp>
        <p:nvGrpSpPr>
          <p:cNvPr id="62" name="Group 61">
            <a:extLst>
              <a:ext uri="{FF2B5EF4-FFF2-40B4-BE49-F238E27FC236}">
                <a16:creationId xmlns:a16="http://schemas.microsoft.com/office/drawing/2014/main" id="{DFEEAF4A-A305-4F7A-AC32-D272DED06E5E}"/>
              </a:ext>
            </a:extLst>
          </p:cNvPr>
          <p:cNvGrpSpPr/>
          <p:nvPr/>
        </p:nvGrpSpPr>
        <p:grpSpPr>
          <a:xfrm>
            <a:off x="9420774" y="390586"/>
            <a:ext cx="1503979" cy="513874"/>
            <a:chOff x="10389414" y="188107"/>
            <a:chExt cx="1503979" cy="513874"/>
          </a:xfrm>
        </p:grpSpPr>
        <p:pic>
          <p:nvPicPr>
            <p:cNvPr id="63" name="Picture 62">
              <a:extLst>
                <a:ext uri="{FF2B5EF4-FFF2-40B4-BE49-F238E27FC236}">
                  <a16:creationId xmlns:a16="http://schemas.microsoft.com/office/drawing/2014/main" id="{A14C245F-4215-4BB0-93F8-EF86C21E9E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64" name="Picture 63">
              <a:extLst>
                <a:ext uri="{FF2B5EF4-FFF2-40B4-BE49-F238E27FC236}">
                  <a16:creationId xmlns:a16="http://schemas.microsoft.com/office/drawing/2014/main" id="{4A7CFF82-99AF-474F-AFD2-D7A46CEE8915}"/>
                </a:ext>
              </a:extLst>
            </p:cNvPr>
            <p:cNvPicPr>
              <a:picLocks noChangeAspect="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65" name="Picture 64">
            <a:extLst>
              <a:ext uri="{FF2B5EF4-FFF2-40B4-BE49-F238E27FC236}">
                <a16:creationId xmlns:a16="http://schemas.microsoft.com/office/drawing/2014/main" id="{4B94AD47-B33B-4410-9949-3A882D40D295}"/>
              </a:ext>
            </a:extLst>
          </p:cNvPr>
          <p:cNvPicPr>
            <a:picLocks noChangeAspect="1"/>
          </p:cNvPicPr>
          <p:nvPr/>
        </p:nvPicPr>
        <p:blipFill rotWithShape="1">
          <a:blip r:embed="rId7">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66" name="TextBox 65">
            <a:extLst>
              <a:ext uri="{FF2B5EF4-FFF2-40B4-BE49-F238E27FC236}">
                <a16:creationId xmlns:a16="http://schemas.microsoft.com/office/drawing/2014/main" id="{0F47783B-953E-4BB9-8E0D-CF30C99C15E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cxnSp>
        <p:nvCxnSpPr>
          <p:cNvPr id="13" name="Straight Connector 12">
            <a:extLst>
              <a:ext uri="{FF2B5EF4-FFF2-40B4-BE49-F238E27FC236}">
                <a16:creationId xmlns:a16="http://schemas.microsoft.com/office/drawing/2014/main" id="{94F7649B-8D62-45DF-BC86-1868A1BC06F0}"/>
              </a:ext>
            </a:extLst>
          </p:cNvPr>
          <p:cNvCxnSpPr>
            <a:cxnSpLocks/>
          </p:cNvCxnSpPr>
          <p:nvPr/>
        </p:nvCxnSpPr>
        <p:spPr>
          <a:xfrm>
            <a:off x="472703" y="1307444"/>
            <a:ext cx="7957318"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636069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id="{A7C4F5D2-FC7C-08DC-FECA-52199E28AC9E}"/>
              </a:ext>
            </a:extLst>
          </p:cNvPr>
          <p:cNvSpPr txBox="1"/>
          <p:nvPr/>
        </p:nvSpPr>
        <p:spPr>
          <a:xfrm>
            <a:off x="375721" y="353337"/>
            <a:ext cx="691044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CUTOVER STRATEGY</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rPr>
              <a:t>PHASE 1 – DEPLOY API GATEWAY</a:t>
            </a:r>
          </a:p>
        </p:txBody>
      </p:sp>
      <p:pic>
        <p:nvPicPr>
          <p:cNvPr id="19" name="Picture 18">
            <a:extLst>
              <a:ext uri="{FF2B5EF4-FFF2-40B4-BE49-F238E27FC236}">
                <a16:creationId xmlns:a16="http://schemas.microsoft.com/office/drawing/2014/main" id="{82EBB120-67AB-44D4-9D22-400872339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314" y="2362106"/>
            <a:ext cx="628651" cy="628651"/>
          </a:xfrm>
          <a:prstGeom prst="rect">
            <a:avLst/>
          </a:prstGeom>
        </p:spPr>
      </p:pic>
      <p:pic>
        <p:nvPicPr>
          <p:cNvPr id="22" name="Picture 21">
            <a:extLst>
              <a:ext uri="{FF2B5EF4-FFF2-40B4-BE49-F238E27FC236}">
                <a16:creationId xmlns:a16="http://schemas.microsoft.com/office/drawing/2014/main" id="{02167E27-DE29-44AD-9DFC-A02A966A7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5410" y="4341001"/>
            <a:ext cx="741555" cy="494370"/>
          </a:xfrm>
          <a:prstGeom prst="rect">
            <a:avLst/>
          </a:prstGeom>
        </p:spPr>
      </p:pic>
      <p:pic>
        <p:nvPicPr>
          <p:cNvPr id="3" name="Picture 2">
            <a:extLst>
              <a:ext uri="{FF2B5EF4-FFF2-40B4-BE49-F238E27FC236}">
                <a16:creationId xmlns:a16="http://schemas.microsoft.com/office/drawing/2014/main" id="{341DFCEC-9C05-4FE6-9C4B-EAA478D884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926" y="2121787"/>
            <a:ext cx="8356965" cy="2965375"/>
          </a:xfrm>
          <a:prstGeom prst="rect">
            <a:avLst/>
          </a:prstGeom>
        </p:spPr>
      </p:pic>
      <p:sp>
        <p:nvSpPr>
          <p:cNvPr id="10" name="TextBox 9">
            <a:extLst>
              <a:ext uri="{FF2B5EF4-FFF2-40B4-BE49-F238E27FC236}">
                <a16:creationId xmlns:a16="http://schemas.microsoft.com/office/drawing/2014/main" id="{1E7DFFCB-7572-4506-8A9F-DABEA330F923}"/>
              </a:ext>
            </a:extLst>
          </p:cNvPr>
          <p:cNvSpPr txBox="1"/>
          <p:nvPr/>
        </p:nvSpPr>
        <p:spPr>
          <a:xfrm>
            <a:off x="8618815" y="2194062"/>
            <a:ext cx="3390918" cy="353943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1400" b="0" i="1" u="none" strike="noStrike" kern="1200" cap="none" spc="0" normalizeH="0" baseline="0" noProof="0" dirty="0">
                <a:ln>
                  <a:noFill/>
                </a:ln>
                <a:solidFill>
                  <a:schemeClr val="accent2">
                    <a:lumMod val="60000"/>
                    <a:lumOff val="40000"/>
                  </a:schemeClr>
                </a:solidFill>
                <a:effectLst/>
                <a:uLnTx/>
                <a:uFillTx/>
                <a:latin typeface="Gill Sans MT" panose="020B0502020104020203" pitchFamily="34" charset="0"/>
              </a:rPr>
              <a:t>NOTES</a:t>
            </a:r>
            <a:r>
              <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rPr>
              <a:t>:</a:t>
            </a:r>
          </a:p>
          <a:p>
            <a:pPr lvl="0">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lvl="0">
              <a:defRPr/>
            </a:pPr>
            <a:r>
              <a:rPr lang="en-US" sz="1400" b="1" dirty="0">
                <a:solidFill>
                  <a:schemeClr val="bg1"/>
                </a:solidFill>
                <a:latin typeface="Gill Sans MT" panose="020B0502020104020203" pitchFamily="34" charset="0"/>
              </a:rPr>
              <a:t>API Gateway</a:t>
            </a:r>
            <a:br>
              <a:rPr lang="en-US" sz="1400" i="1" dirty="0">
                <a:solidFill>
                  <a:schemeClr val="bg1"/>
                </a:solidFill>
                <a:latin typeface="Gill Sans MT" panose="020B0502020104020203" pitchFamily="34" charset="0"/>
              </a:rPr>
            </a:br>
            <a:r>
              <a:rPr lang="en-US" sz="1400" i="1" dirty="0">
                <a:solidFill>
                  <a:schemeClr val="bg1"/>
                </a:solidFill>
                <a:latin typeface="Gill Sans MT" panose="020B0502020104020203" pitchFamily="34" charset="0"/>
              </a:rPr>
              <a:t>Set up a proxy or load balancer that will route traffic from the Bluehost DNS to both the old Bluehost infrastructure and our new AWS infrastructure.</a:t>
            </a:r>
          </a:p>
          <a:p>
            <a:pPr lvl="0">
              <a:defRPr/>
            </a:pPr>
            <a:endParaRPr lang="en-US" sz="1400" i="1" dirty="0">
              <a:solidFill>
                <a:schemeClr val="bg1"/>
              </a:solidFill>
              <a:latin typeface="Gill Sans MT" panose="020B0502020104020203" pitchFamily="34" charset="0"/>
            </a:endParaRPr>
          </a:p>
          <a:p>
            <a:pPr lvl="0">
              <a:defRPr/>
            </a:pPr>
            <a:r>
              <a:rPr lang="en-US" sz="1400" i="1" dirty="0">
                <a:solidFill>
                  <a:schemeClr val="bg1"/>
                </a:solidFill>
                <a:latin typeface="Gill Sans MT" panose="020B0502020104020203" pitchFamily="34" charset="0"/>
              </a:rPr>
              <a:t>Start by routing a small percentage of traffic to  our new AWS infrastructure (say 5-10%).</a:t>
            </a:r>
          </a:p>
          <a:p>
            <a:pPr lvl="0">
              <a:defRPr/>
            </a:pPr>
            <a:endParaRPr lang="en-US" sz="1400" i="1" dirty="0">
              <a:solidFill>
                <a:schemeClr val="bg1"/>
              </a:solidFill>
              <a:latin typeface="Gill Sans MT" panose="020B0502020104020203" pitchFamily="34" charset="0"/>
            </a:endParaRPr>
          </a:p>
          <a:p>
            <a:pPr lvl="0">
              <a:defRPr/>
            </a:pPr>
            <a:r>
              <a:rPr lang="en-US" sz="1400" b="1" dirty="0">
                <a:solidFill>
                  <a:schemeClr val="bg1"/>
                </a:solidFill>
                <a:latin typeface="Gill Sans MT" panose="020B0502020104020203" pitchFamily="34" charset="0"/>
              </a:rPr>
              <a:t>Monitor and test:</a:t>
            </a:r>
          </a:p>
          <a:p>
            <a:pPr lvl="0">
              <a:defRPr/>
            </a:pPr>
            <a:r>
              <a:rPr lang="en-US" sz="1400" i="1" dirty="0">
                <a:solidFill>
                  <a:schemeClr val="bg1"/>
                </a:solidFill>
                <a:latin typeface="Gill Sans MT" panose="020B0502020104020203" pitchFamily="34" charset="0"/>
              </a:rPr>
              <a:t>Monitor the performance and behavior of the new AWS infrastructure, and test your application thoroughly to ensure everything works as expected.</a:t>
            </a: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p:txBody>
      </p:sp>
      <p:grpSp>
        <p:nvGrpSpPr>
          <p:cNvPr id="11" name="Group 10">
            <a:extLst>
              <a:ext uri="{FF2B5EF4-FFF2-40B4-BE49-F238E27FC236}">
                <a16:creationId xmlns:a16="http://schemas.microsoft.com/office/drawing/2014/main" id="{126F07D8-F5D0-45B8-9CEE-0154A6114A6E}"/>
              </a:ext>
            </a:extLst>
          </p:cNvPr>
          <p:cNvGrpSpPr/>
          <p:nvPr/>
        </p:nvGrpSpPr>
        <p:grpSpPr>
          <a:xfrm>
            <a:off x="9420774" y="390586"/>
            <a:ext cx="1503979" cy="513874"/>
            <a:chOff x="10389414" y="188107"/>
            <a:chExt cx="1503979" cy="513874"/>
          </a:xfrm>
        </p:grpSpPr>
        <p:pic>
          <p:nvPicPr>
            <p:cNvPr id="12" name="Picture 11">
              <a:extLst>
                <a:ext uri="{FF2B5EF4-FFF2-40B4-BE49-F238E27FC236}">
                  <a16:creationId xmlns:a16="http://schemas.microsoft.com/office/drawing/2014/main" id="{2EF63704-B1A8-4153-82CC-F942EE93B8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3" name="Picture 12">
              <a:extLst>
                <a:ext uri="{FF2B5EF4-FFF2-40B4-BE49-F238E27FC236}">
                  <a16:creationId xmlns:a16="http://schemas.microsoft.com/office/drawing/2014/main" id="{11538BCF-1DD2-402B-BD52-708AA536DC41}"/>
                </a:ext>
              </a:extLst>
            </p:cNvPr>
            <p:cNvPicPr>
              <a:picLocks noChangeAspect="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4" name="Picture 13">
            <a:extLst>
              <a:ext uri="{FF2B5EF4-FFF2-40B4-BE49-F238E27FC236}">
                <a16:creationId xmlns:a16="http://schemas.microsoft.com/office/drawing/2014/main" id="{09D83C05-8ECE-46E2-A570-E6C2CBD84A72}"/>
              </a:ext>
            </a:extLst>
          </p:cNvPr>
          <p:cNvPicPr>
            <a:picLocks noChangeAspect="1"/>
          </p:cNvPicPr>
          <p:nvPr/>
        </p:nvPicPr>
        <p:blipFill rotWithShape="1">
          <a:blip r:embed="rId7">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15" name="TextBox 14">
            <a:extLst>
              <a:ext uri="{FF2B5EF4-FFF2-40B4-BE49-F238E27FC236}">
                <a16:creationId xmlns:a16="http://schemas.microsoft.com/office/drawing/2014/main" id="{28E5E355-206F-44A3-A1FB-3474E862C79E}"/>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cxnSp>
        <p:nvCxnSpPr>
          <p:cNvPr id="17" name="Straight Connector 16">
            <a:extLst>
              <a:ext uri="{FF2B5EF4-FFF2-40B4-BE49-F238E27FC236}">
                <a16:creationId xmlns:a16="http://schemas.microsoft.com/office/drawing/2014/main" id="{F915BB59-CD98-47F4-985F-34A651975B8D}"/>
              </a:ext>
            </a:extLst>
          </p:cNvPr>
          <p:cNvCxnSpPr>
            <a:cxnSpLocks/>
          </p:cNvCxnSpPr>
          <p:nvPr/>
        </p:nvCxnSpPr>
        <p:spPr>
          <a:xfrm>
            <a:off x="472703" y="1307444"/>
            <a:ext cx="7884262"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7717864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id="{A7C4F5D2-FC7C-08DC-FECA-52199E28AC9E}"/>
              </a:ext>
            </a:extLst>
          </p:cNvPr>
          <p:cNvSpPr txBox="1"/>
          <p:nvPr/>
        </p:nvSpPr>
        <p:spPr>
          <a:xfrm>
            <a:off x="375721" y="353337"/>
            <a:ext cx="691044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CUTOVER STRATEGY</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rPr>
              <a:t>PHASE 2 – ROUTE ENTIRE TRAFFIC AFTER TESTING</a:t>
            </a:r>
          </a:p>
        </p:txBody>
      </p:sp>
      <p:pic>
        <p:nvPicPr>
          <p:cNvPr id="19" name="Picture 18">
            <a:extLst>
              <a:ext uri="{FF2B5EF4-FFF2-40B4-BE49-F238E27FC236}">
                <a16:creationId xmlns:a16="http://schemas.microsoft.com/office/drawing/2014/main" id="{82EBB120-67AB-44D4-9D22-400872339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314" y="2362106"/>
            <a:ext cx="628651" cy="628651"/>
          </a:xfrm>
          <a:prstGeom prst="rect">
            <a:avLst/>
          </a:prstGeom>
        </p:spPr>
      </p:pic>
      <p:pic>
        <p:nvPicPr>
          <p:cNvPr id="22" name="Picture 21">
            <a:extLst>
              <a:ext uri="{FF2B5EF4-FFF2-40B4-BE49-F238E27FC236}">
                <a16:creationId xmlns:a16="http://schemas.microsoft.com/office/drawing/2014/main" id="{02167E27-DE29-44AD-9DFC-A02A966A7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5410" y="4341001"/>
            <a:ext cx="741555" cy="494370"/>
          </a:xfrm>
          <a:prstGeom prst="rect">
            <a:avLst/>
          </a:prstGeom>
        </p:spPr>
      </p:pic>
      <p:pic>
        <p:nvPicPr>
          <p:cNvPr id="4" name="Picture 3">
            <a:extLst>
              <a:ext uri="{FF2B5EF4-FFF2-40B4-BE49-F238E27FC236}">
                <a16:creationId xmlns:a16="http://schemas.microsoft.com/office/drawing/2014/main" id="{4B0CA99C-126C-4B6C-9B00-00622B47D2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776" y="2121787"/>
            <a:ext cx="8477135" cy="3010039"/>
          </a:xfrm>
          <a:prstGeom prst="rect">
            <a:avLst/>
          </a:prstGeom>
        </p:spPr>
      </p:pic>
      <p:sp>
        <p:nvSpPr>
          <p:cNvPr id="12" name="TextBox 11">
            <a:extLst>
              <a:ext uri="{FF2B5EF4-FFF2-40B4-BE49-F238E27FC236}">
                <a16:creationId xmlns:a16="http://schemas.microsoft.com/office/drawing/2014/main" id="{43F89A33-22ED-4FEE-98A4-0015732DD50B}"/>
              </a:ext>
            </a:extLst>
          </p:cNvPr>
          <p:cNvSpPr txBox="1"/>
          <p:nvPr/>
        </p:nvSpPr>
        <p:spPr>
          <a:xfrm>
            <a:off x="8622911" y="2740563"/>
            <a:ext cx="3390918" cy="1600438"/>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1400" b="0" i="1" u="none" strike="noStrike" kern="1200" cap="none" spc="0" normalizeH="0" baseline="0" noProof="0" dirty="0">
                <a:ln>
                  <a:noFill/>
                </a:ln>
                <a:solidFill>
                  <a:schemeClr val="accent2">
                    <a:lumMod val="60000"/>
                    <a:lumOff val="40000"/>
                  </a:schemeClr>
                </a:solidFill>
                <a:effectLst/>
                <a:uLnTx/>
                <a:uFillTx/>
                <a:latin typeface="Gill Sans MT" panose="020B0502020104020203" pitchFamily="34" charset="0"/>
              </a:rPr>
              <a:t>NOTES</a:t>
            </a:r>
            <a:r>
              <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rPr>
              <a:t>:</a:t>
            </a:r>
          </a:p>
          <a:p>
            <a:pPr lvl="0">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lvl="0">
              <a:defRPr/>
            </a:pPr>
            <a:r>
              <a:rPr lang="en-US" sz="1400" b="1" dirty="0">
                <a:solidFill>
                  <a:schemeClr val="bg1"/>
                </a:solidFill>
                <a:latin typeface="Gill Sans MT" panose="020B0502020104020203" pitchFamily="34" charset="0"/>
              </a:rPr>
              <a:t>Gradually increase traffic to AWS</a:t>
            </a:r>
            <a:br>
              <a:rPr lang="en-US" sz="1400" i="1" dirty="0">
                <a:solidFill>
                  <a:schemeClr val="bg1"/>
                </a:solidFill>
                <a:latin typeface="Gill Sans MT" panose="020B0502020104020203" pitchFamily="34" charset="0"/>
              </a:rPr>
            </a:br>
            <a:r>
              <a:rPr lang="en-US" sz="1400" i="1" dirty="0">
                <a:solidFill>
                  <a:schemeClr val="bg1"/>
                </a:solidFill>
                <a:latin typeface="Gill Sans MT" panose="020B0502020104020203" pitchFamily="34" charset="0"/>
              </a:rPr>
              <a:t>Gradually increase the percentage of traffic routed to AWS until all traffic is being routed to the new infrastructure once we are confident in the new setup</a:t>
            </a: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p:txBody>
      </p:sp>
      <p:grpSp>
        <p:nvGrpSpPr>
          <p:cNvPr id="13" name="Group 12">
            <a:extLst>
              <a:ext uri="{FF2B5EF4-FFF2-40B4-BE49-F238E27FC236}">
                <a16:creationId xmlns:a16="http://schemas.microsoft.com/office/drawing/2014/main" id="{910342D0-647B-4082-9BB8-297747A0FE22}"/>
              </a:ext>
            </a:extLst>
          </p:cNvPr>
          <p:cNvGrpSpPr/>
          <p:nvPr/>
        </p:nvGrpSpPr>
        <p:grpSpPr>
          <a:xfrm>
            <a:off x="9420774" y="390586"/>
            <a:ext cx="1503979" cy="513874"/>
            <a:chOff x="10389414" y="188107"/>
            <a:chExt cx="1503979" cy="513874"/>
          </a:xfrm>
        </p:grpSpPr>
        <p:pic>
          <p:nvPicPr>
            <p:cNvPr id="14" name="Picture 13">
              <a:extLst>
                <a:ext uri="{FF2B5EF4-FFF2-40B4-BE49-F238E27FC236}">
                  <a16:creationId xmlns:a16="http://schemas.microsoft.com/office/drawing/2014/main" id="{43F6C364-C9F2-4BEC-A57B-0F8BCDE6AA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5" name="Picture 14">
              <a:extLst>
                <a:ext uri="{FF2B5EF4-FFF2-40B4-BE49-F238E27FC236}">
                  <a16:creationId xmlns:a16="http://schemas.microsoft.com/office/drawing/2014/main" id="{49F4E76C-368F-402A-8D1C-263119A3FB98}"/>
                </a:ext>
              </a:extLst>
            </p:cNvPr>
            <p:cNvPicPr>
              <a:picLocks noChangeAspect="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7" name="Picture 16">
            <a:extLst>
              <a:ext uri="{FF2B5EF4-FFF2-40B4-BE49-F238E27FC236}">
                <a16:creationId xmlns:a16="http://schemas.microsoft.com/office/drawing/2014/main" id="{34450C24-4C85-4CFD-90CA-0AED826075D0}"/>
              </a:ext>
            </a:extLst>
          </p:cNvPr>
          <p:cNvPicPr>
            <a:picLocks noChangeAspect="1"/>
          </p:cNvPicPr>
          <p:nvPr/>
        </p:nvPicPr>
        <p:blipFill rotWithShape="1">
          <a:blip r:embed="rId7">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18" name="TextBox 17">
            <a:extLst>
              <a:ext uri="{FF2B5EF4-FFF2-40B4-BE49-F238E27FC236}">
                <a16:creationId xmlns:a16="http://schemas.microsoft.com/office/drawing/2014/main" id="{07471FAE-99E8-4089-9EE7-987642FBA47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cxnSp>
        <p:nvCxnSpPr>
          <p:cNvPr id="20" name="Straight Connector 19">
            <a:extLst>
              <a:ext uri="{FF2B5EF4-FFF2-40B4-BE49-F238E27FC236}">
                <a16:creationId xmlns:a16="http://schemas.microsoft.com/office/drawing/2014/main" id="{F0A67B31-4876-43AA-A083-E8C020D7E6B9}"/>
              </a:ext>
            </a:extLst>
          </p:cNvPr>
          <p:cNvCxnSpPr>
            <a:cxnSpLocks/>
          </p:cNvCxnSpPr>
          <p:nvPr/>
        </p:nvCxnSpPr>
        <p:spPr>
          <a:xfrm>
            <a:off x="472703" y="1307444"/>
            <a:ext cx="8150208"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544369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2ED817B7-0DD3-0FA5-D63E-0D2F886403F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3</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cxnSp>
        <p:nvCxnSpPr>
          <p:cNvPr id="7" name="Straight Connector 6">
            <a:extLst>
              <a:ext uri="{FF2B5EF4-FFF2-40B4-BE49-F238E27FC236}">
                <a16:creationId xmlns:a16="http://schemas.microsoft.com/office/drawing/2014/main" id="{BA27A959-075B-C913-A3E7-2B2450A21225}"/>
              </a:ext>
            </a:extLst>
          </p:cNvPr>
          <p:cNvCxnSpPr/>
          <p:nvPr/>
        </p:nvCxnSpPr>
        <p:spPr>
          <a:xfrm>
            <a:off x="410505" y="1217227"/>
            <a:ext cx="8662616" cy="0"/>
          </a:xfrm>
          <a:prstGeom prst="line">
            <a:avLst/>
          </a:prstGeom>
          <a:ln>
            <a:solidFill>
              <a:schemeClr val="accent2">
                <a:alpha val="46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6" name="Content Placeholder 5">
            <a:extLst>
              <a:ext uri="{FF2B5EF4-FFF2-40B4-BE49-F238E27FC236}">
                <a16:creationId xmlns:a16="http://schemas.microsoft.com/office/drawing/2014/main" id="{FB73CEE1-0F63-4AF3-A97E-5420622ED160}"/>
              </a:ext>
            </a:extLst>
          </p:cNvPr>
          <p:cNvSpPr>
            <a:spLocks noGrp="1"/>
          </p:cNvSpPr>
          <p:nvPr>
            <p:ph sz="half" idx="1"/>
          </p:nvPr>
        </p:nvSpPr>
        <p:spPr>
          <a:xfrm>
            <a:off x="559904" y="1713050"/>
            <a:ext cx="5181600" cy="4351338"/>
          </a:xfrm>
        </p:spPr>
        <p:txBody>
          <a:bodyPr>
            <a:normAutofit/>
          </a:bodyPr>
          <a:lstStyle/>
          <a:p>
            <a:pPr marL="0" lvl="0" indent="0" defTabSz="914400">
              <a:lnSpc>
                <a:spcPct val="100000"/>
              </a:lnSpc>
              <a:spcBef>
                <a:spcPts val="0"/>
              </a:spcBef>
              <a:buNone/>
              <a:defRPr/>
            </a:pPr>
            <a:r>
              <a:rPr lang="en-US" sz="1600" b="1" dirty="0">
                <a:solidFill>
                  <a:schemeClr val="accent2">
                    <a:lumMod val="40000"/>
                    <a:lumOff val="60000"/>
                  </a:schemeClr>
                </a:solidFill>
                <a:latin typeface="Gill Sans MT" panose="020B0502020104020203" pitchFamily="34" charset="0"/>
              </a:rPr>
              <a:t>About NOUN</a:t>
            </a:r>
          </a:p>
          <a:p>
            <a:pPr marL="0" lvl="0" indent="0" defTabSz="914400">
              <a:lnSpc>
                <a:spcPct val="100000"/>
              </a:lnSpc>
              <a:spcBef>
                <a:spcPts val="0"/>
              </a:spcBef>
              <a:buNone/>
              <a:defRPr/>
            </a:pPr>
            <a:endParaRPr lang="en-US" sz="1600" dirty="0">
              <a:solidFill>
                <a:prstClr val="white"/>
              </a:solidFill>
              <a:latin typeface="Gill Sans MT" panose="020B0502020104020203" pitchFamily="34" charset="0"/>
            </a:endParaRPr>
          </a:p>
          <a:p>
            <a:pPr marL="0" lvl="0" indent="0" defTabSz="914400">
              <a:lnSpc>
                <a:spcPct val="100000"/>
              </a:lnSpc>
              <a:spcBef>
                <a:spcPts val="0"/>
              </a:spcBef>
              <a:buNone/>
              <a:defRPr/>
            </a:pPr>
            <a:r>
              <a:rPr lang="en-US" sz="1700" dirty="0">
                <a:solidFill>
                  <a:prstClr val="white"/>
                </a:solidFill>
                <a:latin typeface="Gill Sans MT" panose="020B0502020104020203" pitchFamily="34" charset="0"/>
              </a:rPr>
              <a:t>The National Open University of Nigeria is a federal open and distance learning institution. </a:t>
            </a:r>
          </a:p>
          <a:p>
            <a:pPr marL="0" lvl="0" indent="0" defTabSz="914400">
              <a:lnSpc>
                <a:spcPct val="100000"/>
              </a:lnSpc>
              <a:spcBef>
                <a:spcPts val="0"/>
              </a:spcBef>
              <a:buNone/>
              <a:defRPr/>
            </a:pPr>
            <a:endParaRPr lang="en-US" sz="1700" dirty="0">
              <a:solidFill>
                <a:prstClr val="white"/>
              </a:solidFill>
              <a:latin typeface="Gill Sans MT" panose="020B0502020104020203" pitchFamily="34" charset="0"/>
            </a:endParaRPr>
          </a:p>
          <a:p>
            <a:pPr marL="0" lvl="0" indent="0" defTabSz="914400">
              <a:lnSpc>
                <a:spcPct val="100000"/>
              </a:lnSpc>
              <a:spcBef>
                <a:spcPts val="0"/>
              </a:spcBef>
              <a:buNone/>
              <a:defRPr/>
            </a:pPr>
            <a:r>
              <a:rPr lang="en-US" sz="1700" dirty="0">
                <a:solidFill>
                  <a:prstClr val="white"/>
                </a:solidFill>
                <a:latin typeface="Gill Sans MT" panose="020B0502020104020203" pitchFamily="34" charset="0"/>
              </a:rPr>
              <a:t>NOUN operates a Management Information System (MIS) application for student registration and records management. This application handles various student documents including:</a:t>
            </a:r>
          </a:p>
          <a:p>
            <a:pPr marL="0" lvl="0" indent="0" defTabSz="914400">
              <a:lnSpc>
                <a:spcPct val="100000"/>
              </a:lnSpc>
              <a:spcBef>
                <a:spcPts val="0"/>
              </a:spcBef>
              <a:buNone/>
              <a:defRPr/>
            </a:pPr>
            <a:endParaRPr lang="en-US" sz="1700" dirty="0">
              <a:solidFill>
                <a:prstClr val="white"/>
              </a:solidFill>
              <a:latin typeface="Gill Sans MT" panose="020B0502020104020203" pitchFamily="34" charset="0"/>
            </a:endParaRPr>
          </a:p>
          <a:p>
            <a:pPr marL="0" lvl="0" indent="0" defTabSz="914400">
              <a:lnSpc>
                <a:spcPct val="100000"/>
              </a:lnSpc>
              <a:spcBef>
                <a:spcPts val="0"/>
              </a:spcBef>
              <a:buNone/>
              <a:defRPr/>
            </a:pPr>
            <a:r>
              <a:rPr lang="en-US" sz="1700" dirty="0">
                <a:solidFill>
                  <a:prstClr val="white"/>
                </a:solidFill>
                <a:latin typeface="Gill Sans MT" panose="020B0502020104020203" pitchFamily="34" charset="0"/>
              </a:rPr>
              <a:t>• Personal identification (passport photographs and ID - 2 per student)</a:t>
            </a:r>
          </a:p>
          <a:p>
            <a:pPr marL="0" lvl="0" indent="0" defTabSz="914400">
              <a:lnSpc>
                <a:spcPct val="100000"/>
              </a:lnSpc>
              <a:spcBef>
                <a:spcPts val="0"/>
              </a:spcBef>
              <a:buNone/>
              <a:defRPr/>
            </a:pPr>
            <a:r>
              <a:rPr lang="en-US" sz="1700" dirty="0">
                <a:solidFill>
                  <a:prstClr val="white"/>
                </a:solidFill>
                <a:latin typeface="Gill Sans MT" panose="020B0502020104020203" pitchFamily="34" charset="0"/>
              </a:rPr>
              <a:t>• Academic certificates and credentials (approximately 7 per student)</a:t>
            </a:r>
          </a:p>
          <a:p>
            <a:pPr marL="0" lvl="0" indent="0" defTabSz="914400">
              <a:lnSpc>
                <a:spcPct val="100000"/>
              </a:lnSpc>
              <a:spcBef>
                <a:spcPts val="0"/>
              </a:spcBef>
              <a:buNone/>
              <a:defRPr/>
            </a:pPr>
            <a:r>
              <a:rPr lang="en-US" sz="1700" dirty="0">
                <a:solidFill>
                  <a:prstClr val="white"/>
                </a:solidFill>
                <a:latin typeface="Gill Sans MT" panose="020B0502020104020203" pitchFamily="34" charset="0"/>
              </a:rPr>
              <a:t>• Various PDF documents</a:t>
            </a:r>
            <a:endParaRPr lang="en-NG" sz="1700" dirty="0">
              <a:solidFill>
                <a:prstClr val="white"/>
              </a:solidFill>
              <a:latin typeface="Gill Sans MT" panose="020B0502020104020203" pitchFamily="34" charset="0"/>
            </a:endParaRPr>
          </a:p>
        </p:txBody>
      </p:sp>
      <p:sp>
        <p:nvSpPr>
          <p:cNvPr id="8" name="Content Placeholder 7">
            <a:extLst>
              <a:ext uri="{FF2B5EF4-FFF2-40B4-BE49-F238E27FC236}">
                <a16:creationId xmlns:a16="http://schemas.microsoft.com/office/drawing/2014/main" id="{84B97F03-6AF6-4096-A6E4-E4BD32E9F604}"/>
              </a:ext>
            </a:extLst>
          </p:cNvPr>
          <p:cNvSpPr>
            <a:spLocks noGrp="1"/>
          </p:cNvSpPr>
          <p:nvPr>
            <p:ph sz="half" idx="2"/>
          </p:nvPr>
        </p:nvSpPr>
        <p:spPr>
          <a:xfrm>
            <a:off x="6211957" y="1637126"/>
            <a:ext cx="5181600" cy="4351338"/>
          </a:xfrm>
        </p:spPr>
        <p:txBody>
          <a:bodyPr>
            <a:normAutofit/>
          </a:bodyPr>
          <a:lstStyle/>
          <a:p>
            <a:pPr marL="0" indent="0" defTabSz="914400">
              <a:lnSpc>
                <a:spcPct val="100000"/>
              </a:lnSpc>
              <a:spcBef>
                <a:spcPts val="0"/>
              </a:spcBef>
              <a:buNone/>
              <a:defRPr/>
            </a:pPr>
            <a:r>
              <a:rPr lang="en-US" sz="1800" b="1" dirty="0">
                <a:solidFill>
                  <a:schemeClr val="accent2">
                    <a:lumMod val="40000"/>
                    <a:lumOff val="60000"/>
                  </a:schemeClr>
                </a:solidFill>
                <a:latin typeface="Gill Sans MT" panose="020B0502020104020203" pitchFamily="34" charset="0"/>
              </a:rPr>
              <a:t>Cloud Infrastructure Goals</a:t>
            </a:r>
          </a:p>
          <a:p>
            <a:pPr marL="0" indent="0" defTabSz="914400">
              <a:lnSpc>
                <a:spcPct val="100000"/>
              </a:lnSpc>
              <a:spcBef>
                <a:spcPts val="0"/>
              </a:spcBef>
              <a:buNone/>
              <a:defRPr/>
            </a:pPr>
            <a:br>
              <a:rPr lang="en-US" sz="1800" dirty="0">
                <a:solidFill>
                  <a:prstClr val="white"/>
                </a:solidFill>
                <a:latin typeface="Gill Sans MT" panose="020B0502020104020203" pitchFamily="34" charset="0"/>
              </a:rPr>
            </a:br>
            <a:r>
              <a:rPr lang="en-US" sz="1700" dirty="0">
                <a:solidFill>
                  <a:prstClr val="white"/>
                </a:solidFill>
                <a:latin typeface="Gill Sans MT" panose="020B0502020104020203" pitchFamily="34" charset="0"/>
              </a:rPr>
              <a:t>Migration of NOUN MIS infrastructure from </a:t>
            </a:r>
            <a:r>
              <a:rPr lang="en-US" sz="1700" dirty="0" err="1">
                <a:solidFill>
                  <a:prstClr val="white"/>
                </a:solidFill>
                <a:latin typeface="Gill Sans MT" panose="020B0502020104020203" pitchFamily="34" charset="0"/>
              </a:rPr>
              <a:t>BlueHost</a:t>
            </a:r>
            <a:r>
              <a:rPr lang="en-US" sz="1700" dirty="0">
                <a:solidFill>
                  <a:prstClr val="white"/>
                </a:solidFill>
                <a:latin typeface="Gill Sans MT" panose="020B0502020104020203" pitchFamily="34" charset="0"/>
              </a:rPr>
              <a:t> to AWS Cloud with the following considerations and justifications:</a:t>
            </a:r>
          </a:p>
          <a:p>
            <a:pPr marL="0" indent="0" defTabSz="914400">
              <a:lnSpc>
                <a:spcPct val="100000"/>
              </a:lnSpc>
              <a:spcBef>
                <a:spcPts val="0"/>
              </a:spcBef>
              <a:buNone/>
              <a:defRPr/>
            </a:pPr>
            <a:endParaRPr lang="en-US" sz="1700" dirty="0">
              <a:solidFill>
                <a:prstClr val="white"/>
              </a:solidFill>
              <a:latin typeface="Gill Sans MT" panose="020B0502020104020203" pitchFamily="34" charset="0"/>
            </a:endParaRPr>
          </a:p>
          <a:p>
            <a:pPr defTabSz="914400">
              <a:lnSpc>
                <a:spcPct val="100000"/>
              </a:lnSpc>
              <a:spcBef>
                <a:spcPts val="0"/>
              </a:spcBef>
              <a:defRPr/>
            </a:pPr>
            <a:r>
              <a:rPr lang="en-US" sz="1700" dirty="0">
                <a:solidFill>
                  <a:prstClr val="white"/>
                </a:solidFill>
                <a:latin typeface="Gill Sans MT" panose="020B0502020104020203" pitchFamily="34" charset="0"/>
              </a:rPr>
              <a:t>Improves application response times</a:t>
            </a:r>
          </a:p>
          <a:p>
            <a:pPr defTabSz="914400">
              <a:lnSpc>
                <a:spcPct val="100000"/>
              </a:lnSpc>
              <a:spcBef>
                <a:spcPts val="0"/>
              </a:spcBef>
              <a:defRPr/>
            </a:pPr>
            <a:r>
              <a:rPr lang="en-US" sz="1700" dirty="0">
                <a:solidFill>
                  <a:prstClr val="white"/>
                </a:solidFill>
                <a:latin typeface="Gill Sans MT" panose="020B0502020104020203" pitchFamily="34" charset="0"/>
              </a:rPr>
              <a:t>Cost-efficient storage solution</a:t>
            </a:r>
          </a:p>
          <a:p>
            <a:pPr defTabSz="914400">
              <a:lnSpc>
                <a:spcPct val="100000"/>
              </a:lnSpc>
              <a:spcBef>
                <a:spcPts val="0"/>
              </a:spcBef>
              <a:defRPr/>
            </a:pPr>
            <a:r>
              <a:rPr lang="en-US" sz="1700" dirty="0">
                <a:solidFill>
                  <a:prstClr val="white"/>
                </a:solidFill>
                <a:latin typeface="Gill Sans MT" panose="020B0502020104020203" pitchFamily="34" charset="0"/>
              </a:rPr>
              <a:t>Handle peak loads efficiently during registration periods</a:t>
            </a:r>
          </a:p>
          <a:p>
            <a:pPr defTabSz="914400">
              <a:lnSpc>
                <a:spcPct val="100000"/>
              </a:lnSpc>
              <a:spcBef>
                <a:spcPts val="0"/>
              </a:spcBef>
              <a:defRPr/>
            </a:pPr>
            <a:r>
              <a:rPr lang="en-US" sz="1700" dirty="0">
                <a:solidFill>
                  <a:prstClr val="white"/>
                </a:solidFill>
                <a:latin typeface="Gill Sans MT" panose="020B0502020104020203" pitchFamily="34" charset="0"/>
              </a:rPr>
              <a:t>Scalable solution for future growth</a:t>
            </a:r>
          </a:p>
        </p:txBody>
      </p:sp>
      <p:sp>
        <p:nvSpPr>
          <p:cNvPr id="13" name="TextBox 12">
            <a:extLst>
              <a:ext uri="{FF2B5EF4-FFF2-40B4-BE49-F238E27FC236}">
                <a16:creationId xmlns:a16="http://schemas.microsoft.com/office/drawing/2014/main" id="{7467B06E-E49C-4B21-8A3F-3528D37D155A}"/>
              </a:ext>
            </a:extLst>
          </p:cNvPr>
          <p:cNvSpPr txBox="1"/>
          <p:nvPr/>
        </p:nvSpPr>
        <p:spPr>
          <a:xfrm>
            <a:off x="402218" y="324261"/>
            <a:ext cx="5840303" cy="461665"/>
          </a:xfrm>
          <a:prstGeom prst="rect">
            <a:avLst/>
          </a:prstGeom>
          <a:noFill/>
        </p:spPr>
        <p:txBody>
          <a:bodyPr wrap="square" rtlCol="0">
            <a:spAutoFit/>
          </a:bodyPr>
          <a:lstStyle/>
          <a:p>
            <a:pPr marL="0" marR="0" lvl="0" indent="0" algn="l" defTabSz="91433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65000"/>
                  </a:prstClr>
                </a:solidFill>
                <a:effectLst/>
                <a:uLnTx/>
                <a:uFillTx/>
                <a:latin typeface="Gill Sans MT" panose="020B0502020104020203" pitchFamily="34" charset="0"/>
                <a:ea typeface="+mn-ea"/>
                <a:cs typeface="+mn-cs"/>
              </a:rPr>
              <a:t>ORGANIZATION OVERVIEW</a:t>
            </a:r>
          </a:p>
        </p:txBody>
      </p:sp>
      <p:sp>
        <p:nvSpPr>
          <p:cNvPr id="14" name="TextBox 13">
            <a:extLst>
              <a:ext uri="{FF2B5EF4-FFF2-40B4-BE49-F238E27FC236}">
                <a16:creationId xmlns:a16="http://schemas.microsoft.com/office/drawing/2014/main" id="{6D42ECAD-449F-4044-9863-625BD4A291CB}"/>
              </a:ext>
            </a:extLst>
          </p:cNvPr>
          <p:cNvSpPr txBox="1"/>
          <p:nvPr/>
        </p:nvSpPr>
        <p:spPr>
          <a:xfrm>
            <a:off x="402218" y="742107"/>
            <a:ext cx="4116675" cy="338554"/>
          </a:xfrm>
          <a:prstGeom prst="rect">
            <a:avLst/>
          </a:prstGeom>
          <a:noFill/>
        </p:spPr>
        <p:txBody>
          <a:bodyPr wrap="square" rtlCol="0">
            <a:spAutoFit/>
          </a:bodyPr>
          <a:lstStyle/>
          <a:p>
            <a:pPr marL="0" marR="0" lvl="0" indent="0" algn="l" defTabSz="91433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Overall Business Goals and Primary Concerns</a:t>
            </a:r>
          </a:p>
        </p:txBody>
      </p:sp>
      <p:grpSp>
        <p:nvGrpSpPr>
          <p:cNvPr id="15" name="Group 14">
            <a:extLst>
              <a:ext uri="{FF2B5EF4-FFF2-40B4-BE49-F238E27FC236}">
                <a16:creationId xmlns:a16="http://schemas.microsoft.com/office/drawing/2014/main" id="{07FE34F9-8EFD-4423-86F6-9EBC825D22AE}"/>
              </a:ext>
            </a:extLst>
          </p:cNvPr>
          <p:cNvGrpSpPr/>
          <p:nvPr/>
        </p:nvGrpSpPr>
        <p:grpSpPr>
          <a:xfrm>
            <a:off x="9420774" y="390586"/>
            <a:ext cx="1503979" cy="513874"/>
            <a:chOff x="10389414" y="188107"/>
            <a:chExt cx="1503979" cy="513874"/>
          </a:xfrm>
        </p:grpSpPr>
        <p:pic>
          <p:nvPicPr>
            <p:cNvPr id="16" name="Picture 15">
              <a:extLst>
                <a:ext uri="{FF2B5EF4-FFF2-40B4-BE49-F238E27FC236}">
                  <a16:creationId xmlns:a16="http://schemas.microsoft.com/office/drawing/2014/main" id="{A65CECF7-58F3-4B6C-8B7E-AFC92C9E7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ED4D19C3-47A4-46C8-B3A3-345BD4F7E9D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8" name="Picture 17">
            <a:extLst>
              <a:ext uri="{FF2B5EF4-FFF2-40B4-BE49-F238E27FC236}">
                <a16:creationId xmlns:a16="http://schemas.microsoft.com/office/drawing/2014/main" id="{1ADD58A8-9F6A-47F7-A5DE-1222B4F390F2}"/>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323367778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id="{A7C4F5D2-FC7C-08DC-FECA-52199E28AC9E}"/>
              </a:ext>
            </a:extLst>
          </p:cNvPr>
          <p:cNvSpPr txBox="1"/>
          <p:nvPr/>
        </p:nvSpPr>
        <p:spPr>
          <a:xfrm>
            <a:off x="375721" y="353337"/>
            <a:ext cx="691044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CUTOVER STRATEGY</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rPr>
              <a:t>PHASE </a:t>
            </a:r>
            <a:r>
              <a:rPr lang="en-US" dirty="0">
                <a:solidFill>
                  <a:srgbClr val="E7E6E6"/>
                </a:solidFill>
              </a:rPr>
              <a:t>3</a:t>
            </a:r>
            <a:r>
              <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rPr>
              <a:t> – DNS CUTOVER</a:t>
            </a:r>
          </a:p>
        </p:txBody>
      </p:sp>
      <p:pic>
        <p:nvPicPr>
          <p:cNvPr id="19" name="Picture 18">
            <a:extLst>
              <a:ext uri="{FF2B5EF4-FFF2-40B4-BE49-F238E27FC236}">
                <a16:creationId xmlns:a16="http://schemas.microsoft.com/office/drawing/2014/main" id="{82EBB120-67AB-44D4-9D22-400872339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151" y="2362106"/>
            <a:ext cx="628651" cy="628651"/>
          </a:xfrm>
          <a:prstGeom prst="rect">
            <a:avLst/>
          </a:prstGeom>
        </p:spPr>
      </p:pic>
      <p:pic>
        <p:nvPicPr>
          <p:cNvPr id="22" name="Picture 21">
            <a:extLst>
              <a:ext uri="{FF2B5EF4-FFF2-40B4-BE49-F238E27FC236}">
                <a16:creationId xmlns:a16="http://schemas.microsoft.com/office/drawing/2014/main" id="{02167E27-DE29-44AD-9DFC-A02A966A7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5522" y="4396421"/>
            <a:ext cx="741555" cy="494370"/>
          </a:xfrm>
          <a:prstGeom prst="rect">
            <a:avLst/>
          </a:prstGeom>
        </p:spPr>
      </p:pic>
      <p:pic>
        <p:nvPicPr>
          <p:cNvPr id="3" name="Picture 2">
            <a:extLst>
              <a:ext uri="{FF2B5EF4-FFF2-40B4-BE49-F238E27FC236}">
                <a16:creationId xmlns:a16="http://schemas.microsoft.com/office/drawing/2014/main" id="{44DAA90D-3B32-4D10-A8DA-26081FAF62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8" y="2094078"/>
            <a:ext cx="8622911" cy="3288793"/>
          </a:xfrm>
          <a:prstGeom prst="rect">
            <a:avLst/>
          </a:prstGeom>
        </p:spPr>
      </p:pic>
      <p:sp>
        <p:nvSpPr>
          <p:cNvPr id="9" name="TextBox 8">
            <a:extLst>
              <a:ext uri="{FF2B5EF4-FFF2-40B4-BE49-F238E27FC236}">
                <a16:creationId xmlns:a16="http://schemas.microsoft.com/office/drawing/2014/main" id="{BB245EDF-9725-4B6D-ADE8-E1312D702360}"/>
              </a:ext>
            </a:extLst>
          </p:cNvPr>
          <p:cNvSpPr txBox="1"/>
          <p:nvPr/>
        </p:nvSpPr>
        <p:spPr>
          <a:xfrm>
            <a:off x="8801082" y="1389265"/>
            <a:ext cx="3390918" cy="5047536"/>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defRPr/>
            </a:pPr>
            <a:r>
              <a:rPr kumimoji="0" lang="en-US" sz="1400" b="0" i="1" u="none" strike="noStrike" kern="1200" cap="none" spc="0" normalizeH="0" baseline="0" noProof="0" dirty="0">
                <a:ln>
                  <a:noFill/>
                </a:ln>
                <a:solidFill>
                  <a:schemeClr val="accent2">
                    <a:lumMod val="60000"/>
                    <a:lumOff val="40000"/>
                  </a:schemeClr>
                </a:solidFill>
                <a:effectLst/>
                <a:uLnTx/>
                <a:uFillTx/>
                <a:latin typeface="Gill Sans MT" panose="020B0502020104020203" pitchFamily="34" charset="0"/>
              </a:rPr>
              <a:t>NOTES</a:t>
            </a:r>
            <a:r>
              <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rPr>
              <a:t>:</a:t>
            </a:r>
          </a:p>
          <a:p>
            <a:pPr lvl="0">
              <a:defRPr/>
            </a:pPr>
            <a:endParaRPr kumimoji="0" lang="en-US" sz="1400" b="0" i="1" u="none" strike="noStrike" kern="1200" cap="none" spc="0" normalizeH="0" baseline="0" noProof="0" dirty="0">
              <a:ln>
                <a:noFill/>
              </a:ln>
              <a:solidFill>
                <a:schemeClr val="bg1"/>
              </a:solidFill>
              <a:effectLst/>
              <a:uLnTx/>
              <a:uFillTx/>
              <a:latin typeface="Gill Sans MT" panose="020B0502020104020203" pitchFamily="34" charset="0"/>
            </a:endParaRPr>
          </a:p>
          <a:p>
            <a:pPr lvl="0">
              <a:defRPr/>
            </a:pPr>
            <a:r>
              <a:rPr lang="en-US" sz="1400" b="1" dirty="0">
                <a:solidFill>
                  <a:schemeClr val="bg1"/>
                </a:solidFill>
                <a:latin typeface="Gill Sans MT" panose="020B0502020104020203" pitchFamily="34" charset="0"/>
              </a:rPr>
              <a:t>DNS Cutover</a:t>
            </a:r>
            <a:br>
              <a:rPr lang="en-US" sz="1400" i="1" dirty="0">
                <a:solidFill>
                  <a:schemeClr val="bg1"/>
                </a:solidFill>
                <a:latin typeface="Gill Sans MT" panose="020B0502020104020203" pitchFamily="34" charset="0"/>
              </a:rPr>
            </a:br>
            <a:r>
              <a:rPr lang="en-US" sz="1400" i="1" dirty="0">
                <a:solidFill>
                  <a:schemeClr val="bg1"/>
                </a:solidFill>
                <a:latin typeface="Gill Sans MT" panose="020B0502020104020203" pitchFamily="34" charset="0"/>
              </a:rPr>
              <a:t>Before the final cutover:</a:t>
            </a:r>
          </a:p>
          <a:p>
            <a:pPr marL="342900" lvl="0" indent="-342900">
              <a:buFont typeface="+mj-lt"/>
              <a:buAutoNum type="arabicPeriod"/>
              <a:defRPr/>
            </a:pPr>
            <a:r>
              <a:rPr lang="en-US" sz="1400" i="1" dirty="0">
                <a:solidFill>
                  <a:schemeClr val="bg1"/>
                </a:solidFill>
                <a:latin typeface="Gill Sans MT" panose="020B0502020104020203" pitchFamily="34" charset="0"/>
              </a:rPr>
              <a:t>Reduce </a:t>
            </a:r>
            <a:r>
              <a:rPr lang="en-US" sz="1400" b="1" i="1" dirty="0">
                <a:solidFill>
                  <a:schemeClr val="bg1"/>
                </a:solidFill>
                <a:latin typeface="Gill Sans MT" panose="020B0502020104020203" pitchFamily="34" charset="0"/>
              </a:rPr>
              <a:t>DNS  TTL </a:t>
            </a:r>
            <a:r>
              <a:rPr lang="en-US" sz="1400" i="1" dirty="0">
                <a:solidFill>
                  <a:schemeClr val="bg1"/>
                </a:solidFill>
                <a:latin typeface="Gill Sans MT" panose="020B0502020104020203" pitchFamily="34" charset="0"/>
              </a:rPr>
              <a:t>from 24 hours to 5 minutes on Bluehost.  This ensures that once we update DNS, clients resolve the new IP quickly.</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Ensure database replication is up-to-date.</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Verify all student documents are correctly migrated to S3.</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Send out final notification 30 mins before final cutover and put website in maintenance mode (i.e. Block public access)</a:t>
            </a:r>
          </a:p>
          <a:p>
            <a:pPr marL="342900" lvl="0" indent="-342900">
              <a:buFont typeface="+mj-lt"/>
              <a:buAutoNum type="arabicPeriod"/>
              <a:defRPr/>
            </a:pPr>
            <a:endParaRPr lang="en-US" sz="1400" i="1" dirty="0">
              <a:solidFill>
                <a:schemeClr val="bg1"/>
              </a:solidFill>
              <a:latin typeface="Gill Sans MT" panose="020B0502020104020203" pitchFamily="34" charset="0"/>
            </a:endParaRPr>
          </a:p>
          <a:p>
            <a:pPr marL="342900" lvl="0" indent="-342900">
              <a:buFont typeface="+mj-lt"/>
              <a:buAutoNum type="arabicPeriod"/>
              <a:defRPr/>
            </a:pPr>
            <a:r>
              <a:rPr lang="en-US" sz="1400" i="1" dirty="0">
                <a:solidFill>
                  <a:schemeClr val="bg1"/>
                </a:solidFill>
                <a:latin typeface="Gill Sans MT" panose="020B0502020104020203" pitchFamily="34" charset="0"/>
              </a:rPr>
              <a:t>Point domain to API GW and propagate changes on R53.</a:t>
            </a:r>
          </a:p>
          <a:p>
            <a:pPr lvl="0">
              <a:defRPr/>
            </a:pPr>
            <a:br>
              <a:rPr lang="en-US" sz="1400" i="1" dirty="0">
                <a:solidFill>
                  <a:schemeClr val="bg1"/>
                </a:solidFill>
                <a:latin typeface="Gill Sans MT" panose="020B0502020104020203" pitchFamily="34" charset="0"/>
              </a:rPr>
            </a:br>
            <a:r>
              <a:rPr lang="en-US" sz="1400" i="1" dirty="0">
                <a:solidFill>
                  <a:schemeClr val="bg1"/>
                </a:solidFill>
                <a:latin typeface="Gill Sans MT" panose="020B0502020104020203" pitchFamily="34" charset="0"/>
              </a:rPr>
              <a:t>Best performed at </a:t>
            </a:r>
            <a:r>
              <a:rPr lang="en-US" sz="1400" b="1" i="1" dirty="0">
                <a:solidFill>
                  <a:schemeClr val="bg1"/>
                </a:solidFill>
                <a:latin typeface="Gill Sans MT" panose="020B0502020104020203" pitchFamily="34" charset="0"/>
              </a:rPr>
              <a:t>Midnight</a:t>
            </a:r>
          </a:p>
        </p:txBody>
      </p:sp>
      <p:grpSp>
        <p:nvGrpSpPr>
          <p:cNvPr id="13" name="Group 12">
            <a:extLst>
              <a:ext uri="{FF2B5EF4-FFF2-40B4-BE49-F238E27FC236}">
                <a16:creationId xmlns:a16="http://schemas.microsoft.com/office/drawing/2014/main" id="{071108B3-4836-46DD-A17A-A7E18F1E63C9}"/>
              </a:ext>
            </a:extLst>
          </p:cNvPr>
          <p:cNvGrpSpPr/>
          <p:nvPr/>
        </p:nvGrpSpPr>
        <p:grpSpPr>
          <a:xfrm>
            <a:off x="9420774" y="390586"/>
            <a:ext cx="1503979" cy="513874"/>
            <a:chOff x="10389414" y="188107"/>
            <a:chExt cx="1503979" cy="513874"/>
          </a:xfrm>
        </p:grpSpPr>
        <p:pic>
          <p:nvPicPr>
            <p:cNvPr id="14" name="Picture 13">
              <a:extLst>
                <a:ext uri="{FF2B5EF4-FFF2-40B4-BE49-F238E27FC236}">
                  <a16:creationId xmlns:a16="http://schemas.microsoft.com/office/drawing/2014/main" id="{640BF551-3C8D-4EAD-B06B-AF3E09B8C3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5" name="Picture 14">
              <a:extLst>
                <a:ext uri="{FF2B5EF4-FFF2-40B4-BE49-F238E27FC236}">
                  <a16:creationId xmlns:a16="http://schemas.microsoft.com/office/drawing/2014/main" id="{2C697F85-7940-4134-B0A6-57DB70366E5F}"/>
                </a:ext>
              </a:extLst>
            </p:cNvPr>
            <p:cNvPicPr>
              <a:picLocks noChangeAspect="1"/>
            </p:cNvPicPr>
            <p:nvPr/>
          </p:nvPicPr>
          <p:blipFill rotWithShape="1">
            <a:blip r:embed="rId6">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7" name="Picture 16">
            <a:extLst>
              <a:ext uri="{FF2B5EF4-FFF2-40B4-BE49-F238E27FC236}">
                <a16:creationId xmlns:a16="http://schemas.microsoft.com/office/drawing/2014/main" id="{541F07F8-D23D-4E02-ADC5-76C4CE421BD0}"/>
              </a:ext>
            </a:extLst>
          </p:cNvPr>
          <p:cNvPicPr>
            <a:picLocks noChangeAspect="1"/>
          </p:cNvPicPr>
          <p:nvPr/>
        </p:nvPicPr>
        <p:blipFill rotWithShape="1">
          <a:blip r:embed="rId7">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18" name="TextBox 17">
            <a:extLst>
              <a:ext uri="{FF2B5EF4-FFF2-40B4-BE49-F238E27FC236}">
                <a16:creationId xmlns:a16="http://schemas.microsoft.com/office/drawing/2014/main" id="{9F0FAD88-97ED-46FD-90D3-8BE1C8FFAF24}"/>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cxnSp>
        <p:nvCxnSpPr>
          <p:cNvPr id="20" name="Straight Connector 19">
            <a:extLst>
              <a:ext uri="{FF2B5EF4-FFF2-40B4-BE49-F238E27FC236}">
                <a16:creationId xmlns:a16="http://schemas.microsoft.com/office/drawing/2014/main" id="{43D84252-381A-4644-9E9F-FB299EA87B80}"/>
              </a:ext>
            </a:extLst>
          </p:cNvPr>
          <p:cNvCxnSpPr>
            <a:cxnSpLocks/>
          </p:cNvCxnSpPr>
          <p:nvPr/>
        </p:nvCxnSpPr>
        <p:spPr>
          <a:xfrm>
            <a:off x="472703" y="1307444"/>
            <a:ext cx="8328379"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138692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A69AE47-ED42-4F2E-6488-4DAF74F7D9A3}"/>
            </a:ext>
          </a:extLst>
        </p:cNvPr>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6099DD17-0272-03E3-6A3C-DBA33A84D55F}"/>
              </a:ext>
            </a:extLst>
          </p:cNvPr>
          <p:cNvCxnSpPr>
            <a:cxnSpLocks/>
          </p:cNvCxnSpPr>
          <p:nvPr/>
        </p:nvCxnSpPr>
        <p:spPr>
          <a:xfrm>
            <a:off x="4953008" y="1715450"/>
            <a:ext cx="0" cy="4706624"/>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756A39-58E9-4D09-2E30-13E08146A46B}"/>
              </a:ext>
            </a:extLst>
          </p:cNvPr>
          <p:cNvCxnSpPr>
            <a:cxnSpLocks/>
          </p:cNvCxnSpPr>
          <p:nvPr/>
        </p:nvCxnSpPr>
        <p:spPr>
          <a:xfrm>
            <a:off x="6799754" y="1897608"/>
            <a:ext cx="30481" cy="4465831"/>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643F652-0416-FD8B-B88B-76321504E46E}"/>
              </a:ext>
            </a:extLst>
          </p:cNvPr>
          <p:cNvCxnSpPr>
            <a:cxnSpLocks/>
          </p:cNvCxnSpPr>
          <p:nvPr/>
        </p:nvCxnSpPr>
        <p:spPr>
          <a:xfrm>
            <a:off x="3815589" y="1736457"/>
            <a:ext cx="0" cy="4706624"/>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BB840EF-8ABB-6F65-D046-44F37E772210}"/>
              </a:ext>
            </a:extLst>
          </p:cNvPr>
          <p:cNvSpPr/>
          <p:nvPr/>
        </p:nvSpPr>
        <p:spPr>
          <a:xfrm>
            <a:off x="2339814" y="2700656"/>
            <a:ext cx="5437568" cy="480841"/>
          </a:xfrm>
          <a:prstGeom prst="roundRect">
            <a:avLst>
              <a:gd name="adj" fmla="val 6968"/>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292735" rtl="0" eaLnBrk="1" fontAlgn="auto" latinLnBrk="0" hangingPunct="1">
              <a:lnSpc>
                <a:spcPct val="100000"/>
              </a:lnSpc>
              <a:spcBef>
                <a:spcPts val="0"/>
              </a:spcBef>
              <a:spcAft>
                <a:spcPts val="0"/>
              </a:spcAft>
              <a:buClrTx/>
              <a:buSzTx/>
              <a:buFontTx/>
              <a:buNone/>
              <a:tabLst/>
              <a:defRPr/>
            </a:pPr>
            <a:r>
              <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Implementation: Business Logic Cutover, Test and Monitoring</a:t>
            </a:r>
          </a:p>
        </p:txBody>
      </p:sp>
      <p:cxnSp>
        <p:nvCxnSpPr>
          <p:cNvPr id="31" name="Straight Connector 30">
            <a:extLst>
              <a:ext uri="{FF2B5EF4-FFF2-40B4-BE49-F238E27FC236}">
                <a16:creationId xmlns:a16="http://schemas.microsoft.com/office/drawing/2014/main" id="{197BFD0D-A178-042E-9614-65C3E1809552}"/>
              </a:ext>
            </a:extLst>
          </p:cNvPr>
          <p:cNvCxnSpPr>
            <a:cxnSpLocks/>
          </p:cNvCxnSpPr>
          <p:nvPr/>
        </p:nvCxnSpPr>
        <p:spPr>
          <a:xfrm flipH="1">
            <a:off x="2316954" y="1587500"/>
            <a:ext cx="6806" cy="4775939"/>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126DF52-4BAB-14CE-3CE7-C67E0EF623E2}"/>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7" name="TextBox 6">
            <a:extLst>
              <a:ext uri="{FF2B5EF4-FFF2-40B4-BE49-F238E27FC236}">
                <a16:creationId xmlns:a16="http://schemas.microsoft.com/office/drawing/2014/main" id="{C13BA8B2-9662-A4C5-0DCD-B13D8824E94A}"/>
              </a:ext>
            </a:extLst>
          </p:cNvPr>
          <p:cNvSpPr txBox="1"/>
          <p:nvPr/>
        </p:nvSpPr>
        <p:spPr>
          <a:xfrm>
            <a:off x="313146" y="807754"/>
            <a:ext cx="4261601" cy="4079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50" b="0"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Open Sans" panose="020B0606030504020204" pitchFamily="34" charset="0"/>
                <a:cs typeface="Open Sans" panose="020B0606030504020204" pitchFamily="34" charset="0"/>
              </a:rPr>
              <a:t>Migration</a:t>
            </a:r>
            <a:endParaRPr kumimoji="0" lang="en-US" sz="2050" b="0"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Open Sans" panose="020B0606030504020204" pitchFamily="34" charset="0"/>
              <a:cs typeface="Open Sans" panose="020B0606030504020204" pitchFamily="34" charset="0"/>
            </a:endParaRPr>
          </a:p>
        </p:txBody>
      </p:sp>
      <p:sp>
        <p:nvSpPr>
          <p:cNvPr id="14" name="Rectangle: Rounded Corners 13">
            <a:extLst>
              <a:ext uri="{FF2B5EF4-FFF2-40B4-BE49-F238E27FC236}">
                <a16:creationId xmlns:a16="http://schemas.microsoft.com/office/drawing/2014/main" id="{D7CC6933-7F20-04F3-404F-EC0FE722590C}"/>
              </a:ext>
            </a:extLst>
          </p:cNvPr>
          <p:cNvSpPr/>
          <p:nvPr/>
        </p:nvSpPr>
        <p:spPr>
          <a:xfrm>
            <a:off x="459853" y="4827891"/>
            <a:ext cx="1832698" cy="480841"/>
          </a:xfrm>
          <a:prstGeom prst="roundRect">
            <a:avLst>
              <a:gd name="adj" fmla="val 696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292735" rtl="0" eaLnBrk="1" fontAlgn="auto" latinLnBrk="0" hangingPunct="1">
              <a:lnSpc>
                <a:spcPct val="100000"/>
              </a:lnSpc>
              <a:spcBef>
                <a:spcPts val="0"/>
              </a:spcBef>
              <a:spcAft>
                <a:spcPts val="0"/>
              </a:spcAft>
              <a:buClrTx/>
              <a:buSzTx/>
              <a:buFontTx/>
              <a:buNone/>
              <a:tabLst/>
              <a:defRPr/>
            </a:pPr>
            <a:r>
              <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Assess Current State</a:t>
            </a:r>
          </a:p>
        </p:txBody>
      </p:sp>
      <p:sp>
        <p:nvSpPr>
          <p:cNvPr id="15" name="Rectangle: Rounded Corners 14">
            <a:extLst>
              <a:ext uri="{FF2B5EF4-FFF2-40B4-BE49-F238E27FC236}">
                <a16:creationId xmlns:a16="http://schemas.microsoft.com/office/drawing/2014/main" id="{1A3C1D15-35B8-E6DC-7C5F-60ED8A9D330F}"/>
              </a:ext>
            </a:extLst>
          </p:cNvPr>
          <p:cNvSpPr/>
          <p:nvPr/>
        </p:nvSpPr>
        <p:spPr>
          <a:xfrm>
            <a:off x="2339850" y="4817731"/>
            <a:ext cx="1749712" cy="480841"/>
          </a:xfrm>
          <a:prstGeom prst="roundRect">
            <a:avLst>
              <a:gd name="adj" fmla="val 696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292735" rtl="0" eaLnBrk="1" fontAlgn="auto" latinLnBrk="0" hangingPunct="1">
              <a:lnSpc>
                <a:spcPct val="100000"/>
              </a:lnSpc>
              <a:spcBef>
                <a:spcPts val="0"/>
              </a:spcBef>
              <a:spcAft>
                <a:spcPts val="0"/>
              </a:spcAft>
              <a:buClrTx/>
              <a:buSzTx/>
              <a:buFontTx/>
              <a:buNone/>
              <a:tabLst/>
              <a:defRPr/>
            </a:pPr>
            <a:r>
              <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Design Future State</a:t>
            </a:r>
          </a:p>
        </p:txBody>
      </p:sp>
      <p:sp>
        <p:nvSpPr>
          <p:cNvPr id="20" name="Rectangle: Rounded Corners 19">
            <a:extLst>
              <a:ext uri="{FF2B5EF4-FFF2-40B4-BE49-F238E27FC236}">
                <a16:creationId xmlns:a16="http://schemas.microsoft.com/office/drawing/2014/main" id="{D3E1C773-1531-E05C-41DE-546C99599B88}"/>
              </a:ext>
            </a:extLst>
          </p:cNvPr>
          <p:cNvSpPr/>
          <p:nvPr/>
        </p:nvSpPr>
        <p:spPr>
          <a:xfrm>
            <a:off x="2339816" y="4296912"/>
            <a:ext cx="2200895" cy="480841"/>
          </a:xfrm>
          <a:prstGeom prst="roundRect">
            <a:avLst>
              <a:gd name="adj" fmla="val 696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292735" rtl="0" eaLnBrk="1" fontAlgn="auto" latinLnBrk="0" hangingPunct="1">
              <a:lnSpc>
                <a:spcPct val="100000"/>
              </a:lnSpc>
              <a:spcBef>
                <a:spcPts val="0"/>
              </a:spcBef>
              <a:spcAft>
                <a:spcPts val="0"/>
              </a:spcAft>
              <a:buClrTx/>
              <a:buSzTx/>
              <a:buFontTx/>
              <a:buNone/>
              <a:tabLst/>
              <a:defRPr/>
            </a:pPr>
            <a:r>
              <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Implement: </a:t>
            </a:r>
            <a:r>
              <a:rPr lang="en-US" sz="1540" i="1" dirty="0">
                <a:solidFill>
                  <a:prstClr val="white"/>
                </a:solidFill>
                <a:latin typeface="Gill Sans MT" panose="020B0502020104020203" pitchFamily="34" charset="0"/>
              </a:rPr>
              <a:t>AWS</a:t>
            </a:r>
            <a:r>
              <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 Setup</a:t>
            </a:r>
          </a:p>
        </p:txBody>
      </p:sp>
      <p:sp>
        <p:nvSpPr>
          <p:cNvPr id="37" name="TextBox 36">
            <a:extLst>
              <a:ext uri="{FF2B5EF4-FFF2-40B4-BE49-F238E27FC236}">
                <a16:creationId xmlns:a16="http://schemas.microsoft.com/office/drawing/2014/main" id="{A35BEEE7-8A48-19F6-2A70-5B02A2055AC8}"/>
              </a:ext>
            </a:extLst>
          </p:cNvPr>
          <p:cNvSpPr txBox="1"/>
          <p:nvPr/>
        </p:nvSpPr>
        <p:spPr>
          <a:xfrm>
            <a:off x="313374" y="313255"/>
            <a:ext cx="4106594" cy="584775"/>
          </a:xfrm>
          <a:prstGeom prst="rect">
            <a:avLst/>
          </a:prstGeom>
          <a:noFill/>
        </p:spPr>
        <p:txBody>
          <a:bodyPr wrap="square" rtlCol="0">
            <a:spAutoFit/>
          </a:bodyPr>
          <a:lstStyle/>
          <a:p>
            <a:pPr lvl="0">
              <a:defRPr/>
            </a:pPr>
            <a:r>
              <a:rPr lang="en-US" sz="3200" dirty="0">
                <a:solidFill>
                  <a:srgbClr val="FFC000"/>
                </a:solidFill>
                <a:latin typeface="Gill Sans MT Condensed" panose="020B0506020104020203" pitchFamily="34" charset="0"/>
              </a:rPr>
              <a:t>HIGH LEVEL PLAN</a:t>
            </a:r>
            <a:endParaRPr lang="en-US" sz="3200" dirty="0">
              <a:solidFill>
                <a:srgbClr val="E7E6E6"/>
              </a:solidFill>
              <a:latin typeface="Gill Sans MT Condensed" panose="020B0506020104020203" pitchFamily="34" charset="0"/>
            </a:endParaRPr>
          </a:p>
        </p:txBody>
      </p:sp>
      <p:cxnSp>
        <p:nvCxnSpPr>
          <p:cNvPr id="6" name="Straight Connector 5">
            <a:extLst>
              <a:ext uri="{FF2B5EF4-FFF2-40B4-BE49-F238E27FC236}">
                <a16:creationId xmlns:a16="http://schemas.microsoft.com/office/drawing/2014/main" id="{1BE3E8FD-37BF-99D7-1C97-98AF63881600}"/>
              </a:ext>
            </a:extLst>
          </p:cNvPr>
          <p:cNvCxnSpPr>
            <a:cxnSpLocks/>
          </p:cNvCxnSpPr>
          <p:nvPr/>
        </p:nvCxnSpPr>
        <p:spPr>
          <a:xfrm>
            <a:off x="459853" y="5594140"/>
            <a:ext cx="85502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B020555-D84E-48BC-1426-F1B77FA8405E}"/>
              </a:ext>
            </a:extLst>
          </p:cNvPr>
          <p:cNvSpPr/>
          <p:nvPr/>
        </p:nvSpPr>
        <p:spPr>
          <a:xfrm>
            <a:off x="2127767" y="5415780"/>
            <a:ext cx="365760" cy="365760"/>
          </a:xfrm>
          <a:prstGeom prst="ellipse">
            <a:avLst/>
          </a:prstGeom>
          <a:solidFill>
            <a:schemeClr val="tx1"/>
          </a:solidFill>
          <a:ln w="12700">
            <a:solidFill>
              <a:srgbClr val="FFC000"/>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0</a:t>
            </a:r>
          </a:p>
        </p:txBody>
      </p:sp>
      <p:sp>
        <p:nvSpPr>
          <p:cNvPr id="12" name="Oval 11">
            <a:extLst>
              <a:ext uri="{FF2B5EF4-FFF2-40B4-BE49-F238E27FC236}">
                <a16:creationId xmlns:a16="http://schemas.microsoft.com/office/drawing/2014/main" id="{5BF729D6-353D-6647-1F2D-B7C2993A83B6}"/>
              </a:ext>
            </a:extLst>
          </p:cNvPr>
          <p:cNvSpPr/>
          <p:nvPr/>
        </p:nvSpPr>
        <p:spPr>
          <a:xfrm>
            <a:off x="3633852" y="5415780"/>
            <a:ext cx="365760" cy="365760"/>
          </a:xfrm>
          <a:prstGeom prst="ellipse">
            <a:avLst/>
          </a:prstGeom>
          <a:solidFill>
            <a:schemeClr val="tx1"/>
          </a:solidFill>
          <a:ln w="12700">
            <a:solidFill>
              <a:srgbClr val="FFC000"/>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2</a:t>
            </a:r>
          </a:p>
        </p:txBody>
      </p:sp>
      <p:sp>
        <p:nvSpPr>
          <p:cNvPr id="17" name="Oval 16">
            <a:extLst>
              <a:ext uri="{FF2B5EF4-FFF2-40B4-BE49-F238E27FC236}">
                <a16:creationId xmlns:a16="http://schemas.microsoft.com/office/drawing/2014/main" id="{95FED25C-6D19-72D6-F9BB-1DEF9E84AC42}"/>
              </a:ext>
            </a:extLst>
          </p:cNvPr>
          <p:cNvSpPr/>
          <p:nvPr/>
        </p:nvSpPr>
        <p:spPr>
          <a:xfrm>
            <a:off x="6630917" y="5411260"/>
            <a:ext cx="365760" cy="365760"/>
          </a:xfrm>
          <a:prstGeom prst="ellipse">
            <a:avLst/>
          </a:prstGeom>
          <a:solidFill>
            <a:schemeClr val="tx1"/>
          </a:solidFill>
          <a:ln w="12700">
            <a:solidFill>
              <a:srgbClr val="FFC000"/>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Gill Sans MT" panose="020B0502020104020203" pitchFamily="34" charset="0"/>
              </a:rPr>
              <a:t>7</a:t>
            </a:r>
            <a:endParaRPr kumimoji="0" lang="en-US" sz="1400" b="0"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8" name="Rectangle: Rounded Corners 17">
            <a:extLst>
              <a:ext uri="{FF2B5EF4-FFF2-40B4-BE49-F238E27FC236}">
                <a16:creationId xmlns:a16="http://schemas.microsoft.com/office/drawing/2014/main" id="{9C6A6CED-F9B5-924E-63F3-7C531EA02525}"/>
              </a:ext>
            </a:extLst>
          </p:cNvPr>
          <p:cNvSpPr/>
          <p:nvPr/>
        </p:nvSpPr>
        <p:spPr>
          <a:xfrm>
            <a:off x="2339816" y="3758810"/>
            <a:ext cx="3205177" cy="480841"/>
          </a:xfrm>
          <a:prstGeom prst="roundRect">
            <a:avLst>
              <a:gd name="adj" fmla="val 6968"/>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292735" rtl="0" eaLnBrk="1" fontAlgn="auto" latinLnBrk="0" hangingPunct="1">
              <a:lnSpc>
                <a:spcPct val="100000"/>
              </a:lnSpc>
              <a:spcBef>
                <a:spcPts val="0"/>
              </a:spcBef>
              <a:spcAft>
                <a:spcPts val="0"/>
              </a:spcAft>
              <a:buClrTx/>
              <a:buSzTx/>
              <a:buFontTx/>
              <a:buNone/>
              <a:tabLst/>
              <a:defRPr/>
            </a:pPr>
            <a:r>
              <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Implement:  Database </a:t>
            </a:r>
            <a:r>
              <a:rPr kumimoji="0" lang="en-US" sz="1540" b="0" i="1" u="none" strike="noStrike" kern="1200" cap="none" spc="0" normalizeH="0" baseline="0" noProof="0" dirty="0" err="1">
                <a:ln>
                  <a:noFill/>
                </a:ln>
                <a:solidFill>
                  <a:prstClr val="white"/>
                </a:solidFill>
                <a:effectLst/>
                <a:uLnTx/>
                <a:uFillTx/>
                <a:latin typeface="Gill Sans MT" panose="020B0502020104020203" pitchFamily="34" charset="0"/>
                <a:ea typeface="+mn-ea"/>
                <a:cs typeface="+mn-cs"/>
              </a:rPr>
              <a:t>Synchromization</a:t>
            </a:r>
            <a:endPar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9" name="Rectangle: Rounded Corners 18">
            <a:extLst>
              <a:ext uri="{FF2B5EF4-FFF2-40B4-BE49-F238E27FC236}">
                <a16:creationId xmlns:a16="http://schemas.microsoft.com/office/drawing/2014/main" id="{D426B43A-BB4C-C6D6-2C8C-5A574E6BA956}"/>
              </a:ext>
            </a:extLst>
          </p:cNvPr>
          <p:cNvSpPr/>
          <p:nvPr/>
        </p:nvSpPr>
        <p:spPr>
          <a:xfrm>
            <a:off x="2339814" y="3224010"/>
            <a:ext cx="3839477" cy="480841"/>
          </a:xfrm>
          <a:prstGeom prst="roundRect">
            <a:avLst>
              <a:gd name="adj" fmla="val 6968"/>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292735" rtl="0" eaLnBrk="1" fontAlgn="auto" latinLnBrk="0" hangingPunct="1">
              <a:lnSpc>
                <a:spcPct val="100000"/>
              </a:lnSpc>
              <a:spcBef>
                <a:spcPts val="0"/>
              </a:spcBef>
              <a:spcAft>
                <a:spcPts val="0"/>
              </a:spcAft>
              <a:buClrTx/>
              <a:buSzTx/>
              <a:buFontTx/>
              <a:buNone/>
              <a:tabLst/>
              <a:defRPr/>
            </a:pPr>
            <a:r>
              <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Implement: Storage Synchronization</a:t>
            </a:r>
          </a:p>
        </p:txBody>
      </p:sp>
      <p:sp>
        <p:nvSpPr>
          <p:cNvPr id="26" name="Oval 25">
            <a:extLst>
              <a:ext uri="{FF2B5EF4-FFF2-40B4-BE49-F238E27FC236}">
                <a16:creationId xmlns:a16="http://schemas.microsoft.com/office/drawing/2014/main" id="{17C3FCC6-8191-0509-D837-5FFCDB484A0C}"/>
              </a:ext>
            </a:extLst>
          </p:cNvPr>
          <p:cNvSpPr/>
          <p:nvPr/>
        </p:nvSpPr>
        <p:spPr>
          <a:xfrm>
            <a:off x="8353274" y="5411260"/>
            <a:ext cx="365760" cy="365760"/>
          </a:xfrm>
          <a:prstGeom prst="ellipse">
            <a:avLst/>
          </a:prstGeom>
          <a:solidFill>
            <a:schemeClr val="tx1"/>
          </a:solidFill>
          <a:ln w="12700">
            <a:solidFill>
              <a:srgbClr val="FFC000"/>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rPr>
              <a:t>9</a:t>
            </a:r>
          </a:p>
        </p:txBody>
      </p:sp>
      <p:sp>
        <p:nvSpPr>
          <p:cNvPr id="34" name="Rectangle: Rounded Corners 33">
            <a:extLst>
              <a:ext uri="{FF2B5EF4-FFF2-40B4-BE49-F238E27FC236}">
                <a16:creationId xmlns:a16="http://schemas.microsoft.com/office/drawing/2014/main" id="{11E200A3-2D1D-F589-6F20-A0535C05D32D}"/>
              </a:ext>
            </a:extLst>
          </p:cNvPr>
          <p:cNvSpPr/>
          <p:nvPr/>
        </p:nvSpPr>
        <p:spPr>
          <a:xfrm>
            <a:off x="8306405" y="3103837"/>
            <a:ext cx="3676445" cy="1135814"/>
          </a:xfrm>
          <a:prstGeom prst="roundRect">
            <a:avLst>
              <a:gd name="adj" fmla="val 2436"/>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The Plan will be executed over a span of 4 sprints with well defined goals and deadlines</a:t>
            </a:r>
            <a:endParaRPr kumimoji="0" lang="en-US" sz="2000" b="0" i="1" u="none" strike="noStrike" kern="1200" cap="none" spc="0" normalizeH="0" baseline="0" noProof="0" dirty="0">
              <a:ln>
                <a:noFill/>
              </a:ln>
              <a:solidFill>
                <a:srgbClr val="FFC000">
                  <a:lumMod val="20000"/>
                  <a:lumOff val="80000"/>
                </a:srgbClr>
              </a:solidFill>
              <a:effectLst>
                <a:outerShdw blurRad="38100" dist="38100" dir="2700000" algn="tl">
                  <a:srgbClr val="000000">
                    <a:alpha val="43137"/>
                  </a:srgbClr>
                </a:outerShdw>
              </a:effectLst>
              <a:uLnTx/>
              <a:uFillTx/>
              <a:latin typeface="Gill Sans MT" panose="020B0502020104020203" pitchFamily="34" charset="0"/>
              <a:ea typeface="+mn-ea"/>
              <a:cs typeface="Arial" panose="020B0604020202020204" pitchFamily="34" charset="0"/>
            </a:endParaRPr>
          </a:p>
        </p:txBody>
      </p:sp>
      <p:sp>
        <p:nvSpPr>
          <p:cNvPr id="10" name="TextBox 9">
            <a:extLst>
              <a:ext uri="{FF2B5EF4-FFF2-40B4-BE49-F238E27FC236}">
                <a16:creationId xmlns:a16="http://schemas.microsoft.com/office/drawing/2014/main" id="{6694F287-66A8-3F8F-D0E0-EE04D3B35DC6}"/>
              </a:ext>
            </a:extLst>
          </p:cNvPr>
          <p:cNvSpPr txBox="1"/>
          <p:nvPr/>
        </p:nvSpPr>
        <p:spPr>
          <a:xfrm>
            <a:off x="7954885" y="5806264"/>
            <a:ext cx="936823" cy="338554"/>
          </a:xfrm>
          <a:prstGeom prst="rect">
            <a:avLst/>
          </a:prstGeom>
          <a:solidFill>
            <a:schemeClr val="tx2">
              <a:lumMod val="50000"/>
            </a:schemeClr>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i="1" dirty="0">
                <a:solidFill>
                  <a:prstClr val="white">
                    <a:lumMod val="50000"/>
                  </a:prstClr>
                </a:solidFill>
                <a:effectLst>
                  <a:outerShdw blurRad="38100" dist="38100" dir="2700000" algn="tl">
                    <a:srgbClr val="000000">
                      <a:alpha val="43137"/>
                    </a:srgbClr>
                  </a:outerShdw>
                </a:effectLst>
                <a:latin typeface="Gill Sans MT" panose="020B0502020104020203" pitchFamily="34" charset="0"/>
                <a:ea typeface="Open Sans" panose="020B0606030504020204" pitchFamily="34" charset="0"/>
                <a:cs typeface="Open Sans" panose="020B0606030504020204" pitchFamily="34" charset="0"/>
              </a:rPr>
              <a:t>Sprint 4</a:t>
            </a:r>
            <a:endParaRPr kumimoji="0" lang="en-US" sz="1600" b="0" i="1"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Calibri" panose="020F0502020204030204"/>
              <a:ea typeface="Open Sans" panose="020B0606030504020204" pitchFamily="34" charset="0"/>
              <a:cs typeface="Open Sans" panose="020B0606030504020204" pitchFamily="34" charset="0"/>
            </a:endParaRPr>
          </a:p>
        </p:txBody>
      </p:sp>
      <p:sp>
        <p:nvSpPr>
          <p:cNvPr id="29" name="Rectangle: Rounded Corners 28">
            <a:extLst>
              <a:ext uri="{FF2B5EF4-FFF2-40B4-BE49-F238E27FC236}">
                <a16:creationId xmlns:a16="http://schemas.microsoft.com/office/drawing/2014/main" id="{DB913AEC-3FF0-CC0C-C8E6-50E5FE8A158C}"/>
              </a:ext>
            </a:extLst>
          </p:cNvPr>
          <p:cNvSpPr/>
          <p:nvPr/>
        </p:nvSpPr>
        <p:spPr>
          <a:xfrm>
            <a:off x="2347873" y="2167377"/>
            <a:ext cx="6306387" cy="480841"/>
          </a:xfrm>
          <a:prstGeom prst="roundRect">
            <a:avLst>
              <a:gd name="adj" fmla="val 6968"/>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292735" rtl="0" eaLnBrk="1" fontAlgn="auto" latinLnBrk="0" hangingPunct="1">
              <a:lnSpc>
                <a:spcPct val="100000"/>
              </a:lnSpc>
              <a:spcBef>
                <a:spcPts val="0"/>
              </a:spcBef>
              <a:spcAft>
                <a:spcPts val="0"/>
              </a:spcAft>
              <a:buClrTx/>
              <a:buSzTx/>
              <a:buFontTx/>
              <a:buNone/>
              <a:tabLst/>
              <a:defRPr/>
            </a:pPr>
            <a:r>
              <a:rPr lang="en-US" sz="1540" i="1" dirty="0">
                <a:solidFill>
                  <a:prstClr val="white"/>
                </a:solidFill>
                <a:latin typeface="Gill Sans MT" panose="020B0502020104020203" pitchFamily="34" charset="0"/>
              </a:rPr>
              <a:t>DNS Final Cutover</a:t>
            </a:r>
            <a:endPar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32" name="Freeform: Shape 31">
            <a:extLst>
              <a:ext uri="{FF2B5EF4-FFF2-40B4-BE49-F238E27FC236}">
                <a16:creationId xmlns:a16="http://schemas.microsoft.com/office/drawing/2014/main" id="{29187971-9E8A-3BC6-AEF1-A59541BEC230}"/>
              </a:ext>
            </a:extLst>
          </p:cNvPr>
          <p:cNvSpPr/>
          <p:nvPr/>
        </p:nvSpPr>
        <p:spPr>
          <a:xfrm>
            <a:off x="5809649" y="5398722"/>
            <a:ext cx="461082" cy="361416"/>
          </a:xfrm>
          <a:custGeom>
            <a:avLst/>
            <a:gdLst>
              <a:gd name="connsiteX0" fmla="*/ 0 w 660400"/>
              <a:gd name="connsiteY0" fmla="*/ 378945 h 752252"/>
              <a:gd name="connsiteX1" fmla="*/ 165100 w 660400"/>
              <a:gd name="connsiteY1" fmla="*/ 10645 h 752252"/>
              <a:gd name="connsiteX2" fmla="*/ 482600 w 660400"/>
              <a:gd name="connsiteY2" fmla="*/ 747245 h 752252"/>
              <a:gd name="connsiteX3" fmla="*/ 660400 w 660400"/>
              <a:gd name="connsiteY3" fmla="*/ 353545 h 752252"/>
              <a:gd name="connsiteX4" fmla="*/ 660400 w 660400"/>
              <a:gd name="connsiteY4" fmla="*/ 353545 h 752252"/>
              <a:gd name="connsiteX5" fmla="*/ 660400 w 660400"/>
              <a:gd name="connsiteY5" fmla="*/ 353545 h 75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400" h="752252">
                <a:moveTo>
                  <a:pt x="0" y="378945"/>
                </a:moveTo>
                <a:cubicBezTo>
                  <a:pt x="42333" y="164103"/>
                  <a:pt x="84667" y="-50738"/>
                  <a:pt x="165100" y="10645"/>
                </a:cubicBezTo>
                <a:cubicBezTo>
                  <a:pt x="245533" y="72028"/>
                  <a:pt x="400050" y="690095"/>
                  <a:pt x="482600" y="747245"/>
                </a:cubicBezTo>
                <a:cubicBezTo>
                  <a:pt x="565150" y="804395"/>
                  <a:pt x="660400" y="353545"/>
                  <a:pt x="660400" y="353545"/>
                </a:cubicBezTo>
                <a:lnTo>
                  <a:pt x="660400" y="353545"/>
                </a:lnTo>
                <a:lnTo>
                  <a:pt x="660400" y="353545"/>
                </a:lnTo>
              </a:path>
            </a:pathLst>
          </a:custGeom>
          <a:noFill/>
          <a:ln w="412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Oval 34">
            <a:extLst>
              <a:ext uri="{FF2B5EF4-FFF2-40B4-BE49-F238E27FC236}">
                <a16:creationId xmlns:a16="http://schemas.microsoft.com/office/drawing/2014/main" id="{193D3249-F6A8-EDB3-3A98-A707CA40AD7E}"/>
              </a:ext>
            </a:extLst>
          </p:cNvPr>
          <p:cNvSpPr/>
          <p:nvPr/>
        </p:nvSpPr>
        <p:spPr>
          <a:xfrm>
            <a:off x="4771271" y="5394773"/>
            <a:ext cx="365760" cy="365760"/>
          </a:xfrm>
          <a:prstGeom prst="ellipse">
            <a:avLst/>
          </a:prstGeom>
          <a:solidFill>
            <a:schemeClr val="tx1"/>
          </a:solidFill>
          <a:ln w="12700">
            <a:solidFill>
              <a:srgbClr val="FFC000"/>
            </a:solidFill>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Gill Sans MT" panose="020B0502020104020203" pitchFamily="34" charset="0"/>
              </a:rPr>
              <a:t>5</a:t>
            </a:r>
            <a:endParaRPr kumimoji="0" lang="en-US" sz="1400" b="0"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45" name="Rectangle: Rounded Corners 44">
            <a:extLst>
              <a:ext uri="{FF2B5EF4-FFF2-40B4-BE49-F238E27FC236}">
                <a16:creationId xmlns:a16="http://schemas.microsoft.com/office/drawing/2014/main" id="{FA68BAC1-A3F5-4378-A3FA-893BF1E002FF}"/>
              </a:ext>
            </a:extLst>
          </p:cNvPr>
          <p:cNvSpPr/>
          <p:nvPr/>
        </p:nvSpPr>
        <p:spPr>
          <a:xfrm>
            <a:off x="459853" y="4306557"/>
            <a:ext cx="1832698" cy="480841"/>
          </a:xfrm>
          <a:prstGeom prst="roundRect">
            <a:avLst>
              <a:gd name="adj" fmla="val 696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292735" rtl="0" eaLnBrk="1" fontAlgn="auto" latinLnBrk="0" hangingPunct="1">
              <a:lnSpc>
                <a:spcPct val="100000"/>
              </a:lnSpc>
              <a:spcBef>
                <a:spcPts val="0"/>
              </a:spcBef>
              <a:spcAft>
                <a:spcPts val="0"/>
              </a:spcAft>
              <a:buClrTx/>
              <a:buSzTx/>
              <a:buFontTx/>
              <a:buNone/>
              <a:tabLst/>
              <a:defRPr/>
            </a:pPr>
            <a:r>
              <a:rPr kumimoji="0" lang="en-US" sz="154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Establish the Goals</a:t>
            </a:r>
          </a:p>
        </p:txBody>
      </p:sp>
      <p:sp>
        <p:nvSpPr>
          <p:cNvPr id="40" name="TextBox 39">
            <a:extLst>
              <a:ext uri="{FF2B5EF4-FFF2-40B4-BE49-F238E27FC236}">
                <a16:creationId xmlns:a16="http://schemas.microsoft.com/office/drawing/2014/main" id="{E47999EB-6BB9-47C9-AA54-D87870345A84}"/>
              </a:ext>
            </a:extLst>
          </p:cNvPr>
          <p:cNvSpPr txBox="1"/>
          <p:nvPr/>
        </p:nvSpPr>
        <p:spPr>
          <a:xfrm>
            <a:off x="3334538" y="5806264"/>
            <a:ext cx="895099" cy="338554"/>
          </a:xfrm>
          <a:prstGeom prst="rect">
            <a:avLst/>
          </a:prstGeom>
          <a:solidFill>
            <a:schemeClr val="tx2">
              <a:lumMod val="50000"/>
            </a:schemeClr>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Gill Sans MT" panose="020B0502020104020203" pitchFamily="34" charset="0"/>
                <a:ea typeface="Open Sans" panose="020B0606030504020204" pitchFamily="34" charset="0"/>
                <a:cs typeface="Open Sans" panose="020B0606030504020204" pitchFamily="34" charset="0"/>
              </a:rPr>
              <a:t>Sprint 1</a:t>
            </a:r>
            <a:endParaRPr kumimoji="0" lang="en-US" sz="1600" b="0" i="1"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Calibri" panose="020F0502020204030204"/>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3E4E54DD-0E70-45BF-9AD1-98EBBCFCC0AB}"/>
              </a:ext>
            </a:extLst>
          </p:cNvPr>
          <p:cNvSpPr txBox="1"/>
          <p:nvPr/>
        </p:nvSpPr>
        <p:spPr>
          <a:xfrm>
            <a:off x="4463874" y="5806264"/>
            <a:ext cx="895099" cy="338554"/>
          </a:xfrm>
          <a:prstGeom prst="rect">
            <a:avLst/>
          </a:prstGeom>
          <a:solidFill>
            <a:schemeClr val="tx2">
              <a:lumMod val="50000"/>
            </a:schemeClr>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Gill Sans MT" panose="020B0502020104020203" pitchFamily="34" charset="0"/>
                <a:ea typeface="Open Sans" panose="020B0606030504020204" pitchFamily="34" charset="0"/>
                <a:cs typeface="Open Sans" panose="020B0606030504020204" pitchFamily="34" charset="0"/>
              </a:rPr>
              <a:t>Sprint 2</a:t>
            </a:r>
            <a:endParaRPr kumimoji="0" lang="en-US" sz="1600" b="0" i="1"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Calibri" panose="020F0502020204030204"/>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E110C561-26E9-4782-BBE3-0DA160019E0B}"/>
              </a:ext>
            </a:extLst>
          </p:cNvPr>
          <p:cNvSpPr txBox="1"/>
          <p:nvPr/>
        </p:nvSpPr>
        <p:spPr>
          <a:xfrm>
            <a:off x="6273437" y="5806264"/>
            <a:ext cx="895099" cy="338554"/>
          </a:xfrm>
          <a:prstGeom prst="rect">
            <a:avLst/>
          </a:prstGeom>
          <a:solidFill>
            <a:schemeClr val="tx2">
              <a:lumMod val="50000"/>
            </a:schemeClr>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Gill Sans MT" panose="020B0502020104020203" pitchFamily="34" charset="0"/>
                <a:ea typeface="Open Sans" panose="020B0606030504020204" pitchFamily="34" charset="0"/>
                <a:cs typeface="Open Sans" panose="020B0606030504020204" pitchFamily="34" charset="0"/>
              </a:rPr>
              <a:t>Sprint 3</a:t>
            </a:r>
            <a:endParaRPr kumimoji="0" lang="en-US" sz="1600" b="0" i="1"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Calibri" panose="020F0502020204030204"/>
              <a:ea typeface="Open Sans" panose="020B0606030504020204" pitchFamily="34" charset="0"/>
              <a:cs typeface="Open Sans" panose="020B0606030504020204" pitchFamily="34" charset="0"/>
            </a:endParaRPr>
          </a:p>
        </p:txBody>
      </p:sp>
      <p:grpSp>
        <p:nvGrpSpPr>
          <p:cNvPr id="44" name="Group 43">
            <a:extLst>
              <a:ext uri="{FF2B5EF4-FFF2-40B4-BE49-F238E27FC236}">
                <a16:creationId xmlns:a16="http://schemas.microsoft.com/office/drawing/2014/main" id="{FBA94E76-D643-4513-83EA-703ECD7CFACA}"/>
              </a:ext>
            </a:extLst>
          </p:cNvPr>
          <p:cNvGrpSpPr/>
          <p:nvPr/>
        </p:nvGrpSpPr>
        <p:grpSpPr>
          <a:xfrm>
            <a:off x="9420774" y="390586"/>
            <a:ext cx="1503979" cy="513874"/>
            <a:chOff x="10389414" y="188107"/>
            <a:chExt cx="1503979" cy="513874"/>
          </a:xfrm>
        </p:grpSpPr>
        <p:pic>
          <p:nvPicPr>
            <p:cNvPr id="46" name="Picture 45">
              <a:extLst>
                <a:ext uri="{FF2B5EF4-FFF2-40B4-BE49-F238E27FC236}">
                  <a16:creationId xmlns:a16="http://schemas.microsoft.com/office/drawing/2014/main" id="{455DB938-88FC-4EA2-B836-A32582F03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7" name="Picture 46">
              <a:extLst>
                <a:ext uri="{FF2B5EF4-FFF2-40B4-BE49-F238E27FC236}">
                  <a16:creationId xmlns:a16="http://schemas.microsoft.com/office/drawing/2014/main" id="{4EEC5B44-2784-4043-9E0F-2489A902E04F}"/>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48" name="Picture 47">
            <a:extLst>
              <a:ext uri="{FF2B5EF4-FFF2-40B4-BE49-F238E27FC236}">
                <a16:creationId xmlns:a16="http://schemas.microsoft.com/office/drawing/2014/main" id="{4F0E97D6-CF4C-4053-B991-1195328F3C9B}"/>
              </a:ext>
            </a:extLst>
          </p:cNvPr>
          <p:cNvPicPr>
            <a:picLocks noChangeAspect="1"/>
          </p:cNvPicPr>
          <p:nvPr/>
        </p:nvPicPr>
        <p:blipFill rotWithShape="1">
          <a:blip r:embed="rId4">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49" name="TextBox 48">
            <a:extLst>
              <a:ext uri="{FF2B5EF4-FFF2-40B4-BE49-F238E27FC236}">
                <a16:creationId xmlns:a16="http://schemas.microsoft.com/office/drawing/2014/main" id="{7BDD92C6-61F3-4138-B83C-B5506A6712DA}"/>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Tree>
    <p:extLst>
      <p:ext uri="{BB962C8B-B14F-4D97-AF65-F5344CB8AC3E}">
        <p14:creationId xmlns:p14="http://schemas.microsoft.com/office/powerpoint/2010/main" val="294298904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19143-0F5C-E5E2-E3E2-F1FE1AC3599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23DC8B2-F5A8-32DC-5461-BBA914619D89}"/>
              </a:ext>
            </a:extLst>
          </p:cNvPr>
          <p:cNvPicPr>
            <a:picLocks noChangeAspect="1"/>
          </p:cNvPicPr>
          <p:nvPr/>
        </p:nvPicPr>
        <p:blipFill>
          <a:blip r:embed="rId2"/>
          <a:stretch>
            <a:fillRect/>
          </a:stretch>
        </p:blipFill>
        <p:spPr>
          <a:xfrm>
            <a:off x="2780668" y="191142"/>
            <a:ext cx="7509075" cy="4609353"/>
          </a:xfrm>
          <a:prstGeom prst="rect">
            <a:avLst/>
          </a:prstGeom>
        </p:spPr>
      </p:pic>
      <p:sp>
        <p:nvSpPr>
          <p:cNvPr id="21" name="Oval 20">
            <a:extLst>
              <a:ext uri="{FF2B5EF4-FFF2-40B4-BE49-F238E27FC236}">
                <a16:creationId xmlns:a16="http://schemas.microsoft.com/office/drawing/2014/main" id="{39CC49B6-61C5-8EEB-58BA-338FE8EE4488}"/>
              </a:ext>
            </a:extLst>
          </p:cNvPr>
          <p:cNvSpPr/>
          <p:nvPr/>
        </p:nvSpPr>
        <p:spPr>
          <a:xfrm>
            <a:off x="11254657" y="6043619"/>
            <a:ext cx="548640" cy="548640"/>
          </a:xfrm>
          <a:prstGeom prst="ellipse">
            <a:avLst/>
          </a:prstGeom>
          <a:solidFill>
            <a:srgbClr val="4735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400" b="1" i="0"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GB" sz="1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mn-cs"/>
            </a:endParaRPr>
          </a:p>
        </p:txBody>
      </p:sp>
      <p:sp>
        <p:nvSpPr>
          <p:cNvPr id="12" name="Oval 11">
            <a:extLst>
              <a:ext uri="{FF2B5EF4-FFF2-40B4-BE49-F238E27FC236}">
                <a16:creationId xmlns:a16="http://schemas.microsoft.com/office/drawing/2014/main" id="{9EAF4BDB-4CF6-C5B1-D5C7-2623BE6A6935}"/>
              </a:ext>
            </a:extLst>
          </p:cNvPr>
          <p:cNvSpPr/>
          <p:nvPr/>
        </p:nvSpPr>
        <p:spPr>
          <a:xfrm>
            <a:off x="5535971" y="2022596"/>
            <a:ext cx="1844029" cy="1860142"/>
          </a:xfrm>
          <a:prstGeom prst="ellipse">
            <a:avLst/>
          </a:prstGeom>
          <a:solidFill>
            <a:schemeClr val="accent2">
              <a:lumMod val="60000"/>
              <a:lumOff val="40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val 1">
            <a:extLst>
              <a:ext uri="{FF2B5EF4-FFF2-40B4-BE49-F238E27FC236}">
                <a16:creationId xmlns:a16="http://schemas.microsoft.com/office/drawing/2014/main" id="{BC23F53F-89E0-9ABD-DC46-3EF9C5A8D938}"/>
              </a:ext>
            </a:extLst>
          </p:cNvPr>
          <p:cNvSpPr/>
          <p:nvPr/>
        </p:nvSpPr>
        <p:spPr>
          <a:xfrm>
            <a:off x="6329075" y="3165540"/>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Oval 5">
            <a:extLst>
              <a:ext uri="{FF2B5EF4-FFF2-40B4-BE49-F238E27FC236}">
                <a16:creationId xmlns:a16="http://schemas.microsoft.com/office/drawing/2014/main" id="{1EF02029-0F2B-1D63-FB6A-28FDFBBE60DE}"/>
              </a:ext>
            </a:extLst>
          </p:cNvPr>
          <p:cNvSpPr/>
          <p:nvPr/>
        </p:nvSpPr>
        <p:spPr>
          <a:xfrm>
            <a:off x="6987186" y="3339496"/>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a:extLst>
              <a:ext uri="{FF2B5EF4-FFF2-40B4-BE49-F238E27FC236}">
                <a16:creationId xmlns:a16="http://schemas.microsoft.com/office/drawing/2014/main" id="{8497D508-FDD5-5F9A-43C6-5FAF1DF42059}"/>
              </a:ext>
            </a:extLst>
          </p:cNvPr>
          <p:cNvSpPr/>
          <p:nvPr/>
        </p:nvSpPr>
        <p:spPr>
          <a:xfrm>
            <a:off x="6740555" y="3915996"/>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a:extLst>
              <a:ext uri="{FF2B5EF4-FFF2-40B4-BE49-F238E27FC236}">
                <a16:creationId xmlns:a16="http://schemas.microsoft.com/office/drawing/2014/main" id="{2CF45B4F-0127-BE11-D7BA-F1B4A6DA5F67}"/>
              </a:ext>
            </a:extLst>
          </p:cNvPr>
          <p:cNvSpPr/>
          <p:nvPr/>
        </p:nvSpPr>
        <p:spPr>
          <a:xfrm>
            <a:off x="6644035" y="1890025"/>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a:extLst>
              <a:ext uri="{FF2B5EF4-FFF2-40B4-BE49-F238E27FC236}">
                <a16:creationId xmlns:a16="http://schemas.microsoft.com/office/drawing/2014/main" id="{BFA1BA18-AD7B-5F41-1DF6-BF95823ED9DF}"/>
              </a:ext>
            </a:extLst>
          </p:cNvPr>
          <p:cNvSpPr/>
          <p:nvPr/>
        </p:nvSpPr>
        <p:spPr>
          <a:xfrm>
            <a:off x="4952395" y="2116692"/>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Speech Bubble: Rectangle with Corners Rounded 13">
            <a:extLst>
              <a:ext uri="{FF2B5EF4-FFF2-40B4-BE49-F238E27FC236}">
                <a16:creationId xmlns:a16="http://schemas.microsoft.com/office/drawing/2014/main" id="{3E81795C-1A4C-F7A3-2B44-32DB4642FEAE}"/>
              </a:ext>
            </a:extLst>
          </p:cNvPr>
          <p:cNvSpPr/>
          <p:nvPr/>
        </p:nvSpPr>
        <p:spPr>
          <a:xfrm>
            <a:off x="6644035" y="4269391"/>
            <a:ext cx="1130668" cy="373406"/>
          </a:xfrm>
          <a:prstGeom prst="wedgeRoundRectCallout">
            <a:avLst>
              <a:gd name="adj1" fmla="val -26464"/>
              <a:gd name="adj2" fmla="val -92372"/>
              <a:gd name="adj3" fmla="val 16667"/>
            </a:avLst>
          </a:prstGeom>
          <a:solidFill>
            <a:srgbClr val="7030A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solidFill>
                <a:effectLst/>
                <a:uLnTx/>
                <a:uFillTx/>
                <a:latin typeface="Gill Sans MT" panose="020B0502020104020203" pitchFamily="34" charset="0"/>
                <a:ea typeface="+mn-ea"/>
                <a:cs typeface="+mn-cs"/>
              </a:rPr>
              <a:t>South Africa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5" name="Speech Bubble: Rectangle with Corners Rounded 14">
            <a:extLst>
              <a:ext uri="{FF2B5EF4-FFF2-40B4-BE49-F238E27FC236}">
                <a16:creationId xmlns:a16="http://schemas.microsoft.com/office/drawing/2014/main" id="{42D302F6-E12D-E291-4BDA-49FC7E58C9C4}"/>
              </a:ext>
            </a:extLst>
          </p:cNvPr>
          <p:cNvSpPr/>
          <p:nvPr/>
        </p:nvSpPr>
        <p:spPr>
          <a:xfrm>
            <a:off x="7288275" y="3426474"/>
            <a:ext cx="795537" cy="373405"/>
          </a:xfrm>
          <a:prstGeom prst="wedgeRoundRectCallout">
            <a:avLst>
              <a:gd name="adj1" fmla="val -61921"/>
              <a:gd name="adj2" fmla="val -32682"/>
              <a:gd name="adj3" fmla="val 16667"/>
            </a:avLst>
          </a:prstGeom>
          <a:solidFill>
            <a:schemeClr val="tx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solidFill>
                <a:effectLst/>
                <a:uLnTx/>
                <a:uFillTx/>
                <a:latin typeface="Gill Sans MT" panose="020B0502020104020203" pitchFamily="34" charset="0"/>
                <a:ea typeface="+mn-ea"/>
                <a:cs typeface="+mn-cs"/>
              </a:rPr>
              <a:t>Kenya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6" name="Speech Bubble: Rectangle with Corners Rounded 15">
            <a:extLst>
              <a:ext uri="{FF2B5EF4-FFF2-40B4-BE49-F238E27FC236}">
                <a16:creationId xmlns:a16="http://schemas.microsoft.com/office/drawing/2014/main" id="{89FBEBEB-AF3B-E228-F602-BDE700793F90}"/>
              </a:ext>
            </a:extLst>
          </p:cNvPr>
          <p:cNvSpPr/>
          <p:nvPr/>
        </p:nvSpPr>
        <p:spPr>
          <a:xfrm>
            <a:off x="5844866" y="3589553"/>
            <a:ext cx="732450" cy="373405"/>
          </a:xfrm>
          <a:prstGeom prst="wedgeRoundRectCallout">
            <a:avLst>
              <a:gd name="adj1" fmla="val 32216"/>
              <a:gd name="adj2" fmla="val -102577"/>
              <a:gd name="adj3" fmla="val 16667"/>
            </a:avLst>
          </a:prstGeom>
          <a:solidFill>
            <a:srgbClr val="00B05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Nigeria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7" name="Speech Bubble: Rectangle with Corners Rounded 16">
            <a:extLst>
              <a:ext uri="{FF2B5EF4-FFF2-40B4-BE49-F238E27FC236}">
                <a16:creationId xmlns:a16="http://schemas.microsoft.com/office/drawing/2014/main" id="{240C797E-4371-AA4C-A450-D3FFB614F28D}"/>
              </a:ext>
            </a:extLst>
          </p:cNvPr>
          <p:cNvSpPr/>
          <p:nvPr/>
        </p:nvSpPr>
        <p:spPr>
          <a:xfrm>
            <a:off x="6166515" y="1258071"/>
            <a:ext cx="767080" cy="373405"/>
          </a:xfrm>
          <a:prstGeom prst="wedgeRoundRectCallout">
            <a:avLst>
              <a:gd name="adj1" fmla="val 26918"/>
              <a:gd name="adj2" fmla="val 104212"/>
              <a:gd name="adj3" fmla="val 16667"/>
            </a:avLst>
          </a:prstGeom>
          <a:solidFill>
            <a:schemeClr val="accent1">
              <a:lumMod val="75000"/>
            </a:schemeClr>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solidFill>
                <a:effectLst/>
                <a:uLnTx/>
                <a:uFillTx/>
                <a:latin typeface="Gill Sans MT" panose="020B0502020104020203" pitchFamily="34" charset="0"/>
                <a:ea typeface="+mn-ea"/>
                <a:cs typeface="+mn-cs"/>
              </a:rPr>
              <a:t>England</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8" name="Speech Bubble: Rectangle with Corners Rounded 17">
            <a:extLst>
              <a:ext uri="{FF2B5EF4-FFF2-40B4-BE49-F238E27FC236}">
                <a16:creationId xmlns:a16="http://schemas.microsoft.com/office/drawing/2014/main" id="{F779F6BE-A73D-E77B-FFE4-3A8A90875074}"/>
              </a:ext>
            </a:extLst>
          </p:cNvPr>
          <p:cNvSpPr/>
          <p:nvPr/>
        </p:nvSpPr>
        <p:spPr>
          <a:xfrm>
            <a:off x="4729936" y="1603598"/>
            <a:ext cx="767080" cy="373405"/>
          </a:xfrm>
          <a:prstGeom prst="wedgeRoundRectCallout">
            <a:avLst>
              <a:gd name="adj1" fmla="val -8844"/>
              <a:gd name="adj2" fmla="val 82445"/>
              <a:gd name="adj3" fmla="val 16667"/>
            </a:avLst>
          </a:prstGeom>
          <a:solidFill>
            <a:srgbClr val="0070C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Canada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32" name="Rectangle: Rounded Corners 31">
            <a:extLst>
              <a:ext uri="{FF2B5EF4-FFF2-40B4-BE49-F238E27FC236}">
                <a16:creationId xmlns:a16="http://schemas.microsoft.com/office/drawing/2014/main" id="{0DBB28A6-A4C1-4357-3E15-C248C1C451A4}"/>
              </a:ext>
            </a:extLst>
          </p:cNvPr>
          <p:cNvSpPr/>
          <p:nvPr/>
        </p:nvSpPr>
        <p:spPr>
          <a:xfrm>
            <a:off x="456878" y="3237073"/>
            <a:ext cx="1902134" cy="361637"/>
          </a:xfrm>
          <a:prstGeom prst="roundRect">
            <a:avLst>
              <a:gd name="adj" fmla="val 0"/>
            </a:avLst>
          </a:prstGeom>
          <a:solidFill>
            <a:srgbClr val="FF00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Consulting</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44" name="Rectangle: Rounded Corners 43">
            <a:extLst>
              <a:ext uri="{FF2B5EF4-FFF2-40B4-BE49-F238E27FC236}">
                <a16:creationId xmlns:a16="http://schemas.microsoft.com/office/drawing/2014/main" id="{485A705E-B54A-54C5-C0CF-DEE668C4E86D}"/>
              </a:ext>
            </a:extLst>
          </p:cNvPr>
          <p:cNvSpPr/>
          <p:nvPr/>
        </p:nvSpPr>
        <p:spPr>
          <a:xfrm>
            <a:off x="456877" y="3626787"/>
            <a:ext cx="3886713" cy="361637"/>
          </a:xfrm>
          <a:prstGeom prst="roundRect">
            <a:avLst>
              <a:gd name="adj" fmla="val 0"/>
            </a:avLst>
          </a:prstGeom>
          <a:solidFill>
            <a:srgbClr val="FF33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Technology &amp; Engineering Services</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46" name="Rectangle: Rounded Corners 45">
            <a:extLst>
              <a:ext uri="{FF2B5EF4-FFF2-40B4-BE49-F238E27FC236}">
                <a16:creationId xmlns:a16="http://schemas.microsoft.com/office/drawing/2014/main" id="{F6A6F948-9ABD-79B8-A8E3-365B40B56F32}"/>
              </a:ext>
            </a:extLst>
          </p:cNvPr>
          <p:cNvSpPr/>
          <p:nvPr/>
        </p:nvSpPr>
        <p:spPr>
          <a:xfrm>
            <a:off x="461237" y="4021050"/>
            <a:ext cx="3142756" cy="361637"/>
          </a:xfrm>
          <a:prstGeom prst="roundRect">
            <a:avLst>
              <a:gd name="adj" fmla="val 0"/>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Plus: Robotics, ML and AI</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47" name="Rectangle: Rounded Corners 46">
            <a:extLst>
              <a:ext uri="{FF2B5EF4-FFF2-40B4-BE49-F238E27FC236}">
                <a16:creationId xmlns:a16="http://schemas.microsoft.com/office/drawing/2014/main" id="{EB23DC03-235D-4459-43B6-2BCDBA4EA69D}"/>
              </a:ext>
            </a:extLst>
          </p:cNvPr>
          <p:cNvSpPr/>
          <p:nvPr/>
        </p:nvSpPr>
        <p:spPr>
          <a:xfrm>
            <a:off x="456880" y="4819024"/>
            <a:ext cx="1680780" cy="361637"/>
          </a:xfrm>
          <a:prstGeom prst="roundRect">
            <a:avLst>
              <a:gd name="adj" fmla="val 0"/>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Studios</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pic>
        <p:nvPicPr>
          <p:cNvPr id="48" name="Picture 6" descr="United Kingdom - Free flags icons">
            <a:extLst>
              <a:ext uri="{FF2B5EF4-FFF2-40B4-BE49-F238E27FC236}">
                <a16:creationId xmlns:a16="http://schemas.microsoft.com/office/drawing/2014/main" id="{1E18F54D-4DB3-90E7-7FCC-F8F18B6C39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22940" y="5432686"/>
            <a:ext cx="480036" cy="48003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Canada Flag Icon Images - Free Download on Freepik">
            <a:extLst>
              <a:ext uri="{FF2B5EF4-FFF2-40B4-BE49-F238E27FC236}">
                <a16:creationId xmlns:a16="http://schemas.microsoft.com/office/drawing/2014/main" id="{6920CE57-BCCD-D1A4-67DE-815663463D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314170" y="5432686"/>
            <a:ext cx="480036" cy="48003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Nigeria - Free flags icons">
            <a:extLst>
              <a:ext uri="{FF2B5EF4-FFF2-40B4-BE49-F238E27FC236}">
                <a16:creationId xmlns:a16="http://schemas.microsoft.com/office/drawing/2014/main" id="{A9BC5CAD-9323-D74E-8EC4-84D52A88B0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058238" y="5112309"/>
            <a:ext cx="1038156" cy="103815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Kenya Flag PNGs for Free Download">
            <a:extLst>
              <a:ext uri="{FF2B5EF4-FFF2-40B4-BE49-F238E27FC236}">
                <a16:creationId xmlns:a16="http://schemas.microsoft.com/office/drawing/2014/main" id="{7200C5E1-EA03-40F0-3411-EACFF714BA5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362439" y="5401836"/>
            <a:ext cx="506924" cy="50692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20B14F4C-382A-115D-B398-D01A2E381A0C}"/>
              </a:ext>
            </a:extLst>
          </p:cNvPr>
          <p:cNvPicPr>
            <a:picLocks noChangeAspect="1"/>
          </p:cNvPicPr>
          <p:nvPr/>
        </p:nvPicPr>
        <p:blipFill rotWithShape="1">
          <a:blip r:embed="rId7"/>
          <a:srcRect l="19025" t="20259" r="19154" b="18998"/>
          <a:stretch/>
        </p:blipFill>
        <p:spPr>
          <a:xfrm>
            <a:off x="8197421" y="5394785"/>
            <a:ext cx="521208" cy="512118"/>
          </a:xfrm>
          <a:prstGeom prst="rect">
            <a:avLst/>
          </a:prstGeom>
        </p:spPr>
      </p:pic>
      <p:sp>
        <p:nvSpPr>
          <p:cNvPr id="55" name="Rectangle 54">
            <a:extLst>
              <a:ext uri="{FF2B5EF4-FFF2-40B4-BE49-F238E27FC236}">
                <a16:creationId xmlns:a16="http://schemas.microsoft.com/office/drawing/2014/main" id="{0F82FEEF-B5DB-278A-52E8-35387EE7F86A}"/>
              </a:ext>
            </a:extLst>
          </p:cNvPr>
          <p:cNvSpPr/>
          <p:nvPr/>
        </p:nvSpPr>
        <p:spPr>
          <a:xfrm>
            <a:off x="2610920" y="237408"/>
            <a:ext cx="7990626" cy="6534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A680C7F0-00B9-26C0-C5DC-C9FBBD95C6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34537" y="337141"/>
            <a:ext cx="1268760" cy="439017"/>
          </a:xfrm>
          <a:prstGeom prst="rect">
            <a:avLst/>
          </a:prstGeom>
        </p:spPr>
      </p:pic>
      <p:sp>
        <p:nvSpPr>
          <p:cNvPr id="7" name="Rectangle: Rounded Corners 6">
            <a:extLst>
              <a:ext uri="{FF2B5EF4-FFF2-40B4-BE49-F238E27FC236}">
                <a16:creationId xmlns:a16="http://schemas.microsoft.com/office/drawing/2014/main" id="{1F5D4904-28B7-D706-21AC-5F9A236C32FC}"/>
              </a:ext>
            </a:extLst>
          </p:cNvPr>
          <p:cNvSpPr/>
          <p:nvPr/>
        </p:nvSpPr>
        <p:spPr>
          <a:xfrm>
            <a:off x="460489" y="5213503"/>
            <a:ext cx="1431435" cy="361637"/>
          </a:xfrm>
          <a:prstGeom prst="roundRect">
            <a:avLst>
              <a:gd name="adj" fmla="val 0"/>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Cloud</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9" name="Oval 8">
            <a:extLst>
              <a:ext uri="{FF2B5EF4-FFF2-40B4-BE49-F238E27FC236}">
                <a16:creationId xmlns:a16="http://schemas.microsoft.com/office/drawing/2014/main" id="{AC0FDD64-693E-EF04-A331-BEE39180FC75}"/>
              </a:ext>
            </a:extLst>
          </p:cNvPr>
          <p:cNvSpPr/>
          <p:nvPr/>
        </p:nvSpPr>
        <p:spPr>
          <a:xfrm>
            <a:off x="7202518" y="2592046"/>
            <a:ext cx="182880" cy="1828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Speech Bubble: Rectangle with Corners Rounded 10">
            <a:extLst>
              <a:ext uri="{FF2B5EF4-FFF2-40B4-BE49-F238E27FC236}">
                <a16:creationId xmlns:a16="http://schemas.microsoft.com/office/drawing/2014/main" id="{2D6052BA-3ACE-313E-CBA7-CF52AF06751D}"/>
              </a:ext>
            </a:extLst>
          </p:cNvPr>
          <p:cNvSpPr/>
          <p:nvPr/>
        </p:nvSpPr>
        <p:spPr>
          <a:xfrm>
            <a:off x="7046601" y="2083126"/>
            <a:ext cx="795537" cy="373405"/>
          </a:xfrm>
          <a:prstGeom prst="wedgeRoundRectCallout">
            <a:avLst>
              <a:gd name="adj1" fmla="val -17467"/>
              <a:gd name="adj2" fmla="val 78161"/>
              <a:gd name="adj3" fmla="val 16667"/>
            </a:avLst>
          </a:prstGeom>
          <a:solidFill>
            <a:srgbClr val="00B05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Dubai</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pic>
        <p:nvPicPr>
          <p:cNvPr id="23" name="Picture 22">
            <a:extLst>
              <a:ext uri="{FF2B5EF4-FFF2-40B4-BE49-F238E27FC236}">
                <a16:creationId xmlns:a16="http://schemas.microsoft.com/office/drawing/2014/main" id="{8D0AD521-D911-FC91-C76F-69383D94F7EB}"/>
              </a:ext>
            </a:extLst>
          </p:cNvPr>
          <p:cNvPicPr>
            <a:picLocks noChangeAspect="1"/>
          </p:cNvPicPr>
          <p:nvPr/>
        </p:nvPicPr>
        <p:blipFill>
          <a:blip r:embed="rId9"/>
          <a:stretch>
            <a:fillRect/>
          </a:stretch>
        </p:blipFill>
        <p:spPr>
          <a:xfrm>
            <a:off x="9046687" y="5383332"/>
            <a:ext cx="496111" cy="496111"/>
          </a:xfrm>
          <a:prstGeom prst="rect">
            <a:avLst/>
          </a:prstGeom>
        </p:spPr>
      </p:pic>
      <p:pic>
        <p:nvPicPr>
          <p:cNvPr id="24" name="Picture 23">
            <a:extLst>
              <a:ext uri="{FF2B5EF4-FFF2-40B4-BE49-F238E27FC236}">
                <a16:creationId xmlns:a16="http://schemas.microsoft.com/office/drawing/2014/main" id="{7FF228EC-58EA-9412-BE86-BEF5FD602E35}"/>
              </a:ext>
            </a:extLst>
          </p:cNvPr>
          <p:cNvPicPr>
            <a:picLocks noChangeAspect="1"/>
          </p:cNvPicPr>
          <p:nvPr/>
        </p:nvPicPr>
        <p:blipFill>
          <a:blip r:embed="rId10"/>
          <a:srcRect l="19455" r="20705" b="2833"/>
          <a:stretch/>
        </p:blipFill>
        <p:spPr>
          <a:xfrm>
            <a:off x="3692314" y="5413833"/>
            <a:ext cx="583660" cy="500421"/>
          </a:xfrm>
          <a:prstGeom prst="rect">
            <a:avLst/>
          </a:prstGeom>
        </p:spPr>
      </p:pic>
      <p:sp>
        <p:nvSpPr>
          <p:cNvPr id="25" name="Oval 24">
            <a:extLst>
              <a:ext uri="{FF2B5EF4-FFF2-40B4-BE49-F238E27FC236}">
                <a16:creationId xmlns:a16="http://schemas.microsoft.com/office/drawing/2014/main" id="{FC61B9E5-8058-7D09-37FA-F489F1E78A40}"/>
              </a:ext>
            </a:extLst>
          </p:cNvPr>
          <p:cNvSpPr/>
          <p:nvPr/>
        </p:nvSpPr>
        <p:spPr>
          <a:xfrm>
            <a:off x="4095256" y="2495882"/>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Speech Bubble: Rectangle with Corners Rounded 25">
            <a:extLst>
              <a:ext uri="{FF2B5EF4-FFF2-40B4-BE49-F238E27FC236}">
                <a16:creationId xmlns:a16="http://schemas.microsoft.com/office/drawing/2014/main" id="{9C5F22D2-FE53-34C9-9839-7DA7A508476B}"/>
              </a:ext>
            </a:extLst>
          </p:cNvPr>
          <p:cNvSpPr/>
          <p:nvPr/>
        </p:nvSpPr>
        <p:spPr>
          <a:xfrm>
            <a:off x="3872797" y="1982788"/>
            <a:ext cx="767080" cy="373405"/>
          </a:xfrm>
          <a:prstGeom prst="wedgeRoundRectCallout">
            <a:avLst>
              <a:gd name="adj1" fmla="val -8844"/>
              <a:gd name="adj2" fmla="val 82445"/>
              <a:gd name="adj3" fmla="val 16667"/>
            </a:avLst>
          </a:prstGeom>
          <a:solidFill>
            <a:srgbClr val="FF000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U S 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27" name="Rectangle: Rounded Corners 26">
            <a:extLst>
              <a:ext uri="{FF2B5EF4-FFF2-40B4-BE49-F238E27FC236}">
                <a16:creationId xmlns:a16="http://schemas.microsoft.com/office/drawing/2014/main" id="{F4CCC79F-7BE3-04B3-7051-A1DBBC9FD560}"/>
              </a:ext>
            </a:extLst>
          </p:cNvPr>
          <p:cNvSpPr/>
          <p:nvPr/>
        </p:nvSpPr>
        <p:spPr>
          <a:xfrm>
            <a:off x="464109" y="5622154"/>
            <a:ext cx="963410" cy="361637"/>
          </a:xfrm>
          <a:prstGeom prst="roundRect">
            <a:avLst>
              <a:gd name="adj" fmla="val 0"/>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Academy</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28" name="Rectangle: Rounded Corners 27">
            <a:extLst>
              <a:ext uri="{FF2B5EF4-FFF2-40B4-BE49-F238E27FC236}">
                <a16:creationId xmlns:a16="http://schemas.microsoft.com/office/drawing/2014/main" id="{3B4E96D3-503C-21A2-F001-2299E5D66F1E}"/>
              </a:ext>
            </a:extLst>
          </p:cNvPr>
          <p:cNvSpPr/>
          <p:nvPr/>
        </p:nvSpPr>
        <p:spPr>
          <a:xfrm>
            <a:off x="464109" y="4420542"/>
            <a:ext cx="2498642" cy="361637"/>
          </a:xfrm>
          <a:prstGeom prst="roundRect">
            <a:avLst>
              <a:gd name="adj" fmla="val 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Qucoon Digital Business</a:t>
            </a:r>
            <a:endParaRPr kumimoji="0" lang="en-NG" sz="1800" b="0" i="1"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p:txBody>
      </p:sp>
      <p:sp>
        <p:nvSpPr>
          <p:cNvPr id="22" name="TextBox 21">
            <a:extLst>
              <a:ext uri="{FF2B5EF4-FFF2-40B4-BE49-F238E27FC236}">
                <a16:creationId xmlns:a16="http://schemas.microsoft.com/office/drawing/2014/main" id="{7C56197C-9DD8-0CDE-4D25-4D6C2134DC24}"/>
              </a:ext>
            </a:extLst>
          </p:cNvPr>
          <p:cNvSpPr txBox="1"/>
          <p:nvPr/>
        </p:nvSpPr>
        <p:spPr>
          <a:xfrm>
            <a:off x="356068" y="2142233"/>
            <a:ext cx="3247925" cy="861774"/>
          </a:xfrm>
          <a:prstGeom prst="rect">
            <a:avLst/>
          </a:prstGeom>
          <a:noFill/>
        </p:spPr>
        <p:txBody>
          <a:bodyPr wrap="square" rtlCol="0">
            <a:spAutoFit/>
          </a:bodyPr>
          <a:lstStyle/>
          <a:p>
            <a:pPr marL="0" marR="0" lvl="0" indent="0" algn="l" defTabSz="285684"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QUCOON KEY SERVICES</a:t>
            </a:r>
            <a:endParaRPr kumimoji="0" lang="en-NG" sz="25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p:txBody>
      </p:sp>
      <p:sp>
        <p:nvSpPr>
          <p:cNvPr id="4" name="TextBox 3">
            <a:extLst>
              <a:ext uri="{FF2B5EF4-FFF2-40B4-BE49-F238E27FC236}">
                <a16:creationId xmlns:a16="http://schemas.microsoft.com/office/drawing/2014/main" id="{80240857-E30E-52AD-7039-D834F258D411}"/>
              </a:ext>
            </a:extLst>
          </p:cNvPr>
          <p:cNvSpPr txBox="1"/>
          <p:nvPr/>
        </p:nvSpPr>
        <p:spPr>
          <a:xfrm>
            <a:off x="375721" y="353337"/>
            <a:ext cx="440500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Gill Sans MT Condensed" panose="020B0506020104020203" pitchFamily="34" charset="0"/>
                <a:ea typeface="+mn-ea"/>
                <a:cs typeface="+mn-cs"/>
              </a:rPr>
              <a:t>ABOUT</a:t>
            </a:r>
            <a:r>
              <a:rPr kumimoji="0" lang="en-US" sz="1200" b="0" i="0" u="none" strike="noStrike" kern="1200" cap="none" spc="0" normalizeH="0" baseline="0" noProof="0" dirty="0">
                <a:ln>
                  <a:noFill/>
                </a:ln>
                <a:solidFill>
                  <a:schemeClr val="tx1"/>
                </a:solidFill>
                <a:effectLst/>
                <a:uLnTx/>
                <a:uFillTx/>
                <a:latin typeface="Gill Sans MT Condensed" panose="020B0506020104020203" pitchFamily="34" charset="0"/>
                <a:ea typeface="+mn-ea"/>
                <a:cs typeface="+mn-cs"/>
              </a:rPr>
              <a:t> </a:t>
            </a:r>
            <a:r>
              <a:rPr kumimoji="0" lang="en-US" sz="2800" b="0" i="0" u="none" strike="noStrike" kern="1200" cap="none" spc="0" normalizeH="0" baseline="0" noProof="0" dirty="0">
                <a:ln>
                  <a:noFill/>
                </a:ln>
                <a:solidFill>
                  <a:schemeClr val="tx1"/>
                </a:solidFill>
                <a:effectLst/>
                <a:uLnTx/>
                <a:uFillTx/>
                <a:latin typeface="Gill Sans MT Condensed" panose="020B0506020104020203" pitchFamily="34" charset="0"/>
                <a:ea typeface="+mn-ea"/>
                <a:cs typeface="+mn-cs"/>
              </a:rPr>
              <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Gill Sans MT Condensed" panose="020B0506020104020203" pitchFamily="34" charset="0"/>
                <a:ea typeface="+mn-ea"/>
                <a:cs typeface="+mn-cs"/>
              </a:rPr>
              <a:t>LOCATION. SERVICES</a:t>
            </a:r>
          </a:p>
        </p:txBody>
      </p:sp>
    </p:spTree>
    <p:extLst>
      <p:ext uri="{BB962C8B-B14F-4D97-AF65-F5344CB8AC3E}">
        <p14:creationId xmlns:p14="http://schemas.microsoft.com/office/powerpoint/2010/main" val="2685925875"/>
      </p:ext>
    </p:extLst>
  </p:cSld>
  <p:clrMapOvr>
    <a:masterClrMapping/>
  </p:clrMapOvr>
  <mc:AlternateContent xmlns:mc="http://schemas.openxmlformats.org/markup-compatibility/2006" xmlns:p14="http://schemas.microsoft.com/office/powerpoint/2010/main">
    <mc:Choice Requires="p14">
      <p:transition spd="slow" p14:dur="1500" advClick="0">
        <p:cover/>
      </p:transition>
    </mc:Choice>
    <mc:Fallback xmlns="">
      <p:transition spd="slow" advClick="0">
        <p:cove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3325918F-0177-349C-2095-E406D10FF6C7}"/>
              </a:ext>
            </a:extLst>
          </p:cNvPr>
          <p:cNvGrpSpPr/>
          <p:nvPr/>
        </p:nvGrpSpPr>
        <p:grpSpPr>
          <a:xfrm>
            <a:off x="10293614" y="335166"/>
            <a:ext cx="1503979" cy="513874"/>
            <a:chOff x="10389414" y="188107"/>
            <a:chExt cx="1503979" cy="513874"/>
          </a:xfrm>
        </p:grpSpPr>
        <p:pic>
          <p:nvPicPr>
            <p:cNvPr id="42" name="Picture 41">
              <a:extLst>
                <a:ext uri="{FF2B5EF4-FFF2-40B4-BE49-F238E27FC236}">
                  <a16:creationId xmlns:a16="http://schemas.microsoft.com/office/drawing/2014/main" id="{80011A1C-7E1A-5215-C067-B6BDAC7E2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0B93A934-5043-7A48-65C5-180AD544177F}"/>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33</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9" name="TextBox 8">
            <a:extLst>
              <a:ext uri="{FF2B5EF4-FFF2-40B4-BE49-F238E27FC236}">
                <a16:creationId xmlns:a16="http://schemas.microsoft.com/office/drawing/2014/main" id="{C3916C3A-87BD-4E7A-9AB8-DF0CDF4DA624}"/>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sp>
        <p:nvSpPr>
          <p:cNvPr id="6" name="Content Placeholder 5">
            <a:extLst>
              <a:ext uri="{FF2B5EF4-FFF2-40B4-BE49-F238E27FC236}">
                <a16:creationId xmlns:a16="http://schemas.microsoft.com/office/drawing/2014/main" id="{C1366C1A-0BF8-4CBB-9CBE-9E08B729386A}"/>
              </a:ext>
            </a:extLst>
          </p:cNvPr>
          <p:cNvSpPr>
            <a:spLocks noGrp="1"/>
          </p:cNvSpPr>
          <p:nvPr>
            <p:ph idx="1"/>
          </p:nvPr>
        </p:nvSpPr>
        <p:spPr>
          <a:xfrm>
            <a:off x="838200" y="2578921"/>
            <a:ext cx="10121348" cy="2534340"/>
          </a:xfrm>
        </p:spPr>
        <p:txBody>
          <a:bodyPr>
            <a:normAutofit fontScale="85000" lnSpcReduction="20000"/>
          </a:bodyPr>
          <a:lstStyle/>
          <a:p>
            <a:pPr marL="0" indent="0" algn="ctr">
              <a:buNone/>
            </a:pPr>
            <a:r>
              <a:rPr lang="en-US" sz="23800" dirty="0">
                <a:solidFill>
                  <a:schemeClr val="bg1">
                    <a:lumMod val="95000"/>
                  </a:schemeClr>
                </a:solidFill>
                <a:latin typeface="Allura" pitchFamily="2" charset="0"/>
              </a:rPr>
              <a:t>Thank you.</a:t>
            </a:r>
            <a:endParaRPr lang="en-NG" sz="23800" dirty="0">
              <a:solidFill>
                <a:schemeClr val="bg1">
                  <a:lumMod val="95000"/>
                </a:schemeClr>
              </a:solidFill>
              <a:latin typeface="Allura" pitchFamily="2" charset="0"/>
            </a:endParaRPr>
          </a:p>
        </p:txBody>
      </p:sp>
    </p:spTree>
    <p:extLst>
      <p:ext uri="{BB962C8B-B14F-4D97-AF65-F5344CB8AC3E}">
        <p14:creationId xmlns:p14="http://schemas.microsoft.com/office/powerpoint/2010/main" val="403010693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1151C"/>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C18F1E54-F11D-61BC-1016-1E00D698A651}"/>
              </a:ext>
            </a:extLst>
          </p:cNvPr>
          <p:cNvGrpSpPr/>
          <p:nvPr/>
        </p:nvGrpSpPr>
        <p:grpSpPr>
          <a:xfrm>
            <a:off x="9420774" y="390586"/>
            <a:ext cx="1503979" cy="513874"/>
            <a:chOff x="10389414" y="188107"/>
            <a:chExt cx="1503979" cy="513874"/>
          </a:xfrm>
        </p:grpSpPr>
        <p:pic>
          <p:nvPicPr>
            <p:cNvPr id="42" name="Picture 41">
              <a:extLst>
                <a:ext uri="{FF2B5EF4-FFF2-40B4-BE49-F238E27FC236}">
                  <a16:creationId xmlns:a16="http://schemas.microsoft.com/office/drawing/2014/main" id="{E20490A1-1F60-BA18-48DA-86EEE069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CF39F759-553D-7D60-AA72-77A023FCA1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5353878" y="3429000"/>
            <a:ext cx="5314122" cy="0"/>
          </a:xfrm>
          <a:prstGeom prst="line">
            <a:avLst/>
          </a:prstGeom>
          <a:ln>
            <a:solidFill>
              <a:schemeClr val="accent2">
                <a:alpha val="60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8" name="TextBox 17">
            <a:extLst>
              <a:ext uri="{FF2B5EF4-FFF2-40B4-BE49-F238E27FC236}">
                <a16:creationId xmlns:a16="http://schemas.microsoft.com/office/drawing/2014/main" id="{21716C91-7023-43D8-A7E0-3B6B19A51C3E}"/>
              </a:ext>
            </a:extLst>
          </p:cNvPr>
          <p:cNvSpPr txBox="1"/>
          <p:nvPr/>
        </p:nvSpPr>
        <p:spPr>
          <a:xfrm>
            <a:off x="924560" y="3152607"/>
            <a:ext cx="6389321" cy="999825"/>
          </a:xfrm>
          <a:prstGeom prst="rect">
            <a:avLst/>
          </a:prstGeom>
          <a:noFill/>
        </p:spPr>
        <p:txBody>
          <a:bodyPr wrap="square" rtlCol="0">
            <a:spAutoFit/>
          </a:bodyPr>
          <a:lstStyle/>
          <a:p>
            <a:pPr marL="0" marR="0" lvl="0" indent="0" algn="l" defTabSz="586105" rtl="0" eaLnBrk="1" fontAlgn="auto" latinLnBrk="0" hangingPunct="1">
              <a:lnSpc>
                <a:spcPct val="100000"/>
              </a:lnSpc>
              <a:spcBef>
                <a:spcPts val="0"/>
              </a:spcBef>
              <a:spcAft>
                <a:spcPts val="0"/>
              </a:spcAft>
              <a:buClrTx/>
              <a:buSzTx/>
              <a:buFontTx/>
              <a:buNone/>
              <a:tabLst/>
              <a:defRPr/>
            </a:pPr>
            <a:r>
              <a:rPr lang="en-US" sz="2820" b="1" i="1" dirty="0">
                <a:solidFill>
                  <a:srgbClr val="E7E6E6">
                    <a:lumMod val="90000"/>
                  </a:srgbClr>
                </a:solidFill>
                <a:latin typeface="Gill Sans MT" panose="020B0502020104020203" pitchFamily="34" charset="0"/>
              </a:rPr>
              <a:t>Architecture Requirements</a:t>
            </a:r>
            <a:endParaRPr kumimoji="0" lang="en-US" sz="2820" b="1" i="1" u="none" strike="noStrike" kern="1200" cap="none" spc="0" normalizeH="0" baseline="0" noProof="0" dirty="0">
              <a:ln>
                <a:noFill/>
              </a:ln>
              <a:solidFill>
                <a:srgbClr val="E7E6E6">
                  <a:lumMod val="90000"/>
                </a:srgbClr>
              </a:solidFill>
              <a:effectLst/>
              <a:uLnTx/>
              <a:uFillTx/>
              <a:latin typeface="Gill Sans MT" panose="020B0502020104020203" pitchFamily="34" charset="0"/>
              <a:ea typeface="+mn-ea"/>
              <a:cs typeface="+mn-cs"/>
            </a:endParaRPr>
          </a:p>
          <a:p>
            <a:pPr lvl="0" defTabSz="292735">
              <a:defRPr/>
            </a:pPr>
            <a:r>
              <a:rPr lang="en-US" sz="1795" i="1" dirty="0">
                <a:solidFill>
                  <a:srgbClr val="E7E6E6">
                    <a:lumMod val="50000"/>
                  </a:srgbClr>
                </a:solidFill>
                <a:latin typeface="Gill Sans MT" panose="020B0502020104020203" pitchFamily="34" charset="0"/>
              </a:rPr>
              <a:t>Current Infrastructure architecture | Key Challenges | Causes</a:t>
            </a:r>
          </a:p>
          <a:p>
            <a:pPr marL="0" marR="0" lvl="0" indent="0" algn="l" defTabSz="292735" rtl="0" eaLnBrk="1" fontAlgn="auto" latinLnBrk="0" hangingPunct="1">
              <a:lnSpc>
                <a:spcPct val="100000"/>
              </a:lnSpc>
              <a:spcBef>
                <a:spcPts val="0"/>
              </a:spcBef>
              <a:spcAft>
                <a:spcPts val="0"/>
              </a:spcAft>
              <a:buClrTx/>
              <a:buSzTx/>
              <a:buFontTx/>
              <a:buNone/>
              <a:tabLst/>
              <a:defRPr/>
            </a:pPr>
            <a:endParaRPr kumimoji="0" lang="en-US" sz="1280" b="0" i="1" u="none" strike="noStrike" kern="1200" cap="none" spc="0" normalizeH="0" baseline="0" noProof="0" dirty="0">
              <a:ln>
                <a:noFill/>
              </a:ln>
              <a:solidFill>
                <a:srgbClr val="E7E6E6">
                  <a:lumMod val="50000"/>
                </a:srgbClr>
              </a:solidFill>
              <a:effectLst/>
              <a:uLnTx/>
              <a:uFillTx/>
              <a:latin typeface="Gill Sans MT" panose="020B0502020104020203" pitchFamily="34" charset="0"/>
              <a:ea typeface="+mn-ea"/>
              <a:cs typeface="+mn-cs"/>
            </a:endParaRPr>
          </a:p>
        </p:txBody>
      </p:sp>
      <p:sp>
        <p:nvSpPr>
          <p:cNvPr id="19" name="TextBox 18">
            <a:extLst>
              <a:ext uri="{FF2B5EF4-FFF2-40B4-BE49-F238E27FC236}">
                <a16:creationId xmlns:a16="http://schemas.microsoft.com/office/drawing/2014/main" id="{828A8839-A674-4FCF-ADB9-B921362FC8C6}"/>
              </a:ext>
            </a:extLst>
          </p:cNvPr>
          <p:cNvSpPr txBox="1"/>
          <p:nvPr/>
        </p:nvSpPr>
        <p:spPr>
          <a:xfrm>
            <a:off x="274319" y="3044436"/>
            <a:ext cx="843281" cy="1107996"/>
          </a:xfrm>
          <a:prstGeom prst="rect">
            <a:avLst/>
          </a:prstGeom>
          <a:noFill/>
        </p:spPr>
        <p:txBody>
          <a:bodyPr wrap="square" rtlCol="0">
            <a:spAutoFit/>
          </a:bodyPr>
          <a:lstStyle/>
          <a:p>
            <a:pPr marL="0" marR="0" lvl="0" indent="0" algn="ctr" defTabSz="586105" rtl="0" eaLnBrk="1" fontAlgn="auto" latinLnBrk="0" hangingPunct="1">
              <a:lnSpc>
                <a:spcPct val="100000"/>
              </a:lnSpc>
              <a:spcBef>
                <a:spcPts val="0"/>
              </a:spcBef>
              <a:spcAft>
                <a:spcPts val="0"/>
              </a:spcAft>
              <a:buClrTx/>
              <a:buSzTx/>
              <a:buFontTx/>
              <a:buNone/>
              <a:tabLst/>
              <a:defRPr/>
            </a:pPr>
            <a:r>
              <a:rPr lang="en-US" sz="6600" b="1" u="sng" dirty="0">
                <a:solidFill>
                  <a:srgbClr val="44546A">
                    <a:lumMod val="20000"/>
                    <a:lumOff val="80000"/>
                  </a:srgbClr>
                </a:solidFill>
                <a:effectLst>
                  <a:outerShdw blurRad="38100" dist="38100" dir="2700000" algn="tl">
                    <a:srgbClr val="000000">
                      <a:alpha val="43137"/>
                    </a:srgbClr>
                  </a:outerShdw>
                </a:effectLst>
                <a:latin typeface="Franklin Gothic Demi Cond" panose="020B0706030402020204" pitchFamily="34" charset="0"/>
              </a:rPr>
              <a:t>1</a:t>
            </a: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rPr>
              <a:t> </a:t>
            </a:r>
            <a:endParaRPr kumimoji="0" lang="en-US" sz="6600" b="0"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endParaRPr>
          </a:p>
        </p:txBody>
      </p:sp>
      <p:pic>
        <p:nvPicPr>
          <p:cNvPr id="23" name="Picture 22">
            <a:extLst>
              <a:ext uri="{FF2B5EF4-FFF2-40B4-BE49-F238E27FC236}">
                <a16:creationId xmlns:a16="http://schemas.microsoft.com/office/drawing/2014/main" id="{953FC7BC-0222-4814-A89B-2C2E49C68F36}"/>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201175164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5</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ARCHITECTURE REQUIREMENTS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Current Infrastructure Architecture </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7" name="Picture 16">
            <a:extLst>
              <a:ext uri="{FF2B5EF4-FFF2-40B4-BE49-F238E27FC236}">
                <a16:creationId xmlns:a16="http://schemas.microsoft.com/office/drawing/2014/main" id="{A64924FC-6696-4E05-9811-A995DF91563F}"/>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9" name="Content Placeholder 8">
            <a:extLst>
              <a:ext uri="{FF2B5EF4-FFF2-40B4-BE49-F238E27FC236}">
                <a16:creationId xmlns:a16="http://schemas.microsoft.com/office/drawing/2014/main" id="{A8704F77-19C9-45C2-8FC1-57F6FAF14036}"/>
              </a:ext>
            </a:extLst>
          </p:cNvPr>
          <p:cNvSpPr>
            <a:spLocks noGrp="1"/>
          </p:cNvSpPr>
          <p:nvPr>
            <p:ph sz="half" idx="1"/>
          </p:nvPr>
        </p:nvSpPr>
        <p:spPr/>
        <p:txBody>
          <a:bodyPr>
            <a:normAutofit/>
          </a:bodyPr>
          <a:lstStyle/>
          <a:p>
            <a:pPr marL="0" indent="0">
              <a:buNone/>
            </a:pPr>
            <a:r>
              <a:rPr lang="en-US" sz="2000" dirty="0">
                <a:solidFill>
                  <a:schemeClr val="bg1"/>
                </a:solidFill>
                <a:latin typeface="Gill Sans MT" panose="020B0502020104020203" pitchFamily="34" charset="0"/>
              </a:rPr>
              <a:t>NOUN employs a traditional single-server deployment on Bluehost that houses:</a:t>
            </a:r>
          </a:p>
          <a:p>
            <a:pPr marL="0" indent="0">
              <a:buNone/>
            </a:pPr>
            <a:endParaRPr lang="en-US" sz="2000" dirty="0">
              <a:solidFill>
                <a:schemeClr val="bg1"/>
              </a:solidFill>
              <a:latin typeface="Gill Sans MT" panose="020B0502020104020203" pitchFamily="34" charset="0"/>
            </a:endParaRPr>
          </a:p>
          <a:p>
            <a:pPr marL="0" indent="0">
              <a:buNone/>
            </a:pPr>
            <a:r>
              <a:rPr lang="en-US" sz="2000" dirty="0">
                <a:solidFill>
                  <a:schemeClr val="bg1"/>
                </a:solidFill>
                <a:latin typeface="Gill Sans MT" panose="020B0502020104020203" pitchFamily="34" charset="0"/>
              </a:rPr>
              <a:t>• The MIS web application</a:t>
            </a:r>
          </a:p>
          <a:p>
            <a:pPr marL="0" indent="0">
              <a:buNone/>
            </a:pPr>
            <a:r>
              <a:rPr lang="en-US" sz="2000" dirty="0">
                <a:solidFill>
                  <a:schemeClr val="bg1"/>
                </a:solidFill>
                <a:latin typeface="Gill Sans MT" panose="020B0502020104020203" pitchFamily="34" charset="0"/>
              </a:rPr>
              <a:t>• Database system</a:t>
            </a:r>
          </a:p>
          <a:p>
            <a:pPr marL="0" indent="0">
              <a:buNone/>
            </a:pPr>
            <a:r>
              <a:rPr lang="en-US" sz="2000" dirty="0">
                <a:solidFill>
                  <a:schemeClr val="bg1"/>
                </a:solidFill>
                <a:latin typeface="Gill Sans MT" panose="020B0502020104020203" pitchFamily="34" charset="0"/>
              </a:rPr>
              <a:t>• Document storage (approximately 153,000 files: 34,000 photographs and 119,000</a:t>
            </a:r>
          </a:p>
          <a:p>
            <a:pPr marL="0" indent="0">
              <a:buNone/>
            </a:pPr>
            <a:r>
              <a:rPr lang="en-US" sz="2000" dirty="0">
                <a:solidFill>
                  <a:schemeClr val="bg1"/>
                </a:solidFill>
                <a:latin typeface="Gill Sans MT" panose="020B0502020104020203" pitchFamily="34" charset="0"/>
              </a:rPr>
              <a:t>certificates)</a:t>
            </a:r>
            <a:endParaRPr lang="en-NG" sz="2000" dirty="0">
              <a:solidFill>
                <a:schemeClr val="bg1"/>
              </a:solidFill>
              <a:latin typeface="Gill Sans MT" panose="020B0502020104020203" pitchFamily="34" charset="0"/>
            </a:endParaRPr>
          </a:p>
        </p:txBody>
      </p:sp>
      <p:pic>
        <p:nvPicPr>
          <p:cNvPr id="19" name="Picture 18">
            <a:extLst>
              <a:ext uri="{FF2B5EF4-FFF2-40B4-BE49-F238E27FC236}">
                <a16:creationId xmlns:a16="http://schemas.microsoft.com/office/drawing/2014/main" id="{6927C81F-65C4-4D23-AE3A-1A3D22E4EF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62216"/>
            <a:ext cx="5181600" cy="3000196"/>
          </a:xfrm>
          <a:prstGeom prst="rect">
            <a:avLst/>
          </a:prstGeom>
        </p:spPr>
      </p:pic>
      <p:pic>
        <p:nvPicPr>
          <p:cNvPr id="21" name="Picture 20">
            <a:extLst>
              <a:ext uri="{FF2B5EF4-FFF2-40B4-BE49-F238E27FC236}">
                <a16:creationId xmlns:a16="http://schemas.microsoft.com/office/drawing/2014/main" id="{B352F661-33F4-4B14-90C8-FD207EBA38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2615" y="1825625"/>
            <a:ext cx="1002571" cy="1002571"/>
          </a:xfrm>
          <a:prstGeom prst="rect">
            <a:avLst/>
          </a:prstGeom>
        </p:spPr>
      </p:pic>
      <p:cxnSp>
        <p:nvCxnSpPr>
          <p:cNvPr id="28" name="Straight Connector 27">
            <a:extLst>
              <a:ext uri="{FF2B5EF4-FFF2-40B4-BE49-F238E27FC236}">
                <a16:creationId xmlns:a16="http://schemas.microsoft.com/office/drawing/2014/main" id="{9439E93C-2F4C-47CA-BB70-6E92998E3F63}"/>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8358152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6</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ARCHITECTURE REQUIREMENTS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Key Challenges </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7" name="Picture 16">
            <a:extLst>
              <a:ext uri="{FF2B5EF4-FFF2-40B4-BE49-F238E27FC236}">
                <a16:creationId xmlns:a16="http://schemas.microsoft.com/office/drawing/2014/main" id="{A64924FC-6696-4E05-9811-A995DF91563F}"/>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19" name="Rectangle: Rounded Corners 18">
            <a:extLst>
              <a:ext uri="{FF2B5EF4-FFF2-40B4-BE49-F238E27FC236}">
                <a16:creationId xmlns:a16="http://schemas.microsoft.com/office/drawing/2014/main" id="{86ACC677-8661-4650-B67E-2A3DD1EE3BDD}"/>
              </a:ext>
            </a:extLst>
          </p:cNvPr>
          <p:cNvSpPr/>
          <p:nvPr/>
        </p:nvSpPr>
        <p:spPr>
          <a:xfrm>
            <a:off x="852778" y="1514359"/>
            <a:ext cx="2802115" cy="1898073"/>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2400" dirty="0">
                <a:solidFill>
                  <a:schemeClr val="bg1"/>
                </a:solidFill>
                <a:latin typeface="Gill Sans MT" panose="020B0502020104020203" pitchFamily="34" charset="0"/>
              </a:rPr>
              <a:t>Slow application response times (peak periods)</a:t>
            </a:r>
          </a:p>
          <a:p>
            <a:pPr marL="0" marR="0" lvl="0" indent="0" algn="l" defTabSz="91433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pic>
        <p:nvPicPr>
          <p:cNvPr id="26" name="Graphic 25" descr="Gauge">
            <a:extLst>
              <a:ext uri="{FF2B5EF4-FFF2-40B4-BE49-F238E27FC236}">
                <a16:creationId xmlns:a16="http://schemas.microsoft.com/office/drawing/2014/main" id="{906920F7-DA8D-4243-ABB0-89A474253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9905" y="2531169"/>
            <a:ext cx="914400" cy="914400"/>
          </a:xfrm>
          <a:prstGeom prst="rect">
            <a:avLst/>
          </a:prstGeom>
        </p:spPr>
      </p:pic>
      <p:sp>
        <p:nvSpPr>
          <p:cNvPr id="27" name="Rectangle: Rounded Corners 26">
            <a:extLst>
              <a:ext uri="{FF2B5EF4-FFF2-40B4-BE49-F238E27FC236}">
                <a16:creationId xmlns:a16="http://schemas.microsoft.com/office/drawing/2014/main" id="{91749986-03CD-4C1B-A889-0BA9F7E4C1A6}"/>
              </a:ext>
            </a:extLst>
          </p:cNvPr>
          <p:cNvSpPr/>
          <p:nvPr/>
        </p:nvSpPr>
        <p:spPr>
          <a:xfrm>
            <a:off x="4645301" y="1514359"/>
            <a:ext cx="2802115" cy="1898073"/>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2400" dirty="0">
                <a:solidFill>
                  <a:schemeClr val="bg1"/>
                </a:solidFill>
                <a:latin typeface="Gill Sans MT" panose="020B0502020104020203" pitchFamily="34" charset="0"/>
              </a:rPr>
              <a:t>Sluggish document retrieval and processing</a:t>
            </a:r>
          </a:p>
          <a:p>
            <a:pPr marL="0" marR="0" lvl="0" indent="0" algn="l" defTabSz="91433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29" name="Rectangle: Rounded Corners 28">
            <a:extLst>
              <a:ext uri="{FF2B5EF4-FFF2-40B4-BE49-F238E27FC236}">
                <a16:creationId xmlns:a16="http://schemas.microsoft.com/office/drawing/2014/main" id="{8249A563-C798-44AE-84DF-8B953CC21AE5}"/>
              </a:ext>
            </a:extLst>
          </p:cNvPr>
          <p:cNvSpPr/>
          <p:nvPr/>
        </p:nvSpPr>
        <p:spPr>
          <a:xfrm>
            <a:off x="8295376" y="1514359"/>
            <a:ext cx="2802115" cy="1898073"/>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2400" dirty="0">
                <a:solidFill>
                  <a:schemeClr val="bg1"/>
                </a:solidFill>
                <a:latin typeface="Gill Sans MT" panose="020B0502020104020203" pitchFamily="34" charset="0"/>
              </a:rPr>
              <a:t>Limited scalability with growing population</a:t>
            </a:r>
          </a:p>
        </p:txBody>
      </p:sp>
      <p:sp>
        <p:nvSpPr>
          <p:cNvPr id="31" name="Rectangle: Rounded Corners 30">
            <a:extLst>
              <a:ext uri="{FF2B5EF4-FFF2-40B4-BE49-F238E27FC236}">
                <a16:creationId xmlns:a16="http://schemas.microsoft.com/office/drawing/2014/main" id="{AE771260-3654-4B31-8D3E-A7E5D813BCE2}"/>
              </a:ext>
            </a:extLst>
          </p:cNvPr>
          <p:cNvSpPr/>
          <p:nvPr/>
        </p:nvSpPr>
        <p:spPr>
          <a:xfrm>
            <a:off x="3093592" y="3875359"/>
            <a:ext cx="2802115" cy="1898073"/>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2400" dirty="0">
                <a:solidFill>
                  <a:schemeClr val="bg1"/>
                </a:solidFill>
                <a:latin typeface="Gill Sans MT" panose="020B0502020104020203" pitchFamily="34" charset="0"/>
              </a:rPr>
              <a:t>Inefficient Storage Costs</a:t>
            </a:r>
          </a:p>
          <a:p>
            <a:pPr marL="0" marR="0" lvl="0" indent="0" algn="l" defTabSz="91433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32" name="Rectangle: Rounded Corners 31">
            <a:extLst>
              <a:ext uri="{FF2B5EF4-FFF2-40B4-BE49-F238E27FC236}">
                <a16:creationId xmlns:a16="http://schemas.microsoft.com/office/drawing/2014/main" id="{15222277-FA2D-41BA-BD48-1F949B0C3631}"/>
              </a:ext>
            </a:extLst>
          </p:cNvPr>
          <p:cNvSpPr/>
          <p:nvPr/>
        </p:nvSpPr>
        <p:spPr>
          <a:xfrm>
            <a:off x="6743667" y="3875359"/>
            <a:ext cx="2802115" cy="1898073"/>
          </a:xfrm>
          <a:prstGeom prst="roundRect">
            <a:avLst>
              <a:gd name="adj" fmla="val 3538"/>
            </a:avLst>
          </a:prstGeom>
          <a:solidFill>
            <a:srgbClr val="1A202C"/>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defTabSz="914338">
              <a:defRPr/>
            </a:pPr>
            <a:r>
              <a:rPr lang="en-US" sz="2400" dirty="0">
                <a:solidFill>
                  <a:schemeClr val="bg1"/>
                </a:solidFill>
                <a:latin typeface="Gill Sans MT" panose="020B0502020104020203" pitchFamily="34" charset="0"/>
              </a:rPr>
              <a:t>Increasing costs without improvements</a:t>
            </a:r>
          </a:p>
        </p:txBody>
      </p:sp>
      <p:pic>
        <p:nvPicPr>
          <p:cNvPr id="35" name="Graphic 34" descr="Stopwatch">
            <a:extLst>
              <a:ext uri="{FF2B5EF4-FFF2-40B4-BE49-F238E27FC236}">
                <a16:creationId xmlns:a16="http://schemas.microsoft.com/office/drawing/2014/main" id="{DBEB205D-FBD7-4565-98B3-B661166566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9663" y="2430573"/>
            <a:ext cx="914400" cy="914400"/>
          </a:xfrm>
          <a:prstGeom prst="rect">
            <a:avLst/>
          </a:prstGeom>
        </p:spPr>
      </p:pic>
      <p:pic>
        <p:nvPicPr>
          <p:cNvPr id="37" name="Graphic 36" descr="Coins">
            <a:extLst>
              <a:ext uri="{FF2B5EF4-FFF2-40B4-BE49-F238E27FC236}">
                <a16:creationId xmlns:a16="http://schemas.microsoft.com/office/drawing/2014/main" id="{BDF52DD9-047D-4ECC-923B-374ADD6239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08042" y="4819283"/>
            <a:ext cx="914400" cy="914400"/>
          </a:xfrm>
          <a:prstGeom prst="rect">
            <a:avLst/>
          </a:prstGeom>
        </p:spPr>
      </p:pic>
      <p:pic>
        <p:nvPicPr>
          <p:cNvPr id="38" name="Graphic 37" descr="Downward trend">
            <a:extLst>
              <a:ext uri="{FF2B5EF4-FFF2-40B4-BE49-F238E27FC236}">
                <a16:creationId xmlns:a16="http://schemas.microsoft.com/office/drawing/2014/main" id="{CE9CD478-55DB-4452-93B8-30684C26E6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13258" y="4819283"/>
            <a:ext cx="914400" cy="914400"/>
          </a:xfrm>
          <a:prstGeom prst="rect">
            <a:avLst/>
          </a:prstGeom>
        </p:spPr>
      </p:pic>
      <p:pic>
        <p:nvPicPr>
          <p:cNvPr id="39" name="Picture 38">
            <a:extLst>
              <a:ext uri="{FF2B5EF4-FFF2-40B4-BE49-F238E27FC236}">
                <a16:creationId xmlns:a16="http://schemas.microsoft.com/office/drawing/2014/main" id="{B4EA2F9D-28C6-4BA2-A3D5-8808409A3425}"/>
              </a:ext>
            </a:extLst>
          </p:cNvPr>
          <p:cNvPicPr>
            <a:picLocks noChangeAspect="1"/>
          </p:cNvPicPr>
          <p:nvPr/>
        </p:nvPicPr>
        <p:blipFill>
          <a:blip r:embed="rId12">
            <a:extLst>
              <a:ext uri="{BEBA8EAE-BF5A-486C-A8C5-ECC9F3942E4B}">
                <a14:imgProps xmlns:a14="http://schemas.microsoft.com/office/drawing/2010/main">
                  <a14:imgLayer r:embed="rId13">
                    <a14:imgEffect>
                      <a14:colorTemperature colorTemp="8480"/>
                    </a14:imgEffect>
                  </a14:imgLayer>
                </a14:imgProps>
              </a:ext>
              <a:ext uri="{28A0092B-C50C-407E-A947-70E740481C1C}">
                <a14:useLocalDpi xmlns:a14="http://schemas.microsoft.com/office/drawing/2010/main" val="0"/>
              </a:ext>
            </a:extLst>
          </a:blip>
          <a:stretch>
            <a:fillRect/>
          </a:stretch>
        </p:blipFill>
        <p:spPr>
          <a:xfrm>
            <a:off x="9943189" y="2430573"/>
            <a:ext cx="897831" cy="897831"/>
          </a:xfrm>
          <a:prstGeom prst="rect">
            <a:avLst/>
          </a:prstGeom>
          <a:noFill/>
          <a:ln>
            <a:noFill/>
          </a:ln>
        </p:spPr>
      </p:pic>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4273062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7</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Cloud Engineering</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627292" y="126076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prstClr val="white">
                    <a:lumMod val="65000"/>
                  </a:prstClr>
                </a:solidFill>
                <a:latin typeface="Gill Sans MT" panose="020B0502020104020203" pitchFamily="34" charset="0"/>
              </a:rPr>
              <a:t>ARCHITECTURE REQUIREMENTS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Causes of Bottlenecks</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9420774"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17" name="Picture 16">
            <a:extLst>
              <a:ext uri="{FF2B5EF4-FFF2-40B4-BE49-F238E27FC236}">
                <a16:creationId xmlns:a16="http://schemas.microsoft.com/office/drawing/2014/main" id="{A64924FC-6696-4E05-9811-A995DF91563F}"/>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18" name="Content Placeholder 17">
            <a:extLst>
              <a:ext uri="{FF2B5EF4-FFF2-40B4-BE49-F238E27FC236}">
                <a16:creationId xmlns:a16="http://schemas.microsoft.com/office/drawing/2014/main" id="{8524B9F6-A823-48C2-AF78-B4C264E60D65}"/>
              </a:ext>
            </a:extLst>
          </p:cNvPr>
          <p:cNvSpPr>
            <a:spLocks noGrp="1"/>
          </p:cNvSpPr>
          <p:nvPr>
            <p:ph sz="half" idx="1"/>
          </p:nvPr>
        </p:nvSpPr>
        <p:spPr>
          <a:xfrm>
            <a:off x="2445168" y="1260762"/>
            <a:ext cx="3664527" cy="4857750"/>
          </a:xfrm>
          <a:prstGeom prst="roundRect">
            <a:avLst>
              <a:gd name="adj" fmla="val 2436"/>
            </a:avLst>
          </a:prstGeom>
          <a:noFill/>
          <a:ln w="0">
            <a:solidFill>
              <a:schemeClr val="accent1">
                <a:shade val="1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2500" lnSpcReduction="10000"/>
          </a:bodyPr>
          <a:lstStyle/>
          <a:p>
            <a:pPr marL="284461" indent="-284461">
              <a:buFont typeface="+mj-lt"/>
              <a:buAutoNum type="alphaUcPeriod"/>
              <a:defRPr/>
            </a:pPr>
            <a: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MONOLITHIC SINGLE SERVER:</a:t>
            </a:r>
            <a:b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b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92715" lvl="1">
              <a:defRPr/>
            </a:pPr>
            <a:r>
              <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One overloaded machine handling all requests like 5000 logging in and 4000 uploading docs.</a:t>
            </a:r>
          </a:p>
          <a:p>
            <a:pPr marL="292715" lvl="1" defTabSz="914338">
              <a:defRPr/>
            </a:pP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92715" lvl="1" defTabSz="914338">
              <a:defRPr/>
            </a:pP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84461" indent="-284461">
              <a:buFont typeface="+mj-lt"/>
              <a:buAutoNum type="alphaUcPeriod"/>
              <a:defRPr/>
            </a:pPr>
            <a: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NO AUTO-SCALING:</a:t>
            </a:r>
            <a:b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b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92715" lvl="1">
              <a:defRPr/>
            </a:pPr>
            <a:r>
              <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Cannot expand resources dynamically based on traffic or requests when traffic spikes.</a:t>
            </a:r>
          </a:p>
          <a:p>
            <a:pPr marL="292715" lvl="1">
              <a:defRPr/>
            </a:pP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92715" lvl="1">
              <a:defRPr/>
            </a:pP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84461" indent="-284461">
              <a:buFont typeface="+mj-lt"/>
              <a:buAutoNum type="alphaUcPeriod"/>
              <a:defRPr/>
            </a:pPr>
            <a: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SLOW DOCUMENT RETRIEVAL:</a:t>
            </a:r>
            <a:b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b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92715" lvl="1">
              <a:defRPr/>
            </a:pPr>
            <a:r>
              <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Files are stored on traditional disk-based storage, which isn't optimized for high read operations, unlike a dedicated service like S3.</a:t>
            </a:r>
            <a:endParaRPr lang="en-US" sz="14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p:txBody>
      </p:sp>
      <p:sp>
        <p:nvSpPr>
          <p:cNvPr id="20" name="Content Placeholder 17">
            <a:extLst>
              <a:ext uri="{FF2B5EF4-FFF2-40B4-BE49-F238E27FC236}">
                <a16:creationId xmlns:a16="http://schemas.microsoft.com/office/drawing/2014/main" id="{AFA0F6F4-0D79-4561-AE12-B1CFF05C012D}"/>
              </a:ext>
            </a:extLst>
          </p:cNvPr>
          <p:cNvSpPr txBox="1">
            <a:spLocks/>
          </p:cNvSpPr>
          <p:nvPr/>
        </p:nvSpPr>
        <p:spPr>
          <a:xfrm>
            <a:off x="7725303" y="1222754"/>
            <a:ext cx="3664527" cy="4857750"/>
          </a:xfrm>
          <a:prstGeom prst="roundRect">
            <a:avLst>
              <a:gd name="adj" fmla="val 2436"/>
            </a:avLst>
          </a:prstGeom>
          <a:noFill/>
          <a:ln w="0" cap="flat" cmpd="sng" algn="ctr">
            <a:solidFill>
              <a:schemeClr val="accent1">
                <a:shade val="15000"/>
                <a:alpha val="51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92500" lnSpcReduction="10000"/>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84461" indent="-284461">
              <a:buFont typeface="+mj-lt"/>
              <a:buAutoNum type="alphaUcPeriod"/>
              <a:defRPr/>
            </a:pPr>
            <a: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EXPENSIVE SCALING:</a:t>
            </a:r>
            <a:b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b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92715" lvl="1">
              <a:defRPr/>
            </a:pPr>
            <a:r>
              <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The monolithic architecture makes scaling expensive because they would need to provision an entire server to scale</a:t>
            </a:r>
          </a:p>
          <a:p>
            <a:pPr marL="284461" indent="-284461">
              <a:buFont typeface="+mj-lt"/>
              <a:buAutoNum type="alphaUcPeriod"/>
              <a:defRPr/>
            </a:pPr>
            <a:endPar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84461" indent="-284461">
              <a:buFont typeface="+mj-lt"/>
              <a:buAutoNum type="alphaUcPeriod"/>
              <a:defRPr/>
            </a:pPr>
            <a:endPar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84461" indent="-284461">
              <a:buFont typeface="+mj-lt"/>
              <a:buAutoNum type="alphaUcPeriod"/>
              <a:defRPr/>
            </a:pPr>
            <a: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INEFFICIENT STORAGE COSTS</a:t>
            </a:r>
            <a:b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b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92715" lvl="1">
              <a:defRPr/>
            </a:pPr>
            <a:r>
              <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Scaling can’t be done on individual resources like storage and compute making additional storage expensive to purchase</a:t>
            </a:r>
          </a:p>
          <a:p>
            <a:pPr marL="292715" lvl="1">
              <a:defRPr/>
            </a:pP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92715" lvl="1">
              <a:defRPr/>
            </a:pP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84461" indent="-284461">
              <a:buFont typeface="+mj-lt"/>
              <a:buAutoNum type="alphaUcPeriod"/>
              <a:defRPr/>
            </a:pPr>
            <a: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HIGH MAINTENANCE OVERHEAD:</a:t>
            </a:r>
            <a:br>
              <a:rPr lang="en-US" sz="1600" b="1" i="1" dirty="0">
                <a:solidFill>
                  <a:srgbClr val="FFC000">
                    <a:lumMod val="20000"/>
                    <a:lumOff val="80000"/>
                  </a:srgbClr>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br>
            <a:endPar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endParaRPr>
          </a:p>
          <a:p>
            <a:pPr marL="292715" lvl="1">
              <a:defRPr/>
            </a:pPr>
            <a:r>
              <a:rPr lang="en-US" sz="1600" i="1" dirty="0">
                <a:solidFill>
                  <a:prstClr val="white"/>
                </a:solidFill>
                <a:effectLst>
                  <a:outerShdw blurRad="38100" dist="38100" dir="2700000" algn="tl">
                    <a:srgbClr val="000000">
                      <a:alpha val="43137"/>
                    </a:srgbClr>
                  </a:outerShdw>
                </a:effectLst>
                <a:latin typeface="Gill Sans MT" panose="020B0502020104020203" pitchFamily="34" charset="0"/>
                <a:cs typeface="Arial" panose="020B0604020202020204" pitchFamily="34" charset="0"/>
              </a:rPr>
              <a:t>For example; IT team constantly troubleshooting slow queries instead of improving features.</a:t>
            </a:r>
          </a:p>
        </p:txBody>
      </p:sp>
      <p:sp>
        <p:nvSpPr>
          <p:cNvPr id="21" name="Rectangle: Rounded Corners 20">
            <a:extLst>
              <a:ext uri="{FF2B5EF4-FFF2-40B4-BE49-F238E27FC236}">
                <a16:creationId xmlns:a16="http://schemas.microsoft.com/office/drawing/2014/main" id="{D0EF0924-EE51-440E-9153-AF0CADAA19DF}"/>
              </a:ext>
            </a:extLst>
          </p:cNvPr>
          <p:cNvSpPr/>
          <p:nvPr/>
        </p:nvSpPr>
        <p:spPr>
          <a:xfrm>
            <a:off x="383070" y="3298602"/>
            <a:ext cx="2062557" cy="480832"/>
          </a:xfrm>
          <a:prstGeom prst="roundRect">
            <a:avLst>
              <a:gd name="adj" fmla="val 6968"/>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292715">
              <a:defRPr/>
            </a:pPr>
            <a:r>
              <a:rPr lang="en-US" sz="1540" i="1" dirty="0">
                <a:solidFill>
                  <a:prstClr val="white"/>
                </a:solidFill>
                <a:latin typeface="Gill Sans MT" panose="020B0502020104020203" pitchFamily="34" charset="0"/>
              </a:rPr>
              <a:t>P E R F O R M A N C E</a:t>
            </a:r>
          </a:p>
        </p:txBody>
      </p:sp>
      <p:sp>
        <p:nvSpPr>
          <p:cNvPr id="22" name="Rectangle: Rounded Corners 21">
            <a:extLst>
              <a:ext uri="{FF2B5EF4-FFF2-40B4-BE49-F238E27FC236}">
                <a16:creationId xmlns:a16="http://schemas.microsoft.com/office/drawing/2014/main" id="{E37A0BF1-745F-4413-8B7E-A36D55290F9F}"/>
              </a:ext>
            </a:extLst>
          </p:cNvPr>
          <p:cNvSpPr/>
          <p:nvPr/>
        </p:nvSpPr>
        <p:spPr>
          <a:xfrm>
            <a:off x="6252748" y="3298602"/>
            <a:ext cx="1472555" cy="480832"/>
          </a:xfrm>
          <a:prstGeom prst="roundRect">
            <a:avLst>
              <a:gd name="adj" fmla="val 6968"/>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292715">
              <a:defRPr/>
            </a:pPr>
            <a:r>
              <a:rPr lang="en-US" sz="1540" i="1" dirty="0">
                <a:solidFill>
                  <a:schemeClr val="tx1">
                    <a:lumMod val="85000"/>
                    <a:lumOff val="15000"/>
                  </a:schemeClr>
                </a:solidFill>
                <a:latin typeface="Gill Sans MT" panose="020B0502020104020203" pitchFamily="34" charset="0"/>
              </a:rPr>
              <a:t>C O S T</a:t>
            </a:r>
          </a:p>
        </p:txBody>
      </p:sp>
    </p:spTree>
    <p:extLst>
      <p:ext uri="{BB962C8B-B14F-4D97-AF65-F5344CB8AC3E}">
        <p14:creationId xmlns:p14="http://schemas.microsoft.com/office/powerpoint/2010/main" val="425373771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1151C"/>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C18F1E54-F11D-61BC-1016-1E00D698A651}"/>
              </a:ext>
            </a:extLst>
          </p:cNvPr>
          <p:cNvGrpSpPr/>
          <p:nvPr/>
        </p:nvGrpSpPr>
        <p:grpSpPr>
          <a:xfrm>
            <a:off x="9420774" y="390586"/>
            <a:ext cx="1503979" cy="513874"/>
            <a:chOff x="10389414" y="188107"/>
            <a:chExt cx="1503979" cy="513874"/>
          </a:xfrm>
        </p:grpSpPr>
        <p:pic>
          <p:nvPicPr>
            <p:cNvPr id="42" name="Picture 41">
              <a:extLst>
                <a:ext uri="{FF2B5EF4-FFF2-40B4-BE49-F238E27FC236}">
                  <a16:creationId xmlns:a16="http://schemas.microsoft.com/office/drawing/2014/main" id="{E20490A1-1F60-BA18-48DA-86EEE069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CF39F759-553D-7D60-AA72-77A023FCA1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4651513" y="3429000"/>
            <a:ext cx="6016487" cy="0"/>
          </a:xfrm>
          <a:prstGeom prst="line">
            <a:avLst/>
          </a:prstGeom>
          <a:ln>
            <a:solidFill>
              <a:schemeClr val="accent2">
                <a:alpha val="60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8" name="TextBox 17">
            <a:extLst>
              <a:ext uri="{FF2B5EF4-FFF2-40B4-BE49-F238E27FC236}">
                <a16:creationId xmlns:a16="http://schemas.microsoft.com/office/drawing/2014/main" id="{21716C91-7023-43D8-A7E0-3B6B19A51C3E}"/>
              </a:ext>
            </a:extLst>
          </p:cNvPr>
          <p:cNvSpPr txBox="1"/>
          <p:nvPr/>
        </p:nvSpPr>
        <p:spPr>
          <a:xfrm>
            <a:off x="924560" y="3152607"/>
            <a:ext cx="6389321" cy="999825"/>
          </a:xfrm>
          <a:prstGeom prst="rect">
            <a:avLst/>
          </a:prstGeom>
          <a:noFill/>
        </p:spPr>
        <p:txBody>
          <a:bodyPr wrap="square" rtlCol="0">
            <a:spAutoFit/>
          </a:bodyPr>
          <a:lstStyle/>
          <a:p>
            <a:pPr marL="0" marR="0" lvl="0" indent="0" algn="l" defTabSz="586105" rtl="0" eaLnBrk="1" fontAlgn="auto" latinLnBrk="0" hangingPunct="1">
              <a:lnSpc>
                <a:spcPct val="100000"/>
              </a:lnSpc>
              <a:spcBef>
                <a:spcPts val="0"/>
              </a:spcBef>
              <a:spcAft>
                <a:spcPts val="0"/>
              </a:spcAft>
              <a:buClrTx/>
              <a:buSzTx/>
              <a:buFontTx/>
              <a:buNone/>
              <a:tabLst/>
              <a:defRPr/>
            </a:pPr>
            <a:r>
              <a:rPr lang="en-US" sz="2820" b="1" i="1" dirty="0">
                <a:solidFill>
                  <a:srgbClr val="E7E6E6">
                    <a:lumMod val="90000"/>
                  </a:srgbClr>
                </a:solidFill>
                <a:latin typeface="Gill Sans MT" panose="020B0502020104020203" pitchFamily="34" charset="0"/>
              </a:rPr>
              <a:t>Solutions Architecture</a:t>
            </a:r>
            <a:endParaRPr kumimoji="0" lang="en-US" sz="2820" b="1" i="1" u="none" strike="noStrike" kern="1200" cap="none" spc="0" normalizeH="0" baseline="0" noProof="0" dirty="0">
              <a:ln>
                <a:noFill/>
              </a:ln>
              <a:solidFill>
                <a:srgbClr val="E7E6E6">
                  <a:lumMod val="90000"/>
                </a:srgbClr>
              </a:solidFill>
              <a:effectLst/>
              <a:uLnTx/>
              <a:uFillTx/>
              <a:latin typeface="Gill Sans MT" panose="020B0502020104020203" pitchFamily="34" charset="0"/>
              <a:ea typeface="+mn-ea"/>
              <a:cs typeface="+mn-cs"/>
            </a:endParaRPr>
          </a:p>
          <a:p>
            <a:pPr lvl="0" defTabSz="292735">
              <a:defRPr/>
            </a:pPr>
            <a:r>
              <a:rPr lang="en-US" sz="1795" i="1" dirty="0">
                <a:solidFill>
                  <a:srgbClr val="E7E6E6">
                    <a:lumMod val="50000"/>
                  </a:srgbClr>
                </a:solidFill>
                <a:latin typeface="Gill Sans MT" panose="020B0502020104020203" pitchFamily="34" charset="0"/>
              </a:rPr>
              <a:t>Implemented Solution | Proposed Architecture | Justification</a:t>
            </a:r>
          </a:p>
          <a:p>
            <a:pPr marL="0" marR="0" lvl="0" indent="0" algn="l" defTabSz="292735" rtl="0" eaLnBrk="1" fontAlgn="auto" latinLnBrk="0" hangingPunct="1">
              <a:lnSpc>
                <a:spcPct val="100000"/>
              </a:lnSpc>
              <a:spcBef>
                <a:spcPts val="0"/>
              </a:spcBef>
              <a:spcAft>
                <a:spcPts val="0"/>
              </a:spcAft>
              <a:buClrTx/>
              <a:buSzTx/>
              <a:buFontTx/>
              <a:buNone/>
              <a:tabLst/>
              <a:defRPr/>
            </a:pPr>
            <a:endParaRPr kumimoji="0" lang="en-US" sz="1280" b="0" i="1" u="none" strike="noStrike" kern="1200" cap="none" spc="0" normalizeH="0" baseline="0" noProof="0" dirty="0">
              <a:ln>
                <a:noFill/>
              </a:ln>
              <a:solidFill>
                <a:srgbClr val="E7E6E6">
                  <a:lumMod val="50000"/>
                </a:srgbClr>
              </a:solidFill>
              <a:effectLst/>
              <a:uLnTx/>
              <a:uFillTx/>
              <a:latin typeface="Gill Sans MT" panose="020B0502020104020203" pitchFamily="34" charset="0"/>
              <a:ea typeface="+mn-ea"/>
              <a:cs typeface="+mn-cs"/>
            </a:endParaRPr>
          </a:p>
        </p:txBody>
      </p:sp>
      <p:sp>
        <p:nvSpPr>
          <p:cNvPr id="19" name="TextBox 18">
            <a:extLst>
              <a:ext uri="{FF2B5EF4-FFF2-40B4-BE49-F238E27FC236}">
                <a16:creationId xmlns:a16="http://schemas.microsoft.com/office/drawing/2014/main" id="{828A8839-A674-4FCF-ADB9-B921362FC8C6}"/>
              </a:ext>
            </a:extLst>
          </p:cNvPr>
          <p:cNvSpPr txBox="1"/>
          <p:nvPr/>
        </p:nvSpPr>
        <p:spPr>
          <a:xfrm>
            <a:off x="274319" y="3044436"/>
            <a:ext cx="843281" cy="1107996"/>
          </a:xfrm>
          <a:prstGeom prst="rect">
            <a:avLst/>
          </a:prstGeom>
          <a:noFill/>
        </p:spPr>
        <p:txBody>
          <a:bodyPr wrap="square" rtlCol="0">
            <a:spAutoFit/>
          </a:bodyPr>
          <a:lstStyle/>
          <a:p>
            <a:pPr marL="0" marR="0" lvl="0" indent="0" algn="ctr" defTabSz="586105" rtl="0" eaLnBrk="1" fontAlgn="auto" latinLnBrk="0" hangingPunct="1">
              <a:lnSpc>
                <a:spcPct val="100000"/>
              </a:lnSpc>
              <a:spcBef>
                <a:spcPts val="0"/>
              </a:spcBef>
              <a:spcAft>
                <a:spcPts val="0"/>
              </a:spcAft>
              <a:buClrTx/>
              <a:buSzTx/>
              <a:buFontTx/>
              <a:buNone/>
              <a:tabLst/>
              <a:defRPr/>
            </a:pP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Franklin Gothic Demi Cond" panose="020B0706030402020204" pitchFamily="34" charset="0"/>
                <a:ea typeface="+mn-ea"/>
                <a:cs typeface="+mn-cs"/>
              </a:rPr>
              <a:t>2</a:t>
            </a: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rPr>
              <a:t> </a:t>
            </a:r>
            <a:endParaRPr kumimoji="0" lang="en-US" sz="6600" b="0"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endParaRPr>
          </a:p>
        </p:txBody>
      </p:sp>
      <p:pic>
        <p:nvPicPr>
          <p:cNvPr id="23" name="Picture 22">
            <a:extLst>
              <a:ext uri="{FF2B5EF4-FFF2-40B4-BE49-F238E27FC236}">
                <a16:creationId xmlns:a16="http://schemas.microsoft.com/office/drawing/2014/main" id="{953FC7BC-0222-4814-A89B-2C2E49C68F36}"/>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Tree>
    <p:extLst>
      <p:ext uri="{BB962C8B-B14F-4D97-AF65-F5344CB8AC3E}">
        <p14:creationId xmlns:p14="http://schemas.microsoft.com/office/powerpoint/2010/main" val="339940001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9</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Cloud Engineering</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b="1" dirty="0">
                <a:solidFill>
                  <a:srgbClr val="E7E6E6">
                    <a:lumMod val="90000"/>
                  </a:srgbClr>
                </a:solidFill>
                <a:latin typeface="Gill Sans MT" panose="020B0502020104020203" pitchFamily="34" charset="0"/>
              </a:rPr>
              <a:t>Solutions Architecture</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Implemented Solution</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9420774"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pic>
        <p:nvPicPr>
          <p:cNvPr id="22" name="Picture 21">
            <a:extLst>
              <a:ext uri="{FF2B5EF4-FFF2-40B4-BE49-F238E27FC236}">
                <a16:creationId xmlns:a16="http://schemas.microsoft.com/office/drawing/2014/main" id="{C0A9904E-41B7-46A6-93FA-98DBBD715F6D}"/>
              </a:ext>
            </a:extLst>
          </p:cNvPr>
          <p:cNvPicPr>
            <a:picLocks noChangeAspect="1"/>
          </p:cNvPicPr>
          <p:nvPr/>
        </p:nvPicPr>
        <p:blipFill rotWithShape="1">
          <a:blip r:embed="rId3">
            <a:alphaModFix amt="79000"/>
            <a:extLst>
              <a:ext uri="{28A0092B-C50C-407E-A947-70E740481C1C}">
                <a14:useLocalDpi xmlns:a14="http://schemas.microsoft.com/office/drawing/2010/main" val="0"/>
              </a:ext>
            </a:extLst>
          </a:blip>
          <a:srcRect l="18553" r="22407"/>
          <a:stretch/>
        </p:blipFill>
        <p:spPr>
          <a:xfrm>
            <a:off x="11097491" y="232908"/>
            <a:ext cx="743178" cy="881138"/>
          </a:xfrm>
          <a:prstGeom prst="rect">
            <a:avLst/>
          </a:prstGeom>
        </p:spPr>
      </p:pic>
      <p:sp>
        <p:nvSpPr>
          <p:cNvPr id="14" name="TextBox 13">
            <a:extLst>
              <a:ext uri="{FF2B5EF4-FFF2-40B4-BE49-F238E27FC236}">
                <a16:creationId xmlns:a16="http://schemas.microsoft.com/office/drawing/2014/main" id="{078DF73C-68A2-4189-A8A8-4465C0E36EC9}"/>
              </a:ext>
            </a:extLst>
          </p:cNvPr>
          <p:cNvSpPr txBox="1"/>
          <p:nvPr/>
        </p:nvSpPr>
        <p:spPr>
          <a:xfrm>
            <a:off x="6925925" y="2317165"/>
            <a:ext cx="4341017" cy="2554545"/>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342900" lvl="0" indent="-342900">
              <a:buFont typeface="Arial" panose="020B0604020202020204" pitchFamily="34" charset="0"/>
              <a:buChar char="•"/>
              <a:defRPr/>
            </a:pPr>
            <a:r>
              <a:rPr lang="en-US" sz="2000" b="1" dirty="0">
                <a:solidFill>
                  <a:schemeClr val="bg1"/>
                </a:solidFill>
                <a:latin typeface="Gill Sans MT" panose="020B0502020104020203" pitchFamily="34" charset="0"/>
              </a:rPr>
              <a:t>Frontend &amp; Backend</a:t>
            </a:r>
            <a:r>
              <a:rPr lang="en-US" sz="2000" dirty="0">
                <a:solidFill>
                  <a:schemeClr val="bg1"/>
                </a:solidFill>
                <a:latin typeface="Gill Sans MT" panose="020B0502020104020203" pitchFamily="34" charset="0"/>
              </a:rPr>
              <a:t>: Monolithic, running on AWS Fargate.</a:t>
            </a:r>
          </a:p>
          <a:p>
            <a:pPr marL="342900" lvl="0" indent="-342900">
              <a:buFont typeface="Arial" panose="020B0604020202020204" pitchFamily="34" charset="0"/>
              <a:buChar char="•"/>
              <a:defRPr/>
            </a:pPr>
            <a:endParaRPr lang="en-US" sz="2000" dirty="0">
              <a:solidFill>
                <a:schemeClr val="bg1"/>
              </a:solidFill>
              <a:latin typeface="Gill Sans MT" panose="020B0502020104020203" pitchFamily="34" charset="0"/>
            </a:endParaRPr>
          </a:p>
          <a:p>
            <a:pPr marL="342900" lvl="0" indent="-342900">
              <a:buFont typeface="Arial" panose="020B0604020202020204" pitchFamily="34" charset="0"/>
              <a:buChar char="•"/>
              <a:defRPr/>
            </a:pPr>
            <a:r>
              <a:rPr lang="en-US" sz="2000" b="1" dirty="0">
                <a:solidFill>
                  <a:schemeClr val="bg1"/>
                </a:solidFill>
                <a:latin typeface="Gill Sans MT" panose="020B0502020104020203" pitchFamily="34" charset="0"/>
              </a:rPr>
              <a:t>Storage</a:t>
            </a:r>
            <a:r>
              <a:rPr lang="en-US" sz="2000" dirty="0">
                <a:solidFill>
                  <a:schemeClr val="bg1"/>
                </a:solidFill>
                <a:latin typeface="Gill Sans MT" panose="020B0502020104020203" pitchFamily="34" charset="0"/>
              </a:rPr>
              <a:t>: Images and PDFs moved to Amazon S3</a:t>
            </a:r>
          </a:p>
          <a:p>
            <a:pPr marL="342900" lvl="0" indent="-342900">
              <a:buFont typeface="Arial" panose="020B0604020202020204" pitchFamily="34" charset="0"/>
              <a:buChar char="•"/>
              <a:defRPr/>
            </a:pPr>
            <a:endParaRPr lang="en-US" sz="2000" dirty="0">
              <a:solidFill>
                <a:schemeClr val="bg1"/>
              </a:solidFill>
              <a:latin typeface="Gill Sans MT" panose="020B0502020104020203" pitchFamily="34" charset="0"/>
            </a:endParaRPr>
          </a:p>
          <a:p>
            <a:pPr marL="342900" lvl="0" indent="-342900">
              <a:buFont typeface="Arial" panose="020B0604020202020204" pitchFamily="34" charset="0"/>
              <a:buChar char="•"/>
              <a:defRPr/>
            </a:pPr>
            <a:r>
              <a:rPr lang="en-US" sz="2000" b="1" dirty="0">
                <a:solidFill>
                  <a:schemeClr val="bg1"/>
                </a:solidFill>
                <a:latin typeface="Gill Sans MT" panose="020B0502020104020203" pitchFamily="34" charset="0"/>
              </a:rPr>
              <a:t>Database</a:t>
            </a:r>
            <a:r>
              <a:rPr lang="en-US" sz="2000" dirty="0">
                <a:solidFill>
                  <a:schemeClr val="bg1"/>
                </a:solidFill>
                <a:latin typeface="Gill Sans MT" panose="020B0502020104020203" pitchFamily="34" charset="0"/>
              </a:rPr>
              <a:t>: Moved to AWS RDS for better scalability and performance.</a:t>
            </a:r>
            <a:endParaRPr kumimoji="0" lang="en-US" sz="2000" b="0" u="none" strike="noStrike" kern="1200" cap="none" spc="0" normalizeH="0" baseline="0" noProof="0" dirty="0">
              <a:ln>
                <a:noFill/>
              </a:ln>
              <a:solidFill>
                <a:schemeClr val="bg1"/>
              </a:solidFill>
              <a:effectLst/>
              <a:uLnTx/>
              <a:uFillTx/>
              <a:latin typeface="Gill Sans MT" panose="020B0502020104020203" pitchFamily="34" charset="0"/>
            </a:endParaRPr>
          </a:p>
        </p:txBody>
      </p:sp>
      <p:cxnSp>
        <p:nvCxnSpPr>
          <p:cNvPr id="15" name="Straight Connector 14">
            <a:extLst>
              <a:ext uri="{FF2B5EF4-FFF2-40B4-BE49-F238E27FC236}">
                <a16:creationId xmlns:a16="http://schemas.microsoft.com/office/drawing/2014/main" id="{BAF00813-67B6-452E-B9D2-EC558EDFFD5D}"/>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4DE09014-FE00-4DAD-A211-9F1E948A1206}"/>
              </a:ext>
            </a:extLst>
          </p:cNvPr>
          <p:cNvPicPr>
            <a:picLocks noChangeAspect="1"/>
          </p:cNvPicPr>
          <p:nvPr/>
        </p:nvPicPr>
        <p:blipFill>
          <a:blip r:embed="rId4"/>
          <a:stretch>
            <a:fillRect/>
          </a:stretch>
        </p:blipFill>
        <p:spPr>
          <a:xfrm>
            <a:off x="1432315" y="2184451"/>
            <a:ext cx="4525006" cy="2905530"/>
          </a:xfrm>
          <a:prstGeom prst="rect">
            <a:avLst/>
          </a:prstGeom>
        </p:spPr>
      </p:pic>
    </p:spTree>
    <p:extLst>
      <p:ext uri="{BB962C8B-B14F-4D97-AF65-F5344CB8AC3E}">
        <p14:creationId xmlns:p14="http://schemas.microsoft.com/office/powerpoint/2010/main" val="1625601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yiFUp2kBEGUABqedKaBe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QVf4sbTIkCingvhhzbJ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Qg6mqnGm02qSkjIfk1XA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yiFUp2kBEGUABqedKaBe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YQVf4sbTIkCingvhhzbJe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Qg6mqnGm02qSkjIfk1XA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60197</TotalTime>
  <Words>1770</Words>
  <Application>Microsoft Office PowerPoint</Application>
  <PresentationFormat>Widescreen</PresentationFormat>
  <Paragraphs>488</Paragraphs>
  <Slides>33</Slides>
  <Notes>8</Notes>
  <HiddenSlides>0</HiddenSlides>
  <MMClips>0</MMClips>
  <ScaleCrop>false</ScaleCrop>
  <HeadingPairs>
    <vt:vector size="8" baseType="variant">
      <vt:variant>
        <vt:lpstr>Fonts Used</vt:lpstr>
      </vt:variant>
      <vt:variant>
        <vt:i4>12</vt:i4>
      </vt:variant>
      <vt:variant>
        <vt:lpstr>Theme</vt:lpstr>
      </vt:variant>
      <vt:variant>
        <vt:i4>4</vt:i4>
      </vt:variant>
      <vt:variant>
        <vt:lpstr>Embedded OLE Servers</vt:lpstr>
      </vt:variant>
      <vt:variant>
        <vt:i4>1</vt:i4>
      </vt:variant>
      <vt:variant>
        <vt:lpstr>Slide Titles</vt:lpstr>
      </vt:variant>
      <vt:variant>
        <vt:i4>33</vt:i4>
      </vt:variant>
    </vt:vector>
  </HeadingPairs>
  <TitlesOfParts>
    <vt:vector size="50" baseType="lpstr">
      <vt:lpstr>Allura</vt:lpstr>
      <vt:lpstr>Arial</vt:lpstr>
      <vt:lpstr>Calibri</vt:lpstr>
      <vt:lpstr>Calibri Light</vt:lpstr>
      <vt:lpstr>Franklin Gothic Demi Cond</vt:lpstr>
      <vt:lpstr>Frutiger LT 45 Light</vt:lpstr>
      <vt:lpstr>Frutiger LT 55 Roman</vt:lpstr>
      <vt:lpstr>Frutiger LT 65 Bold</vt:lpstr>
      <vt:lpstr>Gill Sans MT</vt:lpstr>
      <vt:lpstr>Gill Sans MT Condensed</vt:lpstr>
      <vt:lpstr>SpeakOT-Regular</vt:lpstr>
      <vt:lpstr>Wingdings</vt:lpstr>
      <vt:lpstr>2_Custom Design</vt:lpstr>
      <vt:lpstr>6_Office Theme</vt:lpstr>
      <vt:lpstr>3_Custom Design</vt:lpstr>
      <vt:lpstr>3_Office Theme</vt:lpstr>
      <vt:lpstr>think-cell Slide</vt:lpstr>
      <vt:lpstr>CLOUD ENGINEERING SPECIALIZATION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Ajibola</dc:creator>
  <cp:lastModifiedBy>Bittome Nwokealisi</cp:lastModifiedBy>
  <cp:revision>1755</cp:revision>
  <dcterms:created xsi:type="dcterms:W3CDTF">2020-09-21T13:05:22Z</dcterms:created>
  <dcterms:modified xsi:type="dcterms:W3CDTF">2025-03-24T09:50:44Z</dcterms:modified>
</cp:coreProperties>
</file>