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 id="2147483888" r:id="rId5"/>
    <p:sldMasterId id="2147483900" r:id="rId6"/>
    <p:sldMasterId id="2147483912" r:id="rId7"/>
  </p:sldMasterIdLst>
  <p:notesMasterIdLst>
    <p:notesMasterId r:id="rId62"/>
  </p:notesMasterIdLst>
  <p:sldIdLst>
    <p:sldId id="256" r:id="rId8"/>
    <p:sldId id="258" r:id="rId9"/>
    <p:sldId id="277" r:id="rId10"/>
    <p:sldId id="284" r:id="rId11"/>
    <p:sldId id="267" r:id="rId12"/>
    <p:sldId id="280" r:id="rId13"/>
    <p:sldId id="278" r:id="rId14"/>
    <p:sldId id="285" r:id="rId15"/>
    <p:sldId id="286" r:id="rId16"/>
    <p:sldId id="260" r:id="rId17"/>
    <p:sldId id="276" r:id="rId18"/>
    <p:sldId id="287" r:id="rId19"/>
    <p:sldId id="288" r:id="rId20"/>
    <p:sldId id="318" r:id="rId21"/>
    <p:sldId id="319" r:id="rId22"/>
    <p:sldId id="271" r:id="rId23"/>
    <p:sldId id="321" r:id="rId24"/>
    <p:sldId id="322" r:id="rId25"/>
    <p:sldId id="323" r:id="rId26"/>
    <p:sldId id="294" r:id="rId27"/>
    <p:sldId id="293" r:id="rId28"/>
    <p:sldId id="295" r:id="rId29"/>
    <p:sldId id="298" r:id="rId30"/>
    <p:sldId id="316" r:id="rId31"/>
    <p:sldId id="296" r:id="rId32"/>
    <p:sldId id="297" r:id="rId33"/>
    <p:sldId id="312" r:id="rId34"/>
    <p:sldId id="313" r:id="rId35"/>
    <p:sldId id="314" r:id="rId36"/>
    <p:sldId id="315" r:id="rId37"/>
    <p:sldId id="317" r:id="rId38"/>
    <p:sldId id="283" r:id="rId39"/>
    <p:sldId id="289" r:id="rId40"/>
    <p:sldId id="290" r:id="rId41"/>
    <p:sldId id="292" r:id="rId42"/>
    <p:sldId id="281" r:id="rId43"/>
    <p:sldId id="300" r:id="rId44"/>
    <p:sldId id="299" r:id="rId45"/>
    <p:sldId id="302" r:id="rId46"/>
    <p:sldId id="304" r:id="rId47"/>
    <p:sldId id="305" r:id="rId48"/>
    <p:sldId id="311" r:id="rId49"/>
    <p:sldId id="310" r:id="rId50"/>
    <p:sldId id="320" r:id="rId51"/>
    <p:sldId id="301" r:id="rId52"/>
    <p:sldId id="303" r:id="rId53"/>
    <p:sldId id="263" r:id="rId54"/>
    <p:sldId id="306" r:id="rId55"/>
    <p:sldId id="265" r:id="rId56"/>
    <p:sldId id="324" r:id="rId57"/>
    <p:sldId id="325" r:id="rId58"/>
    <p:sldId id="266" r:id="rId59"/>
    <p:sldId id="309" r:id="rId60"/>
    <p:sldId id="32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05CDB963-8A90-4731-BD28-2E30D3FF484D}">
          <p14:sldIdLst>
            <p14:sldId id="256"/>
            <p14:sldId id="258"/>
            <p14:sldId id="277"/>
            <p14:sldId id="284"/>
            <p14:sldId id="267"/>
            <p14:sldId id="280"/>
            <p14:sldId id="278"/>
            <p14:sldId id="285"/>
            <p14:sldId id="286"/>
            <p14:sldId id="260"/>
            <p14:sldId id="276"/>
            <p14:sldId id="287"/>
            <p14:sldId id="288"/>
            <p14:sldId id="318"/>
            <p14:sldId id="319"/>
            <p14:sldId id="271"/>
            <p14:sldId id="321"/>
            <p14:sldId id="322"/>
            <p14:sldId id="323"/>
            <p14:sldId id="294"/>
            <p14:sldId id="293"/>
            <p14:sldId id="295"/>
            <p14:sldId id="298"/>
            <p14:sldId id="316"/>
            <p14:sldId id="296"/>
            <p14:sldId id="297"/>
            <p14:sldId id="312"/>
            <p14:sldId id="313"/>
            <p14:sldId id="314"/>
            <p14:sldId id="315"/>
            <p14:sldId id="317"/>
            <p14:sldId id="283"/>
            <p14:sldId id="289"/>
            <p14:sldId id="290"/>
            <p14:sldId id="292"/>
            <p14:sldId id="281"/>
            <p14:sldId id="300"/>
            <p14:sldId id="299"/>
            <p14:sldId id="302"/>
            <p14:sldId id="304"/>
            <p14:sldId id="305"/>
            <p14:sldId id="311"/>
            <p14:sldId id="310"/>
            <p14:sldId id="320"/>
            <p14:sldId id="301"/>
            <p14:sldId id="303"/>
            <p14:sldId id="263"/>
            <p14:sldId id="306"/>
          </p14:sldIdLst>
        </p14:section>
        <p14:section name="Group Member 1" id="{67C82EDF-45E1-4F40-99E4-61CBD9D71B6D}">
          <p14:sldIdLst/>
        </p14:section>
        <p14:section name="Group Member 2" id="{32CC8908-2DD1-4586-B325-D49E78524F47}">
          <p14:sldIdLst/>
        </p14:section>
        <p14:section name="Group member 3" id="{B5B72871-FE73-4A50-BCA1-1D7369E16A16}">
          <p14:sldIdLst/>
        </p14:section>
        <p14:section name="General Closing" id="{29DF22C9-5858-4D83-9365-7B659F873499}">
          <p14:sldIdLst>
            <p14:sldId id="265"/>
            <p14:sldId id="324"/>
            <p14:sldId id="325"/>
            <p14:sldId id="266"/>
            <p14:sldId id="309"/>
            <p14:sldId id="32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70247" autoAdjust="0"/>
  </p:normalViewPr>
  <p:slideViewPr>
    <p:cSldViewPr snapToGrid="0">
      <p:cViewPr varScale="1">
        <p:scale>
          <a:sx n="85" d="100"/>
          <a:sy n="85" d="100"/>
        </p:scale>
        <p:origin x="1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t>5/1/2016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t>‹#›</a:t>
            </a:fld>
            <a:endParaRPr lang="en-US"/>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designed this template</a:t>
            </a:r>
            <a:r>
              <a:rPr lang="en-US" baseline="0" dirty="0">
                <a:cs typeface="Calibri"/>
              </a:rPr>
              <a:t> so that each member of the project team has a set of slides with its own theme where he/she can present their research. Members, here’s how you add a new slide to just your set: </a:t>
            </a:r>
          </a:p>
          <a:p>
            <a:br>
              <a:rPr lang="en-US" baseline="0" dirty="0">
                <a:cs typeface="Calibri"/>
              </a:rPr>
            </a:br>
            <a:endParaRPr lang="en-US" baseline="0" dirty="0">
              <a:cs typeface="Calibri"/>
            </a:endParaRPr>
          </a:p>
          <a:p>
            <a:pPr marL="0" indent="0">
              <a:buFont typeface="Arial" panose="020B0604020202020204" pitchFamily="34" charset="0"/>
              <a:buNone/>
            </a:pPr>
            <a:r>
              <a:rPr lang="en-US" dirty="0">
                <a:cs typeface="Calibri"/>
              </a:rPr>
              <a:t>Mark where you want to add the slide:</a:t>
            </a:r>
            <a:r>
              <a:rPr lang="en-US" baseline="0" dirty="0">
                <a:cs typeface="Calibri"/>
              </a:rPr>
              <a:t> Select </a:t>
            </a:r>
            <a:r>
              <a:rPr lang="en-US" dirty="0">
                <a:cs typeface="Calibri"/>
              </a:rPr>
              <a:t>an </a:t>
            </a:r>
            <a:r>
              <a:rPr lang="en-US" baseline="0" dirty="0">
                <a:cs typeface="Calibri"/>
              </a:rPr>
              <a:t>existing one in the Thumbnails pane, c</a:t>
            </a:r>
            <a:r>
              <a:rPr lang="en-US" dirty="0"/>
              <a:t>lick the New Slide button,</a:t>
            </a:r>
            <a:r>
              <a:rPr lang="en-US" baseline="0" dirty="0"/>
              <a:t> then </a:t>
            </a:r>
            <a:r>
              <a:rPr lang="en-US" dirty="0"/>
              <a:t>choose a layout.</a:t>
            </a:r>
            <a:r>
              <a:rPr lang="en-US" baseline="0" dirty="0"/>
              <a:t> </a:t>
            </a:r>
          </a:p>
          <a:p>
            <a:pPr marL="0" indent="0">
              <a:buFont typeface="Arial" panose="020B0604020202020204" pitchFamily="34" charset="0"/>
              <a:buNone/>
            </a:pPr>
            <a:br>
              <a:rPr lang="en-US" baseline="0" dirty="0">
                <a:cs typeface="Calibri"/>
              </a:rPr>
            </a:br>
            <a:endParaRPr lang="en-US" baseline="0" dirty="0">
              <a:cs typeface="Calibri"/>
            </a:endParaRPr>
          </a:p>
          <a:p>
            <a:pPr marL="0" indent="0">
              <a:buFont typeface="Arial" panose="020B0604020202020204" pitchFamily="34" charset="0"/>
              <a:buNone/>
            </a:pPr>
            <a:r>
              <a:rPr lang="en-US" baseline="0" dirty="0"/>
              <a:t>The new slide gets the same theme as the previous one you selected. </a:t>
            </a:r>
          </a:p>
          <a:p>
            <a:pPr marL="0" indent="0">
              <a:buFont typeface="Arial" panose="020B0604020202020204" pitchFamily="34" charset="0"/>
              <a:buNone/>
            </a:pPr>
            <a:br>
              <a:rPr lang="en-US" b="1" baseline="0" dirty="0">
                <a:cs typeface="Calibri"/>
              </a:rPr>
            </a:br>
            <a:endParaRPr lang="en-US" b="1" baseline="0" dirty="0">
              <a:cs typeface="Calibri"/>
            </a:endParaRPr>
          </a:p>
          <a:p>
            <a:pPr marL="0" indent="0">
              <a:buFont typeface="Arial" panose="020B0604020202020204" pitchFamily="34" charset="0"/>
              <a:buNone/>
            </a:pPr>
            <a:r>
              <a:rPr lang="en-US" b="1" baseline="0" dirty="0"/>
              <a:t>Careful! </a:t>
            </a:r>
            <a:r>
              <a:rPr lang="en-US" baseline="0" dirty="0"/>
              <a:t>Don’t annoy your fellow presenters by accidentally changing their themes. That can happen if you choose a theme Variant from the Design tab, which changes all of the slides in your presentation to that look</a:t>
            </a:r>
            <a:r>
              <a:rPr lang="en-US" baseline="0"/>
              <a:t>.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a:t>
            </a:fld>
            <a:endParaRPr lang="en-US"/>
          </a:p>
        </p:txBody>
      </p:sp>
    </p:spTree>
    <p:extLst>
      <p:ext uri="{BB962C8B-B14F-4D97-AF65-F5344CB8AC3E}">
        <p14:creationId xmlns:p14="http://schemas.microsoft.com/office/powerpoint/2010/main" val="235738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39</a:t>
            </a:fld>
            <a:endParaRPr lang="en-US"/>
          </a:p>
        </p:txBody>
      </p:sp>
    </p:spTree>
    <p:extLst>
      <p:ext uri="{BB962C8B-B14F-4D97-AF65-F5344CB8AC3E}">
        <p14:creationId xmlns:p14="http://schemas.microsoft.com/office/powerpoint/2010/main" val="2757680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40</a:t>
            </a:fld>
            <a:endParaRPr lang="en-US"/>
          </a:p>
        </p:txBody>
      </p:sp>
    </p:spTree>
    <p:extLst>
      <p:ext uri="{BB962C8B-B14F-4D97-AF65-F5344CB8AC3E}">
        <p14:creationId xmlns:p14="http://schemas.microsoft.com/office/powerpoint/2010/main" val="3779113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41</a:t>
            </a:fld>
            <a:endParaRPr lang="en-US"/>
          </a:p>
        </p:txBody>
      </p:sp>
    </p:spTree>
    <p:extLst>
      <p:ext uri="{BB962C8B-B14F-4D97-AF65-F5344CB8AC3E}">
        <p14:creationId xmlns:p14="http://schemas.microsoft.com/office/powerpoint/2010/main" val="3243541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42</a:t>
            </a:fld>
            <a:endParaRPr lang="en-US"/>
          </a:p>
        </p:txBody>
      </p:sp>
    </p:spTree>
    <p:extLst>
      <p:ext uri="{BB962C8B-B14F-4D97-AF65-F5344CB8AC3E}">
        <p14:creationId xmlns:p14="http://schemas.microsoft.com/office/powerpoint/2010/main" val="97491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43</a:t>
            </a:fld>
            <a:endParaRPr lang="en-US"/>
          </a:p>
        </p:txBody>
      </p:sp>
    </p:spTree>
    <p:extLst>
      <p:ext uri="{BB962C8B-B14F-4D97-AF65-F5344CB8AC3E}">
        <p14:creationId xmlns:p14="http://schemas.microsoft.com/office/powerpoint/2010/main" val="29998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32</a:t>
            </a:fld>
            <a:endParaRPr lang="en-US"/>
          </a:p>
        </p:txBody>
      </p:sp>
    </p:spTree>
    <p:extLst>
      <p:ext uri="{BB962C8B-B14F-4D97-AF65-F5344CB8AC3E}">
        <p14:creationId xmlns:p14="http://schemas.microsoft.com/office/powerpoint/2010/main" val="394898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34</a:t>
            </a:fld>
            <a:endParaRPr lang="en-US"/>
          </a:p>
        </p:txBody>
      </p:sp>
    </p:spTree>
    <p:extLst>
      <p:ext uri="{BB962C8B-B14F-4D97-AF65-F5344CB8AC3E}">
        <p14:creationId xmlns:p14="http://schemas.microsoft.com/office/powerpoint/2010/main" val="3919019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a:t>
            </a:fld>
            <a:endParaRPr lang="en-US"/>
          </a:p>
        </p:txBody>
      </p:sp>
    </p:spTree>
    <p:extLst>
      <p:ext uri="{BB962C8B-B14F-4D97-AF65-F5344CB8AC3E}">
        <p14:creationId xmlns:p14="http://schemas.microsoft.com/office/powerpoint/2010/main" val="3429826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a:t>
            </a:fld>
            <a:endParaRPr lang="en-US"/>
          </a:p>
        </p:txBody>
      </p:sp>
    </p:spTree>
    <p:extLst>
      <p:ext uri="{BB962C8B-B14F-4D97-AF65-F5344CB8AC3E}">
        <p14:creationId xmlns:p14="http://schemas.microsoft.com/office/powerpoint/2010/main" val="2398767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a:t>
            </a:fld>
            <a:endParaRPr lang="en-US"/>
          </a:p>
        </p:txBody>
      </p:sp>
    </p:spTree>
    <p:extLst>
      <p:ext uri="{BB962C8B-B14F-4D97-AF65-F5344CB8AC3E}">
        <p14:creationId xmlns:p14="http://schemas.microsoft.com/office/powerpoint/2010/main" val="85710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647540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55549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338953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1928577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1520284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3203188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558187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445642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556983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18</a:t>
            </a:fld>
            <a:endParaRPr lang="en-US"/>
          </a:p>
        </p:txBody>
      </p:sp>
    </p:spTree>
    <p:extLst>
      <p:ext uri="{BB962C8B-B14F-4D97-AF65-F5344CB8AC3E}">
        <p14:creationId xmlns:p14="http://schemas.microsoft.com/office/powerpoint/2010/main" val="4209773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99173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2716190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3141889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21</a:t>
            </a:fld>
            <a:endParaRPr lang="en-US"/>
          </a:p>
        </p:txBody>
      </p:sp>
    </p:spTree>
    <p:extLst>
      <p:ext uri="{BB962C8B-B14F-4D97-AF65-F5344CB8AC3E}">
        <p14:creationId xmlns:p14="http://schemas.microsoft.com/office/powerpoint/2010/main" val="412484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3650028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23</a:t>
            </a:fld>
            <a:endParaRPr lang="en-US"/>
          </a:p>
        </p:txBody>
      </p:sp>
    </p:spTree>
    <p:extLst>
      <p:ext uri="{BB962C8B-B14F-4D97-AF65-F5344CB8AC3E}">
        <p14:creationId xmlns:p14="http://schemas.microsoft.com/office/powerpoint/2010/main" val="2199609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24</a:t>
            </a:fld>
            <a:endParaRPr lang="en-US"/>
          </a:p>
        </p:txBody>
      </p:sp>
    </p:spTree>
    <p:extLst>
      <p:ext uri="{BB962C8B-B14F-4D97-AF65-F5344CB8AC3E}">
        <p14:creationId xmlns:p14="http://schemas.microsoft.com/office/powerpoint/2010/main" val="2990871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25</a:t>
            </a:fld>
            <a:endParaRPr lang="en-US"/>
          </a:p>
        </p:txBody>
      </p:sp>
    </p:spTree>
    <p:extLst>
      <p:ext uri="{BB962C8B-B14F-4D97-AF65-F5344CB8AC3E}">
        <p14:creationId xmlns:p14="http://schemas.microsoft.com/office/powerpoint/2010/main" val="3773144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2042840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27</a:t>
            </a:fld>
            <a:endParaRPr lang="en-US"/>
          </a:p>
        </p:txBody>
      </p:sp>
    </p:spTree>
    <p:extLst>
      <p:ext uri="{BB962C8B-B14F-4D97-AF65-F5344CB8AC3E}">
        <p14:creationId xmlns:p14="http://schemas.microsoft.com/office/powerpoint/2010/main" val="1388038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28</a:t>
            </a:fld>
            <a:endParaRPr lang="en-US"/>
          </a:p>
        </p:txBody>
      </p:sp>
    </p:spTree>
    <p:extLst>
      <p:ext uri="{BB962C8B-B14F-4D97-AF65-F5344CB8AC3E}">
        <p14:creationId xmlns:p14="http://schemas.microsoft.com/office/powerpoint/2010/main" val="512951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29</a:t>
            </a:fld>
            <a:endParaRPr lang="en-US"/>
          </a:p>
        </p:txBody>
      </p:sp>
    </p:spTree>
    <p:extLst>
      <p:ext uri="{BB962C8B-B14F-4D97-AF65-F5344CB8AC3E}">
        <p14:creationId xmlns:p14="http://schemas.microsoft.com/office/powerpoint/2010/main" val="17245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1320842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30</a:t>
            </a:fld>
            <a:endParaRPr lang="en-US"/>
          </a:p>
        </p:txBody>
      </p:sp>
    </p:spTree>
    <p:extLst>
      <p:ext uri="{BB962C8B-B14F-4D97-AF65-F5344CB8AC3E}">
        <p14:creationId xmlns:p14="http://schemas.microsoft.com/office/powerpoint/2010/main" val="3707633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31</a:t>
            </a:fld>
            <a:endParaRPr lang="en-US"/>
          </a:p>
        </p:txBody>
      </p:sp>
    </p:spTree>
    <p:extLst>
      <p:ext uri="{BB962C8B-B14F-4D97-AF65-F5344CB8AC3E}">
        <p14:creationId xmlns:p14="http://schemas.microsoft.com/office/powerpoint/2010/main" val="28992682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32</a:t>
            </a:fld>
            <a:endParaRPr lang="en-US"/>
          </a:p>
        </p:txBody>
      </p:sp>
    </p:spTree>
    <p:extLst>
      <p:ext uri="{BB962C8B-B14F-4D97-AF65-F5344CB8AC3E}">
        <p14:creationId xmlns:p14="http://schemas.microsoft.com/office/powerpoint/2010/main" val="36221703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33</a:t>
            </a:fld>
            <a:endParaRPr lang="en-US"/>
          </a:p>
        </p:txBody>
      </p:sp>
    </p:spTree>
    <p:extLst>
      <p:ext uri="{BB962C8B-B14F-4D97-AF65-F5344CB8AC3E}">
        <p14:creationId xmlns:p14="http://schemas.microsoft.com/office/powerpoint/2010/main" val="26107350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41</a:t>
            </a:fld>
            <a:endParaRPr lang="en-US"/>
          </a:p>
        </p:txBody>
      </p:sp>
    </p:spTree>
    <p:extLst>
      <p:ext uri="{BB962C8B-B14F-4D97-AF65-F5344CB8AC3E}">
        <p14:creationId xmlns:p14="http://schemas.microsoft.com/office/powerpoint/2010/main" val="15651041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35</a:t>
            </a:fld>
            <a:endParaRPr lang="en-US"/>
          </a:p>
        </p:txBody>
      </p:sp>
    </p:spTree>
    <p:extLst>
      <p:ext uri="{BB962C8B-B14F-4D97-AF65-F5344CB8AC3E}">
        <p14:creationId xmlns:p14="http://schemas.microsoft.com/office/powerpoint/2010/main" val="15480450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36</a:t>
            </a:fld>
            <a:endParaRPr lang="en-US"/>
          </a:p>
        </p:txBody>
      </p:sp>
    </p:spTree>
    <p:extLst>
      <p:ext uri="{BB962C8B-B14F-4D97-AF65-F5344CB8AC3E}">
        <p14:creationId xmlns:p14="http://schemas.microsoft.com/office/powerpoint/2010/main" val="30881597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37</a:t>
            </a:fld>
            <a:endParaRPr lang="en-US"/>
          </a:p>
        </p:txBody>
      </p:sp>
    </p:spTree>
    <p:extLst>
      <p:ext uri="{BB962C8B-B14F-4D97-AF65-F5344CB8AC3E}">
        <p14:creationId xmlns:p14="http://schemas.microsoft.com/office/powerpoint/2010/main" val="805054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38</a:t>
            </a:fld>
            <a:endParaRPr lang="en-US"/>
          </a:p>
        </p:txBody>
      </p:sp>
    </p:spTree>
    <p:extLst>
      <p:ext uri="{BB962C8B-B14F-4D97-AF65-F5344CB8AC3E}">
        <p14:creationId xmlns:p14="http://schemas.microsoft.com/office/powerpoint/2010/main" val="12132038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43</a:t>
            </a:fld>
            <a:endParaRPr lang="en-US"/>
          </a:p>
        </p:txBody>
      </p:sp>
    </p:spTree>
    <p:extLst>
      <p:ext uri="{BB962C8B-B14F-4D97-AF65-F5344CB8AC3E}">
        <p14:creationId xmlns:p14="http://schemas.microsoft.com/office/powerpoint/2010/main" val="2829779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18072811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a:t>
            </a:fld>
            <a:endParaRPr lang="en-US"/>
          </a:p>
        </p:txBody>
      </p:sp>
    </p:spTree>
    <p:extLst>
      <p:ext uri="{BB962C8B-B14F-4D97-AF65-F5344CB8AC3E}">
        <p14:creationId xmlns:p14="http://schemas.microsoft.com/office/powerpoint/2010/main" val="2154498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a:t>
            </a:fld>
            <a:endParaRPr lang="en-US"/>
          </a:p>
        </p:txBody>
      </p:sp>
    </p:spTree>
    <p:extLst>
      <p:ext uri="{BB962C8B-B14F-4D97-AF65-F5344CB8AC3E}">
        <p14:creationId xmlns:p14="http://schemas.microsoft.com/office/powerpoint/2010/main" val="3841723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44</a:t>
            </a:fld>
            <a:endParaRPr lang="en-US"/>
          </a:p>
        </p:txBody>
      </p:sp>
    </p:spTree>
    <p:extLst>
      <p:ext uri="{BB962C8B-B14F-4D97-AF65-F5344CB8AC3E}">
        <p14:creationId xmlns:p14="http://schemas.microsoft.com/office/powerpoint/2010/main" val="38583935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45</a:t>
            </a:fld>
            <a:endParaRPr lang="en-US"/>
          </a:p>
        </p:txBody>
      </p:sp>
    </p:spTree>
    <p:extLst>
      <p:ext uri="{BB962C8B-B14F-4D97-AF65-F5344CB8AC3E}">
        <p14:creationId xmlns:p14="http://schemas.microsoft.com/office/powerpoint/2010/main" val="916364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a:t>
            </a:fld>
            <a:endParaRPr lang="en-US"/>
          </a:p>
        </p:txBody>
      </p:sp>
    </p:spTree>
    <p:extLst>
      <p:ext uri="{BB962C8B-B14F-4D97-AF65-F5344CB8AC3E}">
        <p14:creationId xmlns:p14="http://schemas.microsoft.com/office/powerpoint/2010/main" val="243693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59578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3137589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122475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63496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5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19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721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3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7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1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33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823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13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37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19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77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123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95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72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89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8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080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86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04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64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6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80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69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720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153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29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04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51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5/1/2016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5/1/2016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5/1/2016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5/1/2016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806" y="172009"/>
            <a:ext cx="10782300" cy="3352800"/>
          </a:xfrm>
        </p:spPr>
        <p:txBody>
          <a:bodyPr/>
          <a:lstStyle/>
          <a:p>
            <a:r>
              <a:rPr lang="en-US" sz="6000" dirty="0"/>
              <a:t>Real-time Analytics with Storm over Streaming Data from meetup.com</a:t>
            </a:r>
          </a:p>
        </p:txBody>
      </p:sp>
      <p:sp>
        <p:nvSpPr>
          <p:cNvPr id="3" name="Subtitle 2"/>
          <p:cNvSpPr>
            <a:spLocks noGrp="1"/>
          </p:cNvSpPr>
          <p:nvPr>
            <p:ph type="subTitle" idx="1"/>
          </p:nvPr>
        </p:nvSpPr>
        <p:spPr/>
        <p:txBody>
          <a:bodyPr vert="horz" lIns="91440" tIns="45720" rIns="91440" bIns="45720" rtlCol="0" anchor="t">
            <a:normAutofit fontScale="77500" lnSpcReduction="20000"/>
          </a:bodyPr>
          <a:lstStyle/>
          <a:p>
            <a:r>
              <a:rPr lang="en-US" dirty="0"/>
              <a:t>Scalable Systems for Data Science</a:t>
            </a:r>
          </a:p>
          <a:p>
            <a:endParaRPr lang="en-US" dirty="0"/>
          </a:p>
          <a:p>
            <a:r>
              <a:rPr lang="en-US" dirty="0"/>
              <a:t>Shilpa Chaturvedi (12899)</a:t>
            </a:r>
          </a:p>
          <a:p>
            <a:r>
              <a:rPr lang="en-US" dirty="0" err="1"/>
              <a:t>Md.</a:t>
            </a:r>
            <a:r>
              <a:rPr lang="en-US" dirty="0"/>
              <a:t> Imbesat Hassan Rizvi (12214)</a:t>
            </a:r>
          </a:p>
        </p:txBody>
      </p:sp>
    </p:spTree>
    <p:extLst>
      <p:ext uri="{BB962C8B-B14F-4D97-AF65-F5344CB8AC3E}">
        <p14:creationId xmlns:p14="http://schemas.microsoft.com/office/powerpoint/2010/main" val="34188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Distinct Count of stream elements</a:t>
            </a:r>
          </a:p>
        </p:txBody>
      </p:sp>
      <p:sp>
        <p:nvSpPr>
          <p:cNvPr id="4" name="TextBox 3"/>
          <p:cNvSpPr txBox="1"/>
          <p:nvPr/>
        </p:nvSpPr>
        <p:spPr>
          <a:xfrm>
            <a:off x="503238" y="4121150"/>
            <a:ext cx="10394440" cy="523875"/>
          </a:xfrm>
          <a:prstGeom prst="rect">
            <a:avLst/>
          </a:prstGeom>
        </p:spPr>
        <p:txBody>
          <a:bodyPr rtlCol="0">
            <a:spAutoFit/>
          </a:bodyPr>
          <a:lstStyle/>
          <a:p>
            <a:r>
              <a:rPr lang="en-US" sz="2800" dirty="0"/>
              <a:t>Estimate unique no. of elements in a data stream</a:t>
            </a:r>
          </a:p>
        </p:txBody>
      </p:sp>
    </p:spTree>
    <p:extLst>
      <p:ext uri="{BB962C8B-B14F-4D97-AF65-F5344CB8AC3E}">
        <p14:creationId xmlns:p14="http://schemas.microsoft.com/office/powerpoint/2010/main" val="413032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 Count</a:t>
            </a:r>
          </a:p>
        </p:txBody>
      </p:sp>
      <p:sp>
        <p:nvSpPr>
          <p:cNvPr id="7" name="Content Placeholder 6"/>
          <p:cNvSpPr>
            <a:spLocks noGrp="1"/>
          </p:cNvSpPr>
          <p:nvPr>
            <p:ph sz="half" idx="4294967295"/>
          </p:nvPr>
        </p:nvSpPr>
        <p:spPr>
          <a:xfrm>
            <a:off x="760203" y="1960952"/>
            <a:ext cx="10471150" cy="4348163"/>
          </a:xfrm>
        </p:spPr>
        <p:txBody>
          <a:bodyPr vert="horz" lIns="91440" tIns="45720" rIns="91440" bIns="45720" rtlCol="0" anchor="t">
            <a:normAutofit/>
          </a:bodyPr>
          <a:lstStyle/>
          <a:p>
            <a:pPr algn="just"/>
            <a:r>
              <a:rPr lang="en-US" dirty="0"/>
              <a:t>Distinctly different elements appeared in Stream</a:t>
            </a:r>
          </a:p>
          <a:p>
            <a:pPr algn="just"/>
            <a:endParaRPr lang="en-US" dirty="0"/>
          </a:p>
          <a:p>
            <a:pPr algn="just"/>
            <a:r>
              <a:rPr lang="en-US" dirty="0"/>
              <a:t>Our use case:</a:t>
            </a:r>
          </a:p>
          <a:p>
            <a:pPr lvl="1" algn="just"/>
            <a:r>
              <a:rPr lang="en-US" dirty="0"/>
              <a:t>Given a location, unique number of attendees.</a:t>
            </a:r>
          </a:p>
          <a:p>
            <a:pPr lvl="1" algn="just"/>
            <a:r>
              <a:rPr lang="en-US" dirty="0"/>
              <a:t>Attendees in same location may </a:t>
            </a:r>
            <a:r>
              <a:rPr lang="en-US" dirty="0" err="1"/>
              <a:t>rsvp</a:t>
            </a:r>
            <a:r>
              <a:rPr lang="en-US" dirty="0"/>
              <a:t> for different events. Avoid over-estimation.</a:t>
            </a:r>
          </a:p>
          <a:p>
            <a:pPr marL="4572" lvl="1" indent="0" algn="just">
              <a:buNone/>
            </a:pPr>
            <a:endParaRPr lang="en-US" dirty="0"/>
          </a:p>
          <a:p>
            <a:pPr lvl="1" algn="just"/>
            <a:r>
              <a:rPr lang="en-US" sz="2400" dirty="0"/>
              <a:t>Exact count – in Memory member id storage for </a:t>
            </a:r>
            <a:r>
              <a:rPr lang="en-US" sz="2400" dirty="0" err="1"/>
              <a:t>look up</a:t>
            </a:r>
            <a:endParaRPr lang="en-US" sz="2400" dirty="0"/>
          </a:p>
          <a:p>
            <a:pPr lvl="1" algn="just"/>
            <a:endParaRPr lang="en-US" sz="2400" dirty="0"/>
          </a:p>
          <a:p>
            <a:pPr lvl="1" algn="just"/>
            <a:r>
              <a:rPr lang="en-US" sz="2400" dirty="0"/>
              <a:t>Probabilistic Count – Approximate estimation of unique count so far. No member id storage/lookup.</a:t>
            </a:r>
          </a:p>
          <a:p>
            <a:endParaRPr lang="en-US" sz="2800" dirty="0"/>
          </a:p>
        </p:txBody>
      </p:sp>
    </p:spTree>
    <p:extLst>
      <p:ext uri="{BB962C8B-B14F-4D97-AF65-F5344CB8AC3E}">
        <p14:creationId xmlns:p14="http://schemas.microsoft.com/office/powerpoint/2010/main" val="199132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334" y="269575"/>
            <a:ext cx="10772775" cy="1658198"/>
          </a:xfrm>
        </p:spPr>
        <p:txBody>
          <a:bodyPr/>
          <a:lstStyle/>
          <a:p>
            <a:r>
              <a:rPr lang="en-US" dirty="0"/>
              <a:t>Distinct Count – Topology</a:t>
            </a:r>
            <a:endParaRPr lang="en-US" sz="4400" dirty="0"/>
          </a:p>
        </p:txBody>
      </p:sp>
      <p:pic>
        <p:nvPicPr>
          <p:cNvPr id="4" name="Picture 3"/>
          <p:cNvPicPr>
            <a:picLocks noChangeAspect="1"/>
          </p:cNvPicPr>
          <p:nvPr/>
        </p:nvPicPr>
        <p:blipFill>
          <a:blip r:embed="rId3"/>
          <a:stretch>
            <a:fillRect/>
          </a:stretch>
        </p:blipFill>
        <p:spPr>
          <a:xfrm>
            <a:off x="853656" y="2201533"/>
            <a:ext cx="876300" cy="2676525"/>
          </a:xfrm>
          <a:prstGeom prst="rect">
            <a:avLst/>
          </a:prstGeom>
        </p:spPr>
      </p:pic>
      <p:pic>
        <p:nvPicPr>
          <p:cNvPr id="6" name="Picture 5"/>
          <p:cNvPicPr>
            <a:picLocks noChangeAspect="1"/>
          </p:cNvPicPr>
          <p:nvPr/>
        </p:nvPicPr>
        <p:blipFill>
          <a:blip r:embed="rId4"/>
          <a:stretch>
            <a:fillRect/>
          </a:stretch>
        </p:blipFill>
        <p:spPr>
          <a:xfrm>
            <a:off x="1730675" y="2346744"/>
            <a:ext cx="2284214" cy="2106763"/>
          </a:xfrm>
          <a:prstGeom prst="rect">
            <a:avLst/>
          </a:prstGeom>
        </p:spPr>
      </p:pic>
      <p:pic>
        <p:nvPicPr>
          <p:cNvPr id="9" name="Picture 8"/>
          <p:cNvPicPr>
            <a:picLocks noChangeAspect="1"/>
          </p:cNvPicPr>
          <p:nvPr/>
        </p:nvPicPr>
        <p:blipFill>
          <a:blip r:embed="rId5"/>
          <a:stretch>
            <a:fillRect/>
          </a:stretch>
        </p:blipFill>
        <p:spPr>
          <a:xfrm>
            <a:off x="4169644" y="1958555"/>
            <a:ext cx="690562" cy="2885536"/>
          </a:xfrm>
          <a:prstGeom prst="rect">
            <a:avLst/>
          </a:prstGeom>
        </p:spPr>
      </p:pic>
      <p:sp>
        <p:nvSpPr>
          <p:cNvPr id="10" name="TextBox 9"/>
          <p:cNvSpPr txBox="1"/>
          <p:nvPr/>
        </p:nvSpPr>
        <p:spPr>
          <a:xfrm>
            <a:off x="127600" y="4962884"/>
            <a:ext cx="2743200" cy="1754326"/>
          </a:xfrm>
          <a:prstGeom prst="rect">
            <a:avLst/>
          </a:prstGeom>
        </p:spPr>
        <p:txBody>
          <a:bodyPr rtlCol="0" anchor="t">
            <a:spAutoFit/>
          </a:bodyPr>
          <a:lstStyle/>
          <a:p>
            <a:pPr algn="ctr"/>
            <a:r>
              <a:rPr lang="en-US" dirty="0"/>
              <a:t>Stream Gen Spout – Reads JSON stream data from HDFS files and emits tuples with fields like country, city, event name, member id etc.</a:t>
            </a:r>
          </a:p>
        </p:txBody>
      </p:sp>
      <p:sp>
        <p:nvSpPr>
          <p:cNvPr id="11" name="TextBox 10"/>
          <p:cNvSpPr txBox="1"/>
          <p:nvPr/>
        </p:nvSpPr>
        <p:spPr>
          <a:xfrm>
            <a:off x="2873676" y="4962884"/>
            <a:ext cx="2743200" cy="1200329"/>
          </a:xfrm>
          <a:prstGeom prst="rect">
            <a:avLst/>
          </a:prstGeom>
        </p:spPr>
        <p:txBody>
          <a:bodyPr rtlCol="0" anchor="t">
            <a:spAutoFit/>
          </a:bodyPr>
          <a:lstStyle/>
          <a:p>
            <a:pPr algn="ctr"/>
            <a:r>
              <a:rPr lang="en-US" dirty="0"/>
              <a:t>Field Filter Bolts – Check against filtering criteria e.g. location and forwards fulfilling tuples</a:t>
            </a:r>
          </a:p>
        </p:txBody>
      </p:sp>
      <p:pic>
        <p:nvPicPr>
          <p:cNvPr id="15" name="Picture 14"/>
          <p:cNvPicPr>
            <a:picLocks noChangeAspect="1"/>
          </p:cNvPicPr>
          <p:nvPr/>
        </p:nvPicPr>
        <p:blipFill>
          <a:blip r:embed="rId6"/>
          <a:stretch>
            <a:fillRect/>
          </a:stretch>
        </p:blipFill>
        <p:spPr>
          <a:xfrm>
            <a:off x="4961985" y="2346744"/>
            <a:ext cx="1945485" cy="2167926"/>
          </a:xfrm>
          <a:prstGeom prst="rect">
            <a:avLst/>
          </a:prstGeom>
        </p:spPr>
      </p:pic>
      <p:pic>
        <p:nvPicPr>
          <p:cNvPr id="16" name="Picture 15"/>
          <p:cNvPicPr>
            <a:picLocks noChangeAspect="1"/>
          </p:cNvPicPr>
          <p:nvPr/>
        </p:nvPicPr>
        <p:blipFill>
          <a:blip r:embed="rId5"/>
          <a:stretch>
            <a:fillRect/>
          </a:stretch>
        </p:blipFill>
        <p:spPr>
          <a:xfrm>
            <a:off x="6902928" y="1872651"/>
            <a:ext cx="690562" cy="2885536"/>
          </a:xfrm>
          <a:prstGeom prst="rect">
            <a:avLst/>
          </a:prstGeom>
        </p:spPr>
      </p:pic>
      <p:pic>
        <p:nvPicPr>
          <p:cNvPr id="18" name="Picture 17"/>
          <p:cNvPicPr>
            <a:picLocks noChangeAspect="1"/>
          </p:cNvPicPr>
          <p:nvPr/>
        </p:nvPicPr>
        <p:blipFill>
          <a:blip r:embed="rId7"/>
          <a:stretch>
            <a:fillRect/>
          </a:stretch>
        </p:blipFill>
        <p:spPr>
          <a:xfrm>
            <a:off x="10356012" y="2958142"/>
            <a:ext cx="625955" cy="705030"/>
          </a:xfrm>
          <a:prstGeom prst="rect">
            <a:avLst/>
          </a:prstGeom>
        </p:spPr>
      </p:pic>
      <p:pic>
        <p:nvPicPr>
          <p:cNvPr id="20" name="Picture 19"/>
          <p:cNvPicPr>
            <a:picLocks noChangeAspect="1"/>
          </p:cNvPicPr>
          <p:nvPr/>
        </p:nvPicPr>
        <p:blipFill>
          <a:blip r:embed="rId8"/>
          <a:stretch>
            <a:fillRect/>
          </a:stretch>
        </p:blipFill>
        <p:spPr>
          <a:xfrm>
            <a:off x="7922525" y="2289595"/>
            <a:ext cx="2290314" cy="2044833"/>
          </a:xfrm>
          <a:prstGeom prst="rect">
            <a:avLst/>
          </a:prstGeom>
        </p:spPr>
      </p:pic>
      <p:sp>
        <p:nvSpPr>
          <p:cNvPr id="21" name="TextBox 20"/>
          <p:cNvSpPr txBox="1"/>
          <p:nvPr/>
        </p:nvSpPr>
        <p:spPr>
          <a:xfrm>
            <a:off x="5712843" y="4948507"/>
            <a:ext cx="2743200" cy="1477328"/>
          </a:xfrm>
          <a:prstGeom prst="rect">
            <a:avLst/>
          </a:prstGeom>
        </p:spPr>
        <p:txBody>
          <a:bodyPr rtlCol="0" anchor="t">
            <a:spAutoFit/>
          </a:bodyPr>
          <a:lstStyle/>
          <a:p>
            <a:pPr algn="ctr"/>
            <a:r>
              <a:rPr lang="en-US" dirty="0"/>
              <a:t>Field Counter Bolt (</a:t>
            </a:r>
            <a:r>
              <a:rPr lang="en-US" b="1" i="1" dirty="0"/>
              <a:t>HashSet or Durand-Flajolet based</a:t>
            </a:r>
            <a:r>
              <a:rPr lang="en-US" dirty="0"/>
              <a:t>) - maintains unique count of fields from incoming tuples and forwards it.</a:t>
            </a:r>
          </a:p>
        </p:txBody>
      </p:sp>
      <p:sp>
        <p:nvSpPr>
          <p:cNvPr id="22" name="TextBox 21"/>
          <p:cNvSpPr txBox="1"/>
          <p:nvPr/>
        </p:nvSpPr>
        <p:spPr>
          <a:xfrm>
            <a:off x="8661998" y="4948507"/>
            <a:ext cx="2743200" cy="1200329"/>
          </a:xfrm>
          <a:prstGeom prst="rect">
            <a:avLst/>
          </a:prstGeom>
        </p:spPr>
        <p:txBody>
          <a:bodyPr rtlCol="0" anchor="t">
            <a:spAutoFit/>
          </a:bodyPr>
          <a:lstStyle/>
          <a:p>
            <a:pPr algn="ctr"/>
            <a:r>
              <a:rPr lang="en-US" dirty="0"/>
              <a:t>Unique Count Aggregator – Receives individual unique counts from previous level bolts and sums them up</a:t>
            </a:r>
          </a:p>
        </p:txBody>
      </p:sp>
      <p:sp>
        <p:nvSpPr>
          <p:cNvPr id="23" name="TextBox 22"/>
          <p:cNvSpPr txBox="1"/>
          <p:nvPr/>
        </p:nvSpPr>
        <p:spPr>
          <a:xfrm rot="16140000">
            <a:off x="1292166" y="3252518"/>
            <a:ext cx="2743200" cy="369332"/>
          </a:xfrm>
          <a:prstGeom prst="rect">
            <a:avLst/>
          </a:prstGeom>
        </p:spPr>
        <p:txBody>
          <a:bodyPr rtlCol="0">
            <a:spAutoFit/>
          </a:bodyPr>
          <a:lstStyle/>
          <a:p>
            <a:pPr algn="ctr"/>
            <a:r>
              <a:rPr lang="en-US" dirty="0"/>
              <a:t>Shuffle Grouping</a:t>
            </a:r>
          </a:p>
        </p:txBody>
      </p:sp>
      <p:sp>
        <p:nvSpPr>
          <p:cNvPr id="24" name="TextBox 23"/>
          <p:cNvSpPr txBox="1"/>
          <p:nvPr/>
        </p:nvSpPr>
        <p:spPr>
          <a:xfrm rot="16200000">
            <a:off x="4533900" y="3281272"/>
            <a:ext cx="2743200" cy="369332"/>
          </a:xfrm>
          <a:prstGeom prst="rect">
            <a:avLst/>
          </a:prstGeom>
        </p:spPr>
        <p:txBody>
          <a:bodyPr rtlCol="0">
            <a:spAutoFit/>
          </a:bodyPr>
          <a:lstStyle/>
          <a:p>
            <a:pPr algn="ctr"/>
            <a:r>
              <a:rPr lang="en-US" dirty="0"/>
              <a:t>Field Grouping</a:t>
            </a:r>
          </a:p>
        </p:txBody>
      </p:sp>
      <p:sp>
        <p:nvSpPr>
          <p:cNvPr id="25" name="TextBox 24"/>
          <p:cNvSpPr txBox="1"/>
          <p:nvPr/>
        </p:nvSpPr>
        <p:spPr>
          <a:xfrm rot="-5460000">
            <a:off x="7967574" y="2986896"/>
            <a:ext cx="2743200" cy="646331"/>
          </a:xfrm>
          <a:prstGeom prst="rect">
            <a:avLst/>
          </a:prstGeom>
        </p:spPr>
        <p:txBody>
          <a:bodyPr rtlCol="0">
            <a:spAutoFit/>
          </a:bodyPr>
          <a:lstStyle/>
          <a:p>
            <a:pPr algn="ctr"/>
            <a:r>
              <a:rPr lang="en-US" dirty="0"/>
              <a:t>Shuffle Grouping – All to one</a:t>
            </a:r>
          </a:p>
        </p:txBody>
      </p:sp>
    </p:spTree>
    <p:extLst>
      <p:ext uri="{BB962C8B-B14F-4D97-AF65-F5344CB8AC3E}">
        <p14:creationId xmlns:p14="http://schemas.microsoft.com/office/powerpoint/2010/main" val="49483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 Count – </a:t>
            </a:r>
            <a:r>
              <a:rPr lang="en-US" sz="4400" dirty="0"/>
              <a:t>Exact Count</a:t>
            </a:r>
            <a:endParaRPr lang="en-US" dirty="0"/>
          </a:p>
        </p:txBody>
      </p:sp>
      <p:sp>
        <p:nvSpPr>
          <p:cNvPr id="7" name="Content Placeholder 6"/>
          <p:cNvSpPr>
            <a:spLocks noGrp="1"/>
          </p:cNvSpPr>
          <p:nvPr>
            <p:ph sz="half" idx="4294967295"/>
          </p:nvPr>
        </p:nvSpPr>
        <p:spPr>
          <a:xfrm>
            <a:off x="808186" y="2057999"/>
            <a:ext cx="10471150" cy="4348163"/>
          </a:xfrm>
        </p:spPr>
        <p:txBody>
          <a:bodyPr vert="horz" lIns="91440" tIns="45720" rIns="91440" bIns="45720" rtlCol="0" anchor="t">
            <a:normAutofit/>
          </a:bodyPr>
          <a:lstStyle/>
          <a:p>
            <a:pPr algn="just"/>
            <a:r>
              <a:rPr lang="en-US" sz="2800" dirty="0"/>
              <a:t>The topology as described before differs only at the distinct count computation step.</a:t>
            </a:r>
          </a:p>
          <a:p>
            <a:pPr lvl="1" algn="just"/>
            <a:endParaRPr lang="en-US" sz="2400" dirty="0"/>
          </a:p>
          <a:p>
            <a:pPr lvl="1" algn="just"/>
            <a:r>
              <a:rPr lang="en-US" sz="2400" dirty="0"/>
              <a:t>Create HashSet&lt;elements&gt; in each field count bolt.</a:t>
            </a:r>
          </a:p>
          <a:p>
            <a:pPr lvl="1" algn="just"/>
            <a:r>
              <a:rPr lang="en-US" sz="2400" dirty="0"/>
              <a:t>For every incoming tuple:</a:t>
            </a:r>
          </a:p>
          <a:p>
            <a:pPr lvl="2" algn="just"/>
            <a:r>
              <a:rPr lang="en-US" sz="2200" i="0" dirty="0"/>
              <a:t>If </a:t>
            </a:r>
            <a:r>
              <a:rPr lang="en-US" sz="2200" u="sng" dirty="0"/>
              <a:t>not</a:t>
            </a:r>
            <a:r>
              <a:rPr lang="en-US" sz="2200" i="0" dirty="0"/>
              <a:t> HashSet.contains(element):</a:t>
            </a:r>
          </a:p>
          <a:p>
            <a:pPr lvl="3" algn="just"/>
            <a:r>
              <a:rPr lang="en-US" sz="2000" i="0" dirty="0"/>
              <a:t>HashSet.add(element)</a:t>
            </a:r>
          </a:p>
          <a:p>
            <a:pPr lvl="2" algn="just"/>
            <a:r>
              <a:rPr lang="en-US" sz="2200" i="0" dirty="0">
                <a:latin typeface="Calibri Light" charset="0"/>
              </a:rPr>
              <a:t>Emit(</a:t>
            </a:r>
            <a:r>
              <a:rPr lang="en-US" sz="2200" i="0" dirty="0" err="1">
                <a:latin typeface="Calibri Light" charset="0"/>
              </a:rPr>
              <a:t>BoltIndex</a:t>
            </a:r>
            <a:r>
              <a:rPr lang="en-US" sz="2200" i="0" dirty="0">
                <a:latin typeface="Calibri Light" charset="0"/>
              </a:rPr>
              <a:t>, HashSet.size()) </a:t>
            </a:r>
          </a:p>
        </p:txBody>
      </p:sp>
    </p:spTree>
    <p:extLst>
      <p:ext uri="{BB962C8B-B14F-4D97-AF65-F5344CB8AC3E}">
        <p14:creationId xmlns:p14="http://schemas.microsoft.com/office/powerpoint/2010/main" val="72561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 Count – </a:t>
            </a:r>
            <a:r>
              <a:rPr lang="en-US" sz="4400" dirty="0"/>
              <a:t>Durand-Flajolet Algorithm</a:t>
            </a:r>
            <a:endParaRPr lang="en-US" dirty="0"/>
          </a:p>
        </p:txBody>
      </p:sp>
      <p:sp>
        <p:nvSpPr>
          <p:cNvPr id="7" name="Content Placeholder 6"/>
          <p:cNvSpPr>
            <a:spLocks noGrp="1"/>
          </p:cNvSpPr>
          <p:nvPr>
            <p:ph sz="half" idx="4294967295"/>
          </p:nvPr>
        </p:nvSpPr>
        <p:spPr>
          <a:xfrm>
            <a:off x="808186" y="2025650"/>
            <a:ext cx="10471150" cy="4348163"/>
          </a:xfrm>
        </p:spPr>
        <p:txBody>
          <a:bodyPr vert="horz" lIns="91440" tIns="45720" rIns="91440" bIns="45720" rtlCol="0" anchor="t">
            <a:normAutofit/>
          </a:bodyPr>
          <a:lstStyle/>
          <a:p>
            <a:pPr lvl="2" algn="just"/>
            <a:r>
              <a:rPr lang="en-US" sz="2200" dirty="0">
                <a:latin typeface="Calibri Light" charset="0"/>
              </a:rPr>
              <a:t>n       </a:t>
            </a:r>
            <a:r>
              <a:rPr lang="en-US" sz="2200" i="0" dirty="0">
                <a:latin typeface="Calibri Light" charset="0"/>
              </a:rPr>
              <a:t>  </a:t>
            </a:r>
            <a:r>
              <a:rPr lang="en-US" sz="2200" i="0" dirty="0" err="1">
                <a:latin typeface="Calibri Light" charset="0"/>
              </a:rPr>
              <a:t>num</a:t>
            </a:r>
            <a:r>
              <a:rPr lang="en-US" sz="2200" i="0" dirty="0">
                <a:latin typeface="Calibri Light" charset="0"/>
              </a:rPr>
              <a:t> of buckets</a:t>
            </a:r>
            <a:r>
              <a:rPr lang="en-US" sz="2200" dirty="0">
                <a:latin typeface="Calibri Light" charset="0"/>
              </a:rPr>
              <a:t>.                                    </a:t>
            </a:r>
            <a:r>
              <a:rPr lang="en-US" sz="2200" i="0" dirty="0">
                <a:latin typeface="Calibri Light" charset="0"/>
              </a:rPr>
              <a:t>//  1  &lt;&lt;   bucketParam</a:t>
            </a:r>
          </a:p>
          <a:p>
            <a:pPr lvl="2" algn="just"/>
            <a:r>
              <a:rPr lang="en-US" sz="2200" i="0" dirty="0">
                <a:latin typeface="Calibri Light" charset="0"/>
              </a:rPr>
              <a:t>hv          </a:t>
            </a:r>
            <a:r>
              <a:rPr lang="en-US" sz="2200" i="0" dirty="0" err="1">
                <a:latin typeface="Calibri Light" charset="0"/>
              </a:rPr>
              <a:t>HashValue</a:t>
            </a:r>
            <a:r>
              <a:rPr lang="en-US" sz="2200" i="0" dirty="0">
                <a:latin typeface="Calibri Light" charset="0"/>
              </a:rPr>
              <a:t>(element)</a:t>
            </a:r>
          </a:p>
          <a:p>
            <a:pPr lvl="2" algn="just"/>
            <a:r>
              <a:rPr lang="en-US" sz="2200" i="0" dirty="0" err="1">
                <a:latin typeface="Calibri Light" charset="0"/>
              </a:rPr>
              <a:t>bucketId</a:t>
            </a:r>
            <a:r>
              <a:rPr lang="en-US" sz="2200" i="0" dirty="0">
                <a:latin typeface="Calibri Light" charset="0"/>
              </a:rPr>
              <a:t>          hv &amp; (n - 1)</a:t>
            </a:r>
          </a:p>
          <a:p>
            <a:pPr lvl="2" algn="just"/>
            <a:r>
              <a:rPr lang="en-US" sz="2200" i="0" dirty="0">
                <a:latin typeface="Calibri Light" charset="0"/>
              </a:rPr>
              <a:t>modified_hv           </a:t>
            </a:r>
            <a:r>
              <a:rPr lang="en-US" sz="2200" i="0" dirty="0" err="1">
                <a:latin typeface="Calibri Light" charset="0"/>
              </a:rPr>
              <a:t>hv</a:t>
            </a:r>
            <a:r>
              <a:rPr lang="en-US" sz="2200" i="0" dirty="0">
                <a:latin typeface="Calibri Light" charset="0"/>
              </a:rPr>
              <a:t>  &gt;&gt;  </a:t>
            </a:r>
            <a:r>
              <a:rPr lang="en-US" sz="2200" i="0" dirty="0" err="1">
                <a:latin typeface="Calibri Light" charset="0"/>
              </a:rPr>
              <a:t>bucketParam</a:t>
            </a:r>
            <a:endParaRPr lang="en-US" sz="2200" i="0" dirty="0">
              <a:latin typeface="Calibri Light" charset="0"/>
            </a:endParaRPr>
          </a:p>
          <a:p>
            <a:pPr lvl="2" algn="just"/>
            <a:r>
              <a:rPr lang="en-US" sz="2200" i="0" dirty="0">
                <a:latin typeface="Calibri Light" charset="0"/>
              </a:rPr>
              <a:t>maxZeros[bucketId]          max(maxZeros[bucketId], trailZeros(modified_hv))</a:t>
            </a:r>
          </a:p>
          <a:p>
            <a:pPr lvl="2" algn="just"/>
            <a:r>
              <a:rPr lang="en-US" sz="2200" i="0" dirty="0">
                <a:latin typeface="Calibri Light" charset="0"/>
              </a:rPr>
              <a:t>avgMaxZeros          sum(maxZeros) / n </a:t>
            </a:r>
          </a:p>
          <a:p>
            <a:pPr lvl="2" algn="just"/>
            <a:r>
              <a:rPr lang="en-US" sz="2200" i="0" dirty="0" err="1">
                <a:latin typeface="Calibri Light" charset="0"/>
              </a:rPr>
              <a:t>distinctCount</a:t>
            </a:r>
            <a:r>
              <a:rPr lang="en-US" sz="2200" i="0" dirty="0">
                <a:latin typeface="Calibri Light" charset="0"/>
              </a:rPr>
              <a:t>          ( </a:t>
            </a:r>
            <a:r>
              <a:rPr lang="en-US" sz="2200" dirty="0">
                <a:latin typeface="Calibri Light" charset="0"/>
              </a:rPr>
              <a:t>2^(</a:t>
            </a:r>
            <a:r>
              <a:rPr lang="en-US" sz="2200" dirty="0" err="1">
                <a:latin typeface="Calibri Light" charset="0"/>
              </a:rPr>
              <a:t>avgMaxZeros</a:t>
            </a:r>
            <a:r>
              <a:rPr lang="en-US" sz="2200" dirty="0">
                <a:latin typeface="Calibri Light" charset="0"/>
              </a:rPr>
              <a:t>) ) x n x magicNum        // magicNum = 0.79402</a:t>
            </a:r>
          </a:p>
        </p:txBody>
      </p:sp>
      <p:cxnSp>
        <p:nvCxnSpPr>
          <p:cNvPr id="3" name="Straight Arrow Connector 2"/>
          <p:cNvCxnSpPr/>
          <p:nvPr/>
        </p:nvCxnSpPr>
        <p:spPr>
          <a:xfrm flipH="1">
            <a:off x="1684668" y="2199656"/>
            <a:ext cx="363387" cy="8627"/>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 name="Straight Arrow Connector 4"/>
          <p:cNvCxnSpPr/>
          <p:nvPr/>
        </p:nvCxnSpPr>
        <p:spPr>
          <a:xfrm flipH="1">
            <a:off x="1860069" y="2562763"/>
            <a:ext cx="363387" cy="8627"/>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Arrow Connector 5"/>
          <p:cNvCxnSpPr/>
          <p:nvPr/>
        </p:nvCxnSpPr>
        <p:spPr>
          <a:xfrm flipH="1">
            <a:off x="2555575" y="2936575"/>
            <a:ext cx="363387" cy="8627"/>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p:cNvCxnSpPr/>
          <p:nvPr/>
        </p:nvCxnSpPr>
        <p:spPr>
          <a:xfrm flipH="1">
            <a:off x="3019244" y="3294212"/>
            <a:ext cx="363387" cy="8627"/>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p:cNvCxnSpPr/>
          <p:nvPr/>
        </p:nvCxnSpPr>
        <p:spPr>
          <a:xfrm flipH="1">
            <a:off x="3818986" y="3653646"/>
            <a:ext cx="363387" cy="8627"/>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p:cNvCxnSpPr/>
          <p:nvPr/>
        </p:nvCxnSpPr>
        <p:spPr>
          <a:xfrm flipH="1">
            <a:off x="3103712" y="4029254"/>
            <a:ext cx="363387" cy="8627"/>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p:nvPr/>
        </p:nvCxnSpPr>
        <p:spPr>
          <a:xfrm flipH="1">
            <a:off x="3106475" y="4403065"/>
            <a:ext cx="363387" cy="8627"/>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1812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Topology Output</a:t>
            </a:r>
          </a:p>
        </p:txBody>
      </p:sp>
      <p:sp>
        <p:nvSpPr>
          <p:cNvPr id="4" name="Text Placeholder 3"/>
          <p:cNvSpPr>
            <a:spLocks noGrp="1"/>
          </p:cNvSpPr>
          <p:nvPr>
            <p:ph type="body" sz="half" idx="2"/>
          </p:nvPr>
        </p:nvSpPr>
        <p:spPr>
          <a:xfrm>
            <a:off x="8275638" y="2511425"/>
            <a:ext cx="3398837" cy="3612610"/>
          </a:xfrm>
        </p:spPr>
        <p:txBody>
          <a:bodyPr vert="horz" lIns="91440" tIns="45720" rIns="91440" bIns="45720" rtlCol="0" anchor="t">
            <a:normAutofit/>
          </a:bodyPr>
          <a:lstStyle/>
          <a:p>
            <a:pPr algn="just"/>
            <a:r>
              <a:rPr lang="en-US" dirty="0"/>
              <a:t>This is the final output from the </a:t>
            </a:r>
            <a:r>
              <a:rPr lang="en-US" i="1" dirty="0"/>
              <a:t>"</a:t>
            </a:r>
            <a:r>
              <a:rPr lang="en-US" i="1" dirty="0" err="1"/>
              <a:t>UniqueCountBolt</a:t>
            </a:r>
            <a:r>
              <a:rPr lang="en-US" i="1" dirty="0"/>
              <a:t>"</a:t>
            </a:r>
            <a:r>
              <a:rPr lang="en-US" dirty="0"/>
              <a:t> aggregator bolt.</a:t>
            </a:r>
          </a:p>
          <a:p>
            <a:pPr algn="just"/>
            <a:r>
              <a:rPr lang="en-US" dirty="0"/>
              <a:t>For every stream input processed, the aggregator bolt updates the distinct count and displays it (in this case writes to an HDFS file).</a:t>
            </a:r>
          </a:p>
        </p:txBody>
      </p:sp>
      <p:pic>
        <p:nvPicPr>
          <p:cNvPr id="6" name="Content Placeholder 5" descr="UniqueCountDisplay.jpeg"/>
          <p:cNvPicPr>
            <a:picLocks noGrp="1" noChangeAspect="1"/>
          </p:cNvPicPr>
          <p:nvPr>
            <p:ph idx="1"/>
          </p:nvPr>
        </p:nvPicPr>
        <p:blipFill>
          <a:blip r:embed="rId3"/>
          <a:stretch>
            <a:fillRect/>
          </a:stretch>
        </p:blipFill>
        <p:spPr>
          <a:xfrm>
            <a:off x="911405" y="651744"/>
            <a:ext cx="5586472" cy="5755702"/>
          </a:xfrm>
        </p:spPr>
      </p:pic>
    </p:spTree>
    <p:extLst>
      <p:ext uri="{BB962C8B-B14F-4D97-AF65-F5344CB8AC3E}">
        <p14:creationId xmlns:p14="http://schemas.microsoft.com/office/powerpoint/2010/main" val="228740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Upcoming events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Know upcoming events in a location on a given date</a:t>
            </a:r>
          </a:p>
        </p:txBody>
      </p:sp>
    </p:spTree>
    <p:extLst>
      <p:ext uri="{BB962C8B-B14F-4D97-AF65-F5344CB8AC3E}">
        <p14:creationId xmlns:p14="http://schemas.microsoft.com/office/powerpoint/2010/main" val="362816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92217"/>
            <a:ext cx="10772775" cy="1658198"/>
          </a:xfrm>
        </p:spPr>
        <p:txBody>
          <a:bodyPr/>
          <a:lstStyle/>
          <a:p>
            <a:r>
              <a:rPr lang="en-US" dirty="0"/>
              <a:t>Location specific upcoming event on a given date</a:t>
            </a:r>
          </a:p>
        </p:txBody>
      </p:sp>
      <p:sp>
        <p:nvSpPr>
          <p:cNvPr id="3" name="Content Placeholder 2"/>
          <p:cNvSpPr>
            <a:spLocks noGrp="1"/>
          </p:cNvSpPr>
          <p:nvPr>
            <p:ph idx="1"/>
          </p:nvPr>
        </p:nvSpPr>
        <p:spPr>
          <a:xfrm>
            <a:off x="671601" y="2037911"/>
            <a:ext cx="10753725" cy="4349420"/>
          </a:xfrm>
        </p:spPr>
        <p:txBody>
          <a:bodyPr vert="horz" lIns="91440" tIns="45720" rIns="91440" bIns="45720" rtlCol="0" anchor="t">
            <a:normAutofit/>
          </a:bodyPr>
          <a:lstStyle/>
          <a:p>
            <a:r>
              <a:rPr lang="en-US" dirty="0"/>
              <a:t>Motivation – We are going to visit a foreign country, hence want to know meetups happening there on a specific date or within a range of date.</a:t>
            </a:r>
          </a:p>
          <a:p>
            <a:endParaRPr lang="en-US" dirty="0"/>
          </a:p>
          <a:p>
            <a:r>
              <a:rPr lang="en-US" dirty="0"/>
              <a:t>Will be helpful in aligning, if possible, our schedule with the events of our interests.</a:t>
            </a:r>
          </a:p>
          <a:p>
            <a:endParaRPr lang="en-US" dirty="0"/>
          </a:p>
          <a:p>
            <a:r>
              <a:rPr lang="en-US" dirty="0"/>
              <a:t>The use case is much more general given a location.</a:t>
            </a:r>
          </a:p>
        </p:txBody>
      </p:sp>
    </p:spTree>
    <p:extLst>
      <p:ext uri="{BB962C8B-B14F-4D97-AF65-F5344CB8AC3E}">
        <p14:creationId xmlns:p14="http://schemas.microsoft.com/office/powerpoint/2010/main" val="325696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847" y="273090"/>
            <a:ext cx="10772775" cy="1658198"/>
          </a:xfrm>
        </p:spPr>
        <p:txBody>
          <a:bodyPr/>
          <a:lstStyle/>
          <a:p>
            <a:r>
              <a:rPr lang="en-US" dirty="0"/>
              <a:t>Location based upcoming events - Topology</a:t>
            </a:r>
          </a:p>
        </p:txBody>
      </p:sp>
      <p:pic>
        <p:nvPicPr>
          <p:cNvPr id="4" name="Picture 3"/>
          <p:cNvPicPr>
            <a:picLocks noChangeAspect="1"/>
          </p:cNvPicPr>
          <p:nvPr/>
        </p:nvPicPr>
        <p:blipFill>
          <a:blip r:embed="rId3"/>
          <a:stretch>
            <a:fillRect/>
          </a:stretch>
        </p:blipFill>
        <p:spPr>
          <a:xfrm>
            <a:off x="848264" y="2199735"/>
            <a:ext cx="876300" cy="2676525"/>
          </a:xfrm>
          <a:prstGeom prst="rect">
            <a:avLst/>
          </a:prstGeom>
        </p:spPr>
      </p:pic>
      <p:pic>
        <p:nvPicPr>
          <p:cNvPr id="5" name="Picture 4"/>
          <p:cNvPicPr>
            <a:picLocks noChangeAspect="1"/>
          </p:cNvPicPr>
          <p:nvPr/>
        </p:nvPicPr>
        <p:blipFill>
          <a:blip r:embed="rId4"/>
          <a:stretch>
            <a:fillRect/>
          </a:stretch>
        </p:blipFill>
        <p:spPr>
          <a:xfrm>
            <a:off x="1725283" y="2343509"/>
            <a:ext cx="2284214" cy="2106763"/>
          </a:xfrm>
          <a:prstGeom prst="rect">
            <a:avLst/>
          </a:prstGeom>
        </p:spPr>
      </p:pic>
      <p:sp>
        <p:nvSpPr>
          <p:cNvPr id="6" name="TextBox 5"/>
          <p:cNvSpPr txBox="1"/>
          <p:nvPr/>
        </p:nvSpPr>
        <p:spPr>
          <a:xfrm rot="16140000">
            <a:off x="1279584" y="3249283"/>
            <a:ext cx="2743200" cy="369332"/>
          </a:xfrm>
          <a:prstGeom prst="rect">
            <a:avLst/>
          </a:prstGeom>
        </p:spPr>
        <p:txBody>
          <a:bodyPr rtlCol="0">
            <a:spAutoFit/>
          </a:bodyPr>
          <a:lstStyle/>
          <a:p>
            <a:pPr algn="ctr"/>
            <a:r>
              <a:rPr lang="en-US" dirty="0"/>
              <a:t>Shuffle Grouping</a:t>
            </a:r>
          </a:p>
        </p:txBody>
      </p:sp>
      <p:pic>
        <p:nvPicPr>
          <p:cNvPr id="7" name="Picture 6"/>
          <p:cNvPicPr>
            <a:picLocks noChangeAspect="1"/>
          </p:cNvPicPr>
          <p:nvPr/>
        </p:nvPicPr>
        <p:blipFill>
          <a:blip r:embed="rId5"/>
          <a:stretch>
            <a:fillRect/>
          </a:stretch>
        </p:blipFill>
        <p:spPr>
          <a:xfrm>
            <a:off x="4169433" y="1955320"/>
            <a:ext cx="690562" cy="2885536"/>
          </a:xfrm>
          <a:prstGeom prst="rect">
            <a:avLst/>
          </a:prstGeom>
        </p:spPr>
      </p:pic>
      <p:sp>
        <p:nvSpPr>
          <p:cNvPr id="8" name="TextBox 7"/>
          <p:cNvSpPr txBox="1"/>
          <p:nvPr/>
        </p:nvSpPr>
        <p:spPr>
          <a:xfrm rot="16200000">
            <a:off x="4528867" y="3278037"/>
            <a:ext cx="2743200" cy="369332"/>
          </a:xfrm>
          <a:prstGeom prst="rect">
            <a:avLst/>
          </a:prstGeom>
        </p:spPr>
        <p:txBody>
          <a:bodyPr rtlCol="0">
            <a:spAutoFit/>
          </a:bodyPr>
          <a:lstStyle/>
          <a:p>
            <a:pPr algn="ctr"/>
            <a:r>
              <a:rPr lang="en-US" dirty="0"/>
              <a:t>Field Grouping</a:t>
            </a:r>
          </a:p>
        </p:txBody>
      </p:sp>
      <p:pic>
        <p:nvPicPr>
          <p:cNvPr id="9" name="Picture 8"/>
          <p:cNvPicPr>
            <a:picLocks noChangeAspect="1"/>
          </p:cNvPicPr>
          <p:nvPr/>
        </p:nvPicPr>
        <p:blipFill>
          <a:blip r:embed="rId6"/>
          <a:stretch>
            <a:fillRect/>
          </a:stretch>
        </p:blipFill>
        <p:spPr>
          <a:xfrm>
            <a:off x="4960188" y="2343509"/>
            <a:ext cx="1945485" cy="2167926"/>
          </a:xfrm>
          <a:prstGeom prst="rect">
            <a:avLst/>
          </a:prstGeom>
        </p:spPr>
      </p:pic>
      <p:pic>
        <p:nvPicPr>
          <p:cNvPr id="10" name="Picture 9"/>
          <p:cNvPicPr>
            <a:picLocks noChangeAspect="1"/>
          </p:cNvPicPr>
          <p:nvPr/>
        </p:nvPicPr>
        <p:blipFill>
          <a:blip r:embed="rId5"/>
          <a:stretch>
            <a:fillRect/>
          </a:stretch>
        </p:blipFill>
        <p:spPr>
          <a:xfrm>
            <a:off x="6901132" y="1869056"/>
            <a:ext cx="690562" cy="2885536"/>
          </a:xfrm>
          <a:prstGeom prst="rect">
            <a:avLst/>
          </a:prstGeom>
        </p:spPr>
      </p:pic>
      <p:pic>
        <p:nvPicPr>
          <p:cNvPr id="11" name="Picture 10"/>
          <p:cNvPicPr>
            <a:picLocks noChangeAspect="1"/>
          </p:cNvPicPr>
          <p:nvPr/>
        </p:nvPicPr>
        <p:blipFill>
          <a:blip r:embed="rId7"/>
          <a:stretch>
            <a:fillRect/>
          </a:stretch>
        </p:blipFill>
        <p:spPr>
          <a:xfrm>
            <a:off x="7921924" y="2286000"/>
            <a:ext cx="2290314" cy="2044833"/>
          </a:xfrm>
          <a:prstGeom prst="rect">
            <a:avLst/>
          </a:prstGeom>
        </p:spPr>
      </p:pic>
      <p:sp>
        <p:nvSpPr>
          <p:cNvPr id="12" name="TextBox 11"/>
          <p:cNvSpPr txBox="1"/>
          <p:nvPr/>
        </p:nvSpPr>
        <p:spPr>
          <a:xfrm rot="16140000">
            <a:off x="7965056" y="2976113"/>
            <a:ext cx="2743200" cy="646331"/>
          </a:xfrm>
          <a:prstGeom prst="rect">
            <a:avLst/>
          </a:prstGeom>
        </p:spPr>
        <p:txBody>
          <a:bodyPr rtlCol="0">
            <a:spAutoFit/>
          </a:bodyPr>
          <a:lstStyle/>
          <a:p>
            <a:pPr algn="ctr"/>
            <a:r>
              <a:rPr lang="en-US" dirty="0"/>
              <a:t>Shuffle Grouping – All to one</a:t>
            </a:r>
          </a:p>
        </p:txBody>
      </p:sp>
      <p:pic>
        <p:nvPicPr>
          <p:cNvPr id="13" name="Picture 12"/>
          <p:cNvPicPr>
            <a:picLocks noChangeAspect="1"/>
          </p:cNvPicPr>
          <p:nvPr/>
        </p:nvPicPr>
        <p:blipFill>
          <a:blip r:embed="rId8"/>
          <a:stretch>
            <a:fillRect/>
          </a:stretch>
        </p:blipFill>
        <p:spPr>
          <a:xfrm>
            <a:off x="10351698" y="2947358"/>
            <a:ext cx="625955" cy="705030"/>
          </a:xfrm>
          <a:prstGeom prst="rect">
            <a:avLst/>
          </a:prstGeom>
        </p:spPr>
      </p:pic>
      <p:sp>
        <p:nvSpPr>
          <p:cNvPr id="14" name="TextBox 13"/>
          <p:cNvSpPr txBox="1"/>
          <p:nvPr/>
        </p:nvSpPr>
        <p:spPr>
          <a:xfrm>
            <a:off x="8655169" y="4945811"/>
            <a:ext cx="2743200" cy="1754326"/>
          </a:xfrm>
          <a:prstGeom prst="rect">
            <a:avLst/>
          </a:prstGeom>
        </p:spPr>
        <p:txBody>
          <a:bodyPr rtlCol="0" anchor="t">
            <a:spAutoFit/>
          </a:bodyPr>
          <a:lstStyle/>
          <a:p>
            <a:pPr algn="ctr"/>
            <a:r>
              <a:rPr lang="en-US" dirty="0"/>
              <a:t>Upcoming Event Aggregator – Receives filtered tuples and outputs those events with event time on specified date or within a range of date</a:t>
            </a:r>
          </a:p>
        </p:txBody>
      </p:sp>
      <p:sp>
        <p:nvSpPr>
          <p:cNvPr id="15" name="TextBox 14"/>
          <p:cNvSpPr txBox="1"/>
          <p:nvPr/>
        </p:nvSpPr>
        <p:spPr>
          <a:xfrm>
            <a:off x="5707811" y="4945811"/>
            <a:ext cx="2743200" cy="1754326"/>
          </a:xfrm>
          <a:prstGeom prst="rect">
            <a:avLst/>
          </a:prstGeom>
        </p:spPr>
        <p:txBody>
          <a:bodyPr rtlCol="0" anchor="t">
            <a:spAutoFit/>
          </a:bodyPr>
          <a:lstStyle/>
          <a:p>
            <a:pPr algn="ctr"/>
            <a:r>
              <a:rPr lang="en-US" dirty="0"/>
              <a:t>Field Filter Bolts, Level 2 – Checks against location and whether the event name has been processed before or not and accordingly forwards it.</a:t>
            </a:r>
          </a:p>
        </p:txBody>
      </p:sp>
      <p:sp>
        <p:nvSpPr>
          <p:cNvPr id="16" name="TextBox 15"/>
          <p:cNvSpPr txBox="1"/>
          <p:nvPr/>
        </p:nvSpPr>
        <p:spPr>
          <a:xfrm>
            <a:off x="2861094" y="4960188"/>
            <a:ext cx="2743200" cy="1477328"/>
          </a:xfrm>
          <a:prstGeom prst="rect">
            <a:avLst/>
          </a:prstGeom>
        </p:spPr>
        <p:txBody>
          <a:bodyPr rtlCol="0" anchor="t">
            <a:spAutoFit/>
          </a:bodyPr>
          <a:lstStyle/>
          <a:p>
            <a:pPr algn="ctr"/>
            <a:r>
              <a:rPr lang="en-US" dirty="0"/>
              <a:t>Field Filter Bolts, Level 1 – Checks whether incoming stream corresponds to status </a:t>
            </a:r>
            <a:r>
              <a:rPr lang="en-US" i="1" dirty="0"/>
              <a:t>"upcoming"</a:t>
            </a:r>
            <a:r>
              <a:rPr lang="en-US" dirty="0"/>
              <a:t> and accordingly forwards it.</a:t>
            </a:r>
          </a:p>
        </p:txBody>
      </p:sp>
      <p:sp>
        <p:nvSpPr>
          <p:cNvPr id="17" name="TextBox 16"/>
          <p:cNvSpPr txBox="1"/>
          <p:nvPr/>
        </p:nvSpPr>
        <p:spPr>
          <a:xfrm>
            <a:off x="115018" y="4960188"/>
            <a:ext cx="2743200" cy="1754326"/>
          </a:xfrm>
          <a:prstGeom prst="rect">
            <a:avLst/>
          </a:prstGeom>
        </p:spPr>
        <p:txBody>
          <a:bodyPr rtlCol="0" anchor="t">
            <a:spAutoFit/>
          </a:bodyPr>
          <a:lstStyle/>
          <a:p>
            <a:pPr algn="ctr"/>
            <a:r>
              <a:rPr lang="en-US" dirty="0"/>
              <a:t>Stream Gen Spout – Reads JSON stream data from HDFS files </a:t>
            </a:r>
            <a:r>
              <a:rPr lang="en-US" dirty="0">
                <a:latin typeface="Calibri Light" charset="0"/>
              </a:rPr>
              <a:t>and emits tuples with fields like country, city, event name, event time, status  etc.</a:t>
            </a:r>
          </a:p>
        </p:txBody>
      </p:sp>
      <p:sp>
        <p:nvSpPr>
          <p:cNvPr id="18" name="TextBox 17"/>
          <p:cNvSpPr txBox="1"/>
          <p:nvPr/>
        </p:nvSpPr>
        <p:spPr>
          <a:xfrm rot="16200000">
            <a:off x="4528867" y="3278037"/>
            <a:ext cx="2743200" cy="369332"/>
          </a:xfrm>
          <a:prstGeom prst="rect">
            <a:avLst/>
          </a:prstGeom>
        </p:spPr>
        <p:txBody>
          <a:bodyPr rtlCol="0">
            <a:spAutoFit/>
          </a:bodyPr>
          <a:lstStyle/>
          <a:p>
            <a:pPr algn="ctr"/>
            <a:r>
              <a:rPr lang="en-US" dirty="0"/>
              <a:t>Field Grouping</a:t>
            </a:r>
          </a:p>
        </p:txBody>
      </p:sp>
    </p:spTree>
    <p:extLst>
      <p:ext uri="{BB962C8B-B14F-4D97-AF65-F5344CB8AC3E}">
        <p14:creationId xmlns:p14="http://schemas.microsoft.com/office/powerpoint/2010/main" val="183450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Upcoming Events on a date – Demonstration</a:t>
            </a:r>
          </a:p>
        </p:txBody>
      </p:sp>
      <p:sp>
        <p:nvSpPr>
          <p:cNvPr id="6" name="Text Placeholder 5"/>
          <p:cNvSpPr>
            <a:spLocks noGrp="1"/>
          </p:cNvSpPr>
          <p:nvPr>
            <p:ph type="body" sz="half" idx="2"/>
          </p:nvPr>
        </p:nvSpPr>
        <p:spPr/>
        <p:txBody>
          <a:bodyPr vert="horz" lIns="91440" tIns="45720" rIns="91440" bIns="45720" rtlCol="0" anchor="t">
            <a:normAutofit/>
          </a:bodyPr>
          <a:lstStyle/>
          <a:p>
            <a:r>
              <a:rPr lang="en-US" dirty="0"/>
              <a:t>Location filter – Country (US)</a:t>
            </a:r>
          </a:p>
          <a:p>
            <a:r>
              <a:rPr lang="en-US" dirty="0"/>
              <a:t>Looking for events on date – 18.04.2016</a:t>
            </a:r>
          </a:p>
          <a:p>
            <a:r>
              <a:rPr lang="en-US" dirty="0"/>
              <a:t>Output:</a:t>
            </a:r>
          </a:p>
          <a:p>
            <a:r>
              <a:rPr lang="en-US" dirty="0"/>
              <a:t>List of city wise events with event time happening in "US" on the specified date.</a:t>
            </a:r>
          </a:p>
        </p:txBody>
      </p:sp>
      <p:pic>
        <p:nvPicPr>
          <p:cNvPr id="8" name="Picture 7"/>
          <p:cNvPicPr>
            <a:picLocks noChangeAspect="1"/>
          </p:cNvPicPr>
          <p:nvPr/>
        </p:nvPicPr>
        <p:blipFill>
          <a:blip r:embed="rId3"/>
          <a:stretch>
            <a:fillRect/>
          </a:stretch>
        </p:blipFill>
        <p:spPr>
          <a:xfrm>
            <a:off x="296863" y="1284707"/>
            <a:ext cx="7119937" cy="3814343"/>
          </a:xfrm>
          <a:prstGeom prst="rect">
            <a:avLst/>
          </a:prstGeom>
        </p:spPr>
      </p:pic>
    </p:spTree>
    <p:extLst>
      <p:ext uri="{BB962C8B-B14F-4D97-AF65-F5344CB8AC3E}">
        <p14:creationId xmlns:p14="http://schemas.microsoft.com/office/powerpoint/2010/main" val="255978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Text Placeholder 2"/>
          <p:cNvSpPr>
            <a:spLocks noGrp="1"/>
          </p:cNvSpPr>
          <p:nvPr>
            <p:ph type="subTitle" idx="1"/>
          </p:nvPr>
        </p:nvSpPr>
        <p:spPr/>
        <p:txBody>
          <a:bodyPr vert="horz" lIns="91440" tIns="45720" rIns="91440" bIns="45720" rtlCol="0" anchor="t">
            <a:normAutofit/>
          </a:bodyPr>
          <a:lstStyle/>
          <a:p>
            <a:r>
              <a:rPr lang="en-US" dirty="0"/>
              <a:t>Stream Processing, Apache Storm, Meetup</a:t>
            </a:r>
          </a:p>
        </p:txBody>
      </p:sp>
    </p:spTree>
    <p:extLst>
      <p:ext uri="{BB962C8B-B14F-4D97-AF65-F5344CB8AC3E}">
        <p14:creationId xmlns:p14="http://schemas.microsoft.com/office/powerpoint/2010/main" val="144418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 Sampling</a:t>
            </a:r>
          </a:p>
        </p:txBody>
      </p:sp>
      <p:sp>
        <p:nvSpPr>
          <p:cNvPr id="5" name="Subtitle 4"/>
          <p:cNvSpPr>
            <a:spLocks noGrp="1"/>
          </p:cNvSpPr>
          <p:nvPr>
            <p:ph type="subTitle" idx="1"/>
          </p:nvPr>
        </p:nvSpPr>
        <p:spPr/>
        <p:txBody>
          <a:bodyPr vert="horz" lIns="91440" tIns="45720" rIns="91440" bIns="45720" rtlCol="0" anchor="t">
            <a:normAutofit/>
          </a:bodyPr>
          <a:lstStyle/>
          <a:p>
            <a:r>
              <a:rPr lang="en-US" dirty="0"/>
              <a:t>Sampling and </a:t>
            </a:r>
            <a:r>
              <a:rPr lang="en-US"/>
              <a:t>Anaytics</a:t>
            </a:r>
            <a:endParaRPr lang="en-US" dirty="0"/>
          </a:p>
        </p:txBody>
      </p:sp>
    </p:spTree>
    <p:extLst>
      <p:ext uri="{BB962C8B-B14F-4D97-AF65-F5344CB8AC3E}">
        <p14:creationId xmlns:p14="http://schemas.microsoft.com/office/powerpoint/2010/main" val="336368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Sampling </a:t>
            </a:r>
          </a:p>
        </p:txBody>
      </p:sp>
      <p:sp>
        <p:nvSpPr>
          <p:cNvPr id="3" name="Content Placeholder 2"/>
          <p:cNvSpPr>
            <a:spLocks noGrp="1"/>
          </p:cNvSpPr>
          <p:nvPr>
            <p:ph idx="1"/>
          </p:nvPr>
        </p:nvSpPr>
        <p:spPr>
          <a:xfrm>
            <a:off x="676275" y="2011363"/>
            <a:ext cx="10753725" cy="4285297"/>
          </a:xfrm>
        </p:spPr>
        <p:txBody>
          <a:bodyPr vert="horz" lIns="91440" tIns="45720" rIns="91440" bIns="45720" rtlCol="0" anchor="t">
            <a:normAutofit/>
          </a:bodyPr>
          <a:lstStyle/>
          <a:p>
            <a:r>
              <a:rPr lang="en-US" dirty="0">
                <a:latin typeface="Arial" charset="0"/>
              </a:rPr>
              <a:t>Approximate sampling is required for stream processing when the velocity of stream data is high and we cannot process all data as it arrives  </a:t>
            </a:r>
          </a:p>
          <a:p>
            <a:r>
              <a:rPr lang="en-US" dirty="0">
                <a:latin typeface="Arial" charset="0"/>
              </a:rPr>
              <a:t>Extracting reliable samples from Stream is needed such that it does not affect the overall data distribution   </a:t>
            </a:r>
          </a:p>
          <a:p>
            <a:r>
              <a:rPr lang="en-US" dirty="0">
                <a:latin typeface="Arial" charset="0"/>
              </a:rPr>
              <a:t>Some of the techniques used are hashing and creating buckets.  </a:t>
            </a:r>
          </a:p>
          <a:p>
            <a:r>
              <a:rPr lang="en-US" dirty="0">
                <a:latin typeface="Arial" charset="0"/>
              </a:rPr>
              <a:t>Generally sampling is used along with other topologies.  </a:t>
            </a:r>
          </a:p>
          <a:p>
            <a:endParaRPr lang="en-US" dirty="0"/>
          </a:p>
        </p:txBody>
      </p:sp>
    </p:spTree>
    <p:extLst>
      <p:ext uri="{BB962C8B-B14F-4D97-AF65-F5344CB8AC3E}">
        <p14:creationId xmlns:p14="http://schemas.microsoft.com/office/powerpoint/2010/main" val="311650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Sampling</a:t>
            </a:r>
          </a:p>
        </p:txBody>
      </p:sp>
      <p:sp>
        <p:nvSpPr>
          <p:cNvPr id="3" name="Content Placeholder 2"/>
          <p:cNvSpPr>
            <a:spLocks noGrp="1"/>
          </p:cNvSpPr>
          <p:nvPr>
            <p:ph idx="1"/>
          </p:nvPr>
        </p:nvSpPr>
        <p:spPr>
          <a:xfrm>
            <a:off x="676275" y="2011363"/>
            <a:ext cx="10753725" cy="4285297"/>
          </a:xfrm>
        </p:spPr>
        <p:txBody>
          <a:bodyPr vert="horz" lIns="91440" tIns="45720" rIns="91440" bIns="45720" rtlCol="0" anchor="t">
            <a:normAutofit/>
          </a:bodyPr>
          <a:lstStyle/>
          <a:p>
            <a:r>
              <a:rPr lang="en-US" dirty="0">
                <a:latin typeface="Arial" charset="0"/>
              </a:rPr>
              <a:t>We did not use hash based sampling as our intention is to check sampling accuracy across multiple fields like location, categories and payment requirement </a:t>
            </a:r>
          </a:p>
          <a:p>
            <a:r>
              <a:rPr lang="en-US" dirty="0">
                <a:latin typeface="Arial" charset="0"/>
              </a:rPr>
              <a:t>Using hash function based approach might lead to skewed samples</a:t>
            </a:r>
          </a:p>
          <a:p>
            <a:r>
              <a:rPr lang="en-US" dirty="0">
                <a:latin typeface="Arial" charset="0"/>
              </a:rPr>
              <a:t>In our sampling approach, every tuple is given a fair chance to be selected in the sample by generating a random number. </a:t>
            </a:r>
          </a:p>
          <a:p>
            <a:r>
              <a:rPr lang="en-US" dirty="0">
                <a:latin typeface="Arial" charset="0"/>
              </a:rPr>
              <a:t>To obtain a fraction a/b of original data, we consider the record in sample if the random number generated is less than a.</a:t>
            </a:r>
          </a:p>
          <a:p>
            <a:r>
              <a:rPr lang="en-US" dirty="0">
                <a:latin typeface="Arial"/>
              </a:rPr>
              <a:t>Of course, sampling in this case will depend upon the uniformity of random number generator.</a:t>
            </a:r>
          </a:p>
        </p:txBody>
      </p:sp>
    </p:spTree>
    <p:extLst>
      <p:ext uri="{BB962C8B-B14F-4D97-AF65-F5344CB8AC3E}">
        <p14:creationId xmlns:p14="http://schemas.microsoft.com/office/powerpoint/2010/main" val="348417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using</a:t>
            </a:r>
            <a:r>
              <a:rPr lang="en-US"/>
              <a:t> </a:t>
            </a:r>
            <a:r>
              <a:rPr lang="en-US" dirty="0"/>
              <a:t>Sampling</a:t>
            </a:r>
          </a:p>
        </p:txBody>
      </p:sp>
      <p:sp>
        <p:nvSpPr>
          <p:cNvPr id="3" name="Content Placeholder 2"/>
          <p:cNvSpPr>
            <a:spLocks noGrp="1"/>
          </p:cNvSpPr>
          <p:nvPr>
            <p:ph idx="1"/>
          </p:nvPr>
        </p:nvSpPr>
        <p:spPr>
          <a:xfrm>
            <a:off x="676275" y="2011363"/>
            <a:ext cx="10753725" cy="4285297"/>
          </a:xfrm>
        </p:spPr>
        <p:txBody>
          <a:bodyPr vert="horz" lIns="91440" tIns="45720" rIns="91440" bIns="45720" rtlCol="0" anchor="t">
            <a:normAutofit/>
          </a:bodyPr>
          <a:lstStyle/>
          <a:p>
            <a:pPr marL="0" indent="0">
              <a:buNone/>
            </a:pPr>
            <a:r>
              <a:rPr lang="en-US" dirty="0">
                <a:latin typeface="Arial"/>
              </a:rPr>
              <a:t>We have used sampling to capture the following data points from open_events stream. </a:t>
            </a:r>
          </a:p>
          <a:p>
            <a:pPr marL="0" indent="0">
              <a:buNone/>
            </a:pPr>
            <a:endParaRPr lang="en-US" dirty="0">
              <a:latin typeface="Arial"/>
            </a:endParaRPr>
          </a:p>
          <a:p>
            <a:r>
              <a:rPr lang="en-US" dirty="0">
                <a:latin typeface="Arial"/>
              </a:rPr>
              <a:t>Total count of events happening in each city.</a:t>
            </a:r>
          </a:p>
          <a:p>
            <a:r>
              <a:rPr lang="en-US" dirty="0">
                <a:latin typeface="Arial"/>
              </a:rPr>
              <a:t>Total tech events happening in each city</a:t>
            </a:r>
          </a:p>
          <a:p>
            <a:r>
              <a:rPr lang="en-US" dirty="0">
                <a:latin typeface="Arial"/>
              </a:rPr>
              <a:t>Total number of paid events happening in each city </a:t>
            </a:r>
          </a:p>
          <a:p>
            <a:endParaRPr lang="en-US" dirty="0">
              <a:latin typeface="Arial"/>
            </a:endParaRPr>
          </a:p>
          <a:p>
            <a:pPr marL="0" indent="0">
              <a:buNone/>
            </a:pPr>
            <a:r>
              <a:rPr lang="en-US" dirty="0">
                <a:latin typeface="Arial"/>
              </a:rPr>
              <a:t>For the same data points, we have also calculated the exact counts to compare effectiveness of sampling. </a:t>
            </a:r>
          </a:p>
        </p:txBody>
      </p:sp>
    </p:spTree>
    <p:extLst>
      <p:ext uri="{BB962C8B-B14F-4D97-AF65-F5344CB8AC3E}">
        <p14:creationId xmlns:p14="http://schemas.microsoft.com/office/powerpoint/2010/main" val="38276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016" y="127519"/>
            <a:ext cx="10772775" cy="1658198"/>
          </a:xfrm>
        </p:spPr>
        <p:txBody>
          <a:bodyPr/>
          <a:lstStyle/>
          <a:p>
            <a:r>
              <a:rPr lang="en-US" dirty="0"/>
              <a:t>Sampling – Topology</a:t>
            </a:r>
            <a:endParaRPr lang="en-US" sz="4400" dirty="0"/>
          </a:p>
        </p:txBody>
      </p:sp>
      <p:pic>
        <p:nvPicPr>
          <p:cNvPr id="4" name="Picture 3"/>
          <p:cNvPicPr>
            <a:picLocks noChangeAspect="1"/>
          </p:cNvPicPr>
          <p:nvPr/>
        </p:nvPicPr>
        <p:blipFill>
          <a:blip r:embed="rId3"/>
          <a:stretch>
            <a:fillRect/>
          </a:stretch>
        </p:blipFill>
        <p:spPr>
          <a:xfrm>
            <a:off x="853656" y="2201533"/>
            <a:ext cx="876300" cy="2676525"/>
          </a:xfrm>
          <a:prstGeom prst="rect">
            <a:avLst/>
          </a:prstGeom>
        </p:spPr>
      </p:pic>
      <p:pic>
        <p:nvPicPr>
          <p:cNvPr id="6" name="Picture 5"/>
          <p:cNvPicPr>
            <a:picLocks noChangeAspect="1"/>
          </p:cNvPicPr>
          <p:nvPr/>
        </p:nvPicPr>
        <p:blipFill>
          <a:blip r:embed="rId4"/>
          <a:stretch>
            <a:fillRect/>
          </a:stretch>
        </p:blipFill>
        <p:spPr>
          <a:xfrm>
            <a:off x="1730375" y="2346325"/>
            <a:ext cx="2891460" cy="2106613"/>
          </a:xfrm>
          <a:prstGeom prst="rect">
            <a:avLst/>
          </a:prstGeom>
        </p:spPr>
      </p:pic>
      <p:pic>
        <p:nvPicPr>
          <p:cNvPr id="9" name="Picture 8"/>
          <p:cNvPicPr>
            <a:picLocks noChangeAspect="1"/>
          </p:cNvPicPr>
          <p:nvPr/>
        </p:nvPicPr>
        <p:blipFill>
          <a:blip r:embed="rId5"/>
          <a:stretch>
            <a:fillRect/>
          </a:stretch>
        </p:blipFill>
        <p:spPr>
          <a:xfrm>
            <a:off x="5137639" y="1958555"/>
            <a:ext cx="690562" cy="2885536"/>
          </a:xfrm>
          <a:prstGeom prst="rect">
            <a:avLst/>
          </a:prstGeom>
        </p:spPr>
      </p:pic>
      <p:sp>
        <p:nvSpPr>
          <p:cNvPr id="10" name="TextBox 9"/>
          <p:cNvSpPr txBox="1"/>
          <p:nvPr/>
        </p:nvSpPr>
        <p:spPr>
          <a:xfrm>
            <a:off x="-80872" y="4962884"/>
            <a:ext cx="2743200" cy="369332"/>
          </a:xfrm>
          <a:prstGeom prst="rect">
            <a:avLst/>
          </a:prstGeom>
        </p:spPr>
        <p:txBody>
          <a:bodyPr rtlCol="0" anchor="t">
            <a:spAutoFit/>
          </a:bodyPr>
          <a:lstStyle/>
          <a:p>
            <a:pPr algn="ctr"/>
            <a:r>
              <a:rPr lang="en-US" dirty="0"/>
              <a:t>Open Events Spout</a:t>
            </a:r>
          </a:p>
        </p:txBody>
      </p:sp>
      <p:sp>
        <p:nvSpPr>
          <p:cNvPr id="11" name="TextBox 10"/>
          <p:cNvSpPr txBox="1"/>
          <p:nvPr/>
        </p:nvSpPr>
        <p:spPr>
          <a:xfrm>
            <a:off x="4027625" y="4962884"/>
            <a:ext cx="2825233" cy="369332"/>
          </a:xfrm>
          <a:prstGeom prst="rect">
            <a:avLst/>
          </a:prstGeom>
        </p:spPr>
        <p:txBody>
          <a:bodyPr wrap="square" rtlCol="0" anchor="t">
            <a:spAutoFit/>
          </a:bodyPr>
          <a:lstStyle/>
          <a:p>
            <a:pPr algn="ctr"/>
            <a:r>
              <a:rPr lang="en-US" dirty="0"/>
              <a:t>Counting and Sampling Bolts</a:t>
            </a:r>
          </a:p>
        </p:txBody>
      </p:sp>
      <p:sp>
        <p:nvSpPr>
          <p:cNvPr id="17" name="TextBox 16"/>
          <p:cNvSpPr txBox="1"/>
          <p:nvPr/>
        </p:nvSpPr>
        <p:spPr>
          <a:xfrm>
            <a:off x="9398000" y="6566618"/>
            <a:ext cx="8890000" cy="302495"/>
          </a:xfrm>
          <a:prstGeom prst="rect">
            <a:avLst/>
          </a:prstGeom>
        </p:spPr>
        <p:txBody>
          <a:bodyPr rtlCol="0">
            <a:spAutoFit/>
          </a:bodyPr>
          <a:lstStyle/>
          <a:p>
            <a:endParaRPr lang="en-US"/>
          </a:p>
        </p:txBody>
      </p:sp>
      <p:pic>
        <p:nvPicPr>
          <p:cNvPr id="18" name="Picture 17"/>
          <p:cNvPicPr>
            <a:picLocks noChangeAspect="1"/>
          </p:cNvPicPr>
          <p:nvPr/>
        </p:nvPicPr>
        <p:blipFill>
          <a:blip r:embed="rId6"/>
          <a:stretch>
            <a:fillRect/>
          </a:stretch>
        </p:blipFill>
        <p:spPr>
          <a:xfrm>
            <a:off x="10356012" y="2958142"/>
            <a:ext cx="625955" cy="705030"/>
          </a:xfrm>
          <a:prstGeom prst="rect">
            <a:avLst/>
          </a:prstGeom>
        </p:spPr>
      </p:pic>
      <p:pic>
        <p:nvPicPr>
          <p:cNvPr id="20" name="Picture 19"/>
          <p:cNvPicPr>
            <a:picLocks noChangeAspect="1"/>
          </p:cNvPicPr>
          <p:nvPr/>
        </p:nvPicPr>
        <p:blipFill>
          <a:blip r:embed="rId7"/>
          <a:stretch>
            <a:fillRect/>
          </a:stretch>
        </p:blipFill>
        <p:spPr>
          <a:xfrm>
            <a:off x="6085664" y="2346325"/>
            <a:ext cx="3765777" cy="2044700"/>
          </a:xfrm>
          <a:prstGeom prst="rect">
            <a:avLst/>
          </a:prstGeom>
        </p:spPr>
      </p:pic>
      <p:sp>
        <p:nvSpPr>
          <p:cNvPr id="22" name="TextBox 21"/>
          <p:cNvSpPr txBox="1"/>
          <p:nvPr/>
        </p:nvSpPr>
        <p:spPr>
          <a:xfrm>
            <a:off x="9131060" y="4875722"/>
            <a:ext cx="2743200" cy="369332"/>
          </a:xfrm>
          <a:prstGeom prst="rect">
            <a:avLst/>
          </a:prstGeom>
        </p:spPr>
        <p:txBody>
          <a:bodyPr rtlCol="0" anchor="t">
            <a:spAutoFit/>
          </a:bodyPr>
          <a:lstStyle/>
          <a:p>
            <a:pPr algn="ctr"/>
            <a:r>
              <a:rPr lang="en-US" dirty="0"/>
              <a:t>Sampling Report Bolt</a:t>
            </a:r>
          </a:p>
        </p:txBody>
      </p:sp>
      <p:sp>
        <p:nvSpPr>
          <p:cNvPr id="23" name="TextBox 22"/>
          <p:cNvSpPr txBox="1"/>
          <p:nvPr/>
        </p:nvSpPr>
        <p:spPr>
          <a:xfrm rot="16140000">
            <a:off x="2112501" y="3322967"/>
            <a:ext cx="2743200" cy="369332"/>
          </a:xfrm>
          <a:prstGeom prst="rect">
            <a:avLst/>
          </a:prstGeom>
        </p:spPr>
        <p:txBody>
          <a:bodyPr rtlCol="0" anchor="t">
            <a:spAutoFit/>
          </a:bodyPr>
          <a:lstStyle/>
          <a:p>
            <a:pPr algn="ctr"/>
            <a:r>
              <a:rPr lang="en-US" dirty="0"/>
              <a:t>Fields Grouping</a:t>
            </a:r>
          </a:p>
        </p:txBody>
      </p:sp>
      <p:sp>
        <p:nvSpPr>
          <p:cNvPr id="25" name="TextBox 24"/>
          <p:cNvSpPr txBox="1"/>
          <p:nvPr/>
        </p:nvSpPr>
        <p:spPr>
          <a:xfrm rot="16140000">
            <a:off x="7608172" y="3099154"/>
            <a:ext cx="2806929" cy="369332"/>
          </a:xfrm>
          <a:prstGeom prst="rect">
            <a:avLst/>
          </a:prstGeom>
        </p:spPr>
        <p:txBody>
          <a:bodyPr wrap="square" rtlCol="0" anchor="t">
            <a:spAutoFit/>
          </a:bodyPr>
          <a:lstStyle/>
          <a:p>
            <a:pPr algn="ctr"/>
            <a:r>
              <a:rPr lang="en-US" dirty="0"/>
              <a:t>Global Grouping – All to one</a:t>
            </a:r>
          </a:p>
        </p:txBody>
      </p:sp>
    </p:spTree>
    <p:extLst>
      <p:ext uri="{BB962C8B-B14F-4D97-AF65-F5344CB8AC3E}">
        <p14:creationId xmlns:p14="http://schemas.microsoft.com/office/powerpoint/2010/main" val="24385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Sampling</a:t>
            </a:r>
          </a:p>
        </p:txBody>
      </p:sp>
      <p:pic>
        <p:nvPicPr>
          <p:cNvPr id="4" name="Content Placeholder 3" descr="snip.PNG"/>
          <p:cNvPicPr>
            <a:picLocks noGrp="1" noChangeAspect="1"/>
          </p:cNvPicPr>
          <p:nvPr>
            <p:ph idx="1"/>
          </p:nvPr>
        </p:nvPicPr>
        <p:blipFill>
          <a:blip r:embed="rId3"/>
          <a:stretch>
            <a:fillRect/>
          </a:stretch>
        </p:blipFill>
        <p:spPr>
          <a:xfrm>
            <a:off x="1767524" y="1784350"/>
            <a:ext cx="7489189" cy="4843463"/>
          </a:xfrm>
        </p:spPr>
      </p:pic>
    </p:spTree>
    <p:extLst>
      <p:ext uri="{BB962C8B-B14F-4D97-AF65-F5344CB8AC3E}">
        <p14:creationId xmlns:p14="http://schemas.microsoft.com/office/powerpoint/2010/main" val="267204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Uniform Sampling on each data field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36228487"/>
              </p:ext>
            </p:extLst>
          </p:nvPr>
        </p:nvGraphicFramePr>
        <p:xfrm>
          <a:off x="1725822" y="2155137"/>
          <a:ext cx="8602980" cy="2143470"/>
        </p:xfrm>
        <a:graphic>
          <a:graphicData uri="http://schemas.openxmlformats.org/drawingml/2006/table">
            <a:tbl>
              <a:tblPr firstRow="1" bandRow="1">
                <a:tableStyleId>{5C22544A-7EE6-4342-B048-85BDC9FD1C3A}</a:tableStyleId>
              </a:tblPr>
              <a:tblGrid>
                <a:gridCol w="2150745">
                  <a:extLst>
                    <a:ext uri="{9D8B030D-6E8A-4147-A177-3AD203B41FA5}">
                      <a16:colId xmlns:a16="http://schemas.microsoft.com/office/drawing/2014/main" val="2608069722"/>
                    </a:ext>
                  </a:extLst>
                </a:gridCol>
                <a:gridCol w="2150745">
                  <a:extLst>
                    <a:ext uri="{9D8B030D-6E8A-4147-A177-3AD203B41FA5}">
                      <a16:colId xmlns:a16="http://schemas.microsoft.com/office/drawing/2014/main" val="2162076969"/>
                    </a:ext>
                  </a:extLst>
                </a:gridCol>
                <a:gridCol w="2150745">
                  <a:extLst>
                    <a:ext uri="{9D8B030D-6E8A-4147-A177-3AD203B41FA5}">
                      <a16:colId xmlns:a16="http://schemas.microsoft.com/office/drawing/2014/main" val="2740818638"/>
                    </a:ext>
                  </a:extLst>
                </a:gridCol>
                <a:gridCol w="2150745">
                  <a:extLst>
                    <a:ext uri="{9D8B030D-6E8A-4147-A177-3AD203B41FA5}">
                      <a16:colId xmlns:a16="http://schemas.microsoft.com/office/drawing/2014/main" val="929619326"/>
                    </a:ext>
                  </a:extLst>
                </a:gridCol>
              </a:tblGrid>
              <a:tr h="370840">
                <a:tc>
                  <a:txBody>
                    <a:bodyPr/>
                    <a:lstStyle/>
                    <a:p>
                      <a:r>
                        <a:rPr lang="en-US" dirty="0"/>
                        <a:t>Sampling Rate</a:t>
                      </a:r>
                    </a:p>
                  </a:txBody>
                  <a:tcPr/>
                </a:tc>
                <a:tc>
                  <a:txBody>
                    <a:bodyPr/>
                    <a:lstStyle/>
                    <a:p>
                      <a:r>
                        <a:rPr lang="en-US" dirty="0"/>
                        <a:t>Total Event Count</a:t>
                      </a:r>
                    </a:p>
                  </a:txBody>
                  <a:tcPr/>
                </a:tc>
                <a:tc>
                  <a:txBody>
                    <a:bodyPr/>
                    <a:lstStyle/>
                    <a:p>
                      <a:r>
                        <a:rPr lang="en-US" dirty="0"/>
                        <a:t>Total Tech Event count</a:t>
                      </a:r>
                    </a:p>
                  </a:txBody>
                  <a:tcPr/>
                </a:tc>
                <a:tc>
                  <a:txBody>
                    <a:bodyPr/>
                    <a:lstStyle/>
                    <a:p>
                      <a:r>
                        <a:rPr lang="en-US" dirty="0"/>
                        <a:t>Total Paid Event Count</a:t>
                      </a:r>
                    </a:p>
                  </a:txBody>
                  <a:tcPr/>
                </a:tc>
                <a:extLst>
                  <a:ext uri="{0D108BD9-81ED-4DB2-BD59-A6C34878D82A}">
                    <a16:rowId xmlns:a16="http://schemas.microsoft.com/office/drawing/2014/main" val="2966003118"/>
                  </a:ext>
                </a:extLst>
              </a:tr>
              <a:tr h="370840">
                <a:tc>
                  <a:txBody>
                    <a:bodyPr/>
                    <a:lstStyle/>
                    <a:p>
                      <a:r>
                        <a:rPr lang="en-US" dirty="0"/>
                        <a:t>Accurate</a:t>
                      </a:r>
                    </a:p>
                  </a:txBody>
                  <a:tcPr/>
                </a:tc>
                <a:tc>
                  <a:txBody>
                    <a:bodyPr/>
                    <a:lstStyle/>
                    <a:p>
                      <a:r>
                        <a:rPr lang="en-US" dirty="0">
                          <a:solidFill>
                            <a:srgbClr val="222222"/>
                          </a:solidFill>
                          <a:latin typeface="Arial" charset="0"/>
                        </a:rPr>
                        <a:t>55237</a:t>
                      </a:r>
                    </a:p>
                  </a:txBody>
                  <a:tcPr/>
                </a:tc>
                <a:tc>
                  <a:txBody>
                    <a:bodyPr/>
                    <a:lstStyle/>
                    <a:p>
                      <a:r>
                        <a:rPr lang="en-US" dirty="0">
                          <a:solidFill>
                            <a:srgbClr val="222222"/>
                          </a:solidFill>
                          <a:latin typeface="Arial" charset="0"/>
                        </a:rPr>
                        <a:t>4004</a:t>
                      </a:r>
                    </a:p>
                  </a:txBody>
                  <a:tcPr/>
                </a:tc>
                <a:tc>
                  <a:txBody>
                    <a:bodyPr/>
                    <a:lstStyle/>
                    <a:p>
                      <a:r>
                        <a:rPr lang="en-US" dirty="0">
                          <a:solidFill>
                            <a:srgbClr val="222222"/>
                          </a:solidFill>
                          <a:latin typeface="Arial" charset="0"/>
                        </a:rPr>
                        <a:t>2241</a:t>
                      </a:r>
                    </a:p>
                  </a:txBody>
                  <a:tcPr/>
                </a:tc>
                <a:extLst>
                  <a:ext uri="{0D108BD9-81ED-4DB2-BD59-A6C34878D82A}">
                    <a16:rowId xmlns:a16="http://schemas.microsoft.com/office/drawing/2014/main" val="2995892216"/>
                  </a:ext>
                </a:extLst>
              </a:tr>
              <a:tr h="390870">
                <a:tc>
                  <a:txBody>
                    <a:bodyPr/>
                    <a:lstStyle/>
                    <a:p>
                      <a:r>
                        <a:rPr lang="en-US" dirty="0"/>
                        <a:t>60 percent </a:t>
                      </a:r>
                    </a:p>
                  </a:txBody>
                  <a:tcPr/>
                </a:tc>
                <a:tc>
                  <a:txBody>
                    <a:bodyPr/>
                    <a:lstStyle/>
                    <a:p>
                      <a:r>
                        <a:rPr lang="en-US" dirty="0">
                          <a:solidFill>
                            <a:srgbClr val="222222"/>
                          </a:solidFill>
                          <a:latin typeface="Arial" charset="0"/>
                        </a:rPr>
                        <a:t>33238</a:t>
                      </a:r>
                    </a:p>
                  </a:txBody>
                  <a:tcPr/>
                </a:tc>
                <a:tc>
                  <a:txBody>
                    <a:bodyPr/>
                    <a:lstStyle/>
                    <a:p>
                      <a:r>
                        <a:rPr lang="en-US" dirty="0">
                          <a:solidFill>
                            <a:srgbClr val="222222"/>
                          </a:solidFill>
                          <a:latin typeface="Arial" charset="0"/>
                        </a:rPr>
                        <a:t>2420</a:t>
                      </a:r>
                    </a:p>
                  </a:txBody>
                  <a:tcPr/>
                </a:tc>
                <a:tc>
                  <a:txBody>
                    <a:bodyPr/>
                    <a:lstStyle/>
                    <a:p>
                      <a:r>
                        <a:rPr lang="en-US" dirty="0">
                          <a:solidFill>
                            <a:srgbClr val="222222"/>
                          </a:solidFill>
                          <a:latin typeface="Arial" charset="0"/>
                        </a:rPr>
                        <a:t>1386</a:t>
                      </a:r>
                    </a:p>
                  </a:txBody>
                  <a:tcPr/>
                </a:tc>
                <a:extLst>
                  <a:ext uri="{0D108BD9-81ED-4DB2-BD59-A6C34878D82A}">
                    <a16:rowId xmlns:a16="http://schemas.microsoft.com/office/drawing/2014/main" val="1779265674"/>
                  </a:ext>
                </a:extLst>
              </a:tr>
              <a:tr h="370840">
                <a:tc>
                  <a:txBody>
                    <a:bodyPr/>
                    <a:lstStyle/>
                    <a:p>
                      <a:r>
                        <a:rPr lang="en-US" dirty="0"/>
                        <a:t>50 percent</a:t>
                      </a:r>
                    </a:p>
                  </a:txBody>
                  <a:tcPr/>
                </a:tc>
                <a:tc>
                  <a:txBody>
                    <a:bodyPr/>
                    <a:lstStyle/>
                    <a:p>
                      <a:r>
                        <a:rPr lang="en-US" dirty="0">
                          <a:solidFill>
                            <a:srgbClr val="222222"/>
                          </a:solidFill>
                          <a:latin typeface="Arial" charset="0"/>
                        </a:rPr>
                        <a:t>27633</a:t>
                      </a:r>
                    </a:p>
                  </a:txBody>
                  <a:tcPr/>
                </a:tc>
                <a:tc>
                  <a:txBody>
                    <a:bodyPr/>
                    <a:lstStyle/>
                    <a:p>
                      <a:r>
                        <a:rPr lang="en-US" dirty="0">
                          <a:solidFill>
                            <a:srgbClr val="222222"/>
                          </a:solidFill>
                          <a:latin typeface="Arial" charset="0"/>
                        </a:rPr>
                        <a:t>1966</a:t>
                      </a:r>
                    </a:p>
                  </a:txBody>
                  <a:tcPr/>
                </a:tc>
                <a:tc>
                  <a:txBody>
                    <a:bodyPr/>
                    <a:lstStyle/>
                    <a:p>
                      <a:r>
                        <a:rPr lang="en-US" dirty="0">
                          <a:solidFill>
                            <a:srgbClr val="222222"/>
                          </a:solidFill>
                          <a:latin typeface="Arial" charset="0"/>
                        </a:rPr>
                        <a:t>1104</a:t>
                      </a:r>
                    </a:p>
                  </a:txBody>
                  <a:tcPr/>
                </a:tc>
                <a:extLst>
                  <a:ext uri="{0D108BD9-81ED-4DB2-BD59-A6C34878D82A}">
                    <a16:rowId xmlns:a16="http://schemas.microsoft.com/office/drawing/2014/main" val="3511821047"/>
                  </a:ext>
                </a:extLst>
              </a:tr>
              <a:tr h="370840">
                <a:tc>
                  <a:txBody>
                    <a:bodyPr/>
                    <a:lstStyle/>
                    <a:p>
                      <a:r>
                        <a:rPr lang="en-US" dirty="0"/>
                        <a:t>40 percent</a:t>
                      </a:r>
                    </a:p>
                  </a:txBody>
                  <a:tcPr/>
                </a:tc>
                <a:tc>
                  <a:txBody>
                    <a:bodyPr/>
                    <a:lstStyle/>
                    <a:p>
                      <a:r>
                        <a:rPr lang="en-US" dirty="0">
                          <a:solidFill>
                            <a:srgbClr val="222222"/>
                          </a:solidFill>
                          <a:latin typeface="Arial" charset="0"/>
                        </a:rPr>
                        <a:t>22008</a:t>
                      </a:r>
                    </a:p>
                  </a:txBody>
                  <a:tcPr/>
                </a:tc>
                <a:tc>
                  <a:txBody>
                    <a:bodyPr/>
                    <a:lstStyle/>
                    <a:p>
                      <a:r>
                        <a:rPr lang="en-US" dirty="0">
                          <a:solidFill>
                            <a:srgbClr val="222222"/>
                          </a:solidFill>
                          <a:latin typeface="Arial" charset="0"/>
                        </a:rPr>
                        <a:t>1571</a:t>
                      </a:r>
                    </a:p>
                  </a:txBody>
                  <a:tcPr/>
                </a:tc>
                <a:tc>
                  <a:txBody>
                    <a:bodyPr/>
                    <a:lstStyle/>
                    <a:p>
                      <a:r>
                        <a:rPr lang="en-US" dirty="0">
                          <a:solidFill>
                            <a:srgbClr val="222222"/>
                          </a:solidFill>
                          <a:latin typeface="Arial" charset="0"/>
                        </a:rPr>
                        <a:t>868</a:t>
                      </a:r>
                    </a:p>
                  </a:txBody>
                  <a:tcPr/>
                </a:tc>
                <a:extLst>
                  <a:ext uri="{0D108BD9-81ED-4DB2-BD59-A6C34878D82A}">
                    <a16:rowId xmlns:a16="http://schemas.microsoft.com/office/drawing/2014/main" val="997269387"/>
                  </a:ext>
                </a:extLst>
              </a:tr>
            </a:tbl>
          </a:graphicData>
        </a:graphic>
      </p:graphicFrame>
      <p:pic>
        <p:nvPicPr>
          <p:cNvPr id="6" name="Picture 5" descr="2016-05-01.png"/>
          <p:cNvPicPr>
            <a:picLocks noChangeAspect="1"/>
          </p:cNvPicPr>
          <p:nvPr/>
        </p:nvPicPr>
        <p:blipFill>
          <a:blip r:embed="rId3"/>
          <a:stretch>
            <a:fillRect/>
          </a:stretch>
        </p:blipFill>
        <p:spPr>
          <a:xfrm>
            <a:off x="1717675" y="4691063"/>
            <a:ext cx="8623300" cy="1689130"/>
          </a:xfrm>
          <a:prstGeom prst="rect">
            <a:avLst/>
          </a:prstGeom>
        </p:spPr>
      </p:pic>
    </p:spTree>
    <p:extLst>
      <p:ext uri="{BB962C8B-B14F-4D97-AF65-F5344CB8AC3E}">
        <p14:creationId xmlns:p14="http://schemas.microsoft.com/office/powerpoint/2010/main" val="10669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Bloom Filters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Probabilistic Filtering of Meetup Members</a:t>
            </a:r>
          </a:p>
        </p:txBody>
      </p:sp>
    </p:spTree>
    <p:extLst>
      <p:ext uri="{BB962C8B-B14F-4D97-AF65-F5344CB8AC3E}">
        <p14:creationId xmlns:p14="http://schemas.microsoft.com/office/powerpoint/2010/main" val="23005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 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Light" charset="0"/>
              </a:rPr>
              <a:t>A Bloom filter is a probabilistic data structure that can indicate quickly, in a memory-efficient manner, whether an element is present in a given set or not</a:t>
            </a:r>
          </a:p>
          <a:p>
            <a:r>
              <a:rPr lang="en-US" dirty="0">
                <a:latin typeface="Calibri Light" charset="0"/>
              </a:rPr>
              <a:t>A Bloom filter can tell us that the element is either "definitely is not in the set" or "may be in the set"</a:t>
            </a:r>
          </a:p>
          <a:p>
            <a:r>
              <a:rPr lang="en-US" dirty="0">
                <a:latin typeface="Calibri Light" charset="0"/>
              </a:rPr>
              <a:t>Driven by:</a:t>
            </a:r>
          </a:p>
          <a:p>
            <a:pPr lvl="1"/>
            <a:r>
              <a:rPr lang="en-US" dirty="0">
                <a:latin typeface="Calibri Light" charset="0"/>
              </a:rPr>
              <a:t>Expected number of elements (n)</a:t>
            </a:r>
          </a:p>
          <a:p>
            <a:pPr lvl="1"/>
            <a:r>
              <a:rPr lang="en-US" dirty="0">
                <a:latin typeface="Calibri Light" charset="0"/>
              </a:rPr>
              <a:t>False positive probability (</a:t>
            </a:r>
            <a:r>
              <a:rPr lang="en-US" dirty="0" err="1">
                <a:latin typeface="Calibri Light" charset="0"/>
              </a:rPr>
              <a:t>fpp</a:t>
            </a:r>
            <a:r>
              <a:rPr lang="en-US" dirty="0">
                <a:latin typeface="Calibri Light" charset="0"/>
              </a:rPr>
              <a:t>)</a:t>
            </a:r>
          </a:p>
          <a:p>
            <a:pPr lvl="1"/>
            <a:r>
              <a:rPr lang="en-US" dirty="0">
                <a:latin typeface="Calibri Light" charset="0"/>
              </a:rPr>
              <a:t>Size of the bit vector (m)</a:t>
            </a:r>
          </a:p>
          <a:p>
            <a:pPr lvl="1"/>
            <a:r>
              <a:rPr lang="en-US" dirty="0">
                <a:latin typeface="Calibri Light" charset="0"/>
              </a:rPr>
              <a:t>Number of hash functions needed (k)</a:t>
            </a:r>
          </a:p>
        </p:txBody>
      </p:sp>
    </p:spTree>
    <p:extLst>
      <p:ext uri="{BB962C8B-B14F-4D97-AF65-F5344CB8AC3E}">
        <p14:creationId xmlns:p14="http://schemas.microsoft.com/office/powerpoint/2010/main" val="173916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 Use Case</a:t>
            </a:r>
          </a:p>
        </p:txBody>
      </p:sp>
      <p:sp>
        <p:nvSpPr>
          <p:cNvPr id="3" name="Content Placeholder 2"/>
          <p:cNvSpPr>
            <a:spLocks noGrp="1"/>
          </p:cNvSpPr>
          <p:nvPr>
            <p:ph idx="1"/>
          </p:nvPr>
        </p:nvSpPr>
        <p:spPr>
          <a:xfrm>
            <a:off x="676275" y="2011363"/>
            <a:ext cx="10753725" cy="4095270"/>
          </a:xfrm>
        </p:spPr>
        <p:txBody>
          <a:bodyPr vert="horz" lIns="91440" tIns="45720" rIns="91440" bIns="45720" rtlCol="0" anchor="t">
            <a:normAutofit/>
          </a:bodyPr>
          <a:lstStyle/>
          <a:p>
            <a:pPr lvl="1"/>
            <a:r>
              <a:rPr lang="en-US" dirty="0">
                <a:latin typeface="Calibri Light" charset="0"/>
              </a:rPr>
              <a:t>Hypothetical scenario where we classify a set of meetup.com members as "well-behaved members" based on their historical RSVP activities</a:t>
            </a:r>
          </a:p>
          <a:p>
            <a:pPr lvl="1"/>
            <a:r>
              <a:rPr lang="en-US" dirty="0">
                <a:latin typeface="Calibri Light" charset="0"/>
              </a:rPr>
              <a:t>There are some questionable users and they conduct a burst of activities once in a while, where they send RSVP responses to mislead genuine audience, or conduct a denial of service attack</a:t>
            </a:r>
          </a:p>
          <a:p>
            <a:pPr lvl="1"/>
            <a:r>
              <a:rPr lang="en-US" dirty="0">
                <a:latin typeface="Calibri Light" charset="0"/>
              </a:rPr>
              <a:t>Solution: Block out members with questionable RSVP behavior</a:t>
            </a:r>
          </a:p>
          <a:p>
            <a:pPr lvl="2"/>
            <a:r>
              <a:rPr lang="en-US" i="0" dirty="0">
                <a:latin typeface="Calibri Light" charset="0"/>
              </a:rPr>
              <a:t>Check the members from the incoming bursts of RSVP stream against a prepared Bloom filter of well-behaved users</a:t>
            </a:r>
          </a:p>
          <a:p>
            <a:pPr lvl="2"/>
            <a:r>
              <a:rPr lang="en-US" i="0" dirty="0">
                <a:latin typeface="Calibri Light" charset="0"/>
              </a:rPr>
              <a:t>Only those identified as being present in the filter can be let in</a:t>
            </a:r>
          </a:p>
          <a:p>
            <a:pPr lvl="2"/>
            <a:r>
              <a:rPr lang="en-US" i="0" dirty="0">
                <a:latin typeface="Calibri Light" charset="0"/>
              </a:rPr>
              <a:t>Might still let through some of the misbehaving members, but it is guaranteed that all the genuine users' responses are honored, and a majority of the bad users are stalled</a:t>
            </a:r>
          </a:p>
        </p:txBody>
      </p:sp>
    </p:spTree>
    <p:extLst>
      <p:ext uri="{BB962C8B-B14F-4D97-AF65-F5344CB8AC3E}">
        <p14:creationId xmlns:p14="http://schemas.microsoft.com/office/powerpoint/2010/main" val="86977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&amp; it's challenges</a:t>
            </a:r>
          </a:p>
        </p:txBody>
      </p:sp>
      <p:sp>
        <p:nvSpPr>
          <p:cNvPr id="3" name="Content Placeholder 2"/>
          <p:cNvSpPr>
            <a:spLocks noGrp="1"/>
          </p:cNvSpPr>
          <p:nvPr>
            <p:ph idx="4294967295"/>
          </p:nvPr>
        </p:nvSpPr>
        <p:spPr>
          <a:xfrm>
            <a:off x="905774" y="2052938"/>
            <a:ext cx="10753725" cy="4341812"/>
          </a:xfrm>
        </p:spPr>
        <p:txBody>
          <a:bodyPr vert="horz" lIns="91440" tIns="45720" rIns="91440" bIns="45720" rtlCol="0" anchor="t">
            <a:normAutofit/>
          </a:bodyPr>
          <a:lstStyle/>
          <a:p>
            <a:r>
              <a:rPr lang="en-US" dirty="0"/>
              <a:t>Continuous flow of data as streams.</a:t>
            </a:r>
          </a:p>
          <a:p>
            <a:r>
              <a:rPr lang="en-US" dirty="0"/>
              <a:t>Real-time decisions and analytics to be performed quickly.</a:t>
            </a:r>
          </a:p>
          <a:p>
            <a:endParaRPr lang="en-US" dirty="0"/>
          </a:p>
          <a:p>
            <a:r>
              <a:rPr lang="en-US" dirty="0"/>
              <a:t>Streams often delivered rapidly, Velocity aspect of Big Data</a:t>
            </a:r>
          </a:p>
          <a:p>
            <a:r>
              <a:rPr lang="en-US" dirty="0"/>
              <a:t>Processing all streams together can consume entire available main memory</a:t>
            </a:r>
          </a:p>
          <a:p>
            <a:r>
              <a:rPr lang="en-US" dirty="0"/>
              <a:t>Data rates may vary considerably.</a:t>
            </a:r>
          </a:p>
          <a:p>
            <a:r>
              <a:rPr lang="en-US" dirty="0">
                <a:latin typeface="Calibri Light" charset="0"/>
              </a:rPr>
              <a:t>Streams are unbounded, continuous analytics.</a:t>
            </a:r>
          </a:p>
          <a:p>
            <a:r>
              <a:rPr lang="en-US" dirty="0">
                <a:latin typeface="Calibri Light" charset="0"/>
              </a:rPr>
              <a:t>Often approximate answers are reasonably accurate and more efficient.</a:t>
            </a:r>
          </a:p>
        </p:txBody>
      </p:sp>
    </p:spTree>
    <p:extLst>
      <p:ext uri="{BB962C8B-B14F-4D97-AF65-F5344CB8AC3E}">
        <p14:creationId xmlns:p14="http://schemas.microsoft.com/office/powerpoint/2010/main" val="338805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 Topologies</a:t>
            </a:r>
          </a:p>
        </p:txBody>
      </p:sp>
      <p:sp>
        <p:nvSpPr>
          <p:cNvPr id="3" name="Content Placeholder 2"/>
          <p:cNvSpPr>
            <a:spLocks noGrp="1"/>
          </p:cNvSpPr>
          <p:nvPr>
            <p:ph idx="1"/>
          </p:nvPr>
        </p:nvSpPr>
        <p:spPr>
          <a:xfrm>
            <a:off x="676275" y="2011363"/>
            <a:ext cx="10753725" cy="4095270"/>
          </a:xfrm>
        </p:spPr>
        <p:txBody>
          <a:bodyPr vert="horz" lIns="91440" tIns="45720" rIns="91440" bIns="45720" rtlCol="0" anchor="t">
            <a:normAutofit/>
          </a:bodyPr>
          <a:lstStyle/>
          <a:p>
            <a:pPr lvl="1"/>
            <a:r>
              <a:rPr lang="en-US" i="0" dirty="0">
                <a:latin typeface="Calibri Light" charset="0"/>
              </a:rPr>
              <a:t>One topology to prepare the Bloom filter on the "well-behaved users" data</a:t>
            </a:r>
          </a:p>
          <a:p>
            <a:pPr lvl="1"/>
            <a:r>
              <a:rPr lang="en-US" i="0" dirty="0">
                <a:latin typeface="Calibri Light" charset="0"/>
              </a:rPr>
              <a:t>For supporting accurate count comparison, we populate both a Bloom filter and a </a:t>
            </a:r>
            <a:r>
              <a:rPr lang="en-US" i="0" dirty="0" err="1">
                <a:latin typeface="Calibri Light" charset="0"/>
              </a:rPr>
              <a:t>HashMap</a:t>
            </a:r>
            <a:r>
              <a:rPr lang="en-US" i="0" dirty="0">
                <a:latin typeface="Calibri Light" charset="0"/>
              </a:rPr>
              <a:t> with this data</a:t>
            </a:r>
          </a:p>
          <a:p>
            <a:pPr lvl="1"/>
            <a:r>
              <a:rPr lang="en-US" i="0" dirty="0" err="1">
                <a:latin typeface="Calibri Light" charset="0"/>
              </a:rPr>
              <a:t>HashMaps</a:t>
            </a:r>
            <a:r>
              <a:rPr lang="en-US" i="0" dirty="0">
                <a:latin typeface="Calibri Light" charset="0"/>
              </a:rPr>
              <a:t> are proven through these experiments to be prohibitive for large data – as big as 125 times the Bloom filter in worst case examples on this data</a:t>
            </a:r>
          </a:p>
          <a:p>
            <a:pPr lvl="1"/>
            <a:endParaRPr lang="en-US" i="0" dirty="0">
              <a:latin typeface="Calibri Light" charset="0"/>
            </a:endParaRPr>
          </a:p>
          <a:p>
            <a:pPr lvl="1"/>
            <a:r>
              <a:rPr lang="en-US" i="0" dirty="0">
                <a:latin typeface="Calibri Light" charset="0"/>
              </a:rPr>
              <a:t>Second topology checks for Bloom filter and </a:t>
            </a:r>
            <a:r>
              <a:rPr lang="en-US" i="0" dirty="0" err="1">
                <a:latin typeface="Calibri Light" charset="0"/>
              </a:rPr>
              <a:t>HashMap</a:t>
            </a:r>
            <a:r>
              <a:rPr lang="en-US" i="0" dirty="0">
                <a:latin typeface="Calibri Light" charset="0"/>
              </a:rPr>
              <a:t> membership, to bring out the actual false positive percentage (FPP)</a:t>
            </a:r>
          </a:p>
          <a:p>
            <a:pPr lvl="1"/>
            <a:r>
              <a:rPr lang="en-US" i="0" dirty="0">
                <a:latin typeface="Calibri Light" charset="0"/>
              </a:rPr>
              <a:t>For the example run, data considered:</a:t>
            </a:r>
          </a:p>
          <a:p>
            <a:pPr lvl="2"/>
            <a:r>
              <a:rPr lang="en-US" sz="2400" i="0" dirty="0">
                <a:latin typeface="Calibri Light" charset="0"/>
              </a:rPr>
              <a:t>Expected count of members: 125000, 150000, 175000, 200000</a:t>
            </a:r>
          </a:p>
          <a:p>
            <a:pPr lvl="2"/>
            <a:r>
              <a:rPr lang="en-US" sz="2400" i="0" dirty="0">
                <a:latin typeface="Calibri Light" charset="0"/>
              </a:rPr>
              <a:t>Desired FPP: 0.05, 0.1, 0.5</a:t>
            </a:r>
          </a:p>
        </p:txBody>
      </p:sp>
    </p:spTree>
    <p:extLst>
      <p:ext uri="{BB962C8B-B14F-4D97-AF65-F5344CB8AC3E}">
        <p14:creationId xmlns:p14="http://schemas.microsoft.com/office/powerpoint/2010/main" val="142172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FPP vs Actual FPP</a:t>
            </a:r>
          </a:p>
        </p:txBody>
      </p:sp>
      <p:pic>
        <p:nvPicPr>
          <p:cNvPr id="5" name="Content Placeholder 4" descr="Bloom Filter Accuracy.png"/>
          <p:cNvPicPr>
            <a:picLocks noGrp="1" noChangeAspect="1"/>
          </p:cNvPicPr>
          <p:nvPr>
            <p:ph idx="1"/>
          </p:nvPr>
        </p:nvPicPr>
        <p:blipFill>
          <a:blip r:embed="rId3"/>
          <a:stretch>
            <a:fillRect/>
          </a:stretch>
        </p:blipFill>
        <p:spPr>
          <a:xfrm>
            <a:off x="185322" y="1257458"/>
            <a:ext cx="7309676" cy="4057224"/>
          </a:xfrm>
        </p:spPr>
      </p:pic>
      <p:sp>
        <p:nvSpPr>
          <p:cNvPr id="4" name="Text Placeholder 3"/>
          <p:cNvSpPr>
            <a:spLocks noGrp="1"/>
          </p:cNvSpPr>
          <p:nvPr>
            <p:ph type="body" sz="half" idx="2"/>
          </p:nvPr>
        </p:nvSpPr>
        <p:spPr/>
        <p:txBody>
          <a:bodyPr vert="horz" lIns="91440" tIns="45720" rIns="91440" bIns="45720" rtlCol="0" anchor="t">
            <a:normAutofit/>
          </a:bodyPr>
          <a:lstStyle/>
          <a:p>
            <a:r>
              <a:rPr lang="en-US" dirty="0"/>
              <a:t>While the Google Guava implementation of the Bloom Filter takes in desired FPP, it tries to achieve an actual FPP that is upper-bounded by the desired FPP. The plots show this, for varying number of expected members and desired FPP data.</a:t>
            </a:r>
          </a:p>
        </p:txBody>
      </p:sp>
    </p:spTree>
    <p:extLst>
      <p:ext uri="{BB962C8B-B14F-4D97-AF65-F5344CB8AC3E}">
        <p14:creationId xmlns:p14="http://schemas.microsoft.com/office/powerpoint/2010/main" val="62330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Trending Events</a:t>
            </a:r>
          </a:p>
        </p:txBody>
      </p:sp>
      <p:sp>
        <p:nvSpPr>
          <p:cNvPr id="3" name="Text Placeholder 2"/>
          <p:cNvSpPr>
            <a:spLocks noGrp="1"/>
          </p:cNvSpPr>
          <p:nvPr>
            <p:ph type="subTitle" idx="1"/>
          </p:nvPr>
        </p:nvSpPr>
        <p:spPr/>
        <p:txBody>
          <a:bodyPr vert="horz" lIns="91440" tIns="45720" rIns="91440" bIns="45720" rtlCol="0" anchor="t">
            <a:normAutofit/>
          </a:bodyPr>
          <a:lstStyle/>
          <a:p>
            <a:r>
              <a:rPr lang="en-US" dirty="0"/>
              <a:t>Calculating Real Time Trends </a:t>
            </a:r>
          </a:p>
        </p:txBody>
      </p:sp>
    </p:spTree>
    <p:extLst>
      <p:ext uri="{BB962C8B-B14F-4D97-AF65-F5344CB8AC3E}">
        <p14:creationId xmlns:p14="http://schemas.microsoft.com/office/powerpoint/2010/main" val="218625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Trending Events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Inspiration came form Twitter Trending Tags</a:t>
            </a:r>
          </a:p>
          <a:p>
            <a:r>
              <a:rPr lang="en-US" dirty="0">
                <a:latin typeface="Calibri Light" charset="0"/>
              </a:rPr>
              <a:t>Event A to be more popular than Event B (for a given time span) if Event A has received more positive RSVPs than Event B.</a:t>
            </a:r>
          </a:p>
          <a:p>
            <a:r>
              <a:rPr lang="en-US" dirty="0">
                <a:latin typeface="Calibri Light" charset="0"/>
              </a:rPr>
              <a:t>The logic for trending is the implementation of a sliding window and ranking the events based on the aggregate count of event windows</a:t>
            </a:r>
          </a:p>
          <a:p>
            <a:r>
              <a:rPr lang="en-US" dirty="0">
                <a:latin typeface="Calibri Light" charset="0"/>
              </a:rPr>
              <a:t>The window is periodically advancing to consider more recent data and leave old data behind. While doing so, it is also emitting the trending events.</a:t>
            </a:r>
            <a:r>
              <a:rPr lang="en-US" dirty="0"/>
              <a:t> </a:t>
            </a:r>
          </a:p>
        </p:txBody>
      </p:sp>
    </p:spTree>
    <p:extLst>
      <p:ext uri="{BB962C8B-B14F-4D97-AF65-F5344CB8AC3E}">
        <p14:creationId xmlns:p14="http://schemas.microsoft.com/office/powerpoint/2010/main" val="332955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Window</a:t>
            </a:r>
          </a:p>
        </p:txBody>
      </p:sp>
      <p:sp>
        <p:nvSpPr>
          <p:cNvPr id="3" name="Content Placeholder 2"/>
          <p:cNvSpPr>
            <a:spLocks noGrp="1"/>
          </p:cNvSpPr>
          <p:nvPr>
            <p:ph idx="1"/>
          </p:nvPr>
        </p:nvSpPr>
        <p:spPr>
          <a:xfrm>
            <a:off x="676275" y="2011363"/>
            <a:ext cx="10753725" cy="4346256"/>
          </a:xfrm>
        </p:spPr>
        <p:txBody>
          <a:bodyPr vert="horz" lIns="91440" tIns="45720" rIns="91440" bIns="45720" rtlCol="0" anchor="t">
            <a:normAutofit/>
          </a:bodyPr>
          <a:lstStyle/>
          <a:p>
            <a:r>
              <a:rPr lang="en-US" dirty="0">
                <a:latin typeface="Calibri Light" charset="0"/>
              </a:rPr>
              <a:t>A queue is maintained for every event, and data collected at some interval for each event is pushed to the queue.</a:t>
            </a:r>
          </a:p>
          <a:p>
            <a:r>
              <a:rPr lang="en-US" dirty="0">
                <a:latin typeface="Calibri Light" charset="0"/>
              </a:rPr>
              <a:t>A window of size say "</a:t>
            </a:r>
            <a:r>
              <a:rPr lang="en-US" i="1" dirty="0">
                <a:latin typeface="Calibri Light" charset="0"/>
              </a:rPr>
              <a:t>m</a:t>
            </a:r>
            <a:r>
              <a:rPr lang="en-US" dirty="0">
                <a:latin typeface="Calibri Light" charset="0"/>
              </a:rPr>
              <a:t>" is sliding on top of queue and the interval counts under the window are aggregated and emitted. After emitting, the window advances and removes the least recent data out of window.</a:t>
            </a:r>
          </a:p>
          <a:p>
            <a:r>
              <a:rPr lang="en-US" dirty="0">
                <a:latin typeface="Calibri Light" charset="0"/>
              </a:rPr>
              <a:t>We can represent sliding window count for an event at any point of time, say "</a:t>
            </a:r>
            <a:r>
              <a:rPr lang="en-US" i="1" dirty="0">
                <a:latin typeface="Calibri Light" charset="0"/>
              </a:rPr>
              <a:t>t</a:t>
            </a:r>
            <a:r>
              <a:rPr lang="en-US" dirty="0">
                <a:latin typeface="Calibri Light" charset="0"/>
              </a:rPr>
              <a:t>", as sum of interval counts from time count at time "</a:t>
            </a:r>
            <a:r>
              <a:rPr lang="en-US" i="1" dirty="0">
                <a:latin typeface="Calibri Light" charset="0"/>
              </a:rPr>
              <a:t>t"</a:t>
            </a:r>
            <a:r>
              <a:rPr lang="en-US" dirty="0">
                <a:latin typeface="Calibri Light" charset="0"/>
              </a:rPr>
              <a:t> to count at time "</a:t>
            </a:r>
            <a:r>
              <a:rPr lang="en-US" i="1" dirty="0" err="1">
                <a:latin typeface="Calibri Light" charset="0"/>
              </a:rPr>
              <a:t>t+m</a:t>
            </a:r>
            <a:r>
              <a:rPr lang="en-US" i="1" dirty="0">
                <a:latin typeface="Calibri Light" charset="0"/>
              </a:rPr>
              <a:t>"</a:t>
            </a:r>
          </a:p>
        </p:txBody>
      </p:sp>
    </p:spTree>
    <p:extLst>
      <p:ext uri="{BB962C8B-B14F-4D97-AF65-F5344CB8AC3E}">
        <p14:creationId xmlns:p14="http://schemas.microsoft.com/office/powerpoint/2010/main" val="255203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a:t>
            </a:r>
            <a:endParaRPr lang="en-US" sz="4400" dirty="0"/>
          </a:p>
        </p:txBody>
      </p:sp>
      <p:pic>
        <p:nvPicPr>
          <p:cNvPr id="4" name="Picture 3"/>
          <p:cNvPicPr>
            <a:picLocks noChangeAspect="1"/>
          </p:cNvPicPr>
          <p:nvPr/>
        </p:nvPicPr>
        <p:blipFill>
          <a:blip r:embed="rId3"/>
          <a:stretch>
            <a:fillRect/>
          </a:stretch>
        </p:blipFill>
        <p:spPr>
          <a:xfrm>
            <a:off x="120411" y="2201533"/>
            <a:ext cx="866638" cy="2647064"/>
          </a:xfrm>
          <a:prstGeom prst="rect">
            <a:avLst/>
          </a:prstGeom>
        </p:spPr>
      </p:pic>
      <p:pic>
        <p:nvPicPr>
          <p:cNvPr id="6" name="Picture 5"/>
          <p:cNvPicPr>
            <a:picLocks noChangeAspect="1"/>
          </p:cNvPicPr>
          <p:nvPr/>
        </p:nvPicPr>
        <p:blipFill>
          <a:blip r:embed="rId4"/>
          <a:stretch>
            <a:fillRect/>
          </a:stretch>
        </p:blipFill>
        <p:spPr>
          <a:xfrm>
            <a:off x="997430" y="2346744"/>
            <a:ext cx="2285693" cy="2107788"/>
          </a:xfrm>
          <a:prstGeom prst="rect">
            <a:avLst/>
          </a:prstGeom>
        </p:spPr>
      </p:pic>
      <p:pic>
        <p:nvPicPr>
          <p:cNvPr id="9" name="Picture 8"/>
          <p:cNvPicPr>
            <a:picLocks noChangeAspect="1"/>
          </p:cNvPicPr>
          <p:nvPr/>
        </p:nvPicPr>
        <p:blipFill>
          <a:blip r:embed="rId5"/>
          <a:stretch>
            <a:fillRect/>
          </a:stretch>
        </p:blipFill>
        <p:spPr>
          <a:xfrm>
            <a:off x="3436399" y="1958555"/>
            <a:ext cx="679636" cy="2838960"/>
          </a:xfrm>
          <a:prstGeom prst="rect">
            <a:avLst/>
          </a:prstGeom>
        </p:spPr>
      </p:pic>
      <p:sp>
        <p:nvSpPr>
          <p:cNvPr id="10" name="TextBox 9"/>
          <p:cNvSpPr txBox="1"/>
          <p:nvPr/>
        </p:nvSpPr>
        <p:spPr>
          <a:xfrm>
            <a:off x="-425929" y="4934129"/>
            <a:ext cx="2743200" cy="369332"/>
          </a:xfrm>
          <a:prstGeom prst="rect">
            <a:avLst/>
          </a:prstGeom>
        </p:spPr>
        <p:txBody>
          <a:bodyPr rtlCol="0">
            <a:spAutoFit/>
          </a:bodyPr>
          <a:lstStyle/>
          <a:p>
            <a:pPr algn="ctr"/>
            <a:r>
              <a:rPr lang="en-US" dirty="0"/>
              <a:t>RSVP Stream Spout</a:t>
            </a:r>
          </a:p>
        </p:txBody>
      </p:sp>
      <p:sp>
        <p:nvSpPr>
          <p:cNvPr id="11" name="TextBox 10"/>
          <p:cNvSpPr txBox="1"/>
          <p:nvPr/>
        </p:nvSpPr>
        <p:spPr>
          <a:xfrm>
            <a:off x="2465927" y="4962884"/>
            <a:ext cx="2743200" cy="369332"/>
          </a:xfrm>
          <a:prstGeom prst="rect">
            <a:avLst/>
          </a:prstGeom>
        </p:spPr>
        <p:txBody>
          <a:bodyPr rtlCol="0">
            <a:spAutoFit/>
          </a:bodyPr>
          <a:lstStyle/>
          <a:p>
            <a:pPr algn="ctr"/>
            <a:r>
              <a:rPr lang="en-US" dirty="0"/>
              <a:t>Count Bolts</a:t>
            </a:r>
          </a:p>
        </p:txBody>
      </p:sp>
      <p:pic>
        <p:nvPicPr>
          <p:cNvPr id="15" name="Picture 14"/>
          <p:cNvPicPr>
            <a:picLocks noChangeAspect="1"/>
          </p:cNvPicPr>
          <p:nvPr/>
        </p:nvPicPr>
        <p:blipFill>
          <a:blip r:embed="rId6"/>
          <a:stretch>
            <a:fillRect/>
          </a:stretch>
        </p:blipFill>
        <p:spPr>
          <a:xfrm>
            <a:off x="4228740" y="2346744"/>
            <a:ext cx="1943165" cy="2166822"/>
          </a:xfrm>
          <a:prstGeom prst="rect">
            <a:avLst/>
          </a:prstGeom>
        </p:spPr>
      </p:pic>
      <p:pic>
        <p:nvPicPr>
          <p:cNvPr id="16" name="Picture 15"/>
          <p:cNvPicPr>
            <a:picLocks noChangeAspect="1"/>
          </p:cNvPicPr>
          <p:nvPr/>
        </p:nvPicPr>
        <p:blipFill>
          <a:blip r:embed="rId5"/>
          <a:stretch>
            <a:fillRect/>
          </a:stretch>
        </p:blipFill>
        <p:spPr>
          <a:xfrm>
            <a:off x="6169683" y="1872651"/>
            <a:ext cx="679637" cy="2838960"/>
          </a:xfrm>
          <a:prstGeom prst="rect">
            <a:avLst/>
          </a:prstGeom>
        </p:spPr>
      </p:pic>
      <p:sp>
        <p:nvSpPr>
          <p:cNvPr id="17" name="TextBox 16"/>
          <p:cNvSpPr txBox="1"/>
          <p:nvPr/>
        </p:nvSpPr>
        <p:spPr>
          <a:xfrm>
            <a:off x="9398000" y="6566618"/>
            <a:ext cx="8890000" cy="302495"/>
          </a:xfrm>
          <a:prstGeom prst="rect">
            <a:avLst/>
          </a:prstGeom>
        </p:spPr>
        <p:txBody>
          <a:bodyPr rtlCol="0">
            <a:spAutoFit/>
          </a:bodyPr>
          <a:lstStyle/>
          <a:p>
            <a:endParaRPr lang="en-US"/>
          </a:p>
        </p:txBody>
      </p:sp>
      <p:pic>
        <p:nvPicPr>
          <p:cNvPr id="18" name="Picture 17"/>
          <p:cNvPicPr>
            <a:picLocks noChangeAspect="1"/>
          </p:cNvPicPr>
          <p:nvPr/>
        </p:nvPicPr>
        <p:blipFill>
          <a:blip r:embed="rId7"/>
          <a:stretch>
            <a:fillRect/>
          </a:stretch>
        </p:blipFill>
        <p:spPr>
          <a:xfrm>
            <a:off x="9173355" y="2936575"/>
            <a:ext cx="625302" cy="704431"/>
          </a:xfrm>
          <a:prstGeom prst="rect">
            <a:avLst/>
          </a:prstGeom>
        </p:spPr>
      </p:pic>
      <p:pic>
        <p:nvPicPr>
          <p:cNvPr id="20" name="Picture 19"/>
          <p:cNvPicPr>
            <a:picLocks noChangeAspect="1"/>
          </p:cNvPicPr>
          <p:nvPr/>
        </p:nvPicPr>
        <p:blipFill>
          <a:blip r:embed="rId8"/>
          <a:stretch>
            <a:fillRect/>
          </a:stretch>
        </p:blipFill>
        <p:spPr>
          <a:xfrm>
            <a:off x="6887355" y="2289595"/>
            <a:ext cx="2290896" cy="2046237"/>
          </a:xfrm>
          <a:prstGeom prst="rect">
            <a:avLst/>
          </a:prstGeom>
        </p:spPr>
      </p:pic>
      <p:sp>
        <p:nvSpPr>
          <p:cNvPr id="21" name="TextBox 20"/>
          <p:cNvSpPr txBox="1"/>
          <p:nvPr/>
        </p:nvSpPr>
        <p:spPr>
          <a:xfrm>
            <a:off x="5238390" y="4876620"/>
            <a:ext cx="2743200" cy="646331"/>
          </a:xfrm>
          <a:prstGeom prst="rect">
            <a:avLst/>
          </a:prstGeom>
        </p:spPr>
        <p:txBody>
          <a:bodyPr rtlCol="0">
            <a:spAutoFit/>
          </a:bodyPr>
          <a:lstStyle/>
          <a:p>
            <a:pPr algn="ctr"/>
            <a:r>
              <a:rPr lang="en-US" dirty="0"/>
              <a:t>Aggregation bolts with sliding window</a:t>
            </a:r>
          </a:p>
        </p:txBody>
      </p:sp>
      <p:sp>
        <p:nvSpPr>
          <p:cNvPr id="22" name="TextBox 21"/>
          <p:cNvSpPr txBox="1"/>
          <p:nvPr/>
        </p:nvSpPr>
        <p:spPr>
          <a:xfrm>
            <a:off x="8340815" y="4875213"/>
            <a:ext cx="1935481" cy="923925"/>
          </a:xfrm>
          <a:prstGeom prst="rect">
            <a:avLst/>
          </a:prstGeom>
        </p:spPr>
        <p:txBody>
          <a:bodyPr rtlCol="0">
            <a:spAutoFit/>
          </a:bodyPr>
          <a:lstStyle/>
          <a:p>
            <a:pPr algn="ctr"/>
            <a:r>
              <a:rPr lang="en-US" dirty="0"/>
              <a:t>Ranking Bolt, emits </a:t>
            </a:r>
            <a:r>
              <a:rPr lang="en-US" dirty="0" err="1"/>
              <a:t>TopN</a:t>
            </a:r>
            <a:r>
              <a:rPr lang="en-US" dirty="0"/>
              <a:t> events</a:t>
            </a:r>
          </a:p>
          <a:p>
            <a:pPr algn="ctr"/>
            <a:endParaRPr lang="en-US" dirty="0"/>
          </a:p>
        </p:txBody>
      </p:sp>
      <p:sp>
        <p:nvSpPr>
          <p:cNvPr id="23" name="TextBox 22"/>
          <p:cNvSpPr txBox="1"/>
          <p:nvPr/>
        </p:nvSpPr>
        <p:spPr>
          <a:xfrm rot="16140000">
            <a:off x="573432" y="3113915"/>
            <a:ext cx="2728823" cy="660490"/>
          </a:xfrm>
          <a:prstGeom prst="rect">
            <a:avLst/>
          </a:prstGeom>
        </p:spPr>
        <p:txBody>
          <a:bodyPr rtlCol="0">
            <a:spAutoFit/>
          </a:bodyPr>
          <a:lstStyle/>
          <a:p>
            <a:pPr algn="ctr"/>
            <a:r>
              <a:rPr lang="en-US" dirty="0"/>
              <a:t>Field Grouping</a:t>
            </a:r>
          </a:p>
          <a:p>
            <a:pPr algn="ctr"/>
            <a:endParaRPr lang="en-US" dirty="0"/>
          </a:p>
        </p:txBody>
      </p:sp>
      <p:sp>
        <p:nvSpPr>
          <p:cNvPr id="24" name="TextBox 23"/>
          <p:cNvSpPr txBox="1"/>
          <p:nvPr/>
        </p:nvSpPr>
        <p:spPr>
          <a:xfrm rot="16200000">
            <a:off x="3795557" y="3265861"/>
            <a:ext cx="2728823" cy="369332"/>
          </a:xfrm>
          <a:prstGeom prst="rect">
            <a:avLst/>
          </a:prstGeom>
        </p:spPr>
        <p:txBody>
          <a:bodyPr rtlCol="0">
            <a:spAutoFit/>
          </a:bodyPr>
          <a:lstStyle/>
          <a:p>
            <a:pPr algn="ctr"/>
            <a:r>
              <a:rPr lang="en-US" dirty="0"/>
              <a:t>Field Grouping</a:t>
            </a:r>
          </a:p>
        </p:txBody>
      </p:sp>
      <p:sp>
        <p:nvSpPr>
          <p:cNvPr id="25" name="TextBox 24"/>
          <p:cNvSpPr txBox="1"/>
          <p:nvPr/>
        </p:nvSpPr>
        <p:spPr>
          <a:xfrm rot="-5460000">
            <a:off x="6155896" y="3125458"/>
            <a:ext cx="2728823" cy="382677"/>
          </a:xfrm>
          <a:prstGeom prst="rect">
            <a:avLst/>
          </a:prstGeom>
        </p:spPr>
        <p:txBody>
          <a:bodyPr rtlCol="0">
            <a:spAutoFit/>
          </a:bodyPr>
          <a:lstStyle/>
          <a:p>
            <a:pPr algn="ctr"/>
            <a:r>
              <a:rPr lang="en-US" dirty="0"/>
              <a:t>Global Grouping</a:t>
            </a:r>
          </a:p>
        </p:txBody>
      </p:sp>
      <p:pic>
        <p:nvPicPr>
          <p:cNvPr id="26" name="Picture 25"/>
          <p:cNvPicPr>
            <a:picLocks noChangeAspect="1"/>
          </p:cNvPicPr>
          <p:nvPr/>
        </p:nvPicPr>
        <p:blipFill>
          <a:blip r:embed="rId7"/>
          <a:stretch>
            <a:fillRect/>
          </a:stretch>
        </p:blipFill>
        <p:spPr>
          <a:xfrm>
            <a:off x="11109564" y="2885319"/>
            <a:ext cx="625302" cy="704431"/>
          </a:xfrm>
          <a:prstGeom prst="rect">
            <a:avLst/>
          </a:prstGeom>
        </p:spPr>
      </p:pic>
      <p:cxnSp>
        <p:nvCxnSpPr>
          <p:cNvPr id="3" name="Straight Arrow Connector 2"/>
          <p:cNvCxnSpPr/>
          <p:nvPr/>
        </p:nvCxnSpPr>
        <p:spPr>
          <a:xfrm>
            <a:off x="9795473" y="3288820"/>
            <a:ext cx="1234439" cy="0"/>
          </a:xfrm>
          <a:prstGeom prst="straightConnector1">
            <a:avLst/>
          </a:prstGeom>
          <a:ln>
            <a:solidFill>
              <a:schemeClr val="accent3">
                <a:lumMod val="50000"/>
              </a:schemeClr>
            </a:solidFill>
            <a:headEnd type="none"/>
            <a:tailEnd type="arrow"/>
          </a:ln>
        </p:spPr>
        <p:style>
          <a:lnRef idx="2">
            <a:schemeClr val="accent3"/>
          </a:lnRef>
          <a:fillRef idx="0">
            <a:schemeClr val="accent3"/>
          </a:fillRef>
          <a:effectRef idx="1">
            <a:schemeClr val="accent3"/>
          </a:effectRef>
          <a:fontRef idx="minor">
            <a:schemeClr val="tx1"/>
          </a:fontRef>
        </p:style>
      </p:cxnSp>
      <p:sp>
        <p:nvSpPr>
          <p:cNvPr id="27" name="TextBox 26"/>
          <p:cNvSpPr txBox="1"/>
          <p:nvPr/>
        </p:nvSpPr>
        <p:spPr>
          <a:xfrm>
            <a:off x="10267381" y="4846967"/>
            <a:ext cx="1935481" cy="646331"/>
          </a:xfrm>
          <a:prstGeom prst="rect">
            <a:avLst/>
          </a:prstGeom>
        </p:spPr>
        <p:txBody>
          <a:bodyPr rtlCol="0">
            <a:spAutoFit/>
          </a:bodyPr>
          <a:lstStyle/>
          <a:p>
            <a:pPr algn="ctr"/>
            <a:r>
              <a:rPr lang="en-US" dirty="0"/>
              <a:t>Report Bolts writes to </a:t>
            </a:r>
            <a:r>
              <a:rPr lang="en-US" dirty="0" err="1"/>
              <a:t>redis</a:t>
            </a:r>
            <a:r>
              <a:rPr lang="en-US" dirty="0"/>
              <a:t>/file system</a:t>
            </a:r>
          </a:p>
        </p:txBody>
      </p:sp>
    </p:spTree>
    <p:extLst>
      <p:ext uri="{BB962C8B-B14F-4D97-AF65-F5344CB8AC3E}">
        <p14:creationId xmlns:p14="http://schemas.microsoft.com/office/powerpoint/2010/main" val="210088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Observations</a:t>
            </a:r>
          </a:p>
        </p:txBody>
      </p:sp>
      <p:sp>
        <p:nvSpPr>
          <p:cNvPr id="4" name="Text Placeholder 3"/>
          <p:cNvSpPr>
            <a:spLocks noGrp="1"/>
          </p:cNvSpPr>
          <p:nvPr>
            <p:ph type="body" sz="half" idx="2"/>
          </p:nvPr>
        </p:nvSpPr>
        <p:spPr/>
        <p:txBody>
          <a:bodyPr vert="horz" lIns="91440" tIns="45720" rIns="91440" bIns="45720" rtlCol="0" anchor="t">
            <a:normAutofit/>
          </a:bodyPr>
          <a:lstStyle/>
          <a:p>
            <a:r>
              <a:rPr lang="en-US" dirty="0"/>
              <a:t>This is how Top N trending items look when used with </a:t>
            </a:r>
            <a:r>
              <a:rPr lang="en-US" dirty="0" err="1"/>
              <a:t>Redis</a:t>
            </a:r>
            <a:r>
              <a:rPr lang="en-US" dirty="0"/>
              <a:t> for storing and continuous updating trending items. The basic interface is done as a web app written in python and JavaScript.</a:t>
            </a:r>
          </a:p>
        </p:txBody>
      </p:sp>
      <p:pic>
        <p:nvPicPr>
          <p:cNvPr id="5" name="Content Placeholder 4" descr="p7.png"/>
          <p:cNvPicPr>
            <a:picLocks noGrp="1" noChangeAspect="1"/>
          </p:cNvPicPr>
          <p:nvPr>
            <p:ph idx="1"/>
          </p:nvPr>
        </p:nvPicPr>
        <p:blipFill>
          <a:blip r:embed="rId3"/>
          <a:stretch>
            <a:fillRect/>
          </a:stretch>
        </p:blipFill>
        <p:spPr>
          <a:xfrm>
            <a:off x="115888" y="801688"/>
            <a:ext cx="7404758" cy="5456871"/>
          </a:xfrm>
        </p:spPr>
      </p:pic>
    </p:spTree>
    <p:extLst>
      <p:ext uri="{BB962C8B-B14F-4D97-AF65-F5344CB8AC3E}">
        <p14:creationId xmlns:p14="http://schemas.microsoft.com/office/powerpoint/2010/main" val="177566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latin typeface="Calibri Light" charset="0"/>
              </a:rPr>
              <a:t>Counting 1s in a Window </a:t>
            </a:r>
          </a:p>
        </p:txBody>
      </p:sp>
      <p:sp>
        <p:nvSpPr>
          <p:cNvPr id="3" name="Text Placeholder 2"/>
          <p:cNvSpPr>
            <a:spLocks noGrp="1"/>
          </p:cNvSpPr>
          <p:nvPr>
            <p:ph type="subTitle" idx="1"/>
          </p:nvPr>
        </p:nvSpPr>
        <p:spPr>
          <a:xfrm>
            <a:off x="661358" y="4198188"/>
            <a:ext cx="9228201" cy="1645920"/>
          </a:xfrm>
        </p:spPr>
        <p:txBody>
          <a:bodyPr vert="horz" lIns="91440" tIns="45720" rIns="91440" bIns="45720" rtlCol="0" anchor="t">
            <a:normAutofit/>
          </a:bodyPr>
          <a:lstStyle/>
          <a:p>
            <a:r>
              <a:rPr lang="en-US" dirty="0" err="1">
                <a:latin typeface="Calibri Light" charset="0"/>
              </a:rPr>
              <a:t>Datar</a:t>
            </a:r>
            <a:r>
              <a:rPr lang="en-US" dirty="0">
                <a:latin typeface="Calibri Light" charset="0"/>
              </a:rPr>
              <a:t> – </a:t>
            </a:r>
            <a:r>
              <a:rPr lang="en-US" dirty="0" err="1">
                <a:latin typeface="Calibri Light" charset="0"/>
              </a:rPr>
              <a:t>Gionis</a:t>
            </a:r>
            <a:r>
              <a:rPr lang="en-US" dirty="0">
                <a:latin typeface="Calibri Light" charset="0"/>
              </a:rPr>
              <a:t> – </a:t>
            </a:r>
            <a:r>
              <a:rPr lang="en-US" dirty="0" err="1">
                <a:latin typeface="Calibri Light" charset="0"/>
              </a:rPr>
              <a:t>Indyk</a:t>
            </a:r>
            <a:r>
              <a:rPr lang="en-US" dirty="0">
                <a:latin typeface="Calibri Light" charset="0"/>
              </a:rPr>
              <a:t> – </a:t>
            </a:r>
            <a:r>
              <a:rPr lang="en-US" dirty="0" err="1">
                <a:latin typeface="Calibri Light" charset="0"/>
              </a:rPr>
              <a:t>Motwani</a:t>
            </a:r>
            <a:r>
              <a:rPr lang="en-US" dirty="0">
                <a:latin typeface="Calibri Light" charset="0"/>
              </a:rPr>
              <a:t> (DGIM) Algorithm</a:t>
            </a:r>
          </a:p>
        </p:txBody>
      </p:sp>
    </p:spTree>
    <p:extLst>
      <p:ext uri="{BB962C8B-B14F-4D97-AF65-F5344CB8AC3E}">
        <p14:creationId xmlns:p14="http://schemas.microsoft.com/office/powerpoint/2010/main" val="43571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A6B727"/>
                </a:solidFill>
                <a:latin typeface="Calibri Light" charset="0"/>
              </a:rPr>
              <a:t>DGIM Algorithm - Motivation</a:t>
            </a:r>
            <a:endParaRPr lang="en-US" dirty="0">
              <a:solidFill>
                <a:srgbClr val="F03B5E"/>
              </a:solidFill>
              <a:latin typeface="Calibri Light" charset="0"/>
            </a:endParaRPr>
          </a:p>
        </p:txBody>
      </p:sp>
      <p:sp>
        <p:nvSpPr>
          <p:cNvPr id="3" name="Content Placeholder 2"/>
          <p:cNvSpPr>
            <a:spLocks noGrp="1"/>
          </p:cNvSpPr>
          <p:nvPr>
            <p:ph idx="1"/>
          </p:nvPr>
        </p:nvSpPr>
        <p:spPr>
          <a:xfrm>
            <a:off x="676656" y="2299227"/>
            <a:ext cx="10753725" cy="3766185"/>
          </a:xfrm>
        </p:spPr>
        <p:txBody>
          <a:bodyPr vert="horz" lIns="91440" tIns="45720" rIns="91440" bIns="45720" rtlCol="0" anchor="t">
            <a:normAutofit/>
          </a:bodyPr>
          <a:lstStyle/>
          <a:p>
            <a:r>
              <a:rPr lang="en-US" dirty="0">
                <a:latin typeface="Calibri Light" charset="0"/>
              </a:rPr>
              <a:t>Given a window of size</a:t>
            </a:r>
            <a:r>
              <a:rPr lang="en-US" b="1" dirty="0">
                <a:latin typeface="Calibri Light" charset="0"/>
              </a:rPr>
              <a:t> N</a:t>
            </a:r>
            <a:r>
              <a:rPr lang="en-US" dirty="0">
                <a:latin typeface="Calibri Light" charset="0"/>
              </a:rPr>
              <a:t>, can we answer queries of the form </a:t>
            </a:r>
            <a:r>
              <a:rPr lang="en-US" b="1" dirty="0">
                <a:latin typeface="Calibri Light" charset="0"/>
              </a:rPr>
              <a:t>How many 1s are in the last k bits?</a:t>
            </a:r>
            <a:r>
              <a:rPr lang="en-US" dirty="0">
                <a:latin typeface="Calibri Light" charset="0"/>
              </a:rPr>
              <a:t> where interval size, </a:t>
            </a:r>
            <a:r>
              <a:rPr lang="en-US" b="1" dirty="0">
                <a:latin typeface="Calibri Light" charset="0"/>
              </a:rPr>
              <a:t>k ≤ N</a:t>
            </a:r>
            <a:r>
              <a:rPr lang="en-US" dirty="0">
                <a:latin typeface="Calibri Light" charset="0"/>
              </a:rPr>
              <a:t> </a:t>
            </a:r>
          </a:p>
          <a:p>
            <a:r>
              <a:rPr lang="en-US" dirty="0">
                <a:latin typeface="Calibri Light" charset="0"/>
              </a:rPr>
              <a:t>Can be achieved by storing all the previous N bits of the window. But this N could be prohibitively large </a:t>
            </a:r>
          </a:p>
          <a:p>
            <a:r>
              <a:rPr lang="en-US" dirty="0">
                <a:latin typeface="Calibri Light" charset="0"/>
              </a:rPr>
              <a:t>If we are happy with an approximate answer, the DGIM algorithm can give this count by only storing </a:t>
            </a:r>
            <a:r>
              <a:rPr lang="en-US" b="1" dirty="0">
                <a:latin typeface="Cambria Math"/>
              </a:rPr>
              <a:t>O(log </a:t>
            </a:r>
            <a:r>
              <a:rPr lang="en-US" b="1" dirty="0" err="1">
                <a:latin typeface="Cambria Math"/>
              </a:rPr>
              <a:t>log</a:t>
            </a:r>
            <a:r>
              <a:rPr lang="en-US" b="1" dirty="0">
                <a:latin typeface="Cambria Math"/>
              </a:rPr>
              <a:t> N</a:t>
            </a:r>
            <a:r>
              <a:rPr lang="en-US" b="1" dirty="0">
                <a:latin typeface="Cambria Math" charset="0"/>
              </a:rPr>
              <a:t>)</a:t>
            </a:r>
            <a:r>
              <a:rPr lang="en-US" b="1" dirty="0">
                <a:latin typeface="Calibri Light" charset="0"/>
              </a:rPr>
              <a:t> </a:t>
            </a:r>
            <a:r>
              <a:rPr lang="en-US" dirty="0">
                <a:latin typeface="Calibri Light" charset="0"/>
              </a:rPr>
              <a:t>bits per stream </a:t>
            </a:r>
          </a:p>
          <a:p>
            <a:r>
              <a:rPr lang="en-US" dirty="0">
                <a:latin typeface="Calibri Light" charset="0"/>
              </a:rPr>
              <a:t>DGIM algorithm gives approximate answer, and is never off by more than 50%</a:t>
            </a:r>
          </a:p>
          <a:p>
            <a:endParaRPr lang="en-US" dirty="0">
              <a:latin typeface="Calibri Light" charset="0"/>
            </a:endParaRPr>
          </a:p>
        </p:txBody>
      </p:sp>
    </p:spTree>
    <p:extLst>
      <p:ext uri="{BB962C8B-B14F-4D97-AF65-F5344CB8AC3E}">
        <p14:creationId xmlns:p14="http://schemas.microsoft.com/office/powerpoint/2010/main" val="366961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A6B727"/>
                </a:solidFill>
                <a:latin typeface="Calibri Light" charset="0"/>
              </a:rPr>
              <a:t>DGIM Algorithm - Details</a:t>
            </a:r>
            <a:endParaRPr lang="en-US" dirty="0">
              <a:solidFill>
                <a:srgbClr val="F03B5E"/>
              </a:solidFill>
              <a:latin typeface="Calibri Light" charset="0"/>
            </a:endParaRPr>
          </a:p>
        </p:txBody>
      </p:sp>
      <p:sp>
        <p:nvSpPr>
          <p:cNvPr id="3" name="Content Placeholder 2"/>
          <p:cNvSpPr>
            <a:spLocks noGrp="1"/>
          </p:cNvSpPr>
          <p:nvPr>
            <p:ph idx="1"/>
          </p:nvPr>
        </p:nvSpPr>
        <p:spPr>
          <a:xfrm>
            <a:off x="676275" y="2011363"/>
            <a:ext cx="10753725" cy="4702318"/>
          </a:xfrm>
        </p:spPr>
        <p:txBody>
          <a:bodyPr vert="horz" lIns="91440" tIns="45720" rIns="91440" bIns="45720" rtlCol="0" anchor="t">
            <a:normAutofit/>
          </a:bodyPr>
          <a:lstStyle/>
          <a:p>
            <a:r>
              <a:rPr lang="en-US" dirty="0">
                <a:latin typeface="Calibri Light" charset="0"/>
              </a:rPr>
              <a:t>Divide the window into </a:t>
            </a:r>
            <a:r>
              <a:rPr lang="en-US" b="1" dirty="0">
                <a:latin typeface="Calibri Light" charset="0"/>
              </a:rPr>
              <a:t>buckets</a:t>
            </a:r>
            <a:r>
              <a:rPr lang="en-US" dirty="0">
                <a:latin typeface="Calibri Light" charset="0"/>
              </a:rPr>
              <a:t>, consisting of:</a:t>
            </a:r>
          </a:p>
          <a:p>
            <a:pPr lvl="1"/>
            <a:r>
              <a:rPr lang="en-US" dirty="0">
                <a:latin typeface="Calibri Light" charset="0"/>
              </a:rPr>
              <a:t>The timestamp of its right (most recent) end.</a:t>
            </a:r>
          </a:p>
          <a:p>
            <a:pPr lvl="1"/>
            <a:r>
              <a:rPr lang="en-US" dirty="0">
                <a:latin typeface="Calibri Light" charset="0"/>
              </a:rPr>
              <a:t>The number of 1’s in the bucket. This number must be a power of 2.</a:t>
            </a:r>
          </a:p>
          <a:p>
            <a:pPr lvl="1"/>
            <a:endParaRPr lang="en-US" dirty="0">
              <a:latin typeface="Calibri Light" charset="0"/>
            </a:endParaRPr>
          </a:p>
          <a:p>
            <a:r>
              <a:rPr lang="en-US" dirty="0">
                <a:latin typeface="Calibri Light" charset="0"/>
              </a:rPr>
              <a:t>Six rules to be followed when representing a stream by buckets:</a:t>
            </a:r>
          </a:p>
          <a:p>
            <a:pPr lvl="1"/>
            <a:r>
              <a:rPr lang="en-US" dirty="0">
                <a:latin typeface="Calibri Light" charset="0"/>
              </a:rPr>
              <a:t>The right end of a bucket is always a position with a 1.</a:t>
            </a:r>
          </a:p>
          <a:p>
            <a:pPr lvl="1"/>
            <a:r>
              <a:rPr lang="en-US" dirty="0">
                <a:latin typeface="Calibri Light" charset="0"/>
              </a:rPr>
              <a:t>Every position with a 1 is in some bucket. </a:t>
            </a:r>
          </a:p>
          <a:p>
            <a:pPr lvl="1"/>
            <a:r>
              <a:rPr lang="en-US" dirty="0">
                <a:latin typeface="Calibri Light" charset="0"/>
              </a:rPr>
              <a:t>No position is in more than one bucket. </a:t>
            </a:r>
          </a:p>
          <a:p>
            <a:pPr lvl="1"/>
            <a:r>
              <a:rPr lang="en-US" dirty="0">
                <a:latin typeface="Calibri Light" charset="0"/>
              </a:rPr>
              <a:t>There are one or two buckets of any given size, up to some maximum size. </a:t>
            </a:r>
          </a:p>
          <a:p>
            <a:pPr lvl="1"/>
            <a:r>
              <a:rPr lang="en-US" dirty="0">
                <a:latin typeface="Calibri Light" charset="0"/>
              </a:rPr>
              <a:t>All sizes must be a power of 2. </a:t>
            </a:r>
          </a:p>
          <a:p>
            <a:pPr lvl="1"/>
            <a:r>
              <a:rPr lang="en-US" dirty="0">
                <a:latin typeface="Calibri Light" charset="0"/>
              </a:rPr>
              <a:t>Buckets cannot decrease in size as we move to the left (back in time).</a:t>
            </a:r>
          </a:p>
          <a:p>
            <a:endParaRPr lang="en-US" dirty="0">
              <a:latin typeface="Calibri Light" charset="0"/>
            </a:endParaRPr>
          </a:p>
        </p:txBody>
      </p:sp>
    </p:spTree>
    <p:extLst>
      <p:ext uri="{BB962C8B-B14F-4D97-AF65-F5344CB8AC3E}">
        <p14:creationId xmlns:p14="http://schemas.microsoft.com/office/powerpoint/2010/main" val="21012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861" y="203000"/>
            <a:ext cx="10772775" cy="1658198"/>
          </a:xfrm>
        </p:spPr>
        <p:txBody>
          <a:bodyPr/>
          <a:lstStyle/>
          <a:p>
            <a:r>
              <a:rPr lang="en-US" dirty="0"/>
              <a:t>Apache Storm</a:t>
            </a:r>
          </a:p>
        </p:txBody>
      </p:sp>
      <p:sp>
        <p:nvSpPr>
          <p:cNvPr id="3" name="Content Placeholder 2"/>
          <p:cNvSpPr>
            <a:spLocks noGrp="1"/>
          </p:cNvSpPr>
          <p:nvPr>
            <p:ph idx="4294967295"/>
          </p:nvPr>
        </p:nvSpPr>
        <p:spPr>
          <a:xfrm>
            <a:off x="762921" y="1939716"/>
            <a:ext cx="10753725" cy="4359275"/>
          </a:xfrm>
        </p:spPr>
        <p:txBody>
          <a:bodyPr vert="horz" lIns="91440" tIns="45720" rIns="91440" bIns="45720" rtlCol="0" anchor="t">
            <a:normAutofit/>
          </a:bodyPr>
          <a:lstStyle/>
          <a:p>
            <a:r>
              <a:rPr lang="en-US" dirty="0"/>
              <a:t>Open source, distributed real-time computation system.</a:t>
            </a:r>
          </a:p>
          <a:p>
            <a:endParaRPr lang="en-US" dirty="0"/>
          </a:p>
          <a:p>
            <a:r>
              <a:rPr lang="en-US" dirty="0"/>
              <a:t>Fault tolerant, easy to setup &amp; operate and scalable.</a:t>
            </a:r>
          </a:p>
          <a:p>
            <a:endParaRPr lang="en-US" dirty="0"/>
          </a:p>
          <a:p>
            <a:r>
              <a:rPr lang="en-US" dirty="0"/>
              <a:t>Also called Hadoop for Real-time.</a:t>
            </a:r>
          </a:p>
          <a:p>
            <a:endParaRPr lang="en-US" dirty="0"/>
          </a:p>
          <a:p>
            <a:r>
              <a:rPr lang="en-US" dirty="0">
                <a:latin typeface="Calibri Light" charset="0"/>
              </a:rPr>
              <a:t>Storm topology consumes streams of data and processes those streams in arbitrarily complex ways.</a:t>
            </a:r>
          </a:p>
        </p:txBody>
      </p:sp>
      <p:pic>
        <p:nvPicPr>
          <p:cNvPr id="4" name="Picture 3" descr="storm_logo.png"/>
          <p:cNvPicPr>
            <a:picLocks noChangeAspect="1"/>
          </p:cNvPicPr>
          <p:nvPr/>
        </p:nvPicPr>
        <p:blipFill>
          <a:blip r:embed="rId3"/>
          <a:stretch>
            <a:fillRect/>
          </a:stretch>
        </p:blipFill>
        <p:spPr>
          <a:xfrm>
            <a:off x="762921" y="274887"/>
            <a:ext cx="2743200" cy="1534228"/>
          </a:xfrm>
          <a:prstGeom prst="rect">
            <a:avLst/>
          </a:prstGeom>
        </p:spPr>
      </p:pic>
    </p:spTree>
    <p:extLst>
      <p:ext uri="{BB962C8B-B14F-4D97-AF65-F5344CB8AC3E}">
        <p14:creationId xmlns:p14="http://schemas.microsoft.com/office/powerpoint/2010/main" val="300992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A6B727"/>
                </a:solidFill>
                <a:latin typeface="Calibri Light" charset="0"/>
              </a:rPr>
              <a:t>DGIM Algorithm - Operations</a:t>
            </a:r>
            <a:endParaRPr lang="en-US" dirty="0">
              <a:solidFill>
                <a:srgbClr val="F03B5E"/>
              </a:solidFill>
              <a:latin typeface="Calibri Light" charset="0"/>
            </a:endParaRPr>
          </a:p>
        </p:txBody>
      </p:sp>
      <p:sp>
        <p:nvSpPr>
          <p:cNvPr id="3" name="Content Placeholder 2"/>
          <p:cNvSpPr>
            <a:spLocks noGrp="1"/>
          </p:cNvSpPr>
          <p:nvPr>
            <p:ph idx="1"/>
          </p:nvPr>
        </p:nvSpPr>
        <p:spPr>
          <a:xfrm>
            <a:off x="676275" y="2011363"/>
            <a:ext cx="10753725" cy="4702318"/>
          </a:xfrm>
        </p:spPr>
        <p:txBody>
          <a:bodyPr vert="horz" lIns="91440" tIns="45720" rIns="91440" bIns="45720" rtlCol="0" anchor="t">
            <a:normAutofit/>
          </a:bodyPr>
          <a:lstStyle/>
          <a:p>
            <a:r>
              <a:rPr lang="en-US" dirty="0">
                <a:latin typeface="Calibri Light" charset="0"/>
              </a:rPr>
              <a:t>Update Buckets</a:t>
            </a:r>
          </a:p>
          <a:p>
            <a:pPr lvl="1"/>
            <a:r>
              <a:rPr lang="en-US" dirty="0">
                <a:latin typeface="Calibri Light" charset="0"/>
              </a:rPr>
              <a:t>When a new bit comes in, drop the oldest bucket if it is completely outside the window</a:t>
            </a:r>
          </a:p>
          <a:p>
            <a:pPr lvl="1"/>
            <a:r>
              <a:rPr lang="en-US" dirty="0">
                <a:latin typeface="Calibri Light" charset="0"/>
              </a:rPr>
              <a:t>If the current bit is 1:</a:t>
            </a:r>
          </a:p>
          <a:p>
            <a:pPr lvl="2"/>
            <a:r>
              <a:rPr lang="en-US" i="0" dirty="0">
                <a:latin typeface="Calibri Light" charset="0"/>
              </a:rPr>
              <a:t>Create a new bucket of size 1 for this bit; End timestamp = current timestamp</a:t>
            </a:r>
          </a:p>
          <a:p>
            <a:pPr lvl="2"/>
            <a:r>
              <a:rPr lang="en-US" i="0" dirty="0">
                <a:latin typeface="Calibri Light" charset="0"/>
              </a:rPr>
              <a:t>If there are now more than two buckets of size 1, combine the oldest two into a bucket of size 2</a:t>
            </a:r>
          </a:p>
          <a:p>
            <a:pPr lvl="2"/>
            <a:r>
              <a:rPr lang="en-US" i="0" dirty="0">
                <a:latin typeface="Calibri Light" charset="0"/>
              </a:rPr>
              <a:t>Continue above step till the there are number of buckets of the same size ≤ 2 all the way</a:t>
            </a:r>
          </a:p>
          <a:p>
            <a:endParaRPr lang="en-US" i="0" dirty="0">
              <a:latin typeface="Calibri Light" charset="0"/>
            </a:endParaRPr>
          </a:p>
          <a:p>
            <a:r>
              <a:rPr lang="en-US" i="0" dirty="0">
                <a:latin typeface="Calibri Light" charset="0"/>
              </a:rPr>
              <a:t>Get Approximate Number of 1s</a:t>
            </a:r>
          </a:p>
          <a:p>
            <a:pPr lvl="1"/>
            <a:r>
              <a:rPr lang="en-US" i="0" dirty="0">
                <a:latin typeface="Calibri Light" charset="0"/>
              </a:rPr>
              <a:t>Sum the sizes of all the buckets but the last one</a:t>
            </a:r>
          </a:p>
          <a:p>
            <a:pPr lvl="1"/>
            <a:r>
              <a:rPr lang="en-US" i="0" dirty="0">
                <a:latin typeface="Calibri Light" charset="0"/>
              </a:rPr>
              <a:t>Add half the size of the last bucket </a:t>
            </a:r>
          </a:p>
        </p:txBody>
      </p:sp>
    </p:spTree>
    <p:extLst>
      <p:ext uri="{BB962C8B-B14F-4D97-AF65-F5344CB8AC3E}">
        <p14:creationId xmlns:p14="http://schemas.microsoft.com/office/powerpoint/2010/main" val="187021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A6B727"/>
                </a:solidFill>
                <a:latin typeface="Calibri Light" charset="0"/>
              </a:rPr>
              <a:t>DGIM Algorithm – Use Case</a:t>
            </a:r>
            <a:endParaRPr lang="en-US" dirty="0">
              <a:solidFill>
                <a:srgbClr val="F03B5E"/>
              </a:solidFill>
              <a:latin typeface="Calibri Light" charset="0"/>
            </a:endParaRPr>
          </a:p>
        </p:txBody>
      </p:sp>
      <p:sp>
        <p:nvSpPr>
          <p:cNvPr id="3" name="Content Placeholder 2"/>
          <p:cNvSpPr>
            <a:spLocks noGrp="1"/>
          </p:cNvSpPr>
          <p:nvPr>
            <p:ph idx="1"/>
          </p:nvPr>
        </p:nvSpPr>
        <p:spPr>
          <a:xfrm>
            <a:off x="676275" y="2011363"/>
            <a:ext cx="10753725" cy="4702318"/>
          </a:xfrm>
        </p:spPr>
        <p:txBody>
          <a:bodyPr vert="horz" lIns="91440" tIns="45720" rIns="91440" bIns="45720" rtlCol="0" anchor="t">
            <a:normAutofit/>
          </a:bodyPr>
          <a:lstStyle/>
          <a:p>
            <a:pPr lvl="1"/>
            <a:r>
              <a:rPr lang="en-US" i="0" dirty="0">
                <a:latin typeface="Calibri Light" charset="0"/>
              </a:rPr>
              <a:t>Count the number of "Yes" RSVPs within a specified window, for a given interval size</a:t>
            </a:r>
          </a:p>
          <a:p>
            <a:pPr lvl="1"/>
            <a:r>
              <a:rPr lang="en-US" i="0" dirty="0">
                <a:latin typeface="Calibri Light" charset="0"/>
              </a:rPr>
              <a:t>Capturing this information regularly could help meetup.com analyze peak traffic periods in the day.</a:t>
            </a:r>
          </a:p>
          <a:p>
            <a:pPr lvl="1"/>
            <a:r>
              <a:rPr lang="en-US" i="0" dirty="0">
                <a:latin typeface="Calibri Light" charset="0"/>
              </a:rPr>
              <a:t>This could help them decide: </a:t>
            </a:r>
          </a:p>
          <a:p>
            <a:pPr lvl="2"/>
            <a:r>
              <a:rPr lang="en-US" i="0" dirty="0">
                <a:latin typeface="Calibri Light" charset="0"/>
              </a:rPr>
              <a:t>scaling of their systems for peak load </a:t>
            </a:r>
          </a:p>
          <a:p>
            <a:pPr lvl="2"/>
            <a:r>
              <a:rPr lang="en-US" i="0" dirty="0">
                <a:latin typeface="Calibri Light" charset="0"/>
              </a:rPr>
              <a:t>device marketing strategies where the usage is low</a:t>
            </a:r>
          </a:p>
          <a:p>
            <a:pPr lvl="1"/>
            <a:endParaRPr lang="en-US" i="0" dirty="0">
              <a:latin typeface="Calibri Light" charset="0"/>
            </a:endParaRPr>
          </a:p>
          <a:p>
            <a:pPr lvl="1"/>
            <a:r>
              <a:rPr lang="en-US" i="0" dirty="0">
                <a:latin typeface="Calibri Light" charset="0"/>
              </a:rPr>
              <a:t>Get DGIM count, as well as corresponding accurate count and establish the error rate in DGIM approach, for the chosen window and interval sizes</a:t>
            </a:r>
          </a:p>
          <a:p>
            <a:pPr lvl="1"/>
            <a:r>
              <a:rPr lang="en-US" i="0" dirty="0">
                <a:latin typeface="Calibri Light" charset="0"/>
              </a:rPr>
              <a:t>Experiments conducted:</a:t>
            </a:r>
          </a:p>
          <a:p>
            <a:pPr lvl="2"/>
            <a:r>
              <a:rPr lang="en-US" i="0" dirty="0">
                <a:latin typeface="Calibri Light" charset="0"/>
              </a:rPr>
              <a:t>Keep window size (N) constant and vary interval size (k)</a:t>
            </a:r>
          </a:p>
          <a:p>
            <a:pPr lvl="2"/>
            <a:r>
              <a:rPr lang="en-US" i="0" dirty="0">
                <a:latin typeface="Calibri Light" charset="0"/>
              </a:rPr>
              <a:t>Keep interval size (k) constant and vary window size (N)</a:t>
            </a:r>
          </a:p>
        </p:txBody>
      </p:sp>
    </p:spTree>
    <p:extLst>
      <p:ext uri="{BB962C8B-B14F-4D97-AF65-F5344CB8AC3E}">
        <p14:creationId xmlns:p14="http://schemas.microsoft.com/office/powerpoint/2010/main" val="216103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DGIM Algorithm – Example Run</a:t>
            </a:r>
          </a:p>
        </p:txBody>
      </p:sp>
      <p:pic>
        <p:nvPicPr>
          <p:cNvPr id="4" name="Content Placeholder 3" descr="DGIM Sample Run.png"/>
          <p:cNvPicPr>
            <a:picLocks noGrp="1" noChangeAspect="1"/>
          </p:cNvPicPr>
          <p:nvPr>
            <p:ph idx="1"/>
          </p:nvPr>
        </p:nvPicPr>
        <p:blipFill>
          <a:blip r:embed="rId3"/>
          <a:stretch>
            <a:fillRect/>
          </a:stretch>
        </p:blipFill>
        <p:spPr>
          <a:xfrm>
            <a:off x="897812" y="2167307"/>
            <a:ext cx="9981273" cy="4459852"/>
          </a:xfrm>
        </p:spPr>
      </p:pic>
    </p:spTree>
    <p:extLst>
      <p:ext uri="{BB962C8B-B14F-4D97-AF65-F5344CB8AC3E}">
        <p14:creationId xmlns:p14="http://schemas.microsoft.com/office/powerpoint/2010/main" val="296242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6B727"/>
                </a:solidFill>
                <a:latin typeface="Calibri Light" charset="0"/>
              </a:rPr>
              <a:t>DGIM Algorithm – Error Rate Behavior</a:t>
            </a:r>
          </a:p>
        </p:txBody>
      </p:sp>
      <p:pic>
        <p:nvPicPr>
          <p:cNvPr id="5" name="Content Placeholder 4" descr="DGIM1.png"/>
          <p:cNvPicPr>
            <a:picLocks noGrp="1" noChangeAspect="1"/>
          </p:cNvPicPr>
          <p:nvPr>
            <p:ph sz="half" idx="1"/>
          </p:nvPr>
        </p:nvPicPr>
        <p:blipFill>
          <a:blip r:embed="rId3"/>
          <a:stretch>
            <a:fillRect/>
          </a:stretch>
        </p:blipFill>
        <p:spPr>
          <a:xfrm>
            <a:off x="315327" y="2411413"/>
            <a:ext cx="5675367" cy="3581498"/>
          </a:xfrm>
        </p:spPr>
      </p:pic>
      <p:pic>
        <p:nvPicPr>
          <p:cNvPr id="6" name="Content Placeholder 5" descr="DGIM2.png"/>
          <p:cNvPicPr>
            <a:picLocks noGrp="1" noChangeAspect="1"/>
          </p:cNvPicPr>
          <p:nvPr>
            <p:ph sz="half" idx="2"/>
          </p:nvPr>
        </p:nvPicPr>
        <p:blipFill>
          <a:blip r:embed="rId4"/>
          <a:stretch>
            <a:fillRect/>
          </a:stretch>
        </p:blipFill>
        <p:spPr>
          <a:xfrm>
            <a:off x="6127173" y="2454545"/>
            <a:ext cx="5810956" cy="3494193"/>
          </a:xfrm>
        </p:spPr>
      </p:pic>
    </p:spTree>
    <p:extLst>
      <p:ext uri="{BB962C8B-B14F-4D97-AF65-F5344CB8AC3E}">
        <p14:creationId xmlns:p14="http://schemas.microsoft.com/office/powerpoint/2010/main" val="273829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Domain Analytics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Dive into Meetup Streams</a:t>
            </a:r>
          </a:p>
        </p:txBody>
      </p:sp>
    </p:spTree>
    <p:extLst>
      <p:ext uri="{BB962C8B-B14F-4D97-AF65-F5344CB8AC3E}">
        <p14:creationId xmlns:p14="http://schemas.microsoft.com/office/powerpoint/2010/main" val="405752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level Interest Groups based on events created</a:t>
            </a:r>
          </a:p>
        </p:txBody>
      </p:sp>
      <p:sp>
        <p:nvSpPr>
          <p:cNvPr id="3" name="Content Placeholder 2"/>
          <p:cNvSpPr>
            <a:spLocks noGrp="1"/>
          </p:cNvSpPr>
          <p:nvPr>
            <p:ph idx="1"/>
          </p:nvPr>
        </p:nvSpPr>
        <p:spPr>
          <a:xfrm>
            <a:off x="671601" y="2491385"/>
            <a:ext cx="10753725" cy="3766185"/>
          </a:xfrm>
        </p:spPr>
        <p:txBody>
          <a:bodyPr vert="horz" lIns="91440" tIns="45720" rIns="91440" bIns="45720" rtlCol="0" anchor="t">
            <a:normAutofit/>
          </a:bodyPr>
          <a:lstStyle/>
          <a:p>
            <a:r>
              <a:rPr lang="en-US" dirty="0"/>
              <a:t>In this topology, we have attempted to find the inclination of each city  for different categories of events, based on the number of events getting created in each city under each category.</a:t>
            </a:r>
          </a:p>
          <a:p>
            <a:r>
              <a:rPr lang="en-US" dirty="0"/>
              <a:t>This data can be useful in identifying not just the interest areas of a particular city, but even deriving what diverse a category of events happen in that city.  </a:t>
            </a:r>
          </a:p>
          <a:p>
            <a:r>
              <a:rPr lang="en-US" dirty="0">
                <a:latin typeface="Calibri Light" charset="0"/>
              </a:rPr>
              <a:t>For this, we have used </a:t>
            </a:r>
            <a:r>
              <a:rPr lang="en-US">
                <a:latin typeface="Calibri Light" charset="0"/>
              </a:rPr>
              <a:t>open_events stream to get number of events happening, on per city and per category basis. The topology gives data patterns for each city appearing in the open_events</a:t>
            </a:r>
            <a:r>
              <a:rPr lang="en-US" dirty="0">
                <a:latin typeface="Calibri Light" charset="0"/>
              </a:rPr>
              <a:t> stream</a:t>
            </a:r>
          </a:p>
        </p:txBody>
      </p:sp>
    </p:spTree>
    <p:extLst>
      <p:ext uri="{BB962C8B-B14F-4D97-AF65-F5344CB8AC3E}">
        <p14:creationId xmlns:p14="http://schemas.microsoft.com/office/powerpoint/2010/main" val="267186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Interest Group Based on RSVPs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Commenting on a city's interest area on the basis of events getting created, may not be sufficient</a:t>
            </a:r>
          </a:p>
          <a:p>
            <a:r>
              <a:rPr lang="en-US" dirty="0"/>
              <a:t>For this, one approach could be to count the number of RSVPs for each event and map this numbers to the corresponding categories of the events</a:t>
            </a:r>
          </a:p>
          <a:p>
            <a:r>
              <a:rPr lang="en-US" dirty="0"/>
              <a:t>This could give a better picture of interest of people in each city</a:t>
            </a:r>
          </a:p>
          <a:p>
            <a:r>
              <a:rPr lang="en-US" dirty="0"/>
              <a:t>IT is not just about the events getting generated, it is about those events getting RSVP responses</a:t>
            </a:r>
          </a:p>
          <a:p>
            <a:r>
              <a:rPr lang="en-US" dirty="0">
                <a:latin typeface="Calibri Light" charset="0"/>
              </a:rPr>
              <a:t>For this, we have used the RSVPs stream to get the number of 'Yes' RSVPs on events and then aggregating counts of 'Yes' RSVPs across each category of events.</a:t>
            </a:r>
          </a:p>
        </p:txBody>
      </p:sp>
    </p:spTree>
    <p:extLst>
      <p:ext uri="{BB962C8B-B14F-4D97-AF65-F5344CB8AC3E}">
        <p14:creationId xmlns:p14="http://schemas.microsoft.com/office/powerpoint/2010/main" val="79674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br>
              <a:rPr lang="en-US" dirty="0"/>
            </a:br>
            <a:r>
              <a:rPr lang="en-US" dirty="0"/>
              <a:t>Observations</a:t>
            </a:r>
          </a:p>
        </p:txBody>
      </p:sp>
      <p:pic>
        <p:nvPicPr>
          <p:cNvPr id="4" name="Content Placeholder 3" descr="Discrepancy Domain.png"/>
          <p:cNvPicPr>
            <a:picLocks noGrp="1" noChangeAspect="1"/>
          </p:cNvPicPr>
          <p:nvPr>
            <p:ph idx="1"/>
          </p:nvPr>
        </p:nvPicPr>
        <p:blipFill>
          <a:blip r:embed="rId3"/>
          <a:stretch>
            <a:fillRect/>
          </a:stretch>
        </p:blipFill>
        <p:spPr>
          <a:xfrm>
            <a:off x="247650" y="1055371"/>
            <a:ext cx="7080250" cy="4762817"/>
          </a:xfrm>
        </p:spPr>
      </p:pic>
      <p:sp>
        <p:nvSpPr>
          <p:cNvPr id="8" name="Text Placeholder 7"/>
          <p:cNvSpPr>
            <a:spLocks noGrp="1"/>
          </p:cNvSpPr>
          <p:nvPr>
            <p:ph type="body" sz="half" idx="2"/>
          </p:nvPr>
        </p:nvSpPr>
        <p:spPr/>
        <p:txBody>
          <a:bodyPr vert="horz" lIns="91440" tIns="45720" rIns="91440" bIns="45720" rtlCol="0" anchor="t">
            <a:normAutofit/>
          </a:bodyPr>
          <a:lstStyle/>
          <a:p>
            <a:r>
              <a:rPr lang="en-US" dirty="0"/>
              <a:t>Results showing interest groups based on events counts and </a:t>
            </a:r>
            <a:r>
              <a:rPr lang="en-US" dirty="0" err="1"/>
              <a:t>rsvps</a:t>
            </a:r>
            <a:r>
              <a:rPr lang="en-US" dirty="0"/>
              <a:t> received .</a:t>
            </a:r>
          </a:p>
        </p:txBody>
      </p:sp>
    </p:spTree>
    <p:extLst>
      <p:ext uri="{BB962C8B-B14F-4D97-AF65-F5344CB8AC3E}">
        <p14:creationId xmlns:p14="http://schemas.microsoft.com/office/powerpoint/2010/main" val="4837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7224" y="-6762"/>
            <a:ext cx="10772775" cy="1658198"/>
          </a:xfrm>
        </p:spPr>
        <p:txBody>
          <a:bodyPr/>
          <a:lstStyle/>
          <a:p>
            <a:r>
              <a:rPr lang="en-US" dirty="0"/>
              <a:t>      Bangalore                         London</a:t>
            </a:r>
          </a:p>
        </p:txBody>
      </p:sp>
      <p:pic>
        <p:nvPicPr>
          <p:cNvPr id="12" name="Content Placeholder 11"/>
          <p:cNvPicPr>
            <a:picLocks noGrp="1" noChangeAspect="1"/>
          </p:cNvPicPr>
          <p:nvPr>
            <p:ph sz="half" idx="1"/>
          </p:nvPr>
        </p:nvPicPr>
        <p:blipFill>
          <a:blip r:embed="rId3"/>
          <a:stretch>
            <a:fillRect/>
          </a:stretch>
        </p:blipFill>
        <p:spPr>
          <a:xfrm>
            <a:off x="16826" y="1861563"/>
            <a:ext cx="5858512" cy="4724400"/>
          </a:xfrm>
        </p:spPr>
      </p:pic>
      <p:pic>
        <p:nvPicPr>
          <p:cNvPr id="13" name="Content Placeholder 12"/>
          <p:cNvPicPr>
            <a:picLocks noGrp="1" noChangeAspect="1"/>
          </p:cNvPicPr>
          <p:nvPr>
            <p:ph sz="half" idx="2"/>
          </p:nvPr>
        </p:nvPicPr>
        <p:blipFill>
          <a:blip r:embed="rId4"/>
          <a:stretch>
            <a:fillRect/>
          </a:stretch>
        </p:blipFill>
        <p:spPr>
          <a:xfrm>
            <a:off x="6042025" y="1843152"/>
            <a:ext cx="6061394" cy="4749800"/>
          </a:xfrm>
        </p:spPr>
      </p:pic>
      <p:cxnSp>
        <p:nvCxnSpPr>
          <p:cNvPr id="14" name="Straight Arrow Connector 13"/>
          <p:cNvCxnSpPr/>
          <p:nvPr/>
        </p:nvCxnSpPr>
        <p:spPr>
          <a:xfrm>
            <a:off x="5821680" y="-22429"/>
            <a:ext cx="12528" cy="6893905"/>
          </a:xfrm>
          <a:prstGeom prst="straightConnector1">
            <a:avLst/>
          </a:prstGeom>
          <a:ln w="28575">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55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Conclusions</a:t>
            </a: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42167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253" y="243936"/>
            <a:ext cx="10772775" cy="1658198"/>
          </a:xfrm>
        </p:spPr>
        <p:txBody>
          <a:bodyPr/>
          <a:lstStyle/>
          <a:p>
            <a:r>
              <a:rPr lang="en-US" dirty="0"/>
              <a:t>Apache Storm – contd...</a:t>
            </a:r>
          </a:p>
        </p:txBody>
      </p:sp>
      <p:pic>
        <p:nvPicPr>
          <p:cNvPr id="7" name="Content Placeholder 6" descr="storm_architecture.png"/>
          <p:cNvPicPr>
            <a:picLocks noGrp="1" noChangeAspect="1"/>
          </p:cNvPicPr>
          <p:nvPr>
            <p:ph sz="half" idx="4294967295"/>
          </p:nvPr>
        </p:nvPicPr>
        <p:blipFill>
          <a:blip r:embed="rId3"/>
          <a:stretch>
            <a:fillRect/>
          </a:stretch>
        </p:blipFill>
        <p:spPr>
          <a:xfrm>
            <a:off x="535259" y="2168715"/>
            <a:ext cx="5003800" cy="3625850"/>
          </a:xfrm>
        </p:spPr>
      </p:pic>
      <p:pic>
        <p:nvPicPr>
          <p:cNvPr id="8" name="Content Placeholder 7" descr="storm_logo.png"/>
          <p:cNvPicPr>
            <a:picLocks noGrp="1" noChangeAspect="1"/>
          </p:cNvPicPr>
          <p:nvPr>
            <p:ph sz="half" idx="4294967295"/>
          </p:nvPr>
        </p:nvPicPr>
        <p:blipFill>
          <a:blip r:embed="rId4"/>
          <a:stretch>
            <a:fillRect/>
          </a:stretch>
        </p:blipFill>
        <p:spPr>
          <a:xfrm>
            <a:off x="322442" y="330200"/>
            <a:ext cx="2673350" cy="1492250"/>
          </a:xfrm>
        </p:spPr>
      </p:pic>
      <p:pic>
        <p:nvPicPr>
          <p:cNvPr id="9" name="Picture 8" descr="storm-flow.png"/>
          <p:cNvPicPr>
            <a:picLocks noChangeAspect="1"/>
          </p:cNvPicPr>
          <p:nvPr/>
        </p:nvPicPr>
        <p:blipFill>
          <a:blip r:embed="rId5"/>
          <a:stretch>
            <a:fillRect/>
          </a:stretch>
        </p:blipFill>
        <p:spPr>
          <a:xfrm>
            <a:off x="6179299" y="2012142"/>
            <a:ext cx="5293294" cy="3651250"/>
          </a:xfrm>
          <a:prstGeom prst="rect">
            <a:avLst/>
          </a:prstGeom>
        </p:spPr>
      </p:pic>
      <p:sp>
        <p:nvSpPr>
          <p:cNvPr id="10" name="TextBox 9"/>
          <p:cNvSpPr txBox="1"/>
          <p:nvPr/>
        </p:nvSpPr>
        <p:spPr>
          <a:xfrm>
            <a:off x="7561950" y="5779380"/>
            <a:ext cx="2743200" cy="369332"/>
          </a:xfrm>
          <a:prstGeom prst="rect">
            <a:avLst/>
          </a:prstGeom>
        </p:spPr>
        <p:txBody>
          <a:bodyPr rtlCol="0">
            <a:spAutoFit/>
          </a:bodyPr>
          <a:lstStyle/>
          <a:p>
            <a:pPr algn="ctr"/>
            <a:r>
              <a:rPr lang="en-US" dirty="0"/>
              <a:t>Storm Data Flow</a:t>
            </a:r>
          </a:p>
        </p:txBody>
      </p:sp>
      <p:sp>
        <p:nvSpPr>
          <p:cNvPr id="11" name="TextBox 10"/>
          <p:cNvSpPr txBox="1"/>
          <p:nvPr/>
        </p:nvSpPr>
        <p:spPr>
          <a:xfrm>
            <a:off x="1559584" y="5909992"/>
            <a:ext cx="2743200" cy="369332"/>
          </a:xfrm>
          <a:prstGeom prst="rect">
            <a:avLst/>
          </a:prstGeom>
        </p:spPr>
        <p:txBody>
          <a:bodyPr rtlCol="0">
            <a:spAutoFit/>
          </a:bodyPr>
          <a:lstStyle/>
          <a:p>
            <a:pPr algn="ctr"/>
            <a:r>
              <a:rPr lang="en-US" dirty="0"/>
              <a:t>Storm Architecture</a:t>
            </a:r>
          </a:p>
        </p:txBody>
      </p:sp>
    </p:spTree>
    <p:extLst>
      <p:ext uri="{BB962C8B-B14F-4D97-AF65-F5344CB8AC3E}">
        <p14:creationId xmlns:p14="http://schemas.microsoft.com/office/powerpoint/2010/main" val="417252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5625"/>
            <a:ext cx="10772775" cy="1658198"/>
          </a:xfrm>
        </p:spPr>
        <p:txBody>
          <a:bodyPr/>
          <a:lstStyle/>
          <a:p>
            <a:r>
              <a:rPr lang="en-US" dirty="0"/>
              <a:t> </a:t>
            </a:r>
            <a:r>
              <a:rPr lang="en-US" sz="4000" dirty="0"/>
              <a:t>Accuracy of Durand Flajolet Approximation for unique Count</a:t>
            </a:r>
          </a:p>
        </p:txBody>
      </p:sp>
      <p:sp>
        <p:nvSpPr>
          <p:cNvPr id="3" name="Content Placeholder 2"/>
          <p:cNvSpPr>
            <a:spLocks noGrp="1"/>
          </p:cNvSpPr>
          <p:nvPr>
            <p:ph idx="1"/>
          </p:nvPr>
        </p:nvSpPr>
        <p:spPr>
          <a:xfrm>
            <a:off x="657224" y="1644905"/>
            <a:ext cx="10753725" cy="678420"/>
          </a:xfrm>
        </p:spPr>
        <p:txBody>
          <a:bodyPr vert="horz" lIns="91440" tIns="45720" rIns="91440" bIns="45720" rtlCol="0" anchor="t">
            <a:normAutofit lnSpcReduction="10000"/>
          </a:bodyPr>
          <a:lstStyle/>
          <a:p>
            <a:r>
              <a:rPr lang="en-US" dirty="0"/>
              <a:t>Accuracy of Durand Flajolet Approximation against Exact Count – with increase of streaming data, data rate and number of workers.</a:t>
            </a:r>
          </a:p>
        </p:txBody>
      </p:sp>
      <p:pic>
        <p:nvPicPr>
          <p:cNvPr id="4" name="Picture 3" descr="Accuracy vs  Number of Workers.png"/>
          <p:cNvPicPr>
            <a:picLocks noChangeAspect="1"/>
          </p:cNvPicPr>
          <p:nvPr/>
        </p:nvPicPr>
        <p:blipFill>
          <a:blip r:embed="rId3"/>
          <a:stretch>
            <a:fillRect/>
          </a:stretch>
        </p:blipFill>
        <p:spPr>
          <a:xfrm>
            <a:off x="1134015" y="2365075"/>
            <a:ext cx="9342138" cy="4076700"/>
          </a:xfrm>
          <a:prstGeom prst="rect">
            <a:avLst/>
          </a:prstGeom>
        </p:spPr>
      </p:pic>
    </p:spTree>
    <p:extLst>
      <p:ext uri="{BB962C8B-B14F-4D97-AF65-F5344CB8AC3E}">
        <p14:creationId xmlns:p14="http://schemas.microsoft.com/office/powerpoint/2010/main" val="74212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500063"/>
            <a:ext cx="10772775" cy="1088559"/>
          </a:xfrm>
        </p:spPr>
        <p:txBody>
          <a:bodyPr>
            <a:normAutofit fontScale="90000"/>
          </a:bodyPr>
          <a:lstStyle/>
          <a:p>
            <a:r>
              <a:rPr lang="en-US" sz="4400" dirty="0"/>
              <a:t>Total processing duration per tuple – Distinct Count Problem</a:t>
            </a:r>
          </a:p>
        </p:txBody>
      </p:sp>
      <p:pic>
        <p:nvPicPr>
          <p:cNvPr id="4" name="Content Placeholder 3" descr="Execution time vs Number of Workers.png"/>
          <p:cNvPicPr>
            <a:picLocks noGrp="1" noChangeAspect="1"/>
          </p:cNvPicPr>
          <p:nvPr>
            <p:ph idx="1"/>
          </p:nvPr>
        </p:nvPicPr>
        <p:blipFill>
          <a:blip r:embed="rId3"/>
          <a:stretch>
            <a:fillRect/>
          </a:stretch>
        </p:blipFill>
        <p:spPr>
          <a:xfrm>
            <a:off x="2238394" y="2677662"/>
            <a:ext cx="7401971" cy="3767137"/>
          </a:xfrm>
        </p:spPr>
      </p:pic>
      <p:sp>
        <p:nvSpPr>
          <p:cNvPr id="5" name="TextBox 4"/>
          <p:cNvSpPr txBox="1"/>
          <p:nvPr/>
        </p:nvSpPr>
        <p:spPr>
          <a:xfrm>
            <a:off x="856122" y="1658938"/>
            <a:ext cx="10203991" cy="923330"/>
          </a:xfrm>
          <a:prstGeom prst="rect">
            <a:avLst/>
          </a:prstGeom>
        </p:spPr>
        <p:txBody>
          <a:bodyPr rtlCol="0">
            <a:spAutoFit/>
          </a:bodyPr>
          <a:lstStyle/>
          <a:p>
            <a:pPr algn="just"/>
            <a:r>
              <a:rPr lang="en-US" dirty="0"/>
              <a:t>Total processing time per tuple is plotted against the number of workers (i.e. Spouts and Bolts). It was observed that the execution time first increased up to the number of workers being 5, thereafter, it is staying to about 20-25 sec.</a:t>
            </a:r>
          </a:p>
        </p:txBody>
      </p:sp>
    </p:spTree>
    <p:extLst>
      <p:ext uri="{BB962C8B-B14F-4D97-AF65-F5344CB8AC3E}">
        <p14:creationId xmlns:p14="http://schemas.microsoft.com/office/powerpoint/2010/main" val="196470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898" y="142007"/>
            <a:ext cx="10772775" cy="1658198"/>
          </a:xfrm>
        </p:spPr>
        <p:txBody>
          <a:bodyPr/>
          <a:lstStyle/>
          <a:p>
            <a:r>
              <a:rPr lang="en-US" sz="4400" dirty="0"/>
              <a:t>Power Law distribution for event count against cities</a:t>
            </a:r>
          </a:p>
        </p:txBody>
      </p:sp>
      <p:sp>
        <p:nvSpPr>
          <p:cNvPr id="3" name="Content Placeholder 2"/>
          <p:cNvSpPr>
            <a:spLocks noGrp="1"/>
          </p:cNvSpPr>
          <p:nvPr>
            <p:ph idx="1"/>
          </p:nvPr>
        </p:nvSpPr>
        <p:spPr>
          <a:xfrm>
            <a:off x="676275" y="1682750"/>
            <a:ext cx="10753725" cy="4981711"/>
          </a:xfrm>
        </p:spPr>
        <p:txBody>
          <a:bodyPr vert="horz" lIns="91440" tIns="45720" rIns="91440" bIns="45720" rtlCol="0" anchor="t">
            <a:normAutofit/>
          </a:bodyPr>
          <a:lstStyle/>
          <a:p>
            <a:r>
              <a:rPr lang="en-US" dirty="0"/>
              <a:t>Cities follow a power law distribution in terms of numbers of events getting created. Few Cities contribute to major number of events. The result is similar in case of RSVPs too.</a:t>
            </a:r>
          </a:p>
          <a:p>
            <a:endParaRPr lang="en-US" dirty="0"/>
          </a:p>
          <a:p>
            <a:endParaRPr lang="en-US" dirty="0"/>
          </a:p>
        </p:txBody>
      </p:sp>
      <p:pic>
        <p:nvPicPr>
          <p:cNvPr id="4" name="Picture 3" descr="Powerlaw distribution - City vs log Event Count.png"/>
          <p:cNvPicPr>
            <a:picLocks noChangeAspect="1"/>
          </p:cNvPicPr>
          <p:nvPr/>
        </p:nvPicPr>
        <p:blipFill>
          <a:blip r:embed="rId3"/>
          <a:stretch>
            <a:fillRect/>
          </a:stretch>
        </p:blipFill>
        <p:spPr>
          <a:xfrm>
            <a:off x="1845701" y="2789238"/>
            <a:ext cx="8674662" cy="3726783"/>
          </a:xfrm>
          <a:prstGeom prst="rect">
            <a:avLst/>
          </a:prstGeom>
        </p:spPr>
      </p:pic>
    </p:spTree>
    <p:extLst>
      <p:ext uri="{BB962C8B-B14F-4D97-AF65-F5344CB8AC3E}">
        <p14:creationId xmlns:p14="http://schemas.microsoft.com/office/powerpoint/2010/main" val="3305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Thread level parallelism for Sampling topology</a:t>
            </a:r>
          </a:p>
        </p:txBody>
      </p:sp>
      <p:sp>
        <p:nvSpPr>
          <p:cNvPr id="3" name="Content Placeholder 2"/>
          <p:cNvSpPr>
            <a:spLocks noGrp="1"/>
          </p:cNvSpPr>
          <p:nvPr>
            <p:ph idx="1"/>
          </p:nvPr>
        </p:nvSpPr>
        <p:spPr>
          <a:xfrm>
            <a:off x="676275" y="1716043"/>
            <a:ext cx="10753725" cy="4062457"/>
          </a:xfrm>
        </p:spPr>
        <p:txBody>
          <a:bodyPr vert="horz" lIns="91440" tIns="45720" rIns="91440" bIns="45720" rtlCol="0" anchor="t">
            <a:normAutofit/>
          </a:bodyPr>
          <a:lstStyle/>
          <a:p>
            <a:r>
              <a:rPr lang="en-US" dirty="0"/>
              <a:t>Effect of thread level parallelism in Apache Storm, as observed on the Sampling topology</a:t>
            </a:r>
          </a:p>
          <a:p>
            <a:endParaRPr lang="en-US" dirty="0"/>
          </a:p>
          <a:p>
            <a:endParaRPr lang="en-US" dirty="0"/>
          </a:p>
        </p:txBody>
      </p:sp>
      <p:pic>
        <p:nvPicPr>
          <p:cNvPr id="4" name="Picture 3" descr="Parallelization effect.png"/>
          <p:cNvPicPr>
            <a:picLocks noChangeAspect="1"/>
          </p:cNvPicPr>
          <p:nvPr/>
        </p:nvPicPr>
        <p:blipFill>
          <a:blip r:embed="rId3"/>
          <a:stretch>
            <a:fillRect/>
          </a:stretch>
        </p:blipFill>
        <p:spPr>
          <a:xfrm>
            <a:off x="1636713" y="2657985"/>
            <a:ext cx="9059862" cy="3919028"/>
          </a:xfrm>
          <a:prstGeom prst="rect">
            <a:avLst/>
          </a:prstGeom>
        </p:spPr>
      </p:pic>
    </p:spTree>
    <p:extLst>
      <p:ext uri="{BB962C8B-B14F-4D97-AF65-F5344CB8AC3E}">
        <p14:creationId xmlns:p14="http://schemas.microsoft.com/office/powerpoint/2010/main" val="79477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77697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Meetup Platform </a:t>
            </a:r>
          </a:p>
        </p:txBody>
      </p:sp>
      <p:sp>
        <p:nvSpPr>
          <p:cNvPr id="3" name="Content Placeholder 2"/>
          <p:cNvSpPr>
            <a:spLocks noGrp="1"/>
          </p:cNvSpPr>
          <p:nvPr>
            <p:ph idx="4294967295"/>
          </p:nvPr>
        </p:nvSpPr>
        <p:spPr>
          <a:xfrm>
            <a:off x="744028" y="1995188"/>
            <a:ext cx="10753725" cy="3767137"/>
          </a:xfrm>
        </p:spPr>
        <p:txBody>
          <a:bodyPr vert="horz" lIns="91440" tIns="45720" rIns="91440" bIns="45720" rtlCol="0" anchor="t">
            <a:normAutofit/>
          </a:bodyPr>
          <a:lstStyle/>
          <a:p>
            <a:r>
              <a:rPr lang="en-US" dirty="0">
                <a:latin typeface="Calibri Light" charset="0"/>
              </a:rPr>
              <a:t>An online social networking platform to facilitates offline group meetings at various venues and on various categories.</a:t>
            </a:r>
          </a:p>
          <a:p>
            <a:r>
              <a:rPr lang="en-US" dirty="0">
                <a:latin typeface="Calibri Light" charset="0"/>
              </a:rPr>
              <a:t>Members can organize public or private events within their Meetup groups.</a:t>
            </a:r>
          </a:p>
          <a:p>
            <a:pPr marL="0" indent="0">
              <a:buNone/>
            </a:pPr>
            <a:endParaRPr lang="en-US" dirty="0"/>
          </a:p>
          <a:p>
            <a:r>
              <a:rPr lang="en-US" dirty="0">
                <a:latin typeface="Calibri Light" charset="0"/>
              </a:rPr>
              <a:t>Anyone can browse, search for, and register to events based on their interest and locality.</a:t>
            </a:r>
          </a:p>
          <a:p>
            <a:r>
              <a:rPr lang="en-US" dirty="0"/>
              <a:t>It allows easy collaborations and event organization for people sharing common interests</a:t>
            </a:r>
          </a:p>
          <a:p>
            <a:endParaRPr lang="en-US" dirty="0"/>
          </a:p>
          <a:p>
            <a:endParaRPr lang="en-US" dirty="0"/>
          </a:p>
        </p:txBody>
      </p:sp>
    </p:spTree>
    <p:extLst>
      <p:ext uri="{BB962C8B-B14F-4D97-AF65-F5344CB8AC3E}">
        <p14:creationId xmlns:p14="http://schemas.microsoft.com/office/powerpoint/2010/main" val="308490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 Provided </a:t>
            </a:r>
          </a:p>
        </p:txBody>
      </p:sp>
      <p:sp>
        <p:nvSpPr>
          <p:cNvPr id="3" name="Content Placeholder 2"/>
          <p:cNvSpPr>
            <a:spLocks noGrp="1"/>
          </p:cNvSpPr>
          <p:nvPr>
            <p:ph idx="4294967295"/>
          </p:nvPr>
        </p:nvSpPr>
        <p:spPr>
          <a:xfrm>
            <a:off x="792552" y="2027538"/>
            <a:ext cx="10753725" cy="3767137"/>
          </a:xfrm>
        </p:spPr>
        <p:txBody>
          <a:bodyPr vert="horz" lIns="91440" tIns="45720" rIns="91440" bIns="45720" rtlCol="0" anchor="t">
            <a:normAutofit/>
          </a:bodyPr>
          <a:lstStyle/>
          <a:p>
            <a:pPr marL="0" indent="0">
              <a:buNone/>
            </a:pPr>
            <a:r>
              <a:rPr lang="en-US" dirty="0"/>
              <a:t>The meetup platform provides the following streaming API  : </a:t>
            </a:r>
          </a:p>
          <a:p>
            <a:pPr marL="0" indent="0">
              <a:buNone/>
            </a:pPr>
            <a:r>
              <a:rPr lang="en-US" dirty="0"/>
              <a:t>1. </a:t>
            </a:r>
            <a:r>
              <a:rPr lang="en-US" dirty="0" err="1"/>
              <a:t>rsvps</a:t>
            </a:r>
            <a:endParaRPr lang="en-US" dirty="0"/>
          </a:p>
          <a:p>
            <a:pPr marL="0" indent="0">
              <a:buNone/>
            </a:pPr>
            <a:r>
              <a:rPr lang="en-US" dirty="0"/>
              <a:t>2. </a:t>
            </a:r>
            <a:r>
              <a:rPr lang="en-US" dirty="0" err="1"/>
              <a:t>open_events</a:t>
            </a:r>
            <a:endParaRPr lang="en-US" dirty="0"/>
          </a:p>
          <a:p>
            <a:pPr marL="0" indent="0">
              <a:buNone/>
            </a:pPr>
            <a:r>
              <a:rPr lang="en-US" dirty="0"/>
              <a:t>3. photos </a:t>
            </a:r>
          </a:p>
          <a:p>
            <a:pPr marL="0" indent="0">
              <a:buNone/>
            </a:pPr>
            <a:r>
              <a:rPr lang="en-US" dirty="0"/>
              <a:t>4. </a:t>
            </a:r>
            <a:r>
              <a:rPr lang="en-US" dirty="0" err="1"/>
              <a:t>open_venues</a:t>
            </a:r>
            <a:r>
              <a:rPr lang="en-US" dirty="0"/>
              <a:t> </a:t>
            </a:r>
          </a:p>
          <a:p>
            <a:pPr marL="0" indent="0">
              <a:buNone/>
            </a:pPr>
            <a:r>
              <a:rPr lang="en-US" dirty="0"/>
              <a:t>5. </a:t>
            </a:r>
            <a:r>
              <a:rPr lang="en-US" dirty="0" err="1"/>
              <a:t>event_comments</a:t>
            </a:r>
            <a:r>
              <a:rPr lang="en-US" dirty="0"/>
              <a:t> </a:t>
            </a:r>
          </a:p>
          <a:p>
            <a:pPr marL="0" indent="0">
              <a:buNone/>
            </a:pPr>
            <a:r>
              <a:rPr lang="en-US"/>
              <a:t>We are using </a:t>
            </a:r>
            <a:r>
              <a:rPr lang="en-US" err="1"/>
              <a:t>rsvps</a:t>
            </a:r>
            <a:r>
              <a:rPr lang="en-US" dirty="0"/>
              <a:t> and </a:t>
            </a:r>
            <a:r>
              <a:rPr lang="en-US" err="1"/>
              <a:t>open_events</a:t>
            </a:r>
            <a:r>
              <a:rPr lang="en-US" dirty="0"/>
              <a:t> stream in our project.</a:t>
            </a:r>
          </a:p>
          <a:p>
            <a:pPr marL="0" indent="0">
              <a:buNone/>
            </a:pPr>
            <a:endParaRPr lang="en-US" dirty="0"/>
          </a:p>
        </p:txBody>
      </p:sp>
    </p:spTree>
    <p:extLst>
      <p:ext uri="{BB962C8B-B14F-4D97-AF65-F5344CB8AC3E}">
        <p14:creationId xmlns:p14="http://schemas.microsoft.com/office/powerpoint/2010/main" val="345016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Event Stream </a:t>
            </a:r>
          </a:p>
        </p:txBody>
      </p:sp>
      <p:sp>
        <p:nvSpPr>
          <p:cNvPr id="3" name="Content Placeholder 2"/>
          <p:cNvSpPr>
            <a:spLocks noGrp="1"/>
          </p:cNvSpPr>
          <p:nvPr>
            <p:ph idx="4294967295"/>
          </p:nvPr>
        </p:nvSpPr>
        <p:spPr>
          <a:xfrm>
            <a:off x="873425" y="1979014"/>
            <a:ext cx="10753725" cy="3767137"/>
          </a:xfrm>
        </p:spPr>
        <p:txBody>
          <a:bodyPr vert="horz" lIns="91440" tIns="45720" rIns="91440" bIns="45720" rtlCol="0" anchor="t">
            <a:normAutofit/>
          </a:bodyPr>
          <a:lstStyle/>
          <a:p>
            <a:pPr marL="0" indent="0">
              <a:buNone/>
            </a:pPr>
            <a:r>
              <a:rPr lang="en-US" dirty="0"/>
              <a:t>Some Major fields present </a:t>
            </a:r>
          </a:p>
          <a:p>
            <a:pPr marL="0" indent="0">
              <a:buNone/>
            </a:pPr>
            <a:r>
              <a:rPr lang="en-US" dirty="0"/>
              <a:t>1. Event details – id , name, url  , duration</a:t>
            </a:r>
          </a:p>
          <a:p>
            <a:pPr marL="0" indent="0">
              <a:buNone/>
            </a:pPr>
            <a:r>
              <a:rPr lang="en-US" dirty="0"/>
              <a:t>2. Venue details – city, country ,  </a:t>
            </a:r>
          </a:p>
          <a:p>
            <a:pPr marL="0" indent="0">
              <a:buNone/>
            </a:pPr>
            <a:r>
              <a:rPr lang="en-US" dirty="0"/>
              <a:t>3. Payment required  - In form of 0 or 1</a:t>
            </a:r>
          </a:p>
          <a:p>
            <a:pPr marL="0" indent="0">
              <a:buNone/>
            </a:pPr>
            <a:r>
              <a:rPr lang="en-US" dirty="0"/>
              <a:t>4. Event category –For example  '</a:t>
            </a:r>
            <a:r>
              <a:rPr lang="en-US" dirty="0">
                <a:solidFill>
                  <a:srgbClr val="008000"/>
                </a:solidFill>
                <a:latin typeface="Calibri Light" charset="0"/>
              </a:rPr>
              <a:t>tech'</a:t>
            </a:r>
            <a:r>
              <a:rPr lang="en-US" dirty="0"/>
              <a:t>, '</a:t>
            </a:r>
            <a:r>
              <a:rPr lang="en-US" dirty="0">
                <a:solidFill>
                  <a:srgbClr val="008000"/>
                </a:solidFill>
                <a:latin typeface="Calibri Light" charset="0"/>
              </a:rPr>
              <a:t>career-business', 'fitness' ,</a:t>
            </a:r>
            <a:r>
              <a:rPr lang="en-US" dirty="0">
                <a:solidFill>
                  <a:srgbClr val="262626"/>
                </a:solidFill>
                <a:latin typeface="Calibri Light" charset="0"/>
              </a:rPr>
              <a:t>'</a:t>
            </a:r>
            <a:r>
              <a:rPr lang="en-US" dirty="0">
                <a:solidFill>
                  <a:srgbClr val="008000"/>
                </a:solidFill>
                <a:latin typeface="Calibri Light" charset="0"/>
              </a:rPr>
              <a:t>socializing'</a:t>
            </a:r>
            <a:endParaRPr lang="en-US" dirty="0">
              <a:solidFill>
                <a:srgbClr val="262626"/>
              </a:solidFill>
              <a:latin typeface="Calibri Light" charset="0"/>
            </a:endParaRPr>
          </a:p>
          <a:p>
            <a:pPr marL="0" indent="0">
              <a:buNone/>
            </a:pPr>
            <a:r>
              <a:rPr lang="en-US" dirty="0"/>
              <a:t>5. status of event</a:t>
            </a:r>
          </a:p>
          <a:p>
            <a:pPr marL="0" indent="0">
              <a:buNone/>
            </a:pPr>
            <a:r>
              <a:rPr lang="en-US" dirty="0"/>
              <a:t>6. Group details – name , id , url  of the organizing group </a:t>
            </a:r>
          </a:p>
        </p:txBody>
      </p:sp>
    </p:spTree>
    <p:extLst>
      <p:ext uri="{BB962C8B-B14F-4D97-AF65-F5344CB8AC3E}">
        <p14:creationId xmlns:p14="http://schemas.microsoft.com/office/powerpoint/2010/main" val="211642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Stream </a:t>
            </a:r>
          </a:p>
        </p:txBody>
      </p:sp>
      <p:sp>
        <p:nvSpPr>
          <p:cNvPr id="3" name="Content Placeholder 2"/>
          <p:cNvSpPr>
            <a:spLocks noGrp="1"/>
          </p:cNvSpPr>
          <p:nvPr>
            <p:ph idx="4294967295"/>
          </p:nvPr>
        </p:nvSpPr>
        <p:spPr>
          <a:xfrm>
            <a:off x="776377" y="1979014"/>
            <a:ext cx="10753725" cy="3767137"/>
          </a:xfrm>
        </p:spPr>
        <p:txBody>
          <a:bodyPr vert="horz" lIns="91440" tIns="45720" rIns="91440" bIns="45720" rtlCol="0" anchor="t">
            <a:normAutofit/>
          </a:bodyPr>
          <a:lstStyle/>
          <a:p>
            <a:pPr marL="0" indent="0">
              <a:buNone/>
            </a:pPr>
            <a:r>
              <a:rPr lang="en-US" dirty="0"/>
              <a:t>Some Major fields present </a:t>
            </a:r>
          </a:p>
          <a:p>
            <a:pPr marL="0" indent="0">
              <a:buNone/>
            </a:pPr>
            <a:r>
              <a:rPr lang="en-US" dirty="0"/>
              <a:t>1. Event details – event id , name , </a:t>
            </a:r>
            <a:r>
              <a:rPr lang="en-US" dirty="0" err="1"/>
              <a:t>url</a:t>
            </a:r>
            <a:r>
              <a:rPr lang="en-US" dirty="0"/>
              <a:t> , time</a:t>
            </a:r>
          </a:p>
          <a:p>
            <a:pPr marL="0" indent="0">
              <a:buNone/>
            </a:pPr>
            <a:r>
              <a:rPr lang="en-US" dirty="0"/>
              <a:t>2. Response – Yes, No </a:t>
            </a:r>
          </a:p>
          <a:p>
            <a:pPr marL="0" indent="0">
              <a:buNone/>
            </a:pPr>
            <a:r>
              <a:rPr lang="en-US" dirty="0"/>
              <a:t>3. Member details – name , id , photo  </a:t>
            </a:r>
          </a:p>
          <a:p>
            <a:pPr marL="0" indent="0">
              <a:buNone/>
            </a:pPr>
            <a:r>
              <a:rPr lang="en-US" dirty="0"/>
              <a:t>4.Venue details – exact  location of the event  </a:t>
            </a:r>
          </a:p>
          <a:p>
            <a:pPr marL="0" indent="0">
              <a:buNone/>
            </a:pPr>
            <a:r>
              <a:rPr lang="en-US" dirty="0"/>
              <a:t>5. Group details -  Organizing group information like group name, id, categories tagged to group.</a:t>
            </a:r>
          </a:p>
          <a:p>
            <a:pPr marL="0" indent="0">
              <a:buNone/>
            </a:pPr>
            <a:r>
              <a:rPr lang="en-US" dirty="0"/>
              <a:t> </a:t>
            </a:r>
          </a:p>
        </p:txBody>
      </p:sp>
    </p:spTree>
    <p:extLst>
      <p:ext uri="{BB962C8B-B14F-4D97-AF65-F5344CB8AC3E}">
        <p14:creationId xmlns:p14="http://schemas.microsoft.com/office/powerpoint/2010/main" val="413124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4.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3.xml><?xml version="1.0" encoding="utf-8"?>
<ds:datastoreItem xmlns:ds="http://schemas.openxmlformats.org/officeDocument/2006/customXml" ds:itemID="{FF71E0A8-DA6F-4DC5-84AA-9AE90625C277}">
  <ds:schemaRef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259</Words>
  <Application>Microsoft Office PowerPoint</Application>
  <PresentationFormat>Widescreen</PresentationFormat>
  <Paragraphs>146</Paragraphs>
  <Slides>54</Slides>
  <Notes>54</Notes>
  <HiddenSlides>0</HiddenSlides>
  <MMClips>0</MMClips>
  <ScaleCrop>false</ScaleCrop>
  <HeadingPairs>
    <vt:vector size="4" baseType="variant">
      <vt:variant>
        <vt:lpstr>Theme</vt:lpstr>
      </vt:variant>
      <vt:variant>
        <vt:i4>4</vt:i4>
      </vt:variant>
      <vt:variant>
        <vt:lpstr>Slide Titles</vt:lpstr>
      </vt:variant>
      <vt:variant>
        <vt:i4>54</vt:i4>
      </vt:variant>
    </vt:vector>
  </HeadingPairs>
  <TitlesOfParts>
    <vt:vector size="58" baseType="lpstr">
      <vt:lpstr>2_Metropolitan</vt:lpstr>
      <vt:lpstr>1_Metropolitan</vt:lpstr>
      <vt:lpstr>Metropolitan</vt:lpstr>
      <vt:lpstr>3_Metropolitan</vt:lpstr>
      <vt:lpstr>Real-time Analytics with Storm over Streaming Data from meetup.com</vt:lpstr>
      <vt:lpstr>Introduction</vt:lpstr>
      <vt:lpstr>Stream Processing &amp; it's challenges</vt:lpstr>
      <vt:lpstr>Apache Storm</vt:lpstr>
      <vt:lpstr>Apache Storm – contd...</vt:lpstr>
      <vt:lpstr>Meetup Platform </vt:lpstr>
      <vt:lpstr>Stream API Provided </vt:lpstr>
      <vt:lpstr>Open Event Stream </vt:lpstr>
      <vt:lpstr>RSVP Stream </vt:lpstr>
      <vt:lpstr>Distinct Count of stream elements</vt:lpstr>
      <vt:lpstr>Distinct Count</vt:lpstr>
      <vt:lpstr>Distinct Count – Topology</vt:lpstr>
      <vt:lpstr>Distinct Count – Exact Count</vt:lpstr>
      <vt:lpstr>Distinct Count – Durand-Flajolet Algorithm</vt:lpstr>
      <vt:lpstr>Final Topology Output</vt:lpstr>
      <vt:lpstr>Upcoming events </vt:lpstr>
      <vt:lpstr>Location specific upcoming event on a given date</vt:lpstr>
      <vt:lpstr>Location based upcoming events - Topology</vt:lpstr>
      <vt:lpstr>Upcoming Events on a date – Demonstration</vt:lpstr>
      <vt:lpstr>Stream Sampling</vt:lpstr>
      <vt:lpstr>About Sampling </vt:lpstr>
      <vt:lpstr>Randomized Sampling</vt:lpstr>
      <vt:lpstr>Analytics using Sampling</vt:lpstr>
      <vt:lpstr>Sampling – Topology</vt:lpstr>
      <vt:lpstr>Results - Sampling</vt:lpstr>
      <vt:lpstr>Results – Uniform Sampling on each data field</vt:lpstr>
      <vt:lpstr>Bloom Filters</vt:lpstr>
      <vt:lpstr>Bloom Filter - Introduction</vt:lpstr>
      <vt:lpstr>Bloom Filter – Use Case</vt:lpstr>
      <vt:lpstr>Bloom Filter – Topologies</vt:lpstr>
      <vt:lpstr>Desired FPP vs Actual FPP</vt:lpstr>
      <vt:lpstr>Trending Events</vt:lpstr>
      <vt:lpstr>Trending Events</vt:lpstr>
      <vt:lpstr>Sliding Window</vt:lpstr>
      <vt:lpstr>Topology</vt:lpstr>
      <vt:lpstr>Data Observations</vt:lpstr>
      <vt:lpstr>Counting 1s in a Window </vt:lpstr>
      <vt:lpstr>DGIM Algorithm - Motivation</vt:lpstr>
      <vt:lpstr>DGIM Algorithm - Details</vt:lpstr>
      <vt:lpstr>DGIM Algorithm - Operations</vt:lpstr>
      <vt:lpstr>DGIM Algorithm – Use Case</vt:lpstr>
      <vt:lpstr>DGIM Algorithm – Example Run</vt:lpstr>
      <vt:lpstr>DGIM Algorithm – Error Rate Behavior</vt:lpstr>
      <vt:lpstr>Domain Analytics  </vt:lpstr>
      <vt:lpstr>City level Interest Groups based on events created</vt:lpstr>
      <vt:lpstr>City Interest Group Based on RSVPs</vt:lpstr>
      <vt:lpstr>Data Observations</vt:lpstr>
      <vt:lpstr>      Bangalore                         London</vt:lpstr>
      <vt:lpstr>Project Conclusions</vt:lpstr>
      <vt:lpstr> Accuracy of Durand Flajolet Approximation for unique Count</vt:lpstr>
      <vt:lpstr>Total processing duration per tuple – Distinct Count Problem</vt:lpstr>
      <vt:lpstr>Power Law distribution for event count against cities</vt:lpstr>
      <vt:lpstr>Thread level parallelism for Sampling topology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48</cp:revision>
  <dcterms:created xsi:type="dcterms:W3CDTF">2013-06-12T19:28:15Z</dcterms:created>
  <dcterms:modified xsi:type="dcterms:W3CDTF">2016-05-02T00:24:40Z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