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5" r:id="rId4"/>
    <p:sldId id="276" r:id="rId5"/>
    <p:sldId id="277" r:id="rId6"/>
    <p:sldId id="280" r:id="rId7"/>
    <p:sldId id="278" r:id="rId8"/>
    <p:sldId id="279" r:id="rId9"/>
    <p:sldId id="282" r:id="rId10"/>
    <p:sldId id="281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>
      <p:cViewPr varScale="1">
        <p:scale>
          <a:sx n="73" d="100"/>
          <a:sy n="73" d="100"/>
        </p:scale>
        <p:origin x="534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6/25/2016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6/25/2016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6/25/2016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Energy Optimization of Air-Conditioners using Heat-Maps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Team: </a:t>
            </a:r>
            <a:r>
              <a:rPr lang="en-IN" dirty="0" err="1" smtClean="0"/>
              <a:t>IIIoT</a:t>
            </a:r>
            <a:r>
              <a:rPr lang="en-IN" dirty="0" smtClean="0"/>
              <a:t>, IIIT Hyderabad</a:t>
            </a:r>
          </a:p>
          <a:p>
            <a:endParaRPr lang="en-IN" dirty="0" smtClean="0"/>
          </a:p>
          <a:p>
            <a:r>
              <a:rPr lang="en-IN" sz="1400" i="1" dirty="0" err="1" smtClean="0"/>
              <a:t>Rhishi</a:t>
            </a:r>
            <a:r>
              <a:rPr lang="en-IN" sz="1400" i="1" dirty="0" smtClean="0"/>
              <a:t> </a:t>
            </a:r>
            <a:r>
              <a:rPr lang="en-IN" sz="1400" i="1" dirty="0" err="1" smtClean="0"/>
              <a:t>Pratap</a:t>
            </a:r>
            <a:r>
              <a:rPr lang="en-IN" sz="1400" i="1" dirty="0" smtClean="0"/>
              <a:t> Singh, </a:t>
            </a:r>
            <a:r>
              <a:rPr lang="en-IN" sz="1400" i="1" dirty="0" err="1" smtClean="0"/>
              <a:t>Upender</a:t>
            </a:r>
            <a:r>
              <a:rPr lang="en-IN" sz="1400" i="1" dirty="0" smtClean="0"/>
              <a:t> </a:t>
            </a:r>
            <a:r>
              <a:rPr lang="en-IN" sz="1400" i="1" dirty="0" smtClean="0"/>
              <a:t>Reddy, Siddharth Mehrotra and </a:t>
            </a:r>
            <a:r>
              <a:rPr lang="en-IN" sz="1400" i="1" dirty="0" err="1" smtClean="0"/>
              <a:t>Dr.</a:t>
            </a:r>
            <a:r>
              <a:rPr lang="en-IN" sz="1400" i="1" dirty="0" smtClean="0"/>
              <a:t> Sachin </a:t>
            </a:r>
            <a:r>
              <a:rPr lang="en-IN" sz="1400" i="1" dirty="0" err="1" smtClean="0"/>
              <a:t>Chaudhari</a:t>
            </a:r>
            <a:endParaRPr sz="1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6044113"/>
            <a:ext cx="860675" cy="8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5840" y="2564904"/>
            <a:ext cx="2627784" cy="1143000"/>
          </a:xfrm>
        </p:spPr>
        <p:txBody>
          <a:bodyPr/>
          <a:lstStyle/>
          <a:p>
            <a:r>
              <a:rPr lang="en-IN" dirty="0" smtClean="0"/>
              <a:t>Thanks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37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Pitch-up Idea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come up with a solution which can manage the energy consumption of </a:t>
            </a:r>
            <a:r>
              <a:rPr lang="en-IN" dirty="0" err="1" smtClean="0"/>
              <a:t>Acs</a:t>
            </a:r>
            <a:r>
              <a:rPr lang="en-IN" dirty="0" smtClean="0"/>
              <a:t>.</a:t>
            </a:r>
            <a:endParaRPr dirty="0"/>
          </a:p>
          <a:p>
            <a:r>
              <a:rPr lang="en-IN" dirty="0" smtClean="0"/>
              <a:t>Understanding  the distribution of cooling in an area.</a:t>
            </a:r>
            <a:endParaRPr dirty="0"/>
          </a:p>
          <a:p>
            <a:r>
              <a:rPr lang="en-IN" dirty="0" smtClean="0"/>
              <a:t>Energy optimization with even distribution of </a:t>
            </a:r>
            <a:r>
              <a:rPr lang="en-IN" dirty="0" smtClean="0"/>
              <a:t>cooling.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Solution- Built UP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Sensor Deployment: Audi-02, CDS, </a:t>
            </a:r>
            <a:r>
              <a:rPr lang="en-IN" dirty="0" err="1" smtClean="0"/>
              <a:t>IISc</a:t>
            </a:r>
            <a:endParaRPr lang="en-IN" dirty="0" smtClean="0"/>
          </a:p>
          <a:p>
            <a:r>
              <a:rPr lang="en-IN" dirty="0" smtClean="0"/>
              <a:t>Component Used: </a:t>
            </a:r>
            <a:r>
              <a:rPr lang="en-IN" dirty="0" smtClean="0"/>
              <a:t>Raspberry </a:t>
            </a:r>
            <a:r>
              <a:rPr lang="en-IN" dirty="0" smtClean="0"/>
              <a:t>Pi, DHT 11</a:t>
            </a:r>
          </a:p>
          <a:p>
            <a:r>
              <a:rPr lang="en-IN" dirty="0" smtClean="0"/>
              <a:t>Analytics Platform: Services Bus Queue (</a:t>
            </a:r>
            <a:r>
              <a:rPr lang="en-IN" dirty="0" err="1" smtClean="0"/>
              <a:t>IoT</a:t>
            </a:r>
            <a:r>
              <a:rPr lang="en-IN" dirty="0" smtClean="0"/>
              <a:t> Hub) by Microsoft Azure and </a:t>
            </a:r>
            <a:r>
              <a:rPr lang="en-IN" dirty="0" smtClean="0"/>
              <a:t>ThingSpeak </a:t>
            </a:r>
            <a:r>
              <a:rPr lang="en-IN" dirty="0" smtClean="0"/>
              <a:t>API.</a:t>
            </a:r>
          </a:p>
          <a:p>
            <a:r>
              <a:rPr lang="en-IN" dirty="0" smtClean="0"/>
              <a:t>Programming Language: Python, P.</a:t>
            </a:r>
          </a:p>
          <a:p>
            <a:r>
              <a:rPr lang="en-IN" dirty="0" smtClean="0"/>
              <a:t>Operating System: Ubuntu 14.0 LTS.</a:t>
            </a:r>
          </a:p>
          <a:p>
            <a:r>
              <a:rPr lang="en-IN" dirty="0" smtClean="0"/>
              <a:t>Communication Channel over API: TCP/IP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938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i00.i.aliimg.com/wsphoto/v0/522268110/5-PCS-LOT-Single-Bus-DHT11-Digital-Temperature-and-Humidity-Sensor-DHT11-Probe-090345.jpg"/>
          <p:cNvSpPr>
            <a:spLocks noChangeAspect="1" noChangeArrowheads="1"/>
          </p:cNvSpPr>
          <p:nvPr/>
        </p:nvSpPr>
        <p:spPr bwMode="auto">
          <a:xfrm>
            <a:off x="1991544" y="1772816"/>
            <a:ext cx="2232248" cy="223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811560"/>
          </a:xfrm>
        </p:spPr>
        <p:txBody>
          <a:bodyPr/>
          <a:lstStyle/>
          <a:p>
            <a:pPr algn="ctr"/>
            <a:r>
              <a:rPr lang="en-IN" dirty="0" smtClean="0"/>
              <a:t>Architecture 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667" l="2167" r="95667">
                        <a14:foregroundMark x1="27833" y1="62667" x2="27833" y2="62667"/>
                        <a14:foregroundMark x1="19667" y1="65667" x2="19667" y2="65667"/>
                        <a14:foregroundMark x1="17500" y1="78000" x2="17500" y2="78000"/>
                        <a14:foregroundMark x1="12500" y1="73000" x2="12500" y2="73000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4453" y="1412776"/>
            <a:ext cx="1269179" cy="12691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856" y="2629669"/>
            <a:ext cx="1713558" cy="21528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667" l="2167" r="95667">
                        <a14:foregroundMark x1="27833" y1="62667" x2="27833" y2="62667"/>
                        <a14:foregroundMark x1="19667" y1="65667" x2="19667" y2="65667"/>
                        <a14:foregroundMark x1="17500" y1="78000" x2="17500" y2="78000"/>
                        <a14:foregroundMark x1="12500" y1="73000" x2="12500" y2="73000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5656" y="3248980"/>
            <a:ext cx="1269179" cy="12691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667" l="2167" r="95667">
                        <a14:foregroundMark x1="27833" y1="62667" x2="27833" y2="62667"/>
                        <a14:foregroundMark x1="19667" y1="65667" x2="19667" y2="65667"/>
                        <a14:foregroundMark x1="17500" y1="78000" x2="17500" y2="78000"/>
                        <a14:foregroundMark x1="12500" y1="73000" x2="12500" y2="73000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1174" y="5085184"/>
            <a:ext cx="1269179" cy="1269179"/>
          </a:xfrm>
          <a:prstGeom prst="rect">
            <a:avLst/>
          </a:prstGeom>
        </p:spPr>
      </p:pic>
      <p:cxnSp>
        <p:nvCxnSpPr>
          <p:cNvPr id="28" name="Elbow Connector 27"/>
          <p:cNvCxnSpPr/>
          <p:nvPr/>
        </p:nvCxnSpPr>
        <p:spPr>
          <a:xfrm rot="10800000">
            <a:off x="3435532" y="1201783"/>
            <a:ext cx="68181" cy="4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2783632" y="1913713"/>
            <a:ext cx="2232248" cy="13096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9" idx="1"/>
          </p:cNvCxnSpPr>
          <p:nvPr/>
        </p:nvCxnSpPr>
        <p:spPr>
          <a:xfrm>
            <a:off x="2884835" y="3706092"/>
            <a:ext cx="1915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2884835" y="4005071"/>
            <a:ext cx="1915021" cy="1512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70400" y1="51200" x2="70400" y2="51200"/>
                        <a14:foregroundMark x1="60000" y1="45200" x2="60000" y2="45200"/>
                        <a14:foregroundMark x1="60000" y1="45200" x2="60000" y2="45200"/>
                        <a14:foregroundMark x1="60000" y1="45200" x2="60000" y2="45200"/>
                        <a14:foregroundMark x1="60000" y1="45200" x2="60000" y2="45200"/>
                        <a14:foregroundMark x1="72000" y1="53200" x2="70400" y2="54400"/>
                        <a14:foregroundMark x1="70400" y1="54400" x2="74400" y2="68400"/>
                        <a14:foregroundMark x1="69200" y1="68000" x2="60400" y2="67200"/>
                        <a14:foregroundMark x1="39600" y1="66800" x2="39600" y2="66800"/>
                        <a14:foregroundMark x1="39200" y1="66800" x2="46800" y2="66800"/>
                        <a14:foregroundMark x1="54800" y1="69600" x2="54800" y2="69600"/>
                        <a14:foregroundMark x1="54800" y1="69600" x2="66000" y2="64800"/>
                        <a14:foregroundMark x1="66800" y1="64800" x2="66000" y2="58800"/>
                        <a14:foregroundMark x1="54400" y1="47200" x2="54400" y2="47200"/>
                        <a14:foregroundMark x1="54400" y1="47200" x2="46800" y2="47200"/>
                        <a14:foregroundMark x1="45600" y1="46400" x2="47600" y2="43200"/>
                        <a14:foregroundMark x1="50800" y1="43200" x2="52400" y2="40800"/>
                        <a14:foregroundMark x1="54800" y1="39600" x2="58000" y2="39200"/>
                        <a14:foregroundMark x1="60400" y1="39200" x2="62400" y2="39200"/>
                        <a14:foregroundMark x1="63600" y1="39200" x2="66800" y2="39200"/>
                        <a14:foregroundMark x1="69600" y1="44400" x2="69600" y2="44400"/>
                        <a14:foregroundMark x1="70400" y1="44400" x2="70400" y2="44400"/>
                        <a14:foregroundMark x1="77200" y1="48400" x2="80800" y2="48800"/>
                        <a14:foregroundMark x1="80000" y1="49600" x2="80000" y2="56800"/>
                        <a14:foregroundMark x1="80000" y1="57600" x2="80000" y2="57600"/>
                        <a14:foregroundMark x1="80800" y1="58000" x2="80800" y2="58000"/>
                        <a14:foregroundMark x1="80000" y1="59200" x2="80000" y2="59200"/>
                        <a14:foregroundMark x1="78800" y1="60000" x2="76000" y2="61200"/>
                        <a14:foregroundMark x1="75200" y1="61200" x2="75200" y2="61200"/>
                        <a14:foregroundMark x1="76400" y1="61200" x2="78400" y2="64000"/>
                        <a14:foregroundMark x1="78400" y1="66000" x2="76400" y2="66000"/>
                        <a14:foregroundMark x1="71600" y1="66000" x2="71600" y2="66000"/>
                        <a14:foregroundMark x1="70800" y1="66000" x2="66800" y2="67200"/>
                        <a14:foregroundMark x1="51200" y1="67200" x2="49600" y2="65600"/>
                        <a14:foregroundMark x1="46400" y1="64800" x2="42800" y2="64000"/>
                        <a14:foregroundMark x1="39200" y1="64000" x2="36400" y2="63600"/>
                        <a14:foregroundMark x1="38400" y1="62400" x2="45200" y2="58800"/>
                        <a14:foregroundMark x1="56800" y1="55600" x2="56800" y2="556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8308" y="1899705"/>
            <a:ext cx="1337642" cy="133764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5950" y="2194580"/>
            <a:ext cx="1497534" cy="78620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0" y="2263903"/>
            <a:ext cx="1393394" cy="73153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8308" y="4005071"/>
            <a:ext cx="4017881" cy="850632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9768408" y="2974759"/>
            <a:ext cx="6587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b="1" dirty="0"/>
              <a:t>+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7841" y="1268760"/>
            <a:ext cx="161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IIIoT</a:t>
            </a:r>
            <a:r>
              <a:rPr lang="en-IN" dirty="0" smtClean="0"/>
              <a:t>/Sensor01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1015332" y="4953537"/>
            <a:ext cx="161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IIIoT</a:t>
            </a:r>
            <a:r>
              <a:rPr lang="en-IN" dirty="0" smtClean="0"/>
              <a:t>/Sensor03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1077841" y="3113258"/>
            <a:ext cx="161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IIIoT</a:t>
            </a:r>
            <a:r>
              <a:rPr lang="en-IN" dirty="0" smtClean="0"/>
              <a:t>/Sensor02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3016544" y="1631109"/>
            <a:ext cx="1614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MQTT Protocol</a:t>
            </a:r>
            <a:endParaRPr lang="en-IN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984454" y="5508433"/>
            <a:ext cx="1614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MQTT Protocol</a:t>
            </a:r>
            <a:endParaRPr lang="en-IN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954693" y="3419618"/>
            <a:ext cx="1614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MQTT Protocol</a:t>
            </a:r>
            <a:endParaRPr lang="en-IN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845374" y="4780541"/>
            <a:ext cx="186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IIIoT</a:t>
            </a:r>
            <a:r>
              <a:rPr lang="en-IN" dirty="0" smtClean="0"/>
              <a:t>/RasberryPi3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8046381" y="1707715"/>
            <a:ext cx="411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Windows Azure Service Bus Analytics 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8106441" y="4990841"/>
            <a:ext cx="411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</a:t>
            </a:r>
            <a:r>
              <a:rPr lang="en-IN" dirty="0" smtClean="0"/>
              <a:t>ThingSpeak </a:t>
            </a:r>
            <a:r>
              <a:rPr lang="en-IN" dirty="0" smtClean="0"/>
              <a:t>API (Heat Map)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513414" y="4293096"/>
            <a:ext cx="13107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36" idx="1"/>
          </p:cNvCxnSpPr>
          <p:nvPr/>
        </p:nvCxnSpPr>
        <p:spPr>
          <a:xfrm flipV="1">
            <a:off x="6513414" y="2568526"/>
            <a:ext cx="1404894" cy="72939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31904" y="602128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C000"/>
                </a:solidFill>
              </a:rPr>
              <a:t>Actuator</a:t>
            </a:r>
            <a:endParaRPr lang="en-IN" dirty="0">
              <a:solidFill>
                <a:srgbClr val="FFC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656635" y="5175507"/>
            <a:ext cx="0" cy="8457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97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960" y="260648"/>
            <a:ext cx="6263680" cy="667544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 Mathematical Model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7" y="18945"/>
            <a:ext cx="4763966" cy="6839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9370" t="62015" r="66794" b="30110"/>
          <a:stretch/>
        </p:blipFill>
        <p:spPr>
          <a:xfrm>
            <a:off x="5879976" y="2060848"/>
            <a:ext cx="5400600" cy="1728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9561" t="61812" r="64389" b="31298"/>
          <a:stretch/>
        </p:blipFill>
        <p:spPr>
          <a:xfrm>
            <a:off x="5879976" y="4509120"/>
            <a:ext cx="5389944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7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739552"/>
          </a:xfrm>
        </p:spPr>
        <p:txBody>
          <a:bodyPr/>
          <a:lstStyle/>
          <a:p>
            <a:pPr algn="ctr"/>
            <a:r>
              <a:rPr lang="en-IN" dirty="0" smtClean="0"/>
              <a:t>Results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412776"/>
            <a:ext cx="6774160" cy="508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6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0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4" y="0"/>
            <a:ext cx="12164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0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Societal Impact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Pharmaceutical Industry.</a:t>
            </a:r>
          </a:p>
          <a:p>
            <a:r>
              <a:rPr lang="en-IN" dirty="0" smtClean="0"/>
              <a:t>Energy efficiency.</a:t>
            </a:r>
          </a:p>
          <a:p>
            <a:r>
              <a:rPr lang="en-IN" dirty="0" smtClean="0"/>
              <a:t>Smart Building.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53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158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Candara</vt:lpstr>
      <vt:lpstr>Consolas</vt:lpstr>
      <vt:lpstr>Wingdings</vt:lpstr>
      <vt:lpstr>Tech Computer 16x9</vt:lpstr>
      <vt:lpstr>Energy Optimization of Air-Conditioners using Heat-Maps</vt:lpstr>
      <vt:lpstr>Pitch-up Idea</vt:lpstr>
      <vt:lpstr>Solution- Built UP</vt:lpstr>
      <vt:lpstr>Architecture </vt:lpstr>
      <vt:lpstr> Mathematical Model</vt:lpstr>
      <vt:lpstr>Results</vt:lpstr>
      <vt:lpstr>PowerPoint Presentation</vt:lpstr>
      <vt:lpstr>PowerPoint Presentation</vt:lpstr>
      <vt:lpstr>Societal Impact</vt:lpstr>
      <vt:lpstr>Thanks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2016-06-24T18:13:59Z</dcterms:created>
  <dcterms:modified xsi:type="dcterms:W3CDTF">2016-06-25T05:53:57Z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