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20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15327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1375450" y="728175"/>
            <a:ext cx="6588300" cy="36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 Smart Transportation</a:t>
            </a:r>
          </a:p>
          <a:p>
            <a:pPr lvl="0">
              <a:spcBef>
                <a:spcPts val="0"/>
              </a:spcBef>
              <a:buNone/>
            </a:pPr>
            <a:endParaRPr sz="4800"/>
          </a:p>
          <a:p>
            <a:pPr lvl="0">
              <a:spcBef>
                <a:spcPts val="0"/>
              </a:spcBef>
              <a:buNone/>
            </a:pPr>
            <a:endParaRPr sz="4800"/>
          </a:p>
          <a:p>
            <a:pPr lv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DREAM Team [Team 19]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Abhilash K, Ravikant, </a:t>
            </a:r>
            <a:r>
              <a:rPr lang="en" sz="3000"/>
              <a:t>Rajrup,Amogh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/>
        </p:nvSpPr>
        <p:spPr>
          <a:xfrm>
            <a:off x="510150" y="1460575"/>
            <a:ext cx="8071800" cy="3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601000" y="300500"/>
            <a:ext cx="8071800" cy="6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Future Work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712825" y="1222975"/>
            <a:ext cx="7945800" cy="332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Generate alerts for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sz="1150">
                <a:solidFill>
                  <a:schemeClr val="dk1"/>
                </a:solidFill>
              </a:rPr>
              <a:t>driver drowsiness,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sz="1150">
                <a:solidFill>
                  <a:schemeClr val="dk1"/>
                </a:solidFill>
              </a:rPr>
              <a:t>vehicle theft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sz="1150">
                <a:solidFill>
                  <a:schemeClr val="dk1"/>
                </a:solidFill>
              </a:rPr>
              <a:t> Accidents using more parameters like air bag deployment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150">
              <a:solidFill>
                <a:schemeClr val="dk1"/>
              </a:solidFill>
            </a:endParaRPr>
          </a:p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Char char="●"/>
            </a:pPr>
            <a:r>
              <a:rPr lang="en" sz="1150">
                <a:solidFill>
                  <a:schemeClr val="dk1"/>
                </a:solidFill>
              </a:rPr>
              <a:t>sends notifications of imminent maintenance issues.</a:t>
            </a:r>
          </a:p>
          <a:p>
            <a:pPr lvl="0" rtl="0">
              <a:spcBef>
                <a:spcPts val="0"/>
              </a:spcBef>
              <a:buNone/>
            </a:pPr>
            <a:endParaRPr sz="1150">
              <a:solidFill>
                <a:schemeClr val="dk1"/>
              </a:solidFill>
            </a:endParaRPr>
          </a:p>
          <a:p>
            <a:pPr marL="457200" lvl="0" indent="-301625" rtl="0">
              <a:spcBef>
                <a:spcPts val="0"/>
              </a:spcBef>
              <a:buClr>
                <a:schemeClr val="dk1"/>
              </a:buClr>
              <a:buSzPct val="95833"/>
              <a:buChar char="●"/>
            </a:pPr>
            <a:r>
              <a:rPr lang="en" sz="1150">
                <a:solidFill>
                  <a:schemeClr val="dk1"/>
                </a:solidFill>
              </a:rPr>
              <a:t>More convenience by providing notifications for </a:t>
            </a:r>
          </a:p>
          <a:p>
            <a:pPr marL="914400" lvl="1" indent="-301625" rtl="0">
              <a:spcBef>
                <a:spcPts val="0"/>
              </a:spcBef>
              <a:buClr>
                <a:schemeClr val="dk1"/>
              </a:buClr>
              <a:buSzPct val="95833"/>
              <a:buChar char="○"/>
            </a:pPr>
            <a:r>
              <a:rPr lang="en" sz="1150">
                <a:solidFill>
                  <a:schemeClr val="dk1"/>
                </a:solidFill>
              </a:rPr>
              <a:t>weather conditions,</a:t>
            </a:r>
          </a:p>
          <a:p>
            <a:pPr marL="914400" lvl="1" indent="-301625" rtl="0">
              <a:spcBef>
                <a:spcPts val="0"/>
              </a:spcBef>
              <a:buClr>
                <a:schemeClr val="dk1"/>
              </a:buClr>
              <a:buSzPct val="95833"/>
              <a:buChar char="○"/>
            </a:pPr>
            <a:r>
              <a:rPr lang="en" sz="1150">
                <a:solidFill>
                  <a:schemeClr val="dk1"/>
                </a:solidFill>
              </a:rPr>
              <a:t> scenic spots</a:t>
            </a:r>
          </a:p>
          <a:p>
            <a:pPr marL="914400" lvl="1" indent="-301625" rtl="0">
              <a:spcBef>
                <a:spcPts val="0"/>
              </a:spcBef>
              <a:buClr>
                <a:schemeClr val="dk1"/>
              </a:buClr>
              <a:buSzPct val="95833"/>
              <a:buChar char="○"/>
            </a:pPr>
            <a:r>
              <a:rPr lang="en" sz="1150">
                <a:solidFill>
                  <a:schemeClr val="dk1"/>
                </a:solidFill>
              </a:rPr>
              <a:t> gasoline stations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496175" y="852575"/>
            <a:ext cx="8505000" cy="422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>
                <a:solidFill>
                  <a:schemeClr val="dk1"/>
                </a:solidFill>
              </a:rPr>
              <a:t>With smart transportation via IoT connected transportation assets you can:</a:t>
            </a:r>
          </a:p>
          <a:p>
            <a:pPr lvl="0">
              <a:spcBef>
                <a:spcPts val="0"/>
              </a:spcBef>
              <a:buNone/>
            </a:pPr>
            <a:endParaRPr b="1">
              <a:solidFill>
                <a:schemeClr val="dk1"/>
              </a:solidFill>
            </a:endParaRP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>
                <a:solidFill>
                  <a:schemeClr val="dk1"/>
                </a:solidFill>
              </a:rPr>
              <a:t>Send alerts to drivers and emergency responders:</a:t>
            </a:r>
          </a:p>
          <a:p>
            <a:pPr lvl="0" indent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If speed of vehicle crosses a certain speed limit trigger Camera to capture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snap of the street view in an interval of 2 secs. Send an Alert to subscribed    authority using MQTT broker at Azure Cloud.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>
                <a:solidFill>
                  <a:schemeClr val="dk1"/>
                </a:solidFill>
              </a:rPr>
              <a:t>Smart detector to detect accident and send emergency alert to MQTT broker at Azure Cloud.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>
                <a:solidFill>
                  <a:schemeClr val="dk1"/>
                </a:solidFill>
              </a:rPr>
              <a:t>Detect Servicing status of the Car using O2 Sensor </a:t>
            </a:r>
          </a:p>
          <a:p>
            <a:pPr lvl="0" rtl="0">
              <a:spcBef>
                <a:spcPts val="0"/>
              </a:spcBef>
              <a:buNone/>
            </a:pPr>
            <a:endParaRPr sz="1800" b="1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1800" b="1">
                <a:solidFill>
                  <a:schemeClr val="dk1"/>
                </a:solidFill>
              </a:rPr>
              <a:t>Provide visualization for different parameters</a:t>
            </a:r>
          </a:p>
          <a:p>
            <a:pPr lvl="0">
              <a:spcBef>
                <a:spcPts val="0"/>
              </a:spcBef>
              <a:buNone/>
            </a:pPr>
            <a:r>
              <a:rPr lang="en" sz="1100" b="1">
                <a:solidFill>
                  <a:schemeClr val="dk1"/>
                </a:solidFill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580025" y="83850"/>
            <a:ext cx="8071800" cy="6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The high level idea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 descr="little_p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674" y="3315800"/>
            <a:ext cx="1918950" cy="17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674" y="-34700"/>
            <a:ext cx="5103374" cy="29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 descr="NVD3-chart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900" y="3909549"/>
            <a:ext cx="2973200" cy="6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 descr="image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768" y="3770943"/>
            <a:ext cx="1066150" cy="106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5889900" y="4606400"/>
            <a:ext cx="3125700" cy="23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Visualization of time-series data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1000"/>
              <a:t>(Matplotlib Plot)</a:t>
            </a:r>
          </a:p>
        </p:txBody>
      </p:sp>
      <p:cxnSp>
        <p:nvCxnSpPr>
          <p:cNvPr id="70" name="Shape 70"/>
          <p:cNvCxnSpPr/>
          <p:nvPr/>
        </p:nvCxnSpPr>
        <p:spPr>
          <a:xfrm rot="10800000" flipH="1">
            <a:off x="1292875" y="4053400"/>
            <a:ext cx="2229300" cy="12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1" name="Shape 71"/>
          <p:cNvSpPr txBox="1"/>
          <p:nvPr/>
        </p:nvSpPr>
        <p:spPr>
          <a:xfrm>
            <a:off x="1397725" y="3376025"/>
            <a:ext cx="1425600" cy="6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RPM, Vehicle Speed, Odometer Reading, Throttle position,O2 sensor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008150" y="690437"/>
            <a:ext cx="1513500" cy="26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Road,speed limit</a:t>
            </a:r>
          </a:p>
        </p:txBody>
      </p:sp>
      <p:sp>
        <p:nvSpPr>
          <p:cNvPr id="73" name="Shape 73"/>
          <p:cNvSpPr txBox="1"/>
          <p:nvPr/>
        </p:nvSpPr>
        <p:spPr>
          <a:xfrm rot="920188">
            <a:off x="5317018" y="1207356"/>
            <a:ext cx="926700" cy="1567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Speed limit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pic>
        <p:nvPicPr>
          <p:cNvPr id="74" name="Shape 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1749" y="284949"/>
            <a:ext cx="935100" cy="935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Shape 75"/>
          <p:cNvCxnSpPr/>
          <p:nvPr/>
        </p:nvCxnSpPr>
        <p:spPr>
          <a:xfrm rot="10800000" flipH="1">
            <a:off x="1761100" y="1165675"/>
            <a:ext cx="27600" cy="6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6" name="Shape 76"/>
          <p:cNvCxnSpPr/>
          <p:nvPr/>
        </p:nvCxnSpPr>
        <p:spPr>
          <a:xfrm flipH="1">
            <a:off x="2145350" y="1104800"/>
            <a:ext cx="45600" cy="74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77"/>
          <p:cNvSpPr txBox="1"/>
          <p:nvPr/>
        </p:nvSpPr>
        <p:spPr>
          <a:xfrm rot="-5155296">
            <a:off x="1670590" y="1306694"/>
            <a:ext cx="679119" cy="5350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GPS coords.</a:t>
            </a:r>
          </a:p>
        </p:txBody>
      </p:sp>
      <p:sp>
        <p:nvSpPr>
          <p:cNvPr id="78" name="Shape 78"/>
          <p:cNvSpPr txBox="1"/>
          <p:nvPr/>
        </p:nvSpPr>
        <p:spPr>
          <a:xfrm rot="5637331">
            <a:off x="2256839" y="1370903"/>
            <a:ext cx="743671" cy="142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Street info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pic>
        <p:nvPicPr>
          <p:cNvPr id="79" name="Shape 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7100" y="614125"/>
            <a:ext cx="741000" cy="74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Shape 80"/>
          <p:cNvCxnSpPr>
            <a:endCxn id="79" idx="1"/>
          </p:cNvCxnSpPr>
          <p:nvPr/>
        </p:nvCxnSpPr>
        <p:spPr>
          <a:xfrm rot="10800000" flipH="1">
            <a:off x="2522900" y="984625"/>
            <a:ext cx="1744200" cy="9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81"/>
          <p:cNvSpPr txBox="1"/>
          <p:nvPr/>
        </p:nvSpPr>
        <p:spPr>
          <a:xfrm rot="-4839375">
            <a:off x="3222598" y="2418455"/>
            <a:ext cx="1858863" cy="13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Publish (speed)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7261000" y="2949125"/>
            <a:ext cx="1705200" cy="69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subscribe(log data)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TOPIC: </a:t>
            </a:r>
            <a:r>
              <a:rPr lang="en" sz="1000">
                <a:solidFill>
                  <a:schemeClr val="dk1"/>
                </a:solidFill>
              </a:rPr>
              <a:t>data/speed, data/throttle, data/gear-level</a:t>
            </a:r>
          </a:p>
        </p:txBody>
      </p:sp>
      <p:sp>
        <p:nvSpPr>
          <p:cNvPr id="83" name="Shape 83"/>
          <p:cNvSpPr txBox="1"/>
          <p:nvPr/>
        </p:nvSpPr>
        <p:spPr>
          <a:xfrm rot="-1368970">
            <a:off x="3812478" y="2966723"/>
            <a:ext cx="1859064" cy="1745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pic>
        <p:nvPicPr>
          <p:cNvPr id="84" name="Shape 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48475" y="781324"/>
            <a:ext cx="641099" cy="64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722500" y="515850"/>
            <a:ext cx="1066200" cy="17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Map API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2185600" y="105375"/>
            <a:ext cx="2578800" cy="30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1C4587"/>
                </a:solidFill>
              </a:rPr>
              <a:t>The high level Overview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11498" y="1461050"/>
            <a:ext cx="1324889" cy="7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 descr="Related image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66287" y="1881951"/>
            <a:ext cx="1230000" cy="5622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Shape 89"/>
          <p:cNvCxnSpPr>
            <a:endCxn id="79" idx="2"/>
          </p:cNvCxnSpPr>
          <p:nvPr/>
        </p:nvCxnSpPr>
        <p:spPr>
          <a:xfrm rot="10800000" flipH="1">
            <a:off x="4165100" y="1355125"/>
            <a:ext cx="472500" cy="22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0" name="Shape 90"/>
          <p:cNvCxnSpPr>
            <a:stCxn id="84" idx="1"/>
            <a:endCxn id="79" idx="3"/>
          </p:cNvCxnSpPr>
          <p:nvPr/>
        </p:nvCxnSpPr>
        <p:spPr>
          <a:xfrm rot="10800000">
            <a:off x="5008175" y="984574"/>
            <a:ext cx="1140300" cy="11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1" name="Shape 91"/>
          <p:cNvCxnSpPr/>
          <p:nvPr/>
        </p:nvCxnSpPr>
        <p:spPr>
          <a:xfrm>
            <a:off x="4843000" y="1195025"/>
            <a:ext cx="1586400" cy="44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2" name="Shape 92"/>
          <p:cNvCxnSpPr>
            <a:stCxn id="87" idx="1"/>
          </p:cNvCxnSpPr>
          <p:nvPr/>
        </p:nvCxnSpPr>
        <p:spPr>
          <a:xfrm rot="10800000">
            <a:off x="4717298" y="1313750"/>
            <a:ext cx="1594200" cy="51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4843000" y="2152450"/>
            <a:ext cx="1230000" cy="23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/>
          <p:nvPr/>
        </p:nvSpPr>
        <p:spPr>
          <a:xfrm rot="1026781">
            <a:off x="4968723" y="1600380"/>
            <a:ext cx="859451" cy="4595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ALERT</a:t>
            </a:r>
          </a:p>
        </p:txBody>
      </p:sp>
      <p:sp>
        <p:nvSpPr>
          <p:cNvPr id="95" name="Shape 95"/>
          <p:cNvSpPr txBox="1"/>
          <p:nvPr/>
        </p:nvSpPr>
        <p:spPr>
          <a:xfrm rot="-1878137">
            <a:off x="2747149" y="1159387"/>
            <a:ext cx="966600" cy="142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Street info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cxnSp>
        <p:nvCxnSpPr>
          <p:cNvPr id="96" name="Shape 96"/>
          <p:cNvCxnSpPr>
            <a:endCxn id="88" idx="3"/>
          </p:cNvCxnSpPr>
          <p:nvPr/>
        </p:nvCxnSpPr>
        <p:spPr>
          <a:xfrm flipH="1">
            <a:off x="2596287" y="1201894"/>
            <a:ext cx="1757400" cy="96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97"/>
          <p:cNvSpPr txBox="1"/>
          <p:nvPr/>
        </p:nvSpPr>
        <p:spPr>
          <a:xfrm rot="-1943854">
            <a:off x="2950985" y="1881895"/>
            <a:ext cx="859477" cy="4597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ALERT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447250" y="188700"/>
            <a:ext cx="6394500" cy="6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Storm Topology</a:t>
            </a:r>
          </a:p>
        </p:txBody>
      </p:sp>
      <p:sp>
        <p:nvSpPr>
          <p:cNvPr id="103" name="Shape 103"/>
          <p:cNvSpPr/>
          <p:nvPr/>
        </p:nvSpPr>
        <p:spPr>
          <a:xfrm>
            <a:off x="1488550" y="1425650"/>
            <a:ext cx="2089500" cy="120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1705175" y="1649275"/>
            <a:ext cx="1705200" cy="108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Spout ( Subscribed to current Speed )</a:t>
            </a:r>
          </a:p>
        </p:txBody>
      </p:sp>
      <p:sp>
        <p:nvSpPr>
          <p:cNvPr id="105" name="Shape 105"/>
          <p:cNvSpPr/>
          <p:nvPr/>
        </p:nvSpPr>
        <p:spPr>
          <a:xfrm>
            <a:off x="1488550" y="3443975"/>
            <a:ext cx="2089500" cy="120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692900" y="2234975"/>
            <a:ext cx="2089500" cy="1209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680700" y="3632650"/>
            <a:ext cx="1705200" cy="108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Spout ( Subscribed to Speed  Limit )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3578050" y="2030150"/>
            <a:ext cx="2250300" cy="42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" name="Shape 109"/>
          <p:cNvCxnSpPr>
            <a:stCxn id="105" idx="6"/>
          </p:cNvCxnSpPr>
          <p:nvPr/>
        </p:nvCxnSpPr>
        <p:spPr>
          <a:xfrm rot="10800000" flipH="1">
            <a:off x="3578050" y="3235775"/>
            <a:ext cx="2131500" cy="8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5885050" y="2360675"/>
            <a:ext cx="2131500" cy="108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Publish ALERT if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Speed &gt; Speed Limit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510150" y="1188025"/>
            <a:ext cx="8071800" cy="366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 Improved Safety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Maintain driver and vehicle safety with remote vehicle diagnostics that make it easier for service centers to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respond to driver drowsiness, vehicle theft, accidents, natural disasters, and requests for towing, repair, gasoline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supply, and tire changes.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 Higher Reliability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Avoid downtime and expensive unplanned repairs with a vehicle performance tracking system that sends notifications of imminent maintenance issues.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 More Conveniences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Enable drivers to access information on weather conditions, scenic spots, gasoline stations, rest stops, hotel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rates, restaurants, parking lots, etc.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601000" y="300500"/>
            <a:ext cx="8071800" cy="6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Expected social impact/business value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536100" y="1670225"/>
            <a:ext cx="8071800" cy="3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Sensor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OBD II Scanner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GPS ( from smartphone)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Camera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Software tools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Apollo MQTT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Apache Storm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601000" y="300500"/>
            <a:ext cx="8071800" cy="6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List of sensors/devices/software/tool chain 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/>
        </p:nvSpPr>
        <p:spPr>
          <a:xfrm>
            <a:off x="510150" y="1460575"/>
            <a:ext cx="8071800" cy="3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601000" y="300500"/>
            <a:ext cx="8071800" cy="6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Results/outcomes</a:t>
            </a:r>
          </a:p>
        </p:txBody>
      </p:sp>
      <p:pic>
        <p:nvPicPr>
          <p:cNvPr id="129" name="Shape 129" descr="spee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00" y="1263251"/>
            <a:ext cx="6320673" cy="3272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>
            <a:off x="510150" y="1460575"/>
            <a:ext cx="8071800" cy="339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601000" y="300500"/>
            <a:ext cx="8071800" cy="6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Results/outcomes</a:t>
            </a:r>
          </a:p>
        </p:txBody>
      </p:sp>
      <p:pic>
        <p:nvPicPr>
          <p:cNvPr id="136" name="Shape 136" descr="R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25" y="1027350"/>
            <a:ext cx="7487723" cy="387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601000" y="300500"/>
            <a:ext cx="8071800" cy="67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Results/outcomes</a:t>
            </a:r>
          </a:p>
        </p:txBody>
      </p:sp>
      <p:pic>
        <p:nvPicPr>
          <p:cNvPr id="1026" name="Picture 2" descr="D:\Abhilash\Pictures\Screenshots\Screenshot (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03670"/>
            <a:ext cx="6912768" cy="388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On-screen Show (16:9)</PresentationFormat>
  <Paragraphs>75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Abhilash Kishore</cp:lastModifiedBy>
  <cp:revision>1</cp:revision>
  <dcterms:modified xsi:type="dcterms:W3CDTF">2016-06-25T05:59:48Z</dcterms:modified>
</cp:coreProperties>
</file>