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2" r:id="rId5"/>
    <p:sldId id="263" r:id="rId6"/>
    <p:sldId id="264" r:id="rId7"/>
    <p:sldId id="265"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3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C4ED-BD93-8045-A329-381CE35FF78A}" type="datetimeFigureOut">
              <a:rPr lang="en-US" smtClean="0"/>
              <a:t>4/5/2024</a:t>
            </a:fld>
            <a:endParaRPr lang="en-US"/>
          </a:p>
        </p:txBody>
      </p:sp>
      <p:sp>
        <p:nvSpPr>
          <p:cNvPr id="104873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3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4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056F2-E6AF-8E47-93F0-70279A807E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US" dirty="0"/>
          </a:p>
        </p:txBody>
      </p:sp>
      <p:sp>
        <p:nvSpPr>
          <p:cNvPr id="1048606" name="Slide Number Placeholder 3"/>
          <p:cNvSpPr>
            <a:spLocks noGrp="1"/>
          </p:cNvSpPr>
          <p:nvPr>
            <p:ph type="sldNum" sz="quarter" idx="5"/>
          </p:nvPr>
        </p:nvSpPr>
        <p:spPr/>
        <p:txBody>
          <a:bodyPr/>
          <a:lstStyle/>
          <a:p>
            <a:fld id="{B8A056F2-E6AF-8E47-93F0-70279A807EA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0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10" name="Footer Placeholder 4"/>
          <p:cNvSpPr>
            <a:spLocks noGrp="1"/>
          </p:cNvSpPr>
          <p:nvPr>
            <p:ph type="ftr" sz="quarter" idx="11"/>
          </p:nvPr>
        </p:nvSpPr>
        <p:spPr/>
        <p:txBody>
          <a:bodyPr/>
          <a:lstStyle/>
          <a:p>
            <a:endParaRPr lang="en-IN"/>
          </a:p>
        </p:txBody>
      </p:sp>
      <p:sp>
        <p:nvSpPr>
          <p:cNvPr id="1048711"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7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74" name="Footer Placeholder 4"/>
          <p:cNvSpPr>
            <a:spLocks noGrp="1"/>
          </p:cNvSpPr>
          <p:nvPr>
            <p:ph type="ftr" sz="quarter" idx="11"/>
          </p:nvPr>
        </p:nvSpPr>
        <p:spPr/>
        <p:txBody>
          <a:bodyPr/>
          <a:lstStyle/>
          <a:p>
            <a:endParaRPr lang="en-IN"/>
          </a:p>
        </p:txBody>
      </p:sp>
      <p:sp>
        <p:nvSpPr>
          <p:cNvPr id="1048675"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104867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0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05" name="Footer Placeholder 4"/>
          <p:cNvSpPr>
            <a:spLocks noGrp="1"/>
          </p:cNvSpPr>
          <p:nvPr>
            <p:ph type="ftr" sz="quarter" idx="11"/>
          </p:nvPr>
        </p:nvSpPr>
        <p:spPr/>
        <p:txBody>
          <a:bodyPr/>
          <a:lstStyle/>
          <a:p>
            <a:endParaRPr lang="en-IN"/>
          </a:p>
        </p:txBody>
      </p:sp>
      <p:sp>
        <p:nvSpPr>
          <p:cNvPr id="104870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6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66" name="Footer Placeholder 4"/>
          <p:cNvSpPr>
            <a:spLocks noGrp="1"/>
          </p:cNvSpPr>
          <p:nvPr>
            <p:ph type="ftr" sz="quarter" idx="11"/>
          </p:nvPr>
        </p:nvSpPr>
        <p:spPr/>
        <p:txBody>
          <a:bodyPr/>
          <a:lstStyle/>
          <a:p>
            <a:endParaRPr lang="en-IN"/>
          </a:p>
        </p:txBody>
      </p:sp>
      <p:sp>
        <p:nvSpPr>
          <p:cNvPr id="1048667"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104866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18"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1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2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1"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22" name="Footer Placeholder 4"/>
          <p:cNvSpPr>
            <a:spLocks noGrp="1"/>
          </p:cNvSpPr>
          <p:nvPr>
            <p:ph type="ftr" sz="quarter" idx="11"/>
          </p:nvPr>
        </p:nvSpPr>
        <p:spPr/>
        <p:txBody>
          <a:bodyPr/>
          <a:lstStyle/>
          <a:p>
            <a:endParaRPr lang="en-IN"/>
          </a:p>
        </p:txBody>
      </p:sp>
      <p:sp>
        <p:nvSpPr>
          <p:cNvPr id="1048723"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87" name="Footer Placeholder 4"/>
          <p:cNvSpPr>
            <a:spLocks noGrp="1"/>
          </p:cNvSpPr>
          <p:nvPr>
            <p:ph type="ftr" sz="quarter" idx="11"/>
          </p:nvPr>
        </p:nvSpPr>
        <p:spPr/>
        <p:txBody>
          <a:bodyPr/>
          <a:lstStyle/>
          <a:p>
            <a:endParaRPr lang="en-IN"/>
          </a:p>
        </p:txBody>
      </p:sp>
      <p:sp>
        <p:nvSpPr>
          <p:cNvPr id="1048688"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0"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31"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2"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33" name="Footer Placeholder 4"/>
          <p:cNvSpPr>
            <a:spLocks noGrp="1"/>
          </p:cNvSpPr>
          <p:nvPr>
            <p:ph type="ftr" sz="quarter" idx="11"/>
          </p:nvPr>
        </p:nvSpPr>
        <p:spPr/>
        <p:txBody>
          <a:bodyPr/>
          <a:lstStyle/>
          <a:p>
            <a:endParaRPr lang="en-IN"/>
          </a:p>
        </p:txBody>
      </p:sp>
      <p:sp>
        <p:nvSpPr>
          <p:cNvPr id="1048734"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a:t>Click to edit Master title style</a:t>
            </a:r>
            <a:endParaRPr lang="en-US" dirty="0"/>
          </a:p>
        </p:txBody>
      </p:sp>
      <p:sp>
        <p:nvSpPr>
          <p:cNvPr id="104860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9"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10" name="Footer Placeholder 4"/>
          <p:cNvSpPr>
            <a:spLocks noGrp="1"/>
          </p:cNvSpPr>
          <p:nvPr>
            <p:ph type="ftr" sz="quarter" idx="11"/>
          </p:nvPr>
        </p:nvSpPr>
        <p:spPr/>
        <p:txBody>
          <a:bodyPr/>
          <a:lstStyle/>
          <a:p>
            <a:endParaRPr lang="en-IN"/>
          </a:p>
        </p:txBody>
      </p:sp>
      <p:sp>
        <p:nvSpPr>
          <p:cNvPr id="1048611"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9"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90"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92" name="Footer Placeholder 4"/>
          <p:cNvSpPr>
            <a:spLocks noGrp="1"/>
          </p:cNvSpPr>
          <p:nvPr>
            <p:ph type="ftr" sz="quarter" idx="11"/>
          </p:nvPr>
        </p:nvSpPr>
        <p:spPr/>
        <p:txBody>
          <a:bodyPr/>
          <a:lstStyle/>
          <a:p>
            <a:endParaRPr lang="en-IN"/>
          </a:p>
        </p:txBody>
      </p:sp>
      <p:sp>
        <p:nvSpPr>
          <p:cNvPr id="1048693"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endParaRPr lang="en-US" dirty="0"/>
          </a:p>
        </p:txBody>
      </p:sp>
      <p:sp>
        <p:nvSpPr>
          <p:cNvPr id="104871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16" name="Footer Placeholder 5"/>
          <p:cNvSpPr>
            <a:spLocks noGrp="1"/>
          </p:cNvSpPr>
          <p:nvPr>
            <p:ph type="ftr" sz="quarter" idx="11"/>
          </p:nvPr>
        </p:nvSpPr>
        <p:spPr/>
        <p:txBody>
          <a:bodyPr/>
          <a:lstStyle/>
          <a:p>
            <a:endParaRPr lang="en-IN"/>
          </a:p>
        </p:txBody>
      </p:sp>
      <p:sp>
        <p:nvSpPr>
          <p:cNvPr id="104871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t>Click to edit Master title style</a:t>
            </a:r>
            <a:endParaRPr lang="en-US" dirty="0"/>
          </a:p>
        </p:txBody>
      </p:sp>
      <p:sp>
        <p:nvSpPr>
          <p:cNvPr id="1048695"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8"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Date Placeholder 6"/>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00" name="Footer Placeholder 7"/>
          <p:cNvSpPr>
            <a:spLocks noGrp="1"/>
          </p:cNvSpPr>
          <p:nvPr>
            <p:ph type="ftr" sz="quarter" idx="11"/>
          </p:nvPr>
        </p:nvSpPr>
        <p:spPr/>
        <p:txBody>
          <a:bodyPr/>
          <a:lstStyle/>
          <a:p>
            <a:endParaRPr lang="en-IN"/>
          </a:p>
        </p:txBody>
      </p:sp>
      <p:sp>
        <p:nvSpPr>
          <p:cNvPr id="1048701"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26" name="Date Placeholder 2"/>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27" name="Footer Placeholder 3"/>
          <p:cNvSpPr>
            <a:spLocks noGrp="1"/>
          </p:cNvSpPr>
          <p:nvPr>
            <p:ph type="ftr" sz="quarter" idx="11"/>
          </p:nvPr>
        </p:nvSpPr>
        <p:spPr/>
        <p:txBody>
          <a:bodyPr/>
          <a:lstStyle/>
          <a:p>
            <a:endParaRPr lang="en-IN"/>
          </a:p>
        </p:txBody>
      </p:sp>
      <p:sp>
        <p:nvSpPr>
          <p:cNvPr id="1048628"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Date Placeholder 1"/>
          <p:cNvSpPr>
            <a:spLocks noGrp="1"/>
          </p:cNvSpPr>
          <p:nvPr>
            <p:ph type="dt" sz="half" idx="10"/>
          </p:nvPr>
        </p:nvSpPr>
        <p:spPr/>
        <p:txBody>
          <a:bodyPr/>
          <a:lstStyle/>
          <a:p>
            <a:fld id="{BEDEF221-21C5-42D8-B3D0-EF9C7465CFDE}" type="datetimeFigureOut">
              <a:rPr lang="en-IN" smtClean="0"/>
              <a:t>05-04-2024</a:t>
            </a:fld>
            <a:endParaRPr lang="en-IN"/>
          </a:p>
        </p:txBody>
      </p:sp>
      <p:sp>
        <p:nvSpPr>
          <p:cNvPr id="1048617" name="Footer Placeholder 2"/>
          <p:cNvSpPr>
            <a:spLocks noGrp="1"/>
          </p:cNvSpPr>
          <p:nvPr>
            <p:ph type="ftr" sz="quarter" idx="11"/>
          </p:nvPr>
        </p:nvSpPr>
        <p:spPr/>
        <p:txBody>
          <a:bodyPr/>
          <a:lstStyle/>
          <a:p>
            <a:endParaRPr lang="en-IN"/>
          </a:p>
        </p:txBody>
      </p:sp>
      <p:sp>
        <p:nvSpPr>
          <p:cNvPr id="1048618"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25"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6"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27"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1048728" name="Footer Placeholder 5"/>
          <p:cNvSpPr>
            <a:spLocks noGrp="1"/>
          </p:cNvSpPr>
          <p:nvPr>
            <p:ph type="ftr" sz="quarter" idx="11"/>
          </p:nvPr>
        </p:nvSpPr>
        <p:spPr/>
        <p:txBody>
          <a:bodyPr/>
          <a:lstStyle/>
          <a:p>
            <a:endParaRPr lang="en-IN"/>
          </a:p>
        </p:txBody>
      </p:sp>
      <p:sp>
        <p:nvSpPr>
          <p:cNvPr id="1048729"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7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1" name="Footer Placeholder 5"/>
          <p:cNvSpPr>
            <a:spLocks noGrp="1"/>
          </p:cNvSpPr>
          <p:nvPr>
            <p:ph type="ftr" sz="quarter" idx="11"/>
          </p:nvPr>
        </p:nvSpPr>
        <p:spPr/>
        <p:txBody>
          <a:bodyPr/>
          <a:lstStyle/>
          <a:p>
            <a:endParaRPr lang="en-IN"/>
          </a:p>
        </p:txBody>
      </p:sp>
      <p:sp>
        <p:nvSpPr>
          <p:cNvPr id="1048682"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1048683"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05-04-2024</a:t>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ubtitle 2"/>
          <p:cNvSpPr>
            <a:spLocks noGrp="1"/>
          </p:cNvSpPr>
          <p:nvPr>
            <p:ph type="subTitle" idx="1"/>
          </p:nvPr>
        </p:nvSpPr>
        <p:spPr>
          <a:xfrm>
            <a:off x="1808093" y="3919264"/>
            <a:ext cx="6830291" cy="1835762"/>
          </a:xfrm>
        </p:spPr>
        <p:txBody>
          <a:bodyPr>
            <a:normAutofit fontScale="70000" lnSpcReduction="20000"/>
          </a:bodyPr>
          <a:lstStyle/>
          <a:p>
            <a:pPr algn="r"/>
            <a:r>
              <a:rPr lang="en-US" sz="3000" dirty="0">
                <a:solidFill>
                  <a:schemeClr val="tx1"/>
                </a:solidFill>
                <a:latin typeface="Berlin Sans FB Demi" panose="020E0802020502020306" pitchFamily="34" charset="0"/>
              </a:rPr>
              <a:t>Cr</a:t>
            </a:r>
            <a:r>
              <a:rPr lang="en-IN" sz="3000" dirty="0" err="1">
                <a:solidFill>
                  <a:schemeClr val="tx1"/>
                </a:solidFill>
                <a:latin typeface="Berlin Sans FB Demi" panose="020E0802020502020306" pitchFamily="34" charset="0"/>
              </a:rPr>
              <a:t>eated</a:t>
            </a:r>
            <a:r>
              <a:rPr lang="en-IN" sz="3000" dirty="0">
                <a:solidFill>
                  <a:schemeClr val="tx1"/>
                </a:solidFill>
                <a:latin typeface="Berlin Sans FB Demi" panose="020E0802020502020306" pitchFamily="34" charset="0"/>
              </a:rPr>
              <a:t> by</a:t>
            </a:r>
          </a:p>
          <a:p>
            <a:pPr algn="r"/>
            <a:r>
              <a:rPr lang="en-US"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P.Raj</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r>
              <a:rPr lang="en-US"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Saravanan</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p>
          <a:p>
            <a:pPr algn="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CSE IIIRD YEAR,</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pPr algn="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Reg. no</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:- 91232</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0104034,</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pPr algn="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Sacs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mavmm</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engineering college</a:t>
            </a: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a:t>
            </a:r>
          </a:p>
          <a:p>
            <a:pPr algn="r"/>
            <a:r>
              <a:rPr lang="en-US"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Madurai.</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pPr algn="r"/>
            <a:endParaRPr lang="en-IN" dirty="0">
              <a:solidFill>
                <a:schemeClr val="tx1"/>
              </a:solidFill>
              <a:latin typeface="Berlin Sans FB Demi" panose="020E0802020502020306" pitchFamily="34" charset="0"/>
            </a:endParaRPr>
          </a:p>
          <a:p>
            <a:pPr algn="r"/>
            <a:endParaRPr lang="en-IN" dirty="0">
              <a:solidFill>
                <a:schemeClr val="tx1"/>
              </a:solidFill>
              <a:latin typeface="Berlin Sans FB Demi" panose="020E0802020502020306" pitchFamily="34" charset="0"/>
            </a:endParaRPr>
          </a:p>
        </p:txBody>
      </p:sp>
      <p:sp>
        <p:nvSpPr>
          <p:cNvPr id="1048603" name="Title 4"/>
          <p:cNvSpPr>
            <a:spLocks noGrp="1"/>
          </p:cNvSpPr>
          <p:nvPr>
            <p:ph type="ctrTitle"/>
          </p:nvPr>
        </p:nvSpPr>
        <p:spPr>
          <a:xfrm>
            <a:off x="1194997" y="839756"/>
            <a:ext cx="7443387" cy="1399592"/>
          </a:xfrm>
        </p:spPr>
        <p:txBody>
          <a:bodyPr/>
          <a:lstStyle/>
          <a:p>
            <a:r>
              <a:rPr lang="en-US" sz="3600" b="1" dirty="0">
                <a:solidFill>
                  <a:schemeClr val="tx2"/>
                </a:solidFill>
                <a:latin typeface="Castellar" panose="020A0402060406010301" pitchFamily="18" charset="0"/>
              </a:rPr>
              <a:t>Social Media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IN" dirty="0">
                <a:solidFill>
                  <a:schemeClr val="tx1"/>
                </a:solidFill>
              </a:rPr>
              <a:t>Conclusion:</a:t>
            </a:r>
            <a:r>
              <a:rPr lang="en-IN" dirty="0"/>
              <a:t> </a:t>
            </a:r>
          </a:p>
        </p:txBody>
      </p:sp>
      <p:sp>
        <p:nvSpPr>
          <p:cNvPr id="1048660" name="TextBox 4"/>
          <p:cNvSpPr txBox="1"/>
          <p:nvPr/>
        </p:nvSpPr>
        <p:spPr>
          <a:xfrm>
            <a:off x="849745" y="1781822"/>
            <a:ext cx="8900745" cy="1200329"/>
          </a:xfrm>
          <a:prstGeom prst="rect">
            <a:avLst/>
          </a:prstGeom>
          <a:noFill/>
        </p:spPr>
        <p:txBody>
          <a:bodyPr wrap="square">
            <a:spAutoFit/>
          </a:bodyPr>
          <a:lstStyle/>
          <a:p>
            <a:pPr lvl="1" algn="just"/>
            <a:r>
              <a:rPr lang="en-US" dirty="0"/>
              <a:t>      In conclusion, social media platforms rely heavily on sophisticated algorithms to drive user engagement, retention, and monetization. These algorithms play a crucial role in delivering personalized content, enhancing user experience, and fostering community growth.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extBox 1"/>
          <p:cNvSpPr txBox="1"/>
          <p:nvPr/>
        </p:nvSpPr>
        <p:spPr>
          <a:xfrm>
            <a:off x="3694922" y="2505670"/>
            <a:ext cx="5505061" cy="923330"/>
          </a:xfrm>
          <a:prstGeom prst="rect">
            <a:avLst/>
          </a:prstGeom>
          <a:noFill/>
        </p:spPr>
        <p:txBody>
          <a:bodyPr wrap="square" rtlCol="0">
            <a:spAutoFit/>
          </a:bodyPr>
          <a:lstStyle/>
          <a:p>
            <a:pPr algn="l"/>
            <a:r>
              <a:rPr lang="en-US" sz="5400" b="1" dirty="0">
                <a:latin typeface="Cambria Math" panose="02040503050406030204" pitchFamily="18" charset="0"/>
                <a:ea typeface="Cambria Math" panose="0204050305040603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solidFill>
                  <a:schemeClr val="tx1"/>
                </a:solidFill>
                <a:latin typeface="Arial Rounded MT Bold" panose="020F0704030504030204" pitchFamily="34" charset="0"/>
              </a:rPr>
              <a:t>Project</a:t>
            </a:r>
            <a:r>
              <a:rPr lang="en-IN" dirty="0">
                <a:solidFill>
                  <a:schemeClr val="tx1"/>
                </a:solidFill>
                <a:latin typeface="Arial Black" panose="020B0A04020102020204" pitchFamily="34" charset="0"/>
              </a:rPr>
              <a:t> </a:t>
            </a:r>
            <a:r>
              <a:rPr lang="en-IN" dirty="0">
                <a:solidFill>
                  <a:schemeClr val="tx1"/>
                </a:solidFill>
                <a:latin typeface="Arial Rounded MT Bold" panose="020F0704030504030204" pitchFamily="34" charset="0"/>
              </a:rPr>
              <a:t>outline:</a:t>
            </a:r>
          </a:p>
        </p:txBody>
      </p:sp>
      <p:sp>
        <p:nvSpPr>
          <p:cNvPr id="1048613" name="Content Placeholder 2"/>
          <p:cNvSpPr>
            <a:spLocks noGrp="1"/>
          </p:cNvSpPr>
          <p:nvPr>
            <p:ph idx="1"/>
          </p:nvPr>
        </p:nvSpPr>
        <p:spPr>
          <a:xfrm>
            <a:off x="1223280" y="1930400"/>
            <a:ext cx="8998699" cy="4446689"/>
          </a:xfrm>
        </p:spPr>
        <p:txBody>
          <a:bodyPr>
            <a:normAutofit/>
          </a:bodyPr>
          <a:lstStyle/>
          <a:p>
            <a:r>
              <a:rPr lang="en-IN" dirty="0">
                <a:solidFill>
                  <a:schemeClr val="tx1"/>
                </a:solidFill>
                <a:latin typeface="Copperplate Gothic Bold" panose="020E0705020206020404" pitchFamily="34" charset="0"/>
              </a:rPr>
              <a:t>Problem statement</a:t>
            </a:r>
          </a:p>
          <a:p>
            <a:r>
              <a:rPr lang="en-IN" dirty="0">
                <a:solidFill>
                  <a:schemeClr val="tx1"/>
                </a:solidFill>
                <a:latin typeface="Copperplate Gothic Bold" panose="020E0705020206020404" pitchFamily="34" charset="0"/>
              </a:rPr>
              <a:t>Proposed system /solution</a:t>
            </a:r>
          </a:p>
          <a:p>
            <a:r>
              <a:rPr lang="en-IN" dirty="0">
                <a:solidFill>
                  <a:schemeClr val="tx1"/>
                </a:solidFill>
                <a:latin typeface="Copperplate Gothic Bold" panose="020E0705020206020404" pitchFamily="34" charset="0"/>
              </a:rPr>
              <a:t>System development approach</a:t>
            </a:r>
          </a:p>
          <a:p>
            <a:r>
              <a:rPr lang="en-IN" dirty="0">
                <a:solidFill>
                  <a:schemeClr val="tx1"/>
                </a:solidFill>
                <a:latin typeface="Copperplate Gothic Bold" panose="020E0705020206020404" pitchFamily="34" charset="0"/>
              </a:rPr>
              <a:t>Algorithm and deployment</a:t>
            </a:r>
          </a:p>
          <a:p>
            <a:r>
              <a:rPr lang="en-IN" dirty="0">
                <a:solidFill>
                  <a:schemeClr val="tx1"/>
                </a:solidFill>
                <a:latin typeface="Copperplate Gothic Bold" panose="020E0705020206020404" pitchFamily="34" charset="0"/>
              </a:rPr>
              <a:t>Result</a:t>
            </a:r>
          </a:p>
          <a:p>
            <a:r>
              <a:rPr lang="en-IN" dirty="0">
                <a:solidFill>
                  <a:schemeClr val="tx1"/>
                </a:solidFill>
                <a:latin typeface="Copperplate Gothic Bold" panose="020E0705020206020404" pitchFamily="34" charset="0"/>
              </a:rPr>
              <a:t>Conclusion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770861" y="2132630"/>
            <a:ext cx="9698085" cy="3880773"/>
          </a:xfrm>
        </p:spPr>
        <p:txBody>
          <a:bodyPr>
            <a:normAutofit/>
          </a:bodyPr>
          <a:lstStyle/>
          <a:p>
            <a:pPr marL="400050" lvl="1" indent="0" algn="just">
              <a:buNone/>
            </a:pPr>
            <a:r>
              <a:rPr lang="en-US" sz="2600" dirty="0"/>
              <a:t>       Develop a comprehensive solution to address the increasing concerns regarding privacy, misinformation, and cyberbullying on social media platforms. The solution should incorporate robust security measures, advanced algorithms for detecting and mitigating misinformation, and effective mechanisms for promoting positive online behavior and fostering a safe and inclusive online community.</a:t>
            </a:r>
            <a:endParaRPr lang="en-IN" sz="2600" dirty="0"/>
          </a:p>
        </p:txBody>
      </p:sp>
      <p:sp>
        <p:nvSpPr>
          <p:cNvPr id="1048615" name="Title 4"/>
          <p:cNvSpPr>
            <a:spLocks noGrp="1"/>
          </p:cNvSpPr>
          <p:nvPr>
            <p:ph type="title"/>
          </p:nvPr>
        </p:nvSpPr>
        <p:spPr/>
        <p:txBody>
          <a:bodyPr/>
          <a:lstStyle/>
          <a:p>
            <a:r>
              <a:rPr lang="en-IN" dirty="0">
                <a:solidFill>
                  <a:schemeClr val="tx1"/>
                </a:solidFill>
                <a:latin typeface="Copperplate Gothic Bold" panose="020E0705020206020404" pitchFamily="34" charset="0"/>
              </a:rPr>
              <a:t>Problem statement:</a:t>
            </a:r>
            <a:br>
              <a:rPr lang="en-IN" dirty="0">
                <a:solidFill>
                  <a:schemeClr val="tx1"/>
                </a:solidFill>
                <a:latin typeface="Copperplate Gothic Bold" panose="020E0705020206020404" pitchFamily="34" charset="0"/>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5"/>
          <p:cNvSpPr>
            <a:spLocks noGrp="1"/>
          </p:cNvSpPr>
          <p:nvPr>
            <p:ph type="title"/>
          </p:nvPr>
        </p:nvSpPr>
        <p:spPr/>
        <p:txBody>
          <a:bodyPr/>
          <a:lstStyle/>
          <a:p>
            <a:r>
              <a:rPr lang="en-IN" dirty="0">
                <a:solidFill>
                  <a:schemeClr val="tx1"/>
                </a:solidFill>
                <a:latin typeface="Copperplate Gothic Bold" panose="020E0705020206020404" pitchFamily="34" charset="0"/>
              </a:rPr>
              <a:t>Proposed system /solution:</a:t>
            </a:r>
            <a:br>
              <a:rPr lang="en-IN" dirty="0">
                <a:solidFill>
                  <a:schemeClr val="tx1"/>
                </a:solidFill>
                <a:latin typeface="Copperplate Gothic Bold" panose="020E0705020206020404" pitchFamily="34" charset="0"/>
              </a:rPr>
            </a:br>
            <a:endParaRPr lang="en-IN" dirty="0"/>
          </a:p>
        </p:txBody>
      </p:sp>
      <p:sp>
        <p:nvSpPr>
          <p:cNvPr id="1048630" name="TextBox 2"/>
          <p:cNvSpPr txBox="1"/>
          <p:nvPr/>
        </p:nvSpPr>
        <p:spPr>
          <a:xfrm>
            <a:off x="916610" y="2063374"/>
            <a:ext cx="8357391" cy="1477328"/>
          </a:xfrm>
          <a:prstGeom prst="rect">
            <a:avLst/>
          </a:prstGeom>
          <a:noFill/>
        </p:spPr>
        <p:txBody>
          <a:bodyPr wrap="square">
            <a:spAutoFit/>
          </a:bodyPr>
          <a:lstStyle/>
          <a:p>
            <a:pPr algn="just"/>
            <a:r>
              <a:rPr lang="en-US" dirty="0"/>
              <a:t>      One proposed solution for social media could involve implementing stronger user privacy controls, more transparent algorithms, and enhanced content moderation tools to mitigate harmful content. Additionally, fostering digital literacy programs to educate users about online safety and responsible sharing could help create a healthier social media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6"/>
          <p:cNvSpPr txBox="1"/>
          <p:nvPr/>
        </p:nvSpPr>
        <p:spPr>
          <a:xfrm>
            <a:off x="1502229" y="1708089"/>
            <a:ext cx="5366008" cy="369332"/>
          </a:xfrm>
          <a:prstGeom prst="rect">
            <a:avLst/>
          </a:prstGeom>
          <a:noFill/>
        </p:spPr>
        <p:txBody>
          <a:bodyPr wrap="square">
            <a:spAutoFit/>
          </a:bodyPr>
          <a:lstStyle/>
          <a:p>
            <a:pPr marL="342900" indent="-342900" algn="just">
              <a:buFont typeface="Arial" panose="020B0604020202020204" pitchFamily="34" charset="0"/>
              <a:buChar char="•"/>
            </a:pPr>
            <a:r>
              <a:rPr lang="en-US" dirty="0"/>
              <a:t>User Privacy Controls</a:t>
            </a:r>
          </a:p>
        </p:txBody>
      </p:sp>
      <p:sp>
        <p:nvSpPr>
          <p:cNvPr id="1048632" name="TextBox 12"/>
          <p:cNvSpPr txBox="1"/>
          <p:nvPr/>
        </p:nvSpPr>
        <p:spPr>
          <a:xfrm>
            <a:off x="1502228" y="2001929"/>
            <a:ext cx="5454626" cy="369332"/>
          </a:xfrm>
          <a:prstGeom prst="rect">
            <a:avLst/>
          </a:prstGeom>
          <a:noFill/>
        </p:spPr>
        <p:txBody>
          <a:bodyPr wrap="square">
            <a:spAutoFit/>
          </a:bodyPr>
          <a:lstStyle/>
          <a:p>
            <a:pPr marL="285750" indent="-285750" algn="just">
              <a:buFont typeface="Arial" panose="020B0604020202020204" pitchFamily="34" charset="0"/>
              <a:buChar char="•"/>
            </a:pPr>
            <a:r>
              <a:rPr lang="en-US" dirty="0"/>
              <a:t>Content Moderation Tools</a:t>
            </a:r>
          </a:p>
        </p:txBody>
      </p:sp>
      <p:sp>
        <p:nvSpPr>
          <p:cNvPr id="1048633" name="TextBox 14"/>
          <p:cNvSpPr txBox="1"/>
          <p:nvPr/>
        </p:nvSpPr>
        <p:spPr>
          <a:xfrm>
            <a:off x="1502228" y="2325432"/>
            <a:ext cx="5454626" cy="369332"/>
          </a:xfrm>
          <a:prstGeom prst="rect">
            <a:avLst/>
          </a:prstGeom>
          <a:noFill/>
        </p:spPr>
        <p:txBody>
          <a:bodyPr wrap="square">
            <a:spAutoFit/>
          </a:bodyPr>
          <a:lstStyle/>
          <a:p>
            <a:pPr marL="285750" indent="-285750">
              <a:buFont typeface="Arial" panose="020B0604020202020204" pitchFamily="34" charset="0"/>
              <a:buChar char="•"/>
            </a:pPr>
            <a:r>
              <a:rPr lang="en-US" dirty="0"/>
              <a:t>Digital Well-being Features</a:t>
            </a:r>
          </a:p>
        </p:txBody>
      </p:sp>
      <p:sp>
        <p:nvSpPr>
          <p:cNvPr id="1048634" name="TextBox 16"/>
          <p:cNvSpPr txBox="1"/>
          <p:nvPr/>
        </p:nvSpPr>
        <p:spPr>
          <a:xfrm>
            <a:off x="1502227" y="2585735"/>
            <a:ext cx="5454627" cy="369332"/>
          </a:xfrm>
          <a:prstGeom prst="rect">
            <a:avLst/>
          </a:prstGeom>
          <a:noFill/>
        </p:spPr>
        <p:txBody>
          <a:bodyPr wrap="square">
            <a:spAutoFit/>
          </a:bodyPr>
          <a:lstStyle/>
          <a:p>
            <a:pPr marL="285750" indent="-285750">
              <a:buFont typeface="Arial" panose="020B0604020202020204" pitchFamily="34" charset="0"/>
              <a:buChar char="•"/>
            </a:pPr>
            <a:r>
              <a:rPr lang="en-US" dirty="0"/>
              <a:t>Community Guidelines and Enforcement</a:t>
            </a:r>
          </a:p>
        </p:txBody>
      </p:sp>
      <p:sp>
        <p:nvSpPr>
          <p:cNvPr id="1048635" name="TextBox 18"/>
          <p:cNvSpPr txBox="1"/>
          <p:nvPr/>
        </p:nvSpPr>
        <p:spPr>
          <a:xfrm>
            <a:off x="1502227" y="2850304"/>
            <a:ext cx="5454628" cy="369332"/>
          </a:xfrm>
          <a:prstGeom prst="rect">
            <a:avLst/>
          </a:prstGeom>
          <a:noFill/>
        </p:spPr>
        <p:txBody>
          <a:bodyPr wrap="square">
            <a:spAutoFit/>
          </a:bodyPr>
          <a:lstStyle/>
          <a:p>
            <a:pPr marL="285750" indent="-285750">
              <a:buFont typeface="Arial" panose="020B0604020202020204" pitchFamily="34" charset="0"/>
              <a:buChar char="•"/>
            </a:pPr>
            <a:r>
              <a:rPr lang="en-US" dirty="0"/>
              <a:t>Educational Initiatives</a:t>
            </a:r>
          </a:p>
        </p:txBody>
      </p:sp>
      <p:sp>
        <p:nvSpPr>
          <p:cNvPr id="1048636" name="TextBox 20"/>
          <p:cNvSpPr txBox="1"/>
          <p:nvPr/>
        </p:nvSpPr>
        <p:spPr>
          <a:xfrm>
            <a:off x="1502225" y="3127978"/>
            <a:ext cx="5454629" cy="369332"/>
          </a:xfrm>
          <a:prstGeom prst="rect">
            <a:avLst/>
          </a:prstGeom>
          <a:noFill/>
        </p:spPr>
        <p:txBody>
          <a:bodyPr wrap="square">
            <a:spAutoFit/>
          </a:bodyPr>
          <a:lstStyle/>
          <a:p>
            <a:pPr marL="285750" indent="-285750" algn="just">
              <a:buFont typeface="Arial" panose="020B0604020202020204" pitchFamily="34" charset="0"/>
              <a:buChar char="•"/>
            </a:pPr>
            <a:r>
              <a:rPr lang="en-US" dirty="0"/>
              <a:t>Collaboration with Researchers and Experts</a:t>
            </a:r>
          </a:p>
        </p:txBody>
      </p:sp>
      <p:sp>
        <p:nvSpPr>
          <p:cNvPr id="1048637" name="TextBox 22"/>
          <p:cNvSpPr txBox="1"/>
          <p:nvPr/>
        </p:nvSpPr>
        <p:spPr>
          <a:xfrm>
            <a:off x="1502229" y="1460078"/>
            <a:ext cx="5879499" cy="369332"/>
          </a:xfrm>
          <a:prstGeom prst="rect">
            <a:avLst/>
          </a:prstGeom>
          <a:noFill/>
        </p:spPr>
        <p:txBody>
          <a:bodyPr wrap="square">
            <a:spAutoFit/>
          </a:bodyPr>
          <a:lstStyle/>
          <a:p>
            <a:pPr marL="285750" indent="-285750" algn="just">
              <a:buFont typeface="Arial" panose="020B0604020202020204" pitchFamily="34" charset="0"/>
              <a:buChar char="•"/>
            </a:pPr>
            <a:r>
              <a:rPr lang="en-US" dirty="0"/>
              <a:t>User Feedback Mechanisms</a:t>
            </a:r>
          </a:p>
        </p:txBody>
      </p:sp>
      <p:sp>
        <p:nvSpPr>
          <p:cNvPr id="1048638" name="TextBox 24"/>
          <p:cNvSpPr txBox="1"/>
          <p:nvPr/>
        </p:nvSpPr>
        <p:spPr>
          <a:xfrm>
            <a:off x="813288" y="3949582"/>
            <a:ext cx="9058500" cy="923330"/>
          </a:xfrm>
          <a:prstGeom prst="rect">
            <a:avLst/>
          </a:prstGeom>
          <a:noFill/>
        </p:spPr>
        <p:txBody>
          <a:bodyPr wrap="square">
            <a:spAutoFit/>
          </a:bodyPr>
          <a:lstStyle/>
          <a:p>
            <a:pPr algn="just"/>
            <a:r>
              <a:rPr lang="en-US" dirty="0"/>
              <a:t>      By implementing these components, the proposed social media system aims to create a safer, more transparent, and user-centric platform that fosters positive interactions and protects user privacy.</a:t>
            </a:r>
          </a:p>
        </p:txBody>
      </p:sp>
      <p:sp>
        <p:nvSpPr>
          <p:cNvPr id="1048639" name="TextBox 1"/>
          <p:cNvSpPr txBox="1"/>
          <p:nvPr/>
        </p:nvSpPr>
        <p:spPr>
          <a:xfrm>
            <a:off x="813288" y="326607"/>
            <a:ext cx="5630479" cy="461665"/>
          </a:xfrm>
          <a:prstGeom prst="rect">
            <a:avLst/>
          </a:prstGeom>
          <a:noFill/>
        </p:spPr>
        <p:txBody>
          <a:bodyPr wrap="square" rtlCol="0">
            <a:spAutoFit/>
          </a:bodyPr>
          <a:lstStyle/>
          <a:p>
            <a:pPr algn="l"/>
            <a:r>
              <a:rPr lang="en-US" sz="2400" b="1" dirty="0"/>
              <a:t>Proposed system/solution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5"/>
          <p:cNvSpPr>
            <a:spLocks noGrp="1"/>
          </p:cNvSpPr>
          <p:nvPr>
            <p:ph type="title"/>
          </p:nvPr>
        </p:nvSpPr>
        <p:spPr/>
        <p:txBody>
          <a:bodyPr/>
          <a:lstStyle/>
          <a:p>
            <a:r>
              <a:rPr lang="en-IN" dirty="0">
                <a:solidFill>
                  <a:schemeClr val="tx1"/>
                </a:solidFill>
                <a:latin typeface="Copperplate Gothic Bold" panose="020E0705020206020404" pitchFamily="34" charset="0"/>
              </a:rPr>
              <a:t>System development approach:</a:t>
            </a:r>
            <a:br>
              <a:rPr lang="en-IN" dirty="0">
                <a:solidFill>
                  <a:schemeClr val="tx1"/>
                </a:solidFill>
                <a:latin typeface="Copperplate Gothic Bold" panose="020E0705020206020404" pitchFamily="34" charset="0"/>
              </a:rPr>
            </a:br>
            <a:endParaRPr lang="en-IN" dirty="0"/>
          </a:p>
        </p:txBody>
      </p:sp>
      <p:sp>
        <p:nvSpPr>
          <p:cNvPr id="1048641" name="TextBox 6"/>
          <p:cNvSpPr txBox="1"/>
          <p:nvPr/>
        </p:nvSpPr>
        <p:spPr>
          <a:xfrm>
            <a:off x="833471" y="1330235"/>
            <a:ext cx="9299573" cy="923330"/>
          </a:xfrm>
          <a:prstGeom prst="rect">
            <a:avLst/>
          </a:prstGeom>
          <a:noFill/>
        </p:spPr>
        <p:txBody>
          <a:bodyPr wrap="square">
            <a:spAutoFit/>
          </a:bodyPr>
          <a:lstStyle/>
          <a:p>
            <a:pPr lvl="1"/>
            <a:r>
              <a:rPr lang="en-US" dirty="0"/>
              <a:t>     There are various system development approaches that can be used for social media platforms, depending on factors like project scope, requirements, timeline, and team expertise. Some common approaches include</a:t>
            </a:r>
          </a:p>
        </p:txBody>
      </p:sp>
      <p:sp>
        <p:nvSpPr>
          <p:cNvPr id="1048642" name="TextBox 9"/>
          <p:cNvSpPr txBox="1"/>
          <p:nvPr/>
        </p:nvSpPr>
        <p:spPr>
          <a:xfrm>
            <a:off x="1875453" y="2651035"/>
            <a:ext cx="5168776" cy="369332"/>
          </a:xfrm>
          <a:prstGeom prst="rect">
            <a:avLst/>
          </a:prstGeom>
          <a:noFill/>
        </p:spPr>
        <p:txBody>
          <a:bodyPr wrap="square">
            <a:spAutoFit/>
          </a:bodyPr>
          <a:lstStyle/>
          <a:p>
            <a:pPr marL="285750" indent="-285750">
              <a:buFont typeface="Arial" panose="020B0604020202020204" pitchFamily="34" charset="0"/>
              <a:buChar char="•"/>
            </a:pPr>
            <a:r>
              <a:rPr lang="en-US" dirty="0"/>
              <a:t>Agile Development:</a:t>
            </a:r>
          </a:p>
        </p:txBody>
      </p:sp>
      <p:sp>
        <p:nvSpPr>
          <p:cNvPr id="1048643" name="TextBox 11"/>
          <p:cNvSpPr txBox="1"/>
          <p:nvPr/>
        </p:nvSpPr>
        <p:spPr>
          <a:xfrm>
            <a:off x="1875452" y="2956172"/>
            <a:ext cx="5124671" cy="369332"/>
          </a:xfrm>
          <a:prstGeom prst="rect">
            <a:avLst/>
          </a:prstGeom>
          <a:noFill/>
        </p:spPr>
        <p:txBody>
          <a:bodyPr wrap="square">
            <a:spAutoFit/>
          </a:bodyPr>
          <a:lstStyle/>
          <a:p>
            <a:pPr marL="285750" indent="-285750">
              <a:buFont typeface="Arial" panose="020B0604020202020204" pitchFamily="34" charset="0"/>
              <a:buChar char="•"/>
            </a:pPr>
            <a:r>
              <a:rPr lang="en-US" dirty="0"/>
              <a:t>Waterfall Methodology</a:t>
            </a:r>
          </a:p>
        </p:txBody>
      </p:sp>
      <p:sp>
        <p:nvSpPr>
          <p:cNvPr id="1048644" name="TextBox 13"/>
          <p:cNvSpPr txBox="1"/>
          <p:nvPr/>
        </p:nvSpPr>
        <p:spPr>
          <a:xfrm>
            <a:off x="1875452" y="3261309"/>
            <a:ext cx="5124672" cy="369332"/>
          </a:xfrm>
          <a:prstGeom prst="rect">
            <a:avLst/>
          </a:prstGeom>
          <a:noFill/>
        </p:spPr>
        <p:txBody>
          <a:bodyPr wrap="square">
            <a:spAutoFit/>
          </a:bodyPr>
          <a:lstStyle/>
          <a:p>
            <a:pPr marL="285750" indent="-285750">
              <a:buFont typeface="Arial" panose="020B0604020202020204" pitchFamily="34" charset="0"/>
              <a:buChar char="•"/>
            </a:pPr>
            <a:r>
              <a:rPr lang="en-US" dirty="0"/>
              <a:t>DevOps</a:t>
            </a:r>
          </a:p>
        </p:txBody>
      </p:sp>
      <p:sp>
        <p:nvSpPr>
          <p:cNvPr id="1048645" name="TextBox 15"/>
          <p:cNvSpPr txBox="1"/>
          <p:nvPr/>
        </p:nvSpPr>
        <p:spPr>
          <a:xfrm>
            <a:off x="1875452" y="3610636"/>
            <a:ext cx="5124672" cy="369332"/>
          </a:xfrm>
          <a:prstGeom prst="rect">
            <a:avLst/>
          </a:prstGeom>
          <a:noFill/>
        </p:spPr>
        <p:txBody>
          <a:bodyPr wrap="square">
            <a:spAutoFit/>
          </a:bodyPr>
          <a:lstStyle/>
          <a:p>
            <a:pPr marL="285750" indent="-285750">
              <a:buFont typeface="Arial" panose="020B0604020202020204" pitchFamily="34" charset="0"/>
              <a:buChar char="•"/>
            </a:pPr>
            <a:r>
              <a:rPr lang="en-US" dirty="0"/>
              <a:t>Prototyping</a:t>
            </a:r>
          </a:p>
        </p:txBody>
      </p:sp>
      <p:sp>
        <p:nvSpPr>
          <p:cNvPr id="1048646" name="TextBox 17"/>
          <p:cNvSpPr txBox="1"/>
          <p:nvPr/>
        </p:nvSpPr>
        <p:spPr>
          <a:xfrm>
            <a:off x="1875452" y="3915773"/>
            <a:ext cx="5124672" cy="369332"/>
          </a:xfrm>
          <a:prstGeom prst="rect">
            <a:avLst/>
          </a:prstGeom>
          <a:noFill/>
        </p:spPr>
        <p:txBody>
          <a:bodyPr wrap="square">
            <a:spAutoFit/>
          </a:bodyPr>
          <a:lstStyle/>
          <a:p>
            <a:pPr marL="285750" indent="-285750">
              <a:buFont typeface="Arial" panose="020B0604020202020204" pitchFamily="34" charset="0"/>
              <a:buChar char="•"/>
            </a:pPr>
            <a:r>
              <a:rPr lang="en-US" dirty="0"/>
              <a:t>Lean Development</a:t>
            </a:r>
          </a:p>
        </p:txBody>
      </p:sp>
      <p:sp>
        <p:nvSpPr>
          <p:cNvPr id="1048647" name="TextBox 19"/>
          <p:cNvSpPr txBox="1"/>
          <p:nvPr/>
        </p:nvSpPr>
        <p:spPr>
          <a:xfrm>
            <a:off x="1875452" y="4265100"/>
            <a:ext cx="5057126" cy="369332"/>
          </a:xfrm>
          <a:prstGeom prst="rect">
            <a:avLst/>
          </a:prstGeom>
          <a:noFill/>
        </p:spPr>
        <p:txBody>
          <a:bodyPr wrap="square">
            <a:spAutoFit/>
          </a:bodyPr>
          <a:lstStyle/>
          <a:p>
            <a:pPr marL="285750" indent="-285750">
              <a:buFont typeface="Arial" panose="020B0604020202020204" pitchFamily="34" charset="0"/>
              <a:buChar char="•"/>
            </a:pPr>
            <a:r>
              <a:rPr lang="en-US" dirty="0"/>
              <a:t>RAD (Rapid Application Development):</a:t>
            </a:r>
          </a:p>
        </p:txBody>
      </p:sp>
      <p:sp>
        <p:nvSpPr>
          <p:cNvPr id="1048648" name="TextBox 21"/>
          <p:cNvSpPr txBox="1"/>
          <p:nvPr/>
        </p:nvSpPr>
        <p:spPr>
          <a:xfrm>
            <a:off x="1287624" y="4973863"/>
            <a:ext cx="8612155" cy="1200329"/>
          </a:xfrm>
          <a:prstGeom prst="rect">
            <a:avLst/>
          </a:prstGeom>
          <a:noFill/>
        </p:spPr>
        <p:txBody>
          <a:bodyPr wrap="square">
            <a:spAutoFit/>
          </a:bodyPr>
          <a:lstStyle/>
          <a:p>
            <a:r>
              <a:rPr lang="en-US" dirty="0"/>
              <a:t>      The choice of development approach depends on factors like project complexity, budget, timeline, team size, and client preferences. Often, a hybrid approach may be adopted, combining elements from multiple methodologies to best suit the project's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IN" dirty="0">
                <a:solidFill>
                  <a:schemeClr val="tx1"/>
                </a:solidFill>
              </a:rPr>
              <a:t>Algorithm and deployment: </a:t>
            </a:r>
          </a:p>
        </p:txBody>
      </p:sp>
      <p:sp>
        <p:nvSpPr>
          <p:cNvPr id="1048650" name="TextBox 8"/>
          <p:cNvSpPr txBox="1"/>
          <p:nvPr/>
        </p:nvSpPr>
        <p:spPr>
          <a:xfrm>
            <a:off x="677334" y="1640290"/>
            <a:ext cx="8909165" cy="3139321"/>
          </a:xfrm>
          <a:prstGeom prst="rect">
            <a:avLst/>
          </a:prstGeom>
          <a:noFill/>
        </p:spPr>
        <p:txBody>
          <a:bodyPr wrap="square">
            <a:spAutoFit/>
          </a:bodyPr>
          <a:lstStyle/>
          <a:p>
            <a:pPr algn="l"/>
            <a:r>
              <a:rPr lang="en-US" dirty="0"/>
              <a:t>Agile Development:</a:t>
            </a:r>
          </a:p>
          <a:p>
            <a:pPr algn="l"/>
            <a:endParaRPr lang="en-US" dirty="0"/>
          </a:p>
          <a:p>
            <a:pPr marL="742950" lvl="1" indent="-285750">
              <a:buFont typeface="Wingdings" panose="05000000000000000000" pitchFamily="2" charset="2"/>
              <a:buChar char="q"/>
            </a:pPr>
            <a:r>
              <a:rPr lang="en-US" dirty="0"/>
              <a:t> This approach emphasizes flexibility and iterative development. It involves breaking down the project into small, manageable tasks called sprints, with regular feedback and adaptation to changes. </a:t>
            </a:r>
          </a:p>
          <a:p>
            <a:pPr algn="l"/>
            <a:r>
              <a:rPr lang="en-US" dirty="0"/>
              <a:t>                       </a:t>
            </a:r>
          </a:p>
          <a:p>
            <a:pPr algn="l"/>
            <a:r>
              <a:rPr lang="en-US" dirty="0"/>
              <a:t>Waterfall Methodology:</a:t>
            </a:r>
          </a:p>
          <a:p>
            <a:pPr algn="l"/>
            <a:endParaRPr lang="en-US" dirty="0"/>
          </a:p>
          <a:p>
            <a:pPr marL="742950" lvl="1" indent="-285750">
              <a:buFont typeface="Wingdings" panose="05000000000000000000" pitchFamily="2" charset="2"/>
              <a:buChar char="q"/>
            </a:pPr>
            <a:r>
              <a:rPr lang="en-US" dirty="0"/>
              <a:t> This traditional approach involves a linear, sequential process where each phase must be completed before moving to the next. It's less flexible than Agile but can be suitable for projects with well-defined requirements.</a:t>
            </a:r>
          </a:p>
        </p:txBody>
      </p:sp>
      <p:sp>
        <p:nvSpPr>
          <p:cNvPr id="1048652" name="TextBox 5"/>
          <p:cNvSpPr txBox="1"/>
          <p:nvPr/>
        </p:nvSpPr>
        <p:spPr>
          <a:xfrm>
            <a:off x="802433" y="5085183"/>
            <a:ext cx="9037564" cy="1754326"/>
          </a:xfrm>
          <a:prstGeom prst="rect">
            <a:avLst/>
          </a:prstGeom>
          <a:noFill/>
        </p:spPr>
        <p:txBody>
          <a:bodyPr wrap="square">
            <a:spAutoFit/>
          </a:bodyPr>
          <a:lstStyle/>
          <a:p>
            <a:pPr algn="just"/>
            <a:r>
              <a:rPr lang="en-US" dirty="0"/>
              <a:t>Lean Development:</a:t>
            </a:r>
          </a:p>
          <a:p>
            <a:pPr algn="just"/>
            <a:endParaRPr lang="en-US" dirty="0"/>
          </a:p>
          <a:p>
            <a:pPr marL="742950" lvl="1" indent="-285750" algn="just">
              <a:buFont typeface="Wingdings" panose="05000000000000000000" pitchFamily="2" charset="2"/>
              <a:buChar char="q"/>
            </a:pPr>
            <a:r>
              <a:rPr lang="en-US" dirty="0"/>
              <a:t> Lean focuses on delivering value to the end-user while minimizing waste. It involves identifying and eliminating non-essential activities, optimizing processes, and prioritizing features based on user feedback and market demand. Proto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IN" dirty="0">
                <a:solidFill>
                  <a:schemeClr val="tx1"/>
                </a:solidFill>
              </a:rPr>
              <a:t>Result:</a:t>
            </a:r>
            <a:endParaRPr lang="en-IN" dirty="0"/>
          </a:p>
        </p:txBody>
      </p:sp>
      <p:pic>
        <p:nvPicPr>
          <p:cNvPr id="2097152" name="Picture 5"/>
          <p:cNvPicPr>
            <a:picLocks noChangeAspect="1"/>
          </p:cNvPicPr>
          <p:nvPr/>
        </p:nvPicPr>
        <p:blipFill>
          <a:blip r:embed="rId2"/>
          <a:stretch>
            <a:fillRect/>
          </a:stretch>
        </p:blipFill>
        <p:spPr>
          <a:xfrm>
            <a:off x="1744824" y="1710939"/>
            <a:ext cx="6764694" cy="3090944"/>
          </a:xfrm>
          <a:prstGeom prst="rect">
            <a:avLst/>
          </a:prstGeom>
        </p:spPr>
      </p:pic>
      <p:sp>
        <p:nvSpPr>
          <p:cNvPr id="1048654" name="TextBox 6"/>
          <p:cNvSpPr txBox="1"/>
          <p:nvPr/>
        </p:nvSpPr>
        <p:spPr>
          <a:xfrm>
            <a:off x="3224590" y="5147061"/>
            <a:ext cx="3947005" cy="369332"/>
          </a:xfrm>
          <a:prstGeom prst="rect">
            <a:avLst/>
          </a:prstGeom>
          <a:noFill/>
        </p:spPr>
        <p:txBody>
          <a:bodyPr wrap="square" rtlCol="0">
            <a:spAutoFit/>
          </a:bodyPr>
          <a:lstStyle/>
          <a:p>
            <a:pPr algn="l"/>
            <a:r>
              <a:rPr lang="en-US" dirty="0"/>
              <a:t>Figure: use in Marketing Strategies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noChangeAspect="1"/>
          </p:cNvPicPr>
          <p:nvPr/>
        </p:nvPicPr>
        <p:blipFill>
          <a:blip r:embed="rId2"/>
          <a:stretch>
            <a:fillRect/>
          </a:stretch>
        </p:blipFill>
        <p:spPr>
          <a:xfrm>
            <a:off x="1491674" y="2018182"/>
            <a:ext cx="6383363" cy="2873552"/>
          </a:xfrm>
          <a:prstGeom prst="rect">
            <a:avLst/>
          </a:prstGeom>
        </p:spPr>
      </p:pic>
      <p:sp>
        <p:nvSpPr>
          <p:cNvPr id="1048656" name="TextBox 4"/>
          <p:cNvSpPr txBox="1"/>
          <p:nvPr/>
        </p:nvSpPr>
        <p:spPr>
          <a:xfrm>
            <a:off x="2761860" y="5204256"/>
            <a:ext cx="4903553" cy="369332"/>
          </a:xfrm>
          <a:prstGeom prst="rect">
            <a:avLst/>
          </a:prstGeom>
          <a:noFill/>
        </p:spPr>
        <p:txBody>
          <a:bodyPr wrap="square" rtlCol="0">
            <a:spAutoFit/>
          </a:bodyPr>
          <a:lstStyle/>
          <a:p>
            <a:pPr algn="l"/>
            <a:r>
              <a:rPr lang="en-US" dirty="0"/>
              <a:t>Figure: Social media daily basis </a:t>
            </a:r>
          </a:p>
        </p:txBody>
      </p:sp>
      <p:sp>
        <p:nvSpPr>
          <p:cNvPr id="1048658" name="TextBox 8"/>
          <p:cNvSpPr txBox="1"/>
          <p:nvPr/>
        </p:nvSpPr>
        <p:spPr>
          <a:xfrm>
            <a:off x="657652" y="691847"/>
            <a:ext cx="5132339" cy="646331"/>
          </a:xfrm>
          <a:prstGeom prst="rect">
            <a:avLst/>
          </a:prstGeom>
          <a:noFill/>
        </p:spPr>
        <p:txBody>
          <a:bodyPr wrap="square" rtlCol="0">
            <a:spAutoFit/>
          </a:bodyPr>
          <a:lstStyle/>
          <a:p>
            <a:pPr algn="l"/>
            <a:r>
              <a:rPr lang="en-US" sz="3600" dirty="0"/>
              <a:t>Result(</a:t>
            </a:r>
            <a:r>
              <a:rPr lang="en-US" sz="3600" dirty="0" err="1"/>
              <a:t>Contd</a:t>
            </a:r>
            <a:r>
              <a:rPr lang="en-US" sz="3600" dirty="0"/>
              <a: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651</Words>
  <Application>Microsoft Office PowerPoint</Application>
  <PresentationFormat>Widescreen</PresentationFormat>
  <Paragraphs>62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Social Media System </vt:lpstr>
      <vt:lpstr>Project outline:</vt:lpstr>
      <vt:lpstr>Problem statement: </vt:lpstr>
      <vt:lpstr>Proposed system /solution: </vt:lpstr>
      <vt:lpstr>PowerPoint Presentation</vt:lpstr>
      <vt:lpstr>System development approach: </vt:lpstr>
      <vt:lpstr>Algorithm and deployment: </vt:lpstr>
      <vt:lpstr>Result:</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Malarvizhi M</cp:lastModifiedBy>
  <cp:revision>5</cp:revision>
  <dcterms:created xsi:type="dcterms:W3CDTF">2024-03-30T19:48:27Z</dcterms:created>
  <dcterms:modified xsi:type="dcterms:W3CDTF">2024-04-05T09:59:09Z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f4c62ea53ef74f8a8a008a397559fd71</vt:lpwstr>
  </property>
</Properties>
</file>