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68" r:id="rId3"/>
    <p:sldId id="283" r:id="rId4"/>
    <p:sldId id="271" r:id="rId5"/>
    <p:sldId id="273" r:id="rId6"/>
    <p:sldId id="274" r:id="rId7"/>
    <p:sldId id="272" r:id="rId8"/>
    <p:sldId id="275" r:id="rId9"/>
    <p:sldId id="270" r:id="rId10"/>
    <p:sldId id="269" r:id="rId11"/>
    <p:sldId id="277" r:id="rId12"/>
    <p:sldId id="276" r:id="rId13"/>
    <p:sldId id="278" r:id="rId14"/>
    <p:sldId id="279" r:id="rId15"/>
    <p:sldId id="280" r:id="rId16"/>
    <p:sldId id="256" r:id="rId17"/>
    <p:sldId id="266" r:id="rId18"/>
    <p:sldId id="259" r:id="rId19"/>
    <p:sldId id="260" r:id="rId20"/>
    <p:sldId id="261" r:id="rId21"/>
    <p:sldId id="262" r:id="rId22"/>
    <p:sldId id="263" r:id="rId23"/>
    <p:sldId id="265"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513B-B9CE-A9F1-F0FC-96FE7788C9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E43666-95E2-92E3-0B9B-8D93C0903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5129CB-DAF8-B917-1025-9BC4D14F30DB}"/>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5" name="Footer Placeholder 4">
            <a:extLst>
              <a:ext uri="{FF2B5EF4-FFF2-40B4-BE49-F238E27FC236}">
                <a16:creationId xmlns:a16="http://schemas.microsoft.com/office/drawing/2014/main" id="{829D4E4E-D5EC-6597-81A2-A83A26C17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470C9-0222-907F-AF89-3577D76626B5}"/>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160767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526C-CF32-2AE7-E3B8-07ED42D9F5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D74299-8F54-0A6E-06B0-C8ECF6568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AD875-3D89-DC6C-405A-5566ABB5A38C}"/>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5" name="Footer Placeholder 4">
            <a:extLst>
              <a:ext uri="{FF2B5EF4-FFF2-40B4-BE49-F238E27FC236}">
                <a16:creationId xmlns:a16="http://schemas.microsoft.com/office/drawing/2014/main" id="{07C0548E-BD0E-E869-74AB-31CC7F02E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BB557-7CDC-73B3-1710-FC9D5BFD5734}"/>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37934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1B766-0454-65A2-BF77-DD7ED6CF0C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206D98-AF1D-B5CA-D135-35F6F10EB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DA001E-A207-F7EB-CDD6-0C6E2DFADD59}"/>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5" name="Footer Placeholder 4">
            <a:extLst>
              <a:ext uri="{FF2B5EF4-FFF2-40B4-BE49-F238E27FC236}">
                <a16:creationId xmlns:a16="http://schemas.microsoft.com/office/drawing/2014/main" id="{D024F5E2-1210-44B0-E01A-DCF462B81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E1A0E-8D3D-9834-90EC-A2609239E2A6}"/>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140993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773E-DBF7-5B17-EF54-AFB84A7DE3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8F011B-D258-CF4C-7629-FDFB81BD21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E88C4-06D2-C6D7-54E7-55CA1170C0A1}"/>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5" name="Footer Placeholder 4">
            <a:extLst>
              <a:ext uri="{FF2B5EF4-FFF2-40B4-BE49-F238E27FC236}">
                <a16:creationId xmlns:a16="http://schemas.microsoft.com/office/drawing/2014/main" id="{A54C769F-D62D-067F-F2BC-9808298916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44D7B-151B-8366-1E77-47C2A56E68E2}"/>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403316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07F8-32F1-D7A0-FF5D-D9CF22881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892E7B-BFF2-4625-83CB-5B3AB0495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215C5-5FA8-3EF0-B716-F059DF328DAC}"/>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5" name="Footer Placeholder 4">
            <a:extLst>
              <a:ext uri="{FF2B5EF4-FFF2-40B4-BE49-F238E27FC236}">
                <a16:creationId xmlns:a16="http://schemas.microsoft.com/office/drawing/2014/main" id="{8BF96571-89EF-A334-AB37-134768048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62C720-8FF2-09BA-82DC-F00BB4CB4C27}"/>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415085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4DB4-DC50-604A-1364-53BA65DE02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287E8D-39C5-AF21-54BF-E553ACCB5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97AD4-BA54-8735-278B-E46E2E661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C6329B-B046-1B63-F0F0-7B68EF067691}"/>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6" name="Footer Placeholder 5">
            <a:extLst>
              <a:ext uri="{FF2B5EF4-FFF2-40B4-BE49-F238E27FC236}">
                <a16:creationId xmlns:a16="http://schemas.microsoft.com/office/drawing/2014/main" id="{FE116830-70F2-29C6-FA51-79BDFBE70C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43F69A-B003-4417-6C63-9B78039BF62C}"/>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334493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E482-DA41-2A3E-05DD-7A93A1EA0F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42C173-2554-6CF6-999D-129B36841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D448A-95D9-E8BA-4F18-41DB186397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6CBD41-30DF-3735-9C1B-3C698A903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0049D-6B19-74C7-2B06-CED16B42D1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A850F4-6E84-4393-D586-CADA2DDA4583}"/>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8" name="Footer Placeholder 7">
            <a:extLst>
              <a:ext uri="{FF2B5EF4-FFF2-40B4-BE49-F238E27FC236}">
                <a16:creationId xmlns:a16="http://schemas.microsoft.com/office/drawing/2014/main" id="{532FDB69-0787-64A6-40F8-A61C42C56E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7B9290-0EDB-A4E4-4B1F-99537F73E550}"/>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41192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CDA2-8165-E16C-A0D6-A6E809E6DE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9DCD33-DBEE-33F6-BEC7-044D8DC67EC7}"/>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4" name="Footer Placeholder 3">
            <a:extLst>
              <a:ext uri="{FF2B5EF4-FFF2-40B4-BE49-F238E27FC236}">
                <a16:creationId xmlns:a16="http://schemas.microsoft.com/office/drawing/2014/main" id="{859BC64B-E827-E646-430C-69EA4F312C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32BA55-E55D-7A9D-301B-E4A505657DA2}"/>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310572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E4B5EC-1C12-9D70-002A-D109E37C01BC}"/>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3" name="Footer Placeholder 2">
            <a:extLst>
              <a:ext uri="{FF2B5EF4-FFF2-40B4-BE49-F238E27FC236}">
                <a16:creationId xmlns:a16="http://schemas.microsoft.com/office/drawing/2014/main" id="{11CD92F2-8C1E-F94A-E461-7834C6AD79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E6BC2D-2770-AA04-7A83-12D1A9A47A08}"/>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370705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C759-054C-DCCF-5915-FA3036AE6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F4D9F0-2BD2-CC0B-6F6E-AB4AD88B7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6C3BD8-974B-D6A5-1FD3-116715839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6E011-D04C-9C3B-B06B-0B6DCFD61870}"/>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6" name="Footer Placeholder 5">
            <a:extLst>
              <a:ext uri="{FF2B5EF4-FFF2-40B4-BE49-F238E27FC236}">
                <a16:creationId xmlns:a16="http://schemas.microsoft.com/office/drawing/2014/main" id="{C769D081-10DD-7FF1-FF4E-E52919BE01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4BEC0-6448-14AF-CD4D-CEAC11C34B85}"/>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385588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3A64-4C20-BF8A-C775-FCB449ACF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7B8D11-8F45-29F5-01D5-344EAAE69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93CD94-60D0-DA66-CC27-B00D04AF1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40E6F-3573-81DB-EF39-91F69DD8EA08}"/>
              </a:ext>
            </a:extLst>
          </p:cNvPr>
          <p:cNvSpPr>
            <a:spLocks noGrp="1"/>
          </p:cNvSpPr>
          <p:nvPr>
            <p:ph type="dt" sz="half" idx="10"/>
          </p:nvPr>
        </p:nvSpPr>
        <p:spPr/>
        <p:txBody>
          <a:bodyPr/>
          <a:lstStyle/>
          <a:p>
            <a:fld id="{27684BEE-AF85-4681-9136-F912EFF77BB8}" type="datetimeFigureOut">
              <a:rPr lang="en-IN" smtClean="0"/>
              <a:t>19-03-2024</a:t>
            </a:fld>
            <a:endParaRPr lang="en-IN"/>
          </a:p>
        </p:txBody>
      </p:sp>
      <p:sp>
        <p:nvSpPr>
          <p:cNvPr id="6" name="Footer Placeholder 5">
            <a:extLst>
              <a:ext uri="{FF2B5EF4-FFF2-40B4-BE49-F238E27FC236}">
                <a16:creationId xmlns:a16="http://schemas.microsoft.com/office/drawing/2014/main" id="{14FD9C82-810F-3861-D976-AE36F05BB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D4121-9ECB-9452-879E-D951CF37C4E2}"/>
              </a:ext>
            </a:extLst>
          </p:cNvPr>
          <p:cNvSpPr>
            <a:spLocks noGrp="1"/>
          </p:cNvSpPr>
          <p:nvPr>
            <p:ph type="sldNum" sz="quarter" idx="12"/>
          </p:nvPr>
        </p:nvSpPr>
        <p:spPr/>
        <p:txBody>
          <a:bodyPr/>
          <a:lstStyle/>
          <a:p>
            <a:fld id="{981C4537-0BFF-4BB5-9D31-DEEBB9D1EDAF}" type="slidenum">
              <a:rPr lang="en-IN" smtClean="0"/>
              <a:t>‹#›</a:t>
            </a:fld>
            <a:endParaRPr lang="en-IN"/>
          </a:p>
        </p:txBody>
      </p:sp>
    </p:spTree>
    <p:extLst>
      <p:ext uri="{BB962C8B-B14F-4D97-AF65-F5344CB8AC3E}">
        <p14:creationId xmlns:p14="http://schemas.microsoft.com/office/powerpoint/2010/main" val="148285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EFAD8-709A-53B9-7358-1F9DE8A0B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CAE4B0-42E3-3B6C-19C5-36486367E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B260D-8D1F-EA3F-915A-E9ED11647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84BEE-AF85-4681-9136-F912EFF77BB8}" type="datetimeFigureOut">
              <a:rPr lang="en-IN" smtClean="0"/>
              <a:t>19-03-2024</a:t>
            </a:fld>
            <a:endParaRPr lang="en-IN"/>
          </a:p>
        </p:txBody>
      </p:sp>
      <p:sp>
        <p:nvSpPr>
          <p:cNvPr id="5" name="Footer Placeholder 4">
            <a:extLst>
              <a:ext uri="{FF2B5EF4-FFF2-40B4-BE49-F238E27FC236}">
                <a16:creationId xmlns:a16="http://schemas.microsoft.com/office/drawing/2014/main" id="{3FCBE353-5E8E-3CDB-F1C7-77AC64137A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3DB844-0CB3-FED5-6496-D0EC1DE26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C4537-0BFF-4BB5-9D31-DEEBB9D1EDAF}" type="slidenum">
              <a:rPr lang="en-IN" smtClean="0"/>
              <a:t>‹#›</a:t>
            </a:fld>
            <a:endParaRPr lang="en-IN"/>
          </a:p>
        </p:txBody>
      </p:sp>
    </p:spTree>
    <p:extLst>
      <p:ext uri="{BB962C8B-B14F-4D97-AF65-F5344CB8AC3E}">
        <p14:creationId xmlns:p14="http://schemas.microsoft.com/office/powerpoint/2010/main" val="1110411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E3C7-C3F2-E339-4271-967AFC12D6B0}"/>
              </a:ext>
            </a:extLst>
          </p:cNvPr>
          <p:cNvSpPr>
            <a:spLocks noGrp="1"/>
          </p:cNvSpPr>
          <p:nvPr>
            <p:ph type="ctrTitle"/>
          </p:nvPr>
        </p:nvSpPr>
        <p:spPr>
          <a:xfrm>
            <a:off x="1524000" y="566551"/>
            <a:ext cx="9144000" cy="1513261"/>
          </a:xfrm>
        </p:spPr>
        <p:txBody>
          <a:bodyPr/>
          <a:lstStyle/>
          <a:p>
            <a:r>
              <a:rPr lang="en-IN" dirty="0">
                <a:solidFill>
                  <a:srgbClr val="7030A0"/>
                </a:solidFill>
              </a:rPr>
              <a:t>Recommendation Systems</a:t>
            </a:r>
          </a:p>
        </p:txBody>
      </p:sp>
      <p:sp>
        <p:nvSpPr>
          <p:cNvPr id="3" name="Subtitle 2">
            <a:extLst>
              <a:ext uri="{FF2B5EF4-FFF2-40B4-BE49-F238E27FC236}">
                <a16:creationId xmlns:a16="http://schemas.microsoft.com/office/drawing/2014/main" id="{4459044F-E8B9-694D-BA96-8B3F2E43CDC9}"/>
              </a:ext>
            </a:extLst>
          </p:cNvPr>
          <p:cNvSpPr>
            <a:spLocks noGrp="1"/>
          </p:cNvSpPr>
          <p:nvPr>
            <p:ph type="subTitle" idx="1"/>
          </p:nvPr>
        </p:nvSpPr>
        <p:spPr>
          <a:xfrm>
            <a:off x="1524000" y="2877671"/>
            <a:ext cx="9144000" cy="2788023"/>
          </a:xfrm>
        </p:spPr>
        <p:txBody>
          <a:bodyPr>
            <a:normAutofit/>
          </a:bodyPr>
          <a:lstStyle/>
          <a:p>
            <a:r>
              <a:rPr lang="en-IN" dirty="0">
                <a:solidFill>
                  <a:srgbClr val="7030A0"/>
                </a:solidFill>
              </a:rPr>
              <a:t>Market Basket Analysis And Product Recommender using Vector DB</a:t>
            </a:r>
            <a:br>
              <a:rPr lang="en-IN" dirty="0"/>
            </a:b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solidFill>
                  <a:srgbClr val="7030A0"/>
                </a:solidFill>
                <a:latin typeface="Arial" panose="020B0604020202020204" pitchFamily="34" charset="0"/>
                <a:cs typeface="Arial" panose="020B0604020202020204" pitchFamily="34" charset="0"/>
              </a:rPr>
              <a:t>Rajeev Sharma</a:t>
            </a:r>
          </a:p>
          <a:p>
            <a:endParaRPr lang="en-IN" dirty="0"/>
          </a:p>
        </p:txBody>
      </p:sp>
    </p:spTree>
    <p:extLst>
      <p:ext uri="{BB962C8B-B14F-4D97-AF65-F5344CB8AC3E}">
        <p14:creationId xmlns:p14="http://schemas.microsoft.com/office/powerpoint/2010/main" val="307608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D5B6-AC99-2C40-B16B-17797D9E7443}"/>
              </a:ext>
            </a:extLst>
          </p:cNvPr>
          <p:cNvSpPr>
            <a:spLocks noGrp="1"/>
          </p:cNvSpPr>
          <p:nvPr>
            <p:ph type="title"/>
          </p:nvPr>
        </p:nvSpPr>
        <p:spPr>
          <a:xfrm>
            <a:off x="838200" y="365126"/>
            <a:ext cx="10515600" cy="863039"/>
          </a:xfrm>
        </p:spPr>
        <p:txBody>
          <a:bodyPr>
            <a:normAutofit/>
          </a:bodyPr>
          <a:lstStyle/>
          <a:p>
            <a:r>
              <a:rPr lang="en-IN" sz="4000" dirty="0">
                <a:solidFill>
                  <a:srgbClr val="7030A0"/>
                </a:solidFill>
                <a:latin typeface="Arial" panose="020B0604020202020204" pitchFamily="34" charset="0"/>
                <a:cs typeface="Arial" panose="020B0604020202020204" pitchFamily="34" charset="0"/>
              </a:rPr>
              <a:t>Application of Recommendation Systems </a:t>
            </a:r>
          </a:p>
        </p:txBody>
      </p:sp>
      <p:pic>
        <p:nvPicPr>
          <p:cNvPr id="5" name="Content Placeholder 4">
            <a:extLst>
              <a:ext uri="{FF2B5EF4-FFF2-40B4-BE49-F238E27FC236}">
                <a16:creationId xmlns:a16="http://schemas.microsoft.com/office/drawing/2014/main" id="{A9968405-49DE-008E-2F4F-F8B2ECB96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679" y="1825625"/>
            <a:ext cx="6588641" cy="4351338"/>
          </a:xfrm>
        </p:spPr>
      </p:pic>
    </p:spTree>
    <p:extLst>
      <p:ext uri="{BB962C8B-B14F-4D97-AF65-F5344CB8AC3E}">
        <p14:creationId xmlns:p14="http://schemas.microsoft.com/office/powerpoint/2010/main" val="2168661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134D-2330-6706-8C2A-D1BCE175348C}"/>
              </a:ext>
            </a:extLst>
          </p:cNvPr>
          <p:cNvSpPr>
            <a:spLocks noGrp="1"/>
          </p:cNvSpPr>
          <p:nvPr>
            <p:ph type="title"/>
          </p:nvPr>
        </p:nvSpPr>
        <p:spPr>
          <a:xfrm>
            <a:off x="838200" y="365125"/>
            <a:ext cx="5616388" cy="647887"/>
          </a:xfrm>
        </p:spPr>
        <p:txBody>
          <a:bodyPr>
            <a:normAutofit/>
          </a:bodyPr>
          <a:lstStyle/>
          <a:p>
            <a:r>
              <a:rPr lang="en-GB" sz="4000" dirty="0">
                <a:solidFill>
                  <a:srgbClr val="7030A0"/>
                </a:solidFill>
                <a:latin typeface="Arial" panose="020B0604020202020204" pitchFamily="34" charset="0"/>
                <a:cs typeface="Arial" panose="020B0604020202020204" pitchFamily="34" charset="0"/>
              </a:rPr>
              <a:t>Market Basket Analysis</a:t>
            </a:r>
            <a:endParaRPr lang="en-IN" sz="4000" dirty="0">
              <a:solidFill>
                <a:srgbClr val="7030A0"/>
              </a:solidFill>
              <a:latin typeface="Arial" panose="020B0604020202020204" pitchFamily="34" charset="0"/>
              <a:cs typeface="Arial" panose="020B0604020202020204" pitchFamily="34" charset="0"/>
            </a:endParaRPr>
          </a:p>
        </p:txBody>
      </p:sp>
      <p:sp>
        <p:nvSpPr>
          <p:cNvPr id="4" name="Text Placeholder 2">
            <a:extLst>
              <a:ext uri="{FF2B5EF4-FFF2-40B4-BE49-F238E27FC236}">
                <a16:creationId xmlns:a16="http://schemas.microsoft.com/office/drawing/2014/main" id="{5414F66A-5E06-2BB4-31A0-A70A68895F3A}"/>
              </a:ext>
            </a:extLst>
          </p:cNvPr>
          <p:cNvSpPr>
            <a:spLocks noGrp="1"/>
          </p:cNvSpPr>
          <p:nvPr>
            <p:ph idx="1"/>
          </p:nvPr>
        </p:nvSpPr>
        <p:spPr>
          <a:xfrm>
            <a:off x="838200" y="1825625"/>
            <a:ext cx="3375212" cy="4351338"/>
          </a:xfrm>
        </p:spPr>
        <p:txBody>
          <a:bodyPr>
            <a:normAutofit/>
          </a:bodyPr>
          <a:lstStyle/>
          <a:p>
            <a:r>
              <a:rPr lang="en-GB" sz="1800" b="0" i="0" dirty="0">
                <a:solidFill>
                  <a:srgbClr val="202124"/>
                </a:solidFill>
                <a:effectLst/>
                <a:latin typeface="arial" panose="020B0604020202020204" pitchFamily="34" charset="0"/>
              </a:rPr>
              <a:t>Market basket analysis is </a:t>
            </a:r>
            <a:r>
              <a:rPr lang="en-GB" sz="1800" b="1" i="0" dirty="0">
                <a:solidFill>
                  <a:srgbClr val="202124"/>
                </a:solidFill>
                <a:effectLst/>
                <a:latin typeface="arial" panose="020B0604020202020204" pitchFamily="34" charset="0"/>
              </a:rPr>
              <a:t>a technique used by companies to increase sales by better understanding customer purchasing patterns</a:t>
            </a:r>
            <a:r>
              <a:rPr lang="en-GB" sz="1800" b="0" i="0" dirty="0">
                <a:solidFill>
                  <a:srgbClr val="202124"/>
                </a:solidFill>
                <a:effectLst/>
                <a:latin typeface="arial" panose="020B0604020202020204" pitchFamily="34" charset="0"/>
              </a:rPr>
              <a:t>. </a:t>
            </a:r>
          </a:p>
          <a:p>
            <a:pPr marL="0" indent="0">
              <a:buNone/>
            </a:pPr>
            <a:endParaRPr lang="en-GB" sz="1800" b="0" i="0" dirty="0">
              <a:solidFill>
                <a:srgbClr val="202124"/>
              </a:solidFill>
              <a:effectLst/>
              <a:latin typeface="arial" panose="020B0604020202020204" pitchFamily="34" charset="0"/>
            </a:endParaRPr>
          </a:p>
          <a:p>
            <a:r>
              <a:rPr lang="en-GB" sz="1800" b="0" i="0" dirty="0">
                <a:solidFill>
                  <a:srgbClr val="202124"/>
                </a:solidFill>
                <a:effectLst/>
                <a:latin typeface="arial" panose="020B0604020202020204" pitchFamily="34" charset="0"/>
              </a:rPr>
              <a:t>It takes purchase history data to find product groupings, as well as products that are </a:t>
            </a:r>
            <a:r>
              <a:rPr lang="en-GB" sz="1800" b="1" i="0" dirty="0">
                <a:solidFill>
                  <a:srgbClr val="202124"/>
                </a:solidFill>
                <a:effectLst/>
                <a:latin typeface="arial" panose="020B0604020202020204" pitchFamily="34" charset="0"/>
              </a:rPr>
              <a:t>likely to be purchased together</a:t>
            </a:r>
            <a:r>
              <a:rPr lang="en-GB" sz="1800" b="0" i="0" dirty="0">
                <a:solidFill>
                  <a:srgbClr val="202124"/>
                </a:solidFill>
                <a:effectLst/>
                <a:latin typeface="arial" panose="020B0604020202020204" pitchFamily="34" charset="0"/>
              </a:rPr>
              <a:t>.</a:t>
            </a:r>
            <a:endParaRPr lang="en-IN" sz="1800" dirty="0"/>
          </a:p>
        </p:txBody>
      </p:sp>
      <p:pic>
        <p:nvPicPr>
          <p:cNvPr id="5" name="Picture 4" descr="Do a market basket analysis with your data by Bevarasystems | Fiverr">
            <a:extLst>
              <a:ext uri="{FF2B5EF4-FFF2-40B4-BE49-F238E27FC236}">
                <a16:creationId xmlns:a16="http://schemas.microsoft.com/office/drawing/2014/main" id="{F214F3D4-925A-0B6D-655F-028DF9A67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120"/>
          <a:stretch/>
        </p:blipFill>
        <p:spPr bwMode="auto">
          <a:xfrm>
            <a:off x="6351589" y="1464250"/>
            <a:ext cx="4865052" cy="2548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ow Frequently Bought Together increases your sales | by Happy |  Personalized Recommendations | Medium">
            <a:extLst>
              <a:ext uri="{FF2B5EF4-FFF2-40B4-BE49-F238E27FC236}">
                <a16:creationId xmlns:a16="http://schemas.microsoft.com/office/drawing/2014/main" id="{942272B9-BF20-B481-11EC-5E1458D63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577" y="4150195"/>
            <a:ext cx="4283075" cy="222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01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0313-0076-9410-ABCB-747D15F12434}"/>
              </a:ext>
            </a:extLst>
          </p:cNvPr>
          <p:cNvSpPr>
            <a:spLocks noGrp="1"/>
          </p:cNvSpPr>
          <p:nvPr>
            <p:ph type="title"/>
          </p:nvPr>
        </p:nvSpPr>
        <p:spPr>
          <a:xfrm>
            <a:off x="838200" y="365125"/>
            <a:ext cx="7274859" cy="979581"/>
          </a:xfrm>
        </p:spPr>
        <p:txBody>
          <a:bodyPr/>
          <a:lstStyle/>
          <a:p>
            <a:r>
              <a:rPr lang="en-GB" sz="4400" dirty="0">
                <a:solidFill>
                  <a:srgbClr val="7030A0"/>
                </a:solidFill>
                <a:latin typeface="Arial" panose="020B0604020202020204" pitchFamily="34" charset="0"/>
                <a:cs typeface="Arial" panose="020B0604020202020204" pitchFamily="34" charset="0"/>
              </a:rPr>
              <a:t>Market Basket Analysis</a:t>
            </a:r>
            <a:endParaRPr lang="en-IN" dirty="0"/>
          </a:p>
        </p:txBody>
      </p:sp>
      <p:sp>
        <p:nvSpPr>
          <p:cNvPr id="3" name="Content Placeholder 2">
            <a:extLst>
              <a:ext uri="{FF2B5EF4-FFF2-40B4-BE49-F238E27FC236}">
                <a16:creationId xmlns:a16="http://schemas.microsoft.com/office/drawing/2014/main" id="{DEB612F9-E63B-56D4-6249-EB2571333EFC}"/>
              </a:ext>
            </a:extLst>
          </p:cNvPr>
          <p:cNvSpPr>
            <a:spLocks noGrp="1"/>
          </p:cNvSpPr>
          <p:nvPr>
            <p:ph idx="1"/>
          </p:nvPr>
        </p:nvSpPr>
        <p:spPr/>
        <p:txBody>
          <a:bodyPr>
            <a:normAutofit/>
          </a:bodyPr>
          <a:lstStyle/>
          <a:p>
            <a:r>
              <a:rPr lang="en-US" sz="1800" b="0" i="0" dirty="0">
                <a:effectLst/>
                <a:latin typeface="Arial" panose="020B0604020202020204" pitchFamily="34" charset="0"/>
                <a:cs typeface="Arial" panose="020B0604020202020204" pitchFamily="34" charset="0"/>
              </a:rPr>
              <a:t>Market basket analysis is a data mining technique used by retailers to increase sales by better understanding customer purchasing patterns. It involves analyzing large data sets, such as purchase history, to reveal product groupings, as well as products that are likely to be purchased together.</a:t>
            </a:r>
          </a:p>
          <a:p>
            <a:pPr marL="0" indent="0">
              <a:buNone/>
            </a:pPr>
            <a:endParaRPr lang="en-US" sz="1800" b="0" i="0" dirty="0">
              <a:effectLst/>
              <a:latin typeface="Arial" panose="020B0604020202020204" pitchFamily="34" charset="0"/>
              <a:cs typeface="Arial" panose="020B0604020202020204" pitchFamily="34" charset="0"/>
            </a:endParaRPr>
          </a:p>
          <a:p>
            <a:pPr algn="l"/>
            <a:r>
              <a:rPr lang="en-US" sz="1400" b="0" i="0" dirty="0">
                <a:effectLst/>
                <a:latin typeface="Arial" panose="020B0604020202020204" pitchFamily="34" charset="0"/>
                <a:cs typeface="Arial" panose="020B0604020202020204" pitchFamily="34" charset="0"/>
              </a:rPr>
              <a:t>It answers questions like:</a:t>
            </a:r>
          </a:p>
          <a:p>
            <a:pPr algn="l">
              <a:buFont typeface="+mj-lt"/>
              <a:buAutoNum type="arabicPeriod"/>
            </a:pPr>
            <a:r>
              <a:rPr lang="en-US" sz="1400" b="0" i="0" dirty="0">
                <a:effectLst/>
                <a:latin typeface="Arial" panose="020B0604020202020204" pitchFamily="34" charset="0"/>
                <a:cs typeface="Arial" panose="020B0604020202020204" pitchFamily="34" charset="0"/>
              </a:rPr>
              <a:t>Which items are frequently bought together?</a:t>
            </a:r>
          </a:p>
          <a:p>
            <a:pPr algn="l">
              <a:buFont typeface="+mj-lt"/>
              <a:buAutoNum type="arabicPeriod"/>
            </a:pPr>
            <a:r>
              <a:rPr lang="en-US" sz="1400" b="0" i="0" dirty="0">
                <a:effectLst/>
                <a:latin typeface="Arial" panose="020B0604020202020204" pitchFamily="34" charset="0"/>
                <a:cs typeface="Arial" panose="020B0604020202020204" pitchFamily="34" charset="0"/>
              </a:rPr>
              <a:t>If a user buys an item X, which item is he/she likely to buy next?</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41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AA6B-F527-3E38-F0A8-04B4088B99B1}"/>
              </a:ext>
            </a:extLst>
          </p:cNvPr>
          <p:cNvSpPr>
            <a:spLocks noGrp="1"/>
          </p:cNvSpPr>
          <p:nvPr>
            <p:ph type="title"/>
          </p:nvPr>
        </p:nvSpPr>
        <p:spPr>
          <a:xfrm>
            <a:off x="838200" y="365126"/>
            <a:ext cx="10515600" cy="737533"/>
          </a:xfrm>
        </p:spPr>
        <p:txBody>
          <a:bodyPr/>
          <a:lstStyle/>
          <a:p>
            <a:r>
              <a:rPr lang="en-IN" dirty="0">
                <a:solidFill>
                  <a:srgbClr val="7030A0"/>
                </a:solidFill>
                <a:latin typeface="Arial" panose="020B0604020202020204" pitchFamily="34" charset="0"/>
                <a:cs typeface="Arial" panose="020B0604020202020204" pitchFamily="34" charset="0"/>
              </a:rPr>
              <a:t>Analysis of Dataset</a:t>
            </a:r>
          </a:p>
        </p:txBody>
      </p:sp>
      <p:pic>
        <p:nvPicPr>
          <p:cNvPr id="5" name="Content Placeholder 4">
            <a:extLst>
              <a:ext uri="{FF2B5EF4-FFF2-40B4-BE49-F238E27FC236}">
                <a16:creationId xmlns:a16="http://schemas.microsoft.com/office/drawing/2014/main" id="{70527B4E-C6F5-6C39-037B-9BF072EBD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977" y="1313899"/>
            <a:ext cx="10515600" cy="3899724"/>
          </a:xfrm>
        </p:spPr>
      </p:pic>
    </p:spTree>
    <p:extLst>
      <p:ext uri="{BB962C8B-B14F-4D97-AF65-F5344CB8AC3E}">
        <p14:creationId xmlns:p14="http://schemas.microsoft.com/office/powerpoint/2010/main" val="182852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4F0006-EDBF-D0DF-AFE8-BE0FD6D8A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411" y="3317087"/>
            <a:ext cx="7126167" cy="3540913"/>
          </a:xfrm>
          <a:prstGeom prst="rect">
            <a:avLst/>
          </a:prstGeom>
        </p:spPr>
      </p:pic>
      <p:pic>
        <p:nvPicPr>
          <p:cNvPr id="11" name="Picture 10">
            <a:extLst>
              <a:ext uri="{FF2B5EF4-FFF2-40B4-BE49-F238E27FC236}">
                <a16:creationId xmlns:a16="http://schemas.microsoft.com/office/drawing/2014/main" id="{127D3046-F723-D433-ACBA-6D8E4CA47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1" y="-18023"/>
            <a:ext cx="9556376" cy="3391396"/>
          </a:xfrm>
          <a:prstGeom prst="rect">
            <a:avLst/>
          </a:prstGeom>
        </p:spPr>
      </p:pic>
    </p:spTree>
    <p:extLst>
      <p:ext uri="{BB962C8B-B14F-4D97-AF65-F5344CB8AC3E}">
        <p14:creationId xmlns:p14="http://schemas.microsoft.com/office/powerpoint/2010/main" val="329334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B1BAB3-DCBB-7046-65A2-8A060BFBB1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894" y="1150384"/>
            <a:ext cx="6116181" cy="5044509"/>
          </a:xfrm>
        </p:spPr>
      </p:pic>
    </p:spTree>
    <p:extLst>
      <p:ext uri="{BB962C8B-B14F-4D97-AF65-F5344CB8AC3E}">
        <p14:creationId xmlns:p14="http://schemas.microsoft.com/office/powerpoint/2010/main" val="420581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869F-AFF3-1C9E-CC1B-7DCCAC2EC2C4}"/>
              </a:ext>
            </a:extLst>
          </p:cNvPr>
          <p:cNvSpPr>
            <a:spLocks noGrp="1"/>
          </p:cNvSpPr>
          <p:nvPr>
            <p:ph type="ctrTitle"/>
          </p:nvPr>
        </p:nvSpPr>
        <p:spPr>
          <a:xfrm>
            <a:off x="152400" y="215154"/>
            <a:ext cx="8615082" cy="761999"/>
          </a:xfrm>
        </p:spPr>
        <p:txBody>
          <a:bodyPr>
            <a:normAutofit/>
          </a:bodyPr>
          <a:lstStyle/>
          <a:p>
            <a:pPr algn="l"/>
            <a:r>
              <a:rPr lang="en-IN" sz="4000" dirty="0">
                <a:solidFill>
                  <a:srgbClr val="7030A0"/>
                </a:solidFill>
                <a:latin typeface="Arial" panose="020B0604020202020204" pitchFamily="34" charset="0"/>
                <a:cs typeface="Arial" panose="020B0604020202020204" pitchFamily="34" charset="0"/>
              </a:rPr>
              <a:t>Characteristics of Vector Databases</a:t>
            </a:r>
          </a:p>
        </p:txBody>
      </p:sp>
      <p:sp>
        <p:nvSpPr>
          <p:cNvPr id="3" name="Subtitle 2">
            <a:extLst>
              <a:ext uri="{FF2B5EF4-FFF2-40B4-BE49-F238E27FC236}">
                <a16:creationId xmlns:a16="http://schemas.microsoft.com/office/drawing/2014/main" id="{73CCFD35-9931-39D2-8DC5-C5F7A4DF7BFE}"/>
              </a:ext>
            </a:extLst>
          </p:cNvPr>
          <p:cNvSpPr>
            <a:spLocks noGrp="1"/>
          </p:cNvSpPr>
          <p:nvPr>
            <p:ph type="subTitle" idx="1"/>
          </p:nvPr>
        </p:nvSpPr>
        <p:spPr>
          <a:xfrm>
            <a:off x="457201" y="1272989"/>
            <a:ext cx="4374775" cy="1416423"/>
          </a:xfrm>
          <a:ln>
            <a:solidFill>
              <a:srgbClr val="002060"/>
            </a:solidFill>
          </a:ln>
        </p:spPr>
        <p:txBody>
          <a:bodyPr>
            <a:normAutofit/>
          </a:bodyPr>
          <a:lstStyle/>
          <a:p>
            <a:pPr marL="342900" indent="-342900" algn="l">
              <a:buFont typeface="Arial" panose="020B0604020202020204" pitchFamily="34" charset="0"/>
              <a:buChar char="•"/>
            </a:pPr>
            <a:r>
              <a:rPr lang="en-IN" sz="2000" dirty="0">
                <a:solidFill>
                  <a:srgbClr val="7030A0"/>
                </a:solidFill>
              </a:rPr>
              <a:t>High dimensional vectors</a:t>
            </a:r>
          </a:p>
          <a:p>
            <a:pPr marL="342900" indent="-342900" algn="l">
              <a:buFont typeface="Arial" panose="020B0604020202020204" pitchFamily="34" charset="0"/>
              <a:buChar char="•"/>
            </a:pPr>
            <a:r>
              <a:rPr lang="en-IN" sz="2000" dirty="0">
                <a:solidFill>
                  <a:srgbClr val="7030A0"/>
                </a:solidFill>
              </a:rPr>
              <a:t>Uses indexing for searching</a:t>
            </a:r>
          </a:p>
          <a:p>
            <a:pPr marL="342900" indent="-342900" algn="l">
              <a:buFont typeface="Arial" panose="020B0604020202020204" pitchFamily="34" charset="0"/>
              <a:buChar char="•"/>
            </a:pPr>
            <a:r>
              <a:rPr lang="en-IN" sz="2000" dirty="0">
                <a:solidFill>
                  <a:srgbClr val="7030A0"/>
                </a:solidFill>
              </a:rPr>
              <a:t>Compactable with all data formats</a:t>
            </a:r>
          </a:p>
          <a:p>
            <a:pPr marL="342900" indent="-342900" algn="l">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A80896A8-4D83-E84E-10A5-F309C0453C24}"/>
              </a:ext>
            </a:extLst>
          </p:cNvPr>
          <p:cNvSpPr txBox="1"/>
          <p:nvPr/>
        </p:nvSpPr>
        <p:spPr>
          <a:xfrm>
            <a:off x="5791200" y="5246438"/>
            <a:ext cx="6122894" cy="923330"/>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en-IN" dirty="0">
                <a:solidFill>
                  <a:srgbClr val="7030A0"/>
                </a:solidFill>
              </a:rPr>
              <a:t>Uses embedding techniques and highly indexed features</a:t>
            </a:r>
          </a:p>
          <a:p>
            <a:pPr marL="285750" indent="-285750">
              <a:buFont typeface="Arial" panose="020B0604020202020204" pitchFamily="34" charset="0"/>
              <a:buChar char="•"/>
            </a:pPr>
            <a:r>
              <a:rPr lang="en-IN" dirty="0">
                <a:solidFill>
                  <a:srgbClr val="7030A0"/>
                </a:solidFill>
              </a:rPr>
              <a:t>Quick configuration</a:t>
            </a:r>
          </a:p>
          <a:p>
            <a:pPr marL="285750" indent="-285750">
              <a:buFont typeface="Arial" panose="020B0604020202020204" pitchFamily="34" charset="0"/>
              <a:buChar char="•"/>
            </a:pPr>
            <a:r>
              <a:rPr lang="en-IN" dirty="0">
                <a:solidFill>
                  <a:srgbClr val="7030A0"/>
                </a:solidFill>
              </a:rPr>
              <a:t>Each dimension is specific feature of data object</a:t>
            </a:r>
          </a:p>
        </p:txBody>
      </p:sp>
      <p:pic>
        <p:nvPicPr>
          <p:cNvPr id="6" name="Picture 5">
            <a:extLst>
              <a:ext uri="{FF2B5EF4-FFF2-40B4-BE49-F238E27FC236}">
                <a16:creationId xmlns:a16="http://schemas.microsoft.com/office/drawing/2014/main" id="{8A2351BE-E0FC-29FA-1D3C-98B7DC06D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272990"/>
            <a:ext cx="948284" cy="923330"/>
          </a:xfrm>
          <a:prstGeom prst="rect">
            <a:avLst/>
          </a:prstGeom>
        </p:spPr>
      </p:pic>
      <p:sp>
        <p:nvSpPr>
          <p:cNvPr id="7" name="TextBox 6">
            <a:extLst>
              <a:ext uri="{FF2B5EF4-FFF2-40B4-BE49-F238E27FC236}">
                <a16:creationId xmlns:a16="http://schemas.microsoft.com/office/drawing/2014/main" id="{949A61A8-2CC4-1B52-320E-14B76BAB311E}"/>
              </a:ext>
            </a:extLst>
          </p:cNvPr>
          <p:cNvSpPr txBox="1"/>
          <p:nvPr/>
        </p:nvSpPr>
        <p:spPr>
          <a:xfrm>
            <a:off x="5999366" y="2492158"/>
            <a:ext cx="1028963" cy="646331"/>
          </a:xfrm>
          <a:prstGeom prst="rect">
            <a:avLst/>
          </a:prstGeom>
          <a:noFill/>
          <a:ln>
            <a:solidFill>
              <a:schemeClr val="tx1"/>
            </a:solidFill>
          </a:ln>
        </p:spPr>
        <p:txBody>
          <a:bodyPr wrap="square" rtlCol="0">
            <a:spAutoFit/>
          </a:bodyPr>
          <a:lstStyle/>
          <a:p>
            <a:r>
              <a:rPr lang="en-IN" dirty="0">
                <a:solidFill>
                  <a:srgbClr val="7030A0"/>
                </a:solidFill>
              </a:rPr>
              <a:t>Happy Birthday</a:t>
            </a:r>
          </a:p>
        </p:txBody>
      </p:sp>
      <p:sp>
        <p:nvSpPr>
          <p:cNvPr id="8" name="TextBox 7">
            <a:extLst>
              <a:ext uri="{FF2B5EF4-FFF2-40B4-BE49-F238E27FC236}">
                <a16:creationId xmlns:a16="http://schemas.microsoft.com/office/drawing/2014/main" id="{8269A487-D203-8105-5BD0-9D717B2736E0}"/>
              </a:ext>
            </a:extLst>
          </p:cNvPr>
          <p:cNvSpPr txBox="1"/>
          <p:nvPr/>
        </p:nvSpPr>
        <p:spPr>
          <a:xfrm>
            <a:off x="5971483" y="4051925"/>
            <a:ext cx="892518" cy="369332"/>
          </a:xfrm>
          <a:prstGeom prst="rect">
            <a:avLst/>
          </a:prstGeom>
          <a:noFill/>
        </p:spPr>
        <p:txBody>
          <a:bodyPr wrap="square" rtlCol="0">
            <a:spAutoFit/>
          </a:bodyPr>
          <a:lstStyle/>
          <a:p>
            <a:r>
              <a:rPr lang="en-IN" dirty="0">
                <a:solidFill>
                  <a:srgbClr val="7030A0"/>
                </a:solidFill>
              </a:rPr>
              <a:t>Audio</a:t>
            </a:r>
          </a:p>
        </p:txBody>
      </p:sp>
      <p:pic>
        <p:nvPicPr>
          <p:cNvPr id="10" name="Picture 9">
            <a:extLst>
              <a:ext uri="{FF2B5EF4-FFF2-40B4-BE49-F238E27FC236}">
                <a16:creationId xmlns:a16="http://schemas.microsoft.com/office/drawing/2014/main" id="{F263578A-8F7F-5EE8-D536-CED9241C8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070" y="3470561"/>
            <a:ext cx="701817" cy="543816"/>
          </a:xfrm>
          <a:prstGeom prst="rect">
            <a:avLst/>
          </a:prstGeom>
        </p:spPr>
      </p:pic>
      <p:cxnSp>
        <p:nvCxnSpPr>
          <p:cNvPr id="12" name="Straight Arrow Connector 11">
            <a:extLst>
              <a:ext uri="{FF2B5EF4-FFF2-40B4-BE49-F238E27FC236}">
                <a16:creationId xmlns:a16="http://schemas.microsoft.com/office/drawing/2014/main" id="{46265458-814A-CC87-8D43-238D99F201E7}"/>
              </a:ext>
            </a:extLst>
          </p:cNvPr>
          <p:cNvCxnSpPr>
            <a:cxnSpLocks/>
            <a:stCxn id="6" idx="3"/>
          </p:cNvCxnSpPr>
          <p:nvPr/>
        </p:nvCxnSpPr>
        <p:spPr>
          <a:xfrm>
            <a:off x="6891884" y="1734655"/>
            <a:ext cx="1165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C9A9BE2-A067-DF9A-83A7-625500C02422}"/>
              </a:ext>
            </a:extLst>
          </p:cNvPr>
          <p:cNvCxnSpPr>
            <a:cxnSpLocks/>
          </p:cNvCxnSpPr>
          <p:nvPr/>
        </p:nvCxnSpPr>
        <p:spPr>
          <a:xfrm>
            <a:off x="7028329" y="2792491"/>
            <a:ext cx="1028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2B159BD-7688-492B-8605-0D4109EF5EF0}"/>
              </a:ext>
            </a:extLst>
          </p:cNvPr>
          <p:cNvCxnSpPr>
            <a:cxnSpLocks/>
          </p:cNvCxnSpPr>
          <p:nvPr/>
        </p:nvCxnSpPr>
        <p:spPr>
          <a:xfrm>
            <a:off x="6842578" y="3742469"/>
            <a:ext cx="1264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4E766D0-5097-4792-0ADF-F727DD00DB19}"/>
              </a:ext>
            </a:extLst>
          </p:cNvPr>
          <p:cNvSpPr txBox="1"/>
          <p:nvPr/>
        </p:nvSpPr>
        <p:spPr>
          <a:xfrm>
            <a:off x="8057291" y="1506072"/>
            <a:ext cx="1264020" cy="584775"/>
          </a:xfrm>
          <a:prstGeom prst="rect">
            <a:avLst/>
          </a:prstGeom>
          <a:noFill/>
        </p:spPr>
        <p:txBody>
          <a:bodyPr wrap="square" rtlCol="0">
            <a:spAutoFit/>
          </a:bodyPr>
          <a:lstStyle/>
          <a:p>
            <a:r>
              <a:rPr lang="en-IN" sz="1600" dirty="0">
                <a:solidFill>
                  <a:srgbClr val="7030A0"/>
                </a:solidFill>
              </a:rPr>
              <a:t>Image transformer</a:t>
            </a:r>
          </a:p>
        </p:txBody>
      </p:sp>
      <p:sp>
        <p:nvSpPr>
          <p:cNvPr id="20" name="TextBox 19">
            <a:extLst>
              <a:ext uri="{FF2B5EF4-FFF2-40B4-BE49-F238E27FC236}">
                <a16:creationId xmlns:a16="http://schemas.microsoft.com/office/drawing/2014/main" id="{F2E01DBB-3D6C-01C1-DD3A-B2542C29E1E0}"/>
              </a:ext>
            </a:extLst>
          </p:cNvPr>
          <p:cNvSpPr txBox="1"/>
          <p:nvPr/>
        </p:nvSpPr>
        <p:spPr>
          <a:xfrm>
            <a:off x="8057291" y="2478725"/>
            <a:ext cx="1264020" cy="584775"/>
          </a:xfrm>
          <a:prstGeom prst="rect">
            <a:avLst/>
          </a:prstGeom>
          <a:noFill/>
        </p:spPr>
        <p:txBody>
          <a:bodyPr wrap="square" rtlCol="0">
            <a:spAutoFit/>
          </a:bodyPr>
          <a:lstStyle/>
          <a:p>
            <a:r>
              <a:rPr lang="en-IN" sz="1600" dirty="0">
                <a:solidFill>
                  <a:srgbClr val="7030A0"/>
                </a:solidFill>
              </a:rPr>
              <a:t>Text transformer</a:t>
            </a:r>
          </a:p>
        </p:txBody>
      </p:sp>
      <p:sp>
        <p:nvSpPr>
          <p:cNvPr id="21" name="TextBox 20">
            <a:extLst>
              <a:ext uri="{FF2B5EF4-FFF2-40B4-BE49-F238E27FC236}">
                <a16:creationId xmlns:a16="http://schemas.microsoft.com/office/drawing/2014/main" id="{A8E71B55-E7A7-98E6-7834-68491681D76B}"/>
              </a:ext>
            </a:extLst>
          </p:cNvPr>
          <p:cNvSpPr txBox="1"/>
          <p:nvPr/>
        </p:nvSpPr>
        <p:spPr>
          <a:xfrm>
            <a:off x="8106598" y="3467150"/>
            <a:ext cx="1264020" cy="584775"/>
          </a:xfrm>
          <a:prstGeom prst="rect">
            <a:avLst/>
          </a:prstGeom>
          <a:noFill/>
        </p:spPr>
        <p:txBody>
          <a:bodyPr wrap="square" rtlCol="0">
            <a:spAutoFit/>
          </a:bodyPr>
          <a:lstStyle/>
          <a:p>
            <a:r>
              <a:rPr lang="en-IN" sz="1600" dirty="0">
                <a:solidFill>
                  <a:srgbClr val="7030A0"/>
                </a:solidFill>
              </a:rPr>
              <a:t>Audio transformer</a:t>
            </a:r>
          </a:p>
        </p:txBody>
      </p:sp>
      <p:sp>
        <p:nvSpPr>
          <p:cNvPr id="22" name="TextBox 21">
            <a:extLst>
              <a:ext uri="{FF2B5EF4-FFF2-40B4-BE49-F238E27FC236}">
                <a16:creationId xmlns:a16="http://schemas.microsoft.com/office/drawing/2014/main" id="{D99BABE9-B830-3637-EC00-5ED8B51FFBBE}"/>
              </a:ext>
            </a:extLst>
          </p:cNvPr>
          <p:cNvSpPr txBox="1"/>
          <p:nvPr/>
        </p:nvSpPr>
        <p:spPr>
          <a:xfrm>
            <a:off x="9447814" y="781219"/>
            <a:ext cx="1059818" cy="369332"/>
          </a:xfrm>
          <a:prstGeom prst="rect">
            <a:avLst/>
          </a:prstGeom>
          <a:noFill/>
        </p:spPr>
        <p:txBody>
          <a:bodyPr wrap="square" rtlCol="0">
            <a:spAutoFit/>
          </a:bodyPr>
          <a:lstStyle/>
          <a:p>
            <a:r>
              <a:rPr lang="en-IN" dirty="0">
                <a:solidFill>
                  <a:srgbClr val="7030A0"/>
                </a:solidFill>
              </a:rPr>
              <a:t>Vector</a:t>
            </a:r>
          </a:p>
        </p:txBody>
      </p:sp>
      <p:sp>
        <p:nvSpPr>
          <p:cNvPr id="23" name="TextBox 22">
            <a:extLst>
              <a:ext uri="{FF2B5EF4-FFF2-40B4-BE49-F238E27FC236}">
                <a16:creationId xmlns:a16="http://schemas.microsoft.com/office/drawing/2014/main" id="{B7D7923B-8A08-257D-67C2-414387B638F3}"/>
              </a:ext>
            </a:extLst>
          </p:cNvPr>
          <p:cNvSpPr txBox="1"/>
          <p:nvPr/>
        </p:nvSpPr>
        <p:spPr>
          <a:xfrm>
            <a:off x="9311097" y="1528963"/>
            <a:ext cx="1873624" cy="369332"/>
          </a:xfrm>
          <a:prstGeom prst="rect">
            <a:avLst/>
          </a:prstGeom>
          <a:noFill/>
        </p:spPr>
        <p:txBody>
          <a:bodyPr wrap="square" rtlCol="0">
            <a:spAutoFit/>
          </a:bodyPr>
          <a:lstStyle/>
          <a:p>
            <a:r>
              <a:rPr lang="en-IN" dirty="0"/>
              <a:t>[1.2,1.3…0.2,0.1]</a:t>
            </a:r>
          </a:p>
        </p:txBody>
      </p:sp>
      <p:sp>
        <p:nvSpPr>
          <p:cNvPr id="24" name="TextBox 23">
            <a:extLst>
              <a:ext uri="{FF2B5EF4-FFF2-40B4-BE49-F238E27FC236}">
                <a16:creationId xmlns:a16="http://schemas.microsoft.com/office/drawing/2014/main" id="{5765C533-76DE-C7B9-2A5F-AF6C6BE49CAD}"/>
              </a:ext>
            </a:extLst>
          </p:cNvPr>
          <p:cNvSpPr txBox="1"/>
          <p:nvPr/>
        </p:nvSpPr>
        <p:spPr>
          <a:xfrm>
            <a:off x="9370618" y="2593190"/>
            <a:ext cx="1873624" cy="369332"/>
          </a:xfrm>
          <a:prstGeom prst="rect">
            <a:avLst/>
          </a:prstGeom>
          <a:noFill/>
        </p:spPr>
        <p:txBody>
          <a:bodyPr wrap="square" rtlCol="0">
            <a:spAutoFit/>
          </a:bodyPr>
          <a:lstStyle/>
          <a:p>
            <a:r>
              <a:rPr lang="en-IN" dirty="0"/>
              <a:t>[0.2,1.9…1.2,1.1]</a:t>
            </a:r>
          </a:p>
        </p:txBody>
      </p:sp>
      <p:sp>
        <p:nvSpPr>
          <p:cNvPr id="25" name="TextBox 24">
            <a:extLst>
              <a:ext uri="{FF2B5EF4-FFF2-40B4-BE49-F238E27FC236}">
                <a16:creationId xmlns:a16="http://schemas.microsoft.com/office/drawing/2014/main" id="{53A44312-DEFF-0752-9CEB-6FA771C99DF0}"/>
              </a:ext>
            </a:extLst>
          </p:cNvPr>
          <p:cNvSpPr txBox="1"/>
          <p:nvPr/>
        </p:nvSpPr>
        <p:spPr>
          <a:xfrm>
            <a:off x="9447814" y="3586616"/>
            <a:ext cx="1873624" cy="369332"/>
          </a:xfrm>
          <a:prstGeom prst="rect">
            <a:avLst/>
          </a:prstGeom>
          <a:noFill/>
        </p:spPr>
        <p:txBody>
          <a:bodyPr wrap="square" rtlCol="0">
            <a:spAutoFit/>
          </a:bodyPr>
          <a:lstStyle/>
          <a:p>
            <a:r>
              <a:rPr lang="en-IN" dirty="0"/>
              <a:t>[0.5,0.7…1.7,1.5]</a:t>
            </a:r>
          </a:p>
        </p:txBody>
      </p:sp>
      <p:sp>
        <p:nvSpPr>
          <p:cNvPr id="26" name="Right Brace 25">
            <a:extLst>
              <a:ext uri="{FF2B5EF4-FFF2-40B4-BE49-F238E27FC236}">
                <a16:creationId xmlns:a16="http://schemas.microsoft.com/office/drawing/2014/main" id="{0A81DA84-DC31-D9FE-B0E8-392DA363E96F}"/>
              </a:ext>
            </a:extLst>
          </p:cNvPr>
          <p:cNvSpPr/>
          <p:nvPr/>
        </p:nvSpPr>
        <p:spPr>
          <a:xfrm>
            <a:off x="10868722" y="952345"/>
            <a:ext cx="730612" cy="32362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77A284FD-50D8-06DE-CACD-2B3CF4A8A152}"/>
              </a:ext>
            </a:extLst>
          </p:cNvPr>
          <p:cNvSpPr txBox="1"/>
          <p:nvPr/>
        </p:nvSpPr>
        <p:spPr>
          <a:xfrm>
            <a:off x="11611270" y="519987"/>
            <a:ext cx="422860" cy="3970318"/>
          </a:xfrm>
          <a:prstGeom prst="rect">
            <a:avLst/>
          </a:prstGeom>
          <a:noFill/>
          <a:ln>
            <a:solidFill>
              <a:schemeClr val="tx2">
                <a:lumMod val="50000"/>
              </a:schemeClr>
            </a:solidFill>
          </a:ln>
        </p:spPr>
        <p:txBody>
          <a:bodyPr wrap="square" rtlCol="0">
            <a:spAutoFit/>
          </a:bodyPr>
          <a:lstStyle/>
          <a:p>
            <a:r>
              <a:rPr lang="en-IN" dirty="0">
                <a:solidFill>
                  <a:srgbClr val="7030A0"/>
                </a:solidFill>
              </a:rPr>
              <a:t>V</a:t>
            </a:r>
          </a:p>
          <a:p>
            <a:r>
              <a:rPr lang="en-IN" dirty="0">
                <a:solidFill>
                  <a:srgbClr val="7030A0"/>
                </a:solidFill>
              </a:rPr>
              <a:t>e</a:t>
            </a:r>
          </a:p>
          <a:p>
            <a:r>
              <a:rPr lang="en-IN" dirty="0">
                <a:solidFill>
                  <a:srgbClr val="7030A0"/>
                </a:solidFill>
              </a:rPr>
              <a:t>c</a:t>
            </a:r>
          </a:p>
          <a:p>
            <a:r>
              <a:rPr lang="en-IN" dirty="0">
                <a:solidFill>
                  <a:srgbClr val="7030A0"/>
                </a:solidFill>
              </a:rPr>
              <a:t>t</a:t>
            </a:r>
          </a:p>
          <a:p>
            <a:r>
              <a:rPr lang="en-IN" dirty="0">
                <a:solidFill>
                  <a:srgbClr val="7030A0"/>
                </a:solidFill>
              </a:rPr>
              <a:t>o</a:t>
            </a:r>
          </a:p>
          <a:p>
            <a:r>
              <a:rPr lang="en-IN" dirty="0">
                <a:solidFill>
                  <a:srgbClr val="7030A0"/>
                </a:solidFill>
              </a:rPr>
              <a:t>r </a:t>
            </a:r>
          </a:p>
          <a:p>
            <a:r>
              <a:rPr lang="en-IN" dirty="0">
                <a:solidFill>
                  <a:srgbClr val="7030A0"/>
                </a:solidFill>
              </a:rPr>
              <a:t>D</a:t>
            </a:r>
          </a:p>
          <a:p>
            <a:r>
              <a:rPr lang="en-IN" dirty="0">
                <a:solidFill>
                  <a:srgbClr val="7030A0"/>
                </a:solidFill>
              </a:rPr>
              <a:t>a</a:t>
            </a:r>
          </a:p>
          <a:p>
            <a:r>
              <a:rPr lang="en-IN" dirty="0">
                <a:solidFill>
                  <a:srgbClr val="7030A0"/>
                </a:solidFill>
              </a:rPr>
              <a:t>t</a:t>
            </a:r>
          </a:p>
          <a:p>
            <a:r>
              <a:rPr lang="en-IN" dirty="0">
                <a:solidFill>
                  <a:srgbClr val="7030A0"/>
                </a:solidFill>
              </a:rPr>
              <a:t>a </a:t>
            </a:r>
          </a:p>
          <a:p>
            <a:r>
              <a:rPr lang="en-IN" dirty="0">
                <a:solidFill>
                  <a:srgbClr val="7030A0"/>
                </a:solidFill>
              </a:rPr>
              <a:t>b</a:t>
            </a:r>
          </a:p>
          <a:p>
            <a:r>
              <a:rPr lang="en-IN" dirty="0">
                <a:solidFill>
                  <a:srgbClr val="7030A0"/>
                </a:solidFill>
              </a:rPr>
              <a:t>a</a:t>
            </a:r>
          </a:p>
          <a:p>
            <a:r>
              <a:rPr lang="en-IN" dirty="0">
                <a:solidFill>
                  <a:srgbClr val="7030A0"/>
                </a:solidFill>
              </a:rPr>
              <a:t>s</a:t>
            </a:r>
          </a:p>
          <a:p>
            <a:r>
              <a:rPr lang="en-IN" dirty="0">
                <a:solidFill>
                  <a:srgbClr val="7030A0"/>
                </a:solidFill>
              </a:rPr>
              <a:t>e</a:t>
            </a:r>
          </a:p>
        </p:txBody>
      </p:sp>
      <p:sp>
        <p:nvSpPr>
          <p:cNvPr id="5" name="TextBox 4">
            <a:extLst>
              <a:ext uri="{FF2B5EF4-FFF2-40B4-BE49-F238E27FC236}">
                <a16:creationId xmlns:a16="http://schemas.microsoft.com/office/drawing/2014/main" id="{3F65B559-D062-E3E7-0DA2-BBDDD8D2FED0}"/>
              </a:ext>
            </a:extLst>
          </p:cNvPr>
          <p:cNvSpPr txBox="1"/>
          <p:nvPr/>
        </p:nvSpPr>
        <p:spPr>
          <a:xfrm>
            <a:off x="417887" y="3263153"/>
            <a:ext cx="4455458" cy="3236258"/>
          </a:xfrm>
          <a:prstGeom prst="rect">
            <a:avLst/>
          </a:prstGeom>
          <a:noFill/>
          <a:ln>
            <a:solidFill>
              <a:schemeClr val="tx1"/>
            </a:solidFill>
          </a:ln>
        </p:spPr>
        <p:txBody>
          <a:bodyPr wrap="square" rtlCol="0">
            <a:spAutoFit/>
          </a:bodyPr>
          <a:lstStyle/>
          <a:p>
            <a:endParaRPr lang="en-IN" dirty="0"/>
          </a:p>
        </p:txBody>
      </p:sp>
      <p:sp>
        <p:nvSpPr>
          <p:cNvPr id="9" name="TextBox 8">
            <a:extLst>
              <a:ext uri="{FF2B5EF4-FFF2-40B4-BE49-F238E27FC236}">
                <a16:creationId xmlns:a16="http://schemas.microsoft.com/office/drawing/2014/main" id="{CB4F4C69-1B8F-EDB3-78C4-3F26D8ECF6E0}"/>
              </a:ext>
            </a:extLst>
          </p:cNvPr>
          <p:cNvSpPr txBox="1"/>
          <p:nvPr/>
        </p:nvSpPr>
        <p:spPr>
          <a:xfrm>
            <a:off x="880062" y="3632484"/>
            <a:ext cx="2903044" cy="1477328"/>
          </a:xfrm>
          <a:prstGeom prst="rect">
            <a:avLst/>
          </a:prstGeom>
          <a:noFill/>
        </p:spPr>
        <p:txBody>
          <a:bodyPr wrap="square" rtlCol="0">
            <a:spAutoFit/>
          </a:bodyPr>
          <a:lstStyle/>
          <a:p>
            <a:r>
              <a:rPr lang="en-US" dirty="0">
                <a:solidFill>
                  <a:srgbClr val="7030A0"/>
                </a:solidFill>
              </a:rPr>
              <a:t>Open Source Vector DBs</a:t>
            </a:r>
          </a:p>
          <a:p>
            <a:endParaRPr lang="en-US" dirty="0">
              <a:solidFill>
                <a:srgbClr val="7030A0"/>
              </a:solidFill>
            </a:endParaRPr>
          </a:p>
          <a:p>
            <a:pPr marL="285750" indent="-285750">
              <a:buFont typeface="Arial" panose="020B0604020202020204" pitchFamily="34" charset="0"/>
              <a:buChar char="•"/>
            </a:pPr>
            <a:r>
              <a:rPr lang="en-US" dirty="0">
                <a:solidFill>
                  <a:srgbClr val="7030A0"/>
                </a:solidFill>
              </a:rPr>
              <a:t>Chroma</a:t>
            </a:r>
          </a:p>
          <a:p>
            <a:pPr marL="285750" indent="-285750">
              <a:buFont typeface="Arial" panose="020B0604020202020204" pitchFamily="34" charset="0"/>
              <a:buChar char="•"/>
            </a:pPr>
            <a:r>
              <a:rPr lang="en-US" dirty="0">
                <a:solidFill>
                  <a:srgbClr val="7030A0"/>
                </a:solidFill>
              </a:rPr>
              <a:t>FAISS </a:t>
            </a:r>
          </a:p>
          <a:p>
            <a:pPr marL="285750" indent="-285750">
              <a:buFont typeface="Arial" panose="020B0604020202020204" pitchFamily="34" charset="0"/>
              <a:buChar char="•"/>
            </a:pPr>
            <a:r>
              <a:rPr lang="en-US" dirty="0">
                <a:solidFill>
                  <a:srgbClr val="7030A0"/>
                </a:solidFill>
              </a:rPr>
              <a:t>Milvus</a:t>
            </a:r>
            <a:endParaRPr lang="en-IN" dirty="0">
              <a:solidFill>
                <a:srgbClr val="7030A0"/>
              </a:solidFill>
            </a:endParaRPr>
          </a:p>
        </p:txBody>
      </p:sp>
      <p:sp>
        <p:nvSpPr>
          <p:cNvPr id="11" name="TextBox 10">
            <a:extLst>
              <a:ext uri="{FF2B5EF4-FFF2-40B4-BE49-F238E27FC236}">
                <a16:creationId xmlns:a16="http://schemas.microsoft.com/office/drawing/2014/main" id="{F7BBDA48-A363-B64B-7F9E-DFC097D3026B}"/>
              </a:ext>
            </a:extLst>
          </p:cNvPr>
          <p:cNvSpPr txBox="1"/>
          <p:nvPr/>
        </p:nvSpPr>
        <p:spPr>
          <a:xfrm>
            <a:off x="880062" y="5498887"/>
            <a:ext cx="3243703" cy="369332"/>
          </a:xfrm>
          <a:prstGeom prst="rect">
            <a:avLst/>
          </a:prstGeom>
          <a:noFill/>
        </p:spPr>
        <p:txBody>
          <a:bodyPr wrap="square" rtlCol="0">
            <a:spAutoFit/>
          </a:bodyPr>
          <a:lstStyle/>
          <a:p>
            <a:r>
              <a:rPr lang="en-US" dirty="0">
                <a:solidFill>
                  <a:srgbClr val="7030A0"/>
                </a:solidFill>
              </a:rPr>
              <a:t>PINECONE has paid subscription</a:t>
            </a:r>
            <a:endParaRPr lang="en-IN" dirty="0">
              <a:solidFill>
                <a:srgbClr val="7030A0"/>
              </a:solidFill>
            </a:endParaRPr>
          </a:p>
        </p:txBody>
      </p:sp>
    </p:spTree>
    <p:extLst>
      <p:ext uri="{BB962C8B-B14F-4D97-AF65-F5344CB8AC3E}">
        <p14:creationId xmlns:p14="http://schemas.microsoft.com/office/powerpoint/2010/main" val="965749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22C6-AE1D-2DFA-9552-21593E3AB931}"/>
              </a:ext>
            </a:extLst>
          </p:cNvPr>
          <p:cNvSpPr>
            <a:spLocks noGrp="1"/>
          </p:cNvSpPr>
          <p:nvPr>
            <p:ph type="title"/>
          </p:nvPr>
        </p:nvSpPr>
        <p:spPr>
          <a:xfrm>
            <a:off x="432545" y="230144"/>
            <a:ext cx="11589125" cy="396657"/>
          </a:xfrm>
        </p:spPr>
        <p:txBody>
          <a:bodyPr>
            <a:noAutofit/>
          </a:bodyPr>
          <a:lstStyle/>
          <a:p>
            <a:r>
              <a:rPr lang="en-US" sz="3200" dirty="0">
                <a:solidFill>
                  <a:srgbClr val="7030A0"/>
                </a:solidFill>
                <a:latin typeface="Arial" panose="020B0604020202020204" pitchFamily="34" charset="0"/>
                <a:cs typeface="Arial" panose="020B0604020202020204" pitchFamily="34" charset="0"/>
              </a:rPr>
              <a:t>Working Mechanism of Rec System based on Vector DB</a:t>
            </a:r>
            <a:endParaRPr lang="en-IN" sz="3200" dirty="0">
              <a:solidFill>
                <a:srgbClr val="7030A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1EBC4FD-3E8B-1B12-E826-34385816D34E}"/>
              </a:ext>
            </a:extLst>
          </p:cNvPr>
          <p:cNvSpPr/>
          <p:nvPr/>
        </p:nvSpPr>
        <p:spPr>
          <a:xfrm>
            <a:off x="891988" y="2916265"/>
            <a:ext cx="2895600" cy="36396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C9862819-0D46-B7CA-B44E-7FBEACB79FAB}"/>
              </a:ext>
            </a:extLst>
          </p:cNvPr>
          <p:cNvSpPr/>
          <p:nvPr/>
        </p:nvSpPr>
        <p:spPr>
          <a:xfrm>
            <a:off x="1470211" y="2952684"/>
            <a:ext cx="1739153" cy="9398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1A17C8A-DB24-5D9D-2194-D4D679C5B384}"/>
              </a:ext>
            </a:extLst>
          </p:cNvPr>
          <p:cNvSpPr txBox="1"/>
          <p:nvPr/>
        </p:nvSpPr>
        <p:spPr>
          <a:xfrm>
            <a:off x="1470212" y="3972289"/>
            <a:ext cx="1676400" cy="369332"/>
          </a:xfrm>
          <a:prstGeom prst="rect">
            <a:avLst/>
          </a:prstGeom>
          <a:noFill/>
        </p:spPr>
        <p:txBody>
          <a:bodyPr wrap="square" rtlCol="0">
            <a:spAutoFit/>
          </a:bodyPr>
          <a:lstStyle/>
          <a:p>
            <a:r>
              <a:rPr lang="en-US" dirty="0">
                <a:solidFill>
                  <a:srgbClr val="C00000"/>
                </a:solidFill>
              </a:rPr>
              <a:t>Structured Text</a:t>
            </a:r>
            <a:endParaRPr lang="en-IN" dirty="0">
              <a:solidFill>
                <a:srgbClr val="C00000"/>
              </a:solidFill>
            </a:endParaRPr>
          </a:p>
        </p:txBody>
      </p:sp>
      <p:sp>
        <p:nvSpPr>
          <p:cNvPr id="7" name="Rectangle: Rounded Corners 6">
            <a:extLst>
              <a:ext uri="{FF2B5EF4-FFF2-40B4-BE49-F238E27FC236}">
                <a16:creationId xmlns:a16="http://schemas.microsoft.com/office/drawing/2014/main" id="{D407233A-3627-E994-DC44-AB17B6745B5C}"/>
              </a:ext>
            </a:extLst>
          </p:cNvPr>
          <p:cNvSpPr/>
          <p:nvPr/>
        </p:nvSpPr>
        <p:spPr>
          <a:xfrm>
            <a:off x="1376080" y="4250160"/>
            <a:ext cx="2200837" cy="9398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6DF129A-9920-A855-A9C5-4329900E76E5}"/>
              </a:ext>
            </a:extLst>
          </p:cNvPr>
          <p:cNvSpPr txBox="1"/>
          <p:nvPr/>
        </p:nvSpPr>
        <p:spPr>
          <a:xfrm>
            <a:off x="1376081" y="5159651"/>
            <a:ext cx="2272554" cy="369332"/>
          </a:xfrm>
          <a:prstGeom prst="rect">
            <a:avLst/>
          </a:prstGeom>
          <a:noFill/>
        </p:spPr>
        <p:txBody>
          <a:bodyPr wrap="square" rtlCol="0">
            <a:spAutoFit/>
          </a:bodyPr>
          <a:lstStyle/>
          <a:p>
            <a:r>
              <a:rPr lang="en-US" dirty="0">
                <a:solidFill>
                  <a:srgbClr val="C00000"/>
                </a:solidFill>
              </a:rPr>
              <a:t>Semi Structured Text</a:t>
            </a:r>
            <a:endParaRPr lang="en-IN" dirty="0">
              <a:solidFill>
                <a:srgbClr val="C00000"/>
              </a:solidFill>
            </a:endParaRPr>
          </a:p>
        </p:txBody>
      </p:sp>
      <p:sp>
        <p:nvSpPr>
          <p:cNvPr id="9" name="Rectangle: Rounded Corners 8">
            <a:extLst>
              <a:ext uri="{FF2B5EF4-FFF2-40B4-BE49-F238E27FC236}">
                <a16:creationId xmlns:a16="http://schemas.microsoft.com/office/drawing/2014/main" id="{8150E6C0-8F05-AEF4-92FF-4A8FBA2A0032}"/>
              </a:ext>
            </a:extLst>
          </p:cNvPr>
          <p:cNvSpPr/>
          <p:nvPr/>
        </p:nvSpPr>
        <p:spPr>
          <a:xfrm>
            <a:off x="1501588" y="5554130"/>
            <a:ext cx="1613647" cy="6185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92E0620-9B6B-D2B6-FBDB-B99D3B407ED8}"/>
              </a:ext>
            </a:extLst>
          </p:cNvPr>
          <p:cNvSpPr txBox="1"/>
          <p:nvPr/>
        </p:nvSpPr>
        <p:spPr>
          <a:xfrm>
            <a:off x="1376081" y="6162347"/>
            <a:ext cx="2272554" cy="369332"/>
          </a:xfrm>
          <a:prstGeom prst="rect">
            <a:avLst/>
          </a:prstGeom>
          <a:noFill/>
        </p:spPr>
        <p:txBody>
          <a:bodyPr wrap="square" rtlCol="0">
            <a:spAutoFit/>
          </a:bodyPr>
          <a:lstStyle/>
          <a:p>
            <a:r>
              <a:rPr lang="en-US" dirty="0">
                <a:solidFill>
                  <a:srgbClr val="C00000"/>
                </a:solidFill>
              </a:rPr>
              <a:t> Unstructured Text</a:t>
            </a:r>
            <a:endParaRPr lang="en-IN" dirty="0">
              <a:solidFill>
                <a:srgbClr val="C00000"/>
              </a:solidFill>
            </a:endParaRPr>
          </a:p>
        </p:txBody>
      </p:sp>
      <p:sp>
        <p:nvSpPr>
          <p:cNvPr id="11" name="TextBox 10">
            <a:extLst>
              <a:ext uri="{FF2B5EF4-FFF2-40B4-BE49-F238E27FC236}">
                <a16:creationId xmlns:a16="http://schemas.microsoft.com/office/drawing/2014/main" id="{2EB1FC84-283C-9099-25DF-2039CFEBD720}"/>
              </a:ext>
            </a:extLst>
          </p:cNvPr>
          <p:cNvSpPr txBox="1"/>
          <p:nvPr/>
        </p:nvSpPr>
        <p:spPr>
          <a:xfrm>
            <a:off x="1501588" y="6550761"/>
            <a:ext cx="2075329" cy="369332"/>
          </a:xfrm>
          <a:prstGeom prst="rect">
            <a:avLst/>
          </a:prstGeom>
          <a:noFill/>
        </p:spPr>
        <p:txBody>
          <a:bodyPr wrap="square" rtlCol="0">
            <a:spAutoFit/>
          </a:bodyPr>
          <a:lstStyle/>
          <a:p>
            <a:r>
              <a:rPr lang="en-US" dirty="0">
                <a:solidFill>
                  <a:srgbClr val="7030A0"/>
                </a:solidFill>
              </a:rPr>
              <a:t>Data Source</a:t>
            </a:r>
            <a:endParaRPr lang="en-IN" dirty="0">
              <a:solidFill>
                <a:srgbClr val="7030A0"/>
              </a:solidFill>
            </a:endParaRPr>
          </a:p>
        </p:txBody>
      </p:sp>
      <p:pic>
        <p:nvPicPr>
          <p:cNvPr id="13" name="Picture 12">
            <a:extLst>
              <a:ext uri="{FF2B5EF4-FFF2-40B4-BE49-F238E27FC236}">
                <a16:creationId xmlns:a16="http://schemas.microsoft.com/office/drawing/2014/main" id="{6F848D42-4A4F-9FE8-9569-9CF852853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587" y="4303264"/>
            <a:ext cx="1913965" cy="831239"/>
          </a:xfrm>
          <a:prstGeom prst="rect">
            <a:avLst/>
          </a:prstGeom>
        </p:spPr>
      </p:pic>
      <p:pic>
        <p:nvPicPr>
          <p:cNvPr id="15" name="Picture 14">
            <a:extLst>
              <a:ext uri="{FF2B5EF4-FFF2-40B4-BE49-F238E27FC236}">
                <a16:creationId xmlns:a16="http://schemas.microsoft.com/office/drawing/2014/main" id="{3CFA4049-DBD6-1BA3-3FC3-BC8F4175B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805" y="2757269"/>
            <a:ext cx="1264024" cy="1264024"/>
          </a:xfrm>
          <a:prstGeom prst="rect">
            <a:avLst/>
          </a:prstGeom>
        </p:spPr>
      </p:pic>
      <p:pic>
        <p:nvPicPr>
          <p:cNvPr id="17" name="Picture 16">
            <a:extLst>
              <a:ext uri="{FF2B5EF4-FFF2-40B4-BE49-F238E27FC236}">
                <a16:creationId xmlns:a16="http://schemas.microsoft.com/office/drawing/2014/main" id="{25C51B47-62E5-91B6-35FA-AD676E7C5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030" y="5659240"/>
            <a:ext cx="479158" cy="479158"/>
          </a:xfrm>
          <a:prstGeom prst="rect">
            <a:avLst/>
          </a:prstGeom>
        </p:spPr>
      </p:pic>
      <p:cxnSp>
        <p:nvCxnSpPr>
          <p:cNvPr id="20" name="Straight Arrow Connector 19">
            <a:extLst>
              <a:ext uri="{FF2B5EF4-FFF2-40B4-BE49-F238E27FC236}">
                <a16:creationId xmlns:a16="http://schemas.microsoft.com/office/drawing/2014/main" id="{853A4639-DADB-0C70-316F-973ED6144108}"/>
              </a:ext>
            </a:extLst>
          </p:cNvPr>
          <p:cNvCxnSpPr>
            <a:cxnSpLocks/>
          </p:cNvCxnSpPr>
          <p:nvPr/>
        </p:nvCxnSpPr>
        <p:spPr>
          <a:xfrm>
            <a:off x="3787588" y="4780924"/>
            <a:ext cx="1223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D152CBC-001E-CF06-7F55-E4A81FDE7765}"/>
              </a:ext>
            </a:extLst>
          </p:cNvPr>
          <p:cNvSpPr/>
          <p:nvPr/>
        </p:nvSpPr>
        <p:spPr>
          <a:xfrm>
            <a:off x="5011271" y="4301416"/>
            <a:ext cx="1676401" cy="95901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AD23F6BD-8D0A-9885-6BD1-BF4156C954BD}"/>
              </a:ext>
            </a:extLst>
          </p:cNvPr>
          <p:cNvSpPr txBox="1"/>
          <p:nvPr/>
        </p:nvSpPr>
        <p:spPr>
          <a:xfrm>
            <a:off x="5221942" y="4482086"/>
            <a:ext cx="1676401" cy="707886"/>
          </a:xfrm>
          <a:prstGeom prst="rect">
            <a:avLst/>
          </a:prstGeom>
          <a:noFill/>
        </p:spPr>
        <p:txBody>
          <a:bodyPr wrap="square" rtlCol="0">
            <a:spAutoFit/>
          </a:bodyPr>
          <a:lstStyle/>
          <a:p>
            <a:r>
              <a:rPr lang="en-US" sz="2000" dirty="0">
                <a:solidFill>
                  <a:srgbClr val="7030A0"/>
                </a:solidFill>
              </a:rPr>
              <a:t>Embedding</a:t>
            </a:r>
          </a:p>
          <a:p>
            <a:r>
              <a:rPr lang="en-US" sz="2000" dirty="0">
                <a:solidFill>
                  <a:srgbClr val="7030A0"/>
                </a:solidFill>
              </a:rPr>
              <a:t>   Model</a:t>
            </a:r>
            <a:endParaRPr lang="en-IN" sz="2000" dirty="0">
              <a:solidFill>
                <a:srgbClr val="7030A0"/>
              </a:solidFill>
            </a:endParaRPr>
          </a:p>
        </p:txBody>
      </p:sp>
      <p:cxnSp>
        <p:nvCxnSpPr>
          <p:cNvPr id="24" name="Straight Arrow Connector 23">
            <a:extLst>
              <a:ext uri="{FF2B5EF4-FFF2-40B4-BE49-F238E27FC236}">
                <a16:creationId xmlns:a16="http://schemas.microsoft.com/office/drawing/2014/main" id="{6177590C-1BD7-7975-A2A2-64DAFD7283D4}"/>
              </a:ext>
            </a:extLst>
          </p:cNvPr>
          <p:cNvCxnSpPr>
            <a:cxnSpLocks/>
          </p:cNvCxnSpPr>
          <p:nvPr/>
        </p:nvCxnSpPr>
        <p:spPr>
          <a:xfrm>
            <a:off x="6687672" y="4780924"/>
            <a:ext cx="681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9DAD369-EBAD-C4E8-B425-58DC5FF32928}"/>
              </a:ext>
            </a:extLst>
          </p:cNvPr>
          <p:cNvSpPr txBox="1"/>
          <p:nvPr/>
        </p:nvSpPr>
        <p:spPr>
          <a:xfrm>
            <a:off x="7368988" y="4482086"/>
            <a:ext cx="1748118" cy="646331"/>
          </a:xfrm>
          <a:prstGeom prst="rect">
            <a:avLst/>
          </a:prstGeom>
          <a:noFill/>
          <a:ln>
            <a:solidFill>
              <a:schemeClr val="tx1"/>
            </a:solidFill>
          </a:ln>
        </p:spPr>
        <p:txBody>
          <a:bodyPr wrap="square" rtlCol="0">
            <a:spAutoFit/>
          </a:bodyPr>
          <a:lstStyle/>
          <a:p>
            <a:r>
              <a:rPr lang="en-US" dirty="0">
                <a:solidFill>
                  <a:srgbClr val="7030A0"/>
                </a:solidFill>
              </a:rPr>
              <a:t>Object as Vector</a:t>
            </a:r>
          </a:p>
          <a:p>
            <a:r>
              <a:rPr lang="en-US" dirty="0">
                <a:solidFill>
                  <a:srgbClr val="7030A0"/>
                </a:solidFill>
              </a:rPr>
              <a:t>[1.2,0.3,……,1.4]</a:t>
            </a:r>
            <a:endParaRPr lang="en-IN" dirty="0">
              <a:solidFill>
                <a:srgbClr val="7030A0"/>
              </a:solidFill>
            </a:endParaRPr>
          </a:p>
        </p:txBody>
      </p:sp>
      <p:cxnSp>
        <p:nvCxnSpPr>
          <p:cNvPr id="27" name="Straight Arrow Connector 26">
            <a:extLst>
              <a:ext uri="{FF2B5EF4-FFF2-40B4-BE49-F238E27FC236}">
                <a16:creationId xmlns:a16="http://schemas.microsoft.com/office/drawing/2014/main" id="{B74D8825-3D72-9173-4301-8903EB60BBF5}"/>
              </a:ext>
            </a:extLst>
          </p:cNvPr>
          <p:cNvCxnSpPr>
            <a:cxnSpLocks/>
          </p:cNvCxnSpPr>
          <p:nvPr/>
        </p:nvCxnSpPr>
        <p:spPr>
          <a:xfrm>
            <a:off x="9117106" y="4780924"/>
            <a:ext cx="681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BFE3E5B2-A1B1-6922-0B4E-FD0AD6E8DDDB}"/>
              </a:ext>
            </a:extLst>
          </p:cNvPr>
          <p:cNvSpPr/>
          <p:nvPr/>
        </p:nvSpPr>
        <p:spPr>
          <a:xfrm>
            <a:off x="9798422" y="3892496"/>
            <a:ext cx="1577790" cy="2033175"/>
          </a:xfrm>
          <a:prstGeom prst="ca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F30F082-A86A-3030-B099-64EC2F478773}"/>
              </a:ext>
            </a:extLst>
          </p:cNvPr>
          <p:cNvSpPr txBox="1"/>
          <p:nvPr/>
        </p:nvSpPr>
        <p:spPr>
          <a:xfrm>
            <a:off x="10145806" y="4585918"/>
            <a:ext cx="1089213" cy="646331"/>
          </a:xfrm>
          <a:prstGeom prst="rect">
            <a:avLst/>
          </a:prstGeom>
          <a:noFill/>
        </p:spPr>
        <p:txBody>
          <a:bodyPr wrap="square" rtlCol="0">
            <a:spAutoFit/>
          </a:bodyPr>
          <a:lstStyle/>
          <a:p>
            <a:r>
              <a:rPr lang="en-US" dirty="0">
                <a:solidFill>
                  <a:srgbClr val="7030A0"/>
                </a:solidFill>
              </a:rPr>
              <a:t>Vector Database</a:t>
            </a:r>
            <a:endParaRPr lang="en-IN" dirty="0">
              <a:solidFill>
                <a:srgbClr val="7030A0"/>
              </a:solidFill>
            </a:endParaRPr>
          </a:p>
        </p:txBody>
      </p:sp>
      <p:sp>
        <p:nvSpPr>
          <p:cNvPr id="30" name="TextBox 29">
            <a:extLst>
              <a:ext uri="{FF2B5EF4-FFF2-40B4-BE49-F238E27FC236}">
                <a16:creationId xmlns:a16="http://schemas.microsoft.com/office/drawing/2014/main" id="{9AA81696-9C1B-9ED8-80C8-FAC749EC6367}"/>
              </a:ext>
            </a:extLst>
          </p:cNvPr>
          <p:cNvSpPr txBox="1"/>
          <p:nvPr/>
        </p:nvSpPr>
        <p:spPr>
          <a:xfrm>
            <a:off x="6898343" y="2537012"/>
            <a:ext cx="1797422" cy="369332"/>
          </a:xfrm>
          <a:prstGeom prst="rect">
            <a:avLst/>
          </a:prstGeom>
          <a:noFill/>
          <a:ln>
            <a:solidFill>
              <a:schemeClr val="tx1"/>
            </a:solidFill>
          </a:ln>
        </p:spPr>
        <p:txBody>
          <a:bodyPr wrap="square" rtlCol="0">
            <a:spAutoFit/>
          </a:bodyPr>
          <a:lstStyle/>
          <a:p>
            <a:r>
              <a:rPr lang="en-US" dirty="0">
                <a:solidFill>
                  <a:srgbClr val="7030A0"/>
                </a:solidFill>
              </a:rPr>
              <a:t>Post Processing</a:t>
            </a:r>
            <a:endParaRPr lang="en-IN" dirty="0">
              <a:solidFill>
                <a:srgbClr val="7030A0"/>
              </a:solidFill>
            </a:endParaRPr>
          </a:p>
        </p:txBody>
      </p:sp>
      <p:cxnSp>
        <p:nvCxnSpPr>
          <p:cNvPr id="34" name="Connector: Elbow 33">
            <a:extLst>
              <a:ext uri="{FF2B5EF4-FFF2-40B4-BE49-F238E27FC236}">
                <a16:creationId xmlns:a16="http://schemas.microsoft.com/office/drawing/2014/main" id="{25EADC8D-1646-F04F-38FA-2D6BED73B89C}"/>
              </a:ext>
            </a:extLst>
          </p:cNvPr>
          <p:cNvCxnSpPr>
            <a:stCxn id="28" idx="1"/>
            <a:endCxn id="30" idx="3"/>
          </p:cNvCxnSpPr>
          <p:nvPr/>
        </p:nvCxnSpPr>
        <p:spPr>
          <a:xfrm rot="16200000" flipV="1">
            <a:off x="9056132" y="2361311"/>
            <a:ext cx="1170818" cy="18915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49D85F20-8D8A-3E01-D55B-A28533F725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0343" y="1100793"/>
            <a:ext cx="1762125" cy="1409700"/>
          </a:xfrm>
          <a:prstGeom prst="rect">
            <a:avLst/>
          </a:prstGeom>
        </p:spPr>
      </p:pic>
      <p:cxnSp>
        <p:nvCxnSpPr>
          <p:cNvPr id="38" name="Connector: Elbow 37">
            <a:extLst>
              <a:ext uri="{FF2B5EF4-FFF2-40B4-BE49-F238E27FC236}">
                <a16:creationId xmlns:a16="http://schemas.microsoft.com/office/drawing/2014/main" id="{7E3CF2D3-2403-839C-4C4B-DB8C49167D1C}"/>
              </a:ext>
            </a:extLst>
          </p:cNvPr>
          <p:cNvCxnSpPr>
            <a:cxnSpLocks/>
          </p:cNvCxnSpPr>
          <p:nvPr/>
        </p:nvCxnSpPr>
        <p:spPr>
          <a:xfrm>
            <a:off x="3184709" y="1781725"/>
            <a:ext cx="2528050" cy="25359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0DFFD58F-06CA-E554-3346-0538117D9B5A}"/>
              </a:ext>
            </a:extLst>
          </p:cNvPr>
          <p:cNvCxnSpPr>
            <a:cxnSpLocks/>
            <a:stCxn id="30" idx="0"/>
          </p:cNvCxnSpPr>
          <p:nvPr/>
        </p:nvCxnSpPr>
        <p:spPr>
          <a:xfrm rot="16200000" flipV="1">
            <a:off x="4883581" y="-376462"/>
            <a:ext cx="1212365" cy="4614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0E40174-97FC-904A-B825-B273732B5414}"/>
              </a:ext>
            </a:extLst>
          </p:cNvPr>
          <p:cNvSpPr txBox="1"/>
          <p:nvPr/>
        </p:nvSpPr>
        <p:spPr>
          <a:xfrm>
            <a:off x="1640541" y="2510493"/>
            <a:ext cx="1568823" cy="369332"/>
          </a:xfrm>
          <a:prstGeom prst="rect">
            <a:avLst/>
          </a:prstGeom>
          <a:noFill/>
        </p:spPr>
        <p:txBody>
          <a:bodyPr wrap="square" rtlCol="0">
            <a:spAutoFit/>
          </a:bodyPr>
          <a:lstStyle/>
          <a:p>
            <a:r>
              <a:rPr lang="en-US" dirty="0">
                <a:solidFill>
                  <a:srgbClr val="7030A0"/>
                </a:solidFill>
              </a:rPr>
              <a:t>Application</a:t>
            </a:r>
            <a:endParaRPr lang="en-IN" dirty="0">
              <a:solidFill>
                <a:srgbClr val="7030A0"/>
              </a:solidFill>
            </a:endParaRPr>
          </a:p>
        </p:txBody>
      </p:sp>
      <p:sp>
        <p:nvSpPr>
          <p:cNvPr id="45" name="TextBox 44">
            <a:extLst>
              <a:ext uri="{FF2B5EF4-FFF2-40B4-BE49-F238E27FC236}">
                <a16:creationId xmlns:a16="http://schemas.microsoft.com/office/drawing/2014/main" id="{62B7A75F-9150-AB24-3310-C5EA9524102D}"/>
              </a:ext>
            </a:extLst>
          </p:cNvPr>
          <p:cNvSpPr txBox="1"/>
          <p:nvPr/>
        </p:nvSpPr>
        <p:spPr>
          <a:xfrm>
            <a:off x="3973605" y="1821011"/>
            <a:ext cx="869577" cy="369332"/>
          </a:xfrm>
          <a:prstGeom prst="rect">
            <a:avLst/>
          </a:prstGeom>
          <a:noFill/>
        </p:spPr>
        <p:txBody>
          <a:bodyPr wrap="square" rtlCol="0">
            <a:spAutoFit/>
          </a:bodyPr>
          <a:lstStyle/>
          <a:p>
            <a:r>
              <a:rPr lang="en-US" dirty="0">
                <a:solidFill>
                  <a:srgbClr val="7030A0"/>
                </a:solidFill>
              </a:rPr>
              <a:t>Query</a:t>
            </a:r>
            <a:endParaRPr lang="en-IN" dirty="0">
              <a:solidFill>
                <a:srgbClr val="7030A0"/>
              </a:solidFill>
            </a:endParaRPr>
          </a:p>
        </p:txBody>
      </p:sp>
      <p:sp>
        <p:nvSpPr>
          <p:cNvPr id="46" name="TextBox 45">
            <a:extLst>
              <a:ext uri="{FF2B5EF4-FFF2-40B4-BE49-F238E27FC236}">
                <a16:creationId xmlns:a16="http://schemas.microsoft.com/office/drawing/2014/main" id="{8B9230DB-EA1C-BF72-9CEE-68DAD42206FB}"/>
              </a:ext>
            </a:extLst>
          </p:cNvPr>
          <p:cNvSpPr txBox="1"/>
          <p:nvPr/>
        </p:nvSpPr>
        <p:spPr>
          <a:xfrm>
            <a:off x="4843182" y="1033140"/>
            <a:ext cx="1432112" cy="369332"/>
          </a:xfrm>
          <a:prstGeom prst="rect">
            <a:avLst/>
          </a:prstGeom>
          <a:noFill/>
        </p:spPr>
        <p:txBody>
          <a:bodyPr wrap="square" rtlCol="0">
            <a:spAutoFit/>
          </a:bodyPr>
          <a:lstStyle/>
          <a:p>
            <a:r>
              <a:rPr lang="en-US" dirty="0">
                <a:solidFill>
                  <a:srgbClr val="7030A0"/>
                </a:solidFill>
              </a:rPr>
              <a:t>Query Result</a:t>
            </a:r>
            <a:endParaRPr lang="en-IN" dirty="0">
              <a:solidFill>
                <a:srgbClr val="7030A0"/>
              </a:solidFill>
            </a:endParaRPr>
          </a:p>
        </p:txBody>
      </p:sp>
    </p:spTree>
    <p:extLst>
      <p:ext uri="{BB962C8B-B14F-4D97-AF65-F5344CB8AC3E}">
        <p14:creationId xmlns:p14="http://schemas.microsoft.com/office/powerpoint/2010/main" val="243186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49151D-595F-BC8D-0182-49251A845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45" y="624597"/>
            <a:ext cx="11171843" cy="5002215"/>
          </a:xfrm>
          <a:prstGeom prst="rect">
            <a:avLst/>
          </a:prstGeom>
        </p:spPr>
      </p:pic>
    </p:spTree>
    <p:extLst>
      <p:ext uri="{BB962C8B-B14F-4D97-AF65-F5344CB8AC3E}">
        <p14:creationId xmlns:p14="http://schemas.microsoft.com/office/powerpoint/2010/main" val="260706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67F318-7E1A-31E2-A3CF-9AD972486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155" y="530762"/>
            <a:ext cx="10571351" cy="5269403"/>
          </a:xfrm>
          <a:prstGeom prst="rect">
            <a:avLst/>
          </a:prstGeom>
        </p:spPr>
      </p:pic>
    </p:spTree>
    <p:extLst>
      <p:ext uri="{BB962C8B-B14F-4D97-AF65-F5344CB8AC3E}">
        <p14:creationId xmlns:p14="http://schemas.microsoft.com/office/powerpoint/2010/main" val="288544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B0DB-6800-E0FE-51E2-FE4A5D3A1596}"/>
              </a:ext>
            </a:extLst>
          </p:cNvPr>
          <p:cNvSpPr>
            <a:spLocks noGrp="1"/>
          </p:cNvSpPr>
          <p:nvPr>
            <p:ph type="title"/>
          </p:nvPr>
        </p:nvSpPr>
        <p:spPr>
          <a:xfrm>
            <a:off x="838200" y="338232"/>
            <a:ext cx="10515600" cy="540310"/>
          </a:xfrm>
        </p:spPr>
        <p:txBody>
          <a:bodyPr>
            <a:normAutofit fontScale="90000"/>
          </a:bodyPr>
          <a:lstStyle/>
          <a:p>
            <a:r>
              <a:rPr lang="en-IN" dirty="0">
                <a:solidFill>
                  <a:srgbClr val="7030A0"/>
                </a:solidFill>
                <a:latin typeface="Arial" panose="020B0604020202020204" pitchFamily="34" charset="0"/>
                <a:cs typeface="Arial" panose="020B0604020202020204" pitchFamily="34" charset="0"/>
              </a:rPr>
              <a:t>Recommendation Systems Types</a:t>
            </a:r>
          </a:p>
        </p:txBody>
      </p:sp>
      <p:sp>
        <p:nvSpPr>
          <p:cNvPr id="3" name="Content Placeholder 2">
            <a:extLst>
              <a:ext uri="{FF2B5EF4-FFF2-40B4-BE49-F238E27FC236}">
                <a16:creationId xmlns:a16="http://schemas.microsoft.com/office/drawing/2014/main" id="{663ACA0A-055D-3BFC-C1B8-46252B6781DA}"/>
              </a:ext>
            </a:extLst>
          </p:cNvPr>
          <p:cNvSpPr>
            <a:spLocks noGrp="1"/>
          </p:cNvSpPr>
          <p:nvPr>
            <p:ph idx="1"/>
          </p:nvPr>
        </p:nvSpPr>
        <p:spPr>
          <a:xfrm>
            <a:off x="838200" y="1308847"/>
            <a:ext cx="10515600" cy="4868116"/>
          </a:xfrm>
        </p:spPr>
        <p:txBody>
          <a:bodyPr>
            <a:normAutofit fontScale="92500" lnSpcReduction="10000"/>
          </a:bodyPr>
          <a:lstStyle/>
          <a:p>
            <a:r>
              <a:rPr lang="en-US" sz="1800" b="1" dirty="0">
                <a:solidFill>
                  <a:srgbClr val="7030A0"/>
                </a:solidFill>
                <a:latin typeface="Calibri-Bold"/>
              </a:rPr>
              <a:t>Collaborative Filtering: </a:t>
            </a:r>
            <a:r>
              <a:rPr lang="en-US" sz="1800" b="0" i="0" u="none" strike="noStrike" baseline="0" dirty="0">
                <a:solidFill>
                  <a:srgbClr val="233A44"/>
                </a:solidFill>
                <a:latin typeface="Calibri" panose="020F0502020204030204" pitchFamily="34" charset="0"/>
              </a:rPr>
              <a:t>A method that makes automatic</a:t>
            </a:r>
          </a:p>
          <a:p>
            <a:pPr marL="0" indent="0" algn="l">
              <a:buNone/>
            </a:pPr>
            <a:r>
              <a:rPr lang="en-US" sz="1800" b="0" i="0" u="none" strike="noStrike" baseline="0" dirty="0">
                <a:solidFill>
                  <a:srgbClr val="233A44"/>
                </a:solidFill>
                <a:latin typeface="Calibri" panose="020F0502020204030204" pitchFamily="34" charset="0"/>
              </a:rPr>
              <a:t>predictions about the interests of a user by collecting </a:t>
            </a:r>
          </a:p>
          <a:p>
            <a:pPr marL="0" indent="0" algn="l">
              <a:buNone/>
            </a:pPr>
            <a:r>
              <a:rPr lang="en-US" sz="1800" b="0" i="0" u="none" strike="noStrike" baseline="0" dirty="0">
                <a:solidFill>
                  <a:srgbClr val="233A44"/>
                </a:solidFill>
                <a:latin typeface="Calibri" panose="020F0502020204030204" pitchFamily="34" charset="0"/>
              </a:rPr>
              <a:t>preferences from many users (collaborating).      </a:t>
            </a:r>
          </a:p>
          <a:p>
            <a:pPr marL="0" indent="0" algn="l">
              <a:buNone/>
            </a:pPr>
            <a:r>
              <a:rPr lang="en-IN" sz="1800" b="0" i="0" u="none" strike="noStrike" baseline="0" dirty="0">
                <a:solidFill>
                  <a:srgbClr val="233A44"/>
                </a:solidFill>
                <a:latin typeface="ArialMT"/>
              </a:rPr>
              <a:t>○ </a:t>
            </a:r>
            <a:r>
              <a:rPr lang="en-IN" sz="1800" b="0" i="0" u="none" strike="noStrike" baseline="0" dirty="0">
                <a:solidFill>
                  <a:srgbClr val="233A44"/>
                </a:solidFill>
                <a:latin typeface="Calibri" panose="020F0502020204030204" pitchFamily="34" charset="0"/>
              </a:rPr>
              <a:t>User-based 								</a:t>
            </a:r>
          </a:p>
          <a:p>
            <a:pPr marL="0" indent="0" algn="l">
              <a:buNone/>
            </a:pPr>
            <a:r>
              <a:rPr lang="en-IN" sz="1800" b="0" i="0" u="none" strike="noStrike" baseline="0" dirty="0">
                <a:solidFill>
                  <a:srgbClr val="233A44"/>
                </a:solidFill>
                <a:latin typeface="ArialMT"/>
              </a:rPr>
              <a:t>○ </a:t>
            </a:r>
            <a:r>
              <a:rPr lang="en-IN" sz="1800" b="0" i="0" u="none" strike="noStrike" baseline="0" dirty="0">
                <a:solidFill>
                  <a:srgbClr val="233A44"/>
                </a:solidFill>
                <a:latin typeface="Calibri" panose="020F0502020204030204" pitchFamily="34" charset="0"/>
              </a:rPr>
              <a:t>Item-based</a:t>
            </a:r>
          </a:p>
          <a:p>
            <a:r>
              <a:rPr lang="en-US" sz="1800" b="1" i="0" u="none" strike="noStrike" baseline="0" dirty="0">
                <a:solidFill>
                  <a:srgbClr val="7030A0"/>
                </a:solidFill>
                <a:latin typeface="Calibri-Bold"/>
              </a:rPr>
              <a:t>Content-Based Filtering: </a:t>
            </a:r>
            <a:r>
              <a:rPr lang="en-US" sz="1800" b="0" i="0" u="none" strike="noStrike" baseline="0" dirty="0">
                <a:solidFill>
                  <a:srgbClr val="233A44"/>
                </a:solidFill>
                <a:latin typeface="Calibri" panose="020F0502020204030204" pitchFamily="34" charset="0"/>
              </a:rPr>
              <a:t>A technique that recommends items</a:t>
            </a:r>
          </a:p>
          <a:p>
            <a:pPr marL="0" indent="0" algn="l">
              <a:buNone/>
            </a:pPr>
            <a:r>
              <a:rPr lang="en-US" sz="1800" b="0" i="0" u="none" strike="noStrike" baseline="0" dirty="0">
                <a:solidFill>
                  <a:srgbClr val="233A44"/>
                </a:solidFill>
                <a:latin typeface="Calibri" panose="020F0502020204030204" pitchFamily="34" charset="0"/>
              </a:rPr>
              <a:t>by comparing the content of the items and a user profile, with</a:t>
            </a:r>
          </a:p>
          <a:p>
            <a:pPr marL="0" indent="0" algn="l">
              <a:buNone/>
            </a:pPr>
            <a:r>
              <a:rPr lang="en-US" sz="1800" b="0" i="0" u="none" strike="noStrike" baseline="0" dirty="0">
                <a:solidFill>
                  <a:srgbClr val="233A44"/>
                </a:solidFill>
                <a:latin typeface="Calibri" panose="020F0502020204030204" pitchFamily="34" charset="0"/>
              </a:rPr>
              <a:t>content described in terms of several descriptors that are</a:t>
            </a:r>
          </a:p>
          <a:p>
            <a:pPr marL="0" indent="0" algn="l">
              <a:buNone/>
            </a:pPr>
            <a:r>
              <a:rPr lang="en-IN" sz="1800" b="0" i="0" u="none" strike="noStrike" baseline="0" dirty="0">
                <a:solidFill>
                  <a:srgbClr val="233A44"/>
                </a:solidFill>
                <a:latin typeface="Calibri" panose="020F0502020204030204" pitchFamily="34" charset="0"/>
              </a:rPr>
              <a:t>inherent to the item</a:t>
            </a:r>
          </a:p>
          <a:p>
            <a:pPr marL="0" indent="0" algn="l">
              <a:buNone/>
            </a:pPr>
            <a:r>
              <a:rPr lang="en-US" sz="1800" b="1" i="0" u="none" strike="noStrike" baseline="0" dirty="0">
                <a:solidFill>
                  <a:srgbClr val="233A44"/>
                </a:solidFill>
                <a:latin typeface="Arial-BoldMT"/>
              </a:rPr>
              <a:t>○ </a:t>
            </a:r>
            <a:r>
              <a:rPr lang="en-US" sz="1800" b="0" i="0" u="none" strike="noStrike" baseline="0" dirty="0">
                <a:solidFill>
                  <a:srgbClr val="233A44"/>
                </a:solidFill>
                <a:latin typeface="Calibri" panose="020F0502020204030204" pitchFamily="34" charset="0"/>
              </a:rPr>
              <a:t>a book might be described by its author, its publisher, etc.</a:t>
            </a:r>
          </a:p>
          <a:p>
            <a:r>
              <a:rPr lang="en-US" sz="1800" b="1" i="0" u="none" strike="noStrike" baseline="0" dirty="0">
                <a:solidFill>
                  <a:srgbClr val="7030A0"/>
                </a:solidFill>
                <a:latin typeface="Calibri-Bold"/>
              </a:rPr>
              <a:t>Hybrid Systems: </a:t>
            </a:r>
            <a:r>
              <a:rPr lang="en-US" sz="1800" b="0" i="0" u="none" strike="noStrike" baseline="0" dirty="0">
                <a:solidFill>
                  <a:srgbClr val="233A44"/>
                </a:solidFill>
                <a:latin typeface="Calibri" panose="020F0502020204030204" pitchFamily="34" charset="0"/>
              </a:rPr>
              <a:t>A system that combines various</a:t>
            </a:r>
          </a:p>
          <a:p>
            <a:pPr algn="l"/>
            <a:r>
              <a:rPr lang="en-US" sz="1800" b="0" i="0" u="none" strike="noStrike" baseline="0" dirty="0">
                <a:solidFill>
                  <a:srgbClr val="233A44"/>
                </a:solidFill>
                <a:latin typeface="Calibri" panose="020F0502020204030204" pitchFamily="34" charset="0"/>
              </a:rPr>
              <a:t>recommendation approaches to enhance prediction accuracy.                                    </a:t>
            </a:r>
          </a:p>
          <a:p>
            <a:pPr marL="0" indent="0" algn="l">
              <a:buNone/>
            </a:pPr>
            <a:r>
              <a:rPr lang="en-US" sz="1800" b="0" i="0" u="none" strike="noStrike" baseline="0" dirty="0">
                <a:solidFill>
                  <a:srgbClr val="233A44"/>
                </a:solidFill>
                <a:latin typeface="ArialMT"/>
              </a:rPr>
              <a:t>○ </a:t>
            </a:r>
            <a:r>
              <a:rPr lang="en-US" sz="1800" b="0" i="0" u="none" strike="noStrike" baseline="0" dirty="0">
                <a:solidFill>
                  <a:srgbClr val="233A44"/>
                </a:solidFill>
                <a:latin typeface="Calibri" panose="020F0502020204030204" pitchFamily="34" charset="0"/>
              </a:rPr>
              <a:t>Netflix’s recommendation system, which uses a mix of</a:t>
            </a:r>
          </a:p>
          <a:p>
            <a:pPr algn="l"/>
            <a:r>
              <a:rPr lang="en-IN" sz="1800" b="0" i="0" u="none" strike="noStrike" baseline="0" dirty="0">
                <a:solidFill>
                  <a:srgbClr val="233A44"/>
                </a:solidFill>
                <a:latin typeface="Calibri" panose="020F0502020204030204" pitchFamily="34" charset="0"/>
              </a:rPr>
              <a:t>collaborative and content-based filtering.</a:t>
            </a:r>
            <a:endParaRPr lang="en-IN" dirty="0"/>
          </a:p>
        </p:txBody>
      </p:sp>
      <p:pic>
        <p:nvPicPr>
          <p:cNvPr id="5" name="Picture 4">
            <a:extLst>
              <a:ext uri="{FF2B5EF4-FFF2-40B4-BE49-F238E27FC236}">
                <a16:creationId xmlns:a16="http://schemas.microsoft.com/office/drawing/2014/main" id="{4181B2FF-F11B-BF77-F342-6CD812F21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790" y="878542"/>
            <a:ext cx="2603257" cy="2916529"/>
          </a:xfrm>
          <a:prstGeom prst="rect">
            <a:avLst/>
          </a:prstGeom>
        </p:spPr>
      </p:pic>
      <p:sp>
        <p:nvSpPr>
          <p:cNvPr id="6" name="TextBox 5">
            <a:extLst>
              <a:ext uri="{FF2B5EF4-FFF2-40B4-BE49-F238E27FC236}">
                <a16:creationId xmlns:a16="http://schemas.microsoft.com/office/drawing/2014/main" id="{D215BB70-54F6-00B4-B409-0185E373C8BE}"/>
              </a:ext>
            </a:extLst>
          </p:cNvPr>
          <p:cNvSpPr txBox="1"/>
          <p:nvPr/>
        </p:nvSpPr>
        <p:spPr>
          <a:xfrm>
            <a:off x="8991600" y="3795071"/>
            <a:ext cx="2931459" cy="415498"/>
          </a:xfrm>
          <a:prstGeom prst="rect">
            <a:avLst/>
          </a:prstGeom>
          <a:noFill/>
        </p:spPr>
        <p:txBody>
          <a:bodyPr wrap="square" rtlCol="0">
            <a:spAutoFit/>
          </a:bodyPr>
          <a:lstStyle/>
          <a:p>
            <a:r>
              <a:rPr lang="en-US" sz="1050" b="0" i="0" u="none" strike="noStrike" baseline="0" dirty="0">
                <a:latin typeface="Arial" panose="020B0604020202020204" pitchFamily="34" charset="0"/>
                <a:cs typeface="Arial" panose="020B0604020202020204" pitchFamily="34" charset="0"/>
              </a:rPr>
              <a:t>Credit: Introduction to Collaborative Filtering</a:t>
            </a:r>
            <a:r>
              <a:rPr lang="en-IN" sz="1050" b="0" i="0" u="none" strike="noStrike" baseline="0" dirty="0">
                <a:latin typeface="Arial" panose="020B0604020202020204" pitchFamily="34" charset="0"/>
                <a:cs typeface="Arial" panose="020B0604020202020204" pitchFamily="34" charset="0"/>
              </a:rPr>
              <a:t>-Analytics Vidhya</a:t>
            </a:r>
            <a:endParaRPr lang="en-IN" sz="105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EE72C73-814C-DF7D-7D91-769E2BEC5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4082" y="4210569"/>
            <a:ext cx="2452460" cy="1768889"/>
          </a:xfrm>
          <a:prstGeom prst="rect">
            <a:avLst/>
          </a:prstGeom>
        </p:spPr>
      </p:pic>
      <p:sp>
        <p:nvSpPr>
          <p:cNvPr id="9" name="TextBox 8">
            <a:extLst>
              <a:ext uri="{FF2B5EF4-FFF2-40B4-BE49-F238E27FC236}">
                <a16:creationId xmlns:a16="http://schemas.microsoft.com/office/drawing/2014/main" id="{3384DB11-7D6A-D317-C860-1D6935FF3AEA}"/>
              </a:ext>
            </a:extLst>
          </p:cNvPr>
          <p:cNvSpPr txBox="1"/>
          <p:nvPr/>
        </p:nvSpPr>
        <p:spPr>
          <a:xfrm>
            <a:off x="9094082" y="5969214"/>
            <a:ext cx="2931459" cy="415498"/>
          </a:xfrm>
          <a:prstGeom prst="rect">
            <a:avLst/>
          </a:prstGeom>
          <a:noFill/>
        </p:spPr>
        <p:txBody>
          <a:bodyPr wrap="square" rtlCol="0">
            <a:spAutoFit/>
          </a:bodyPr>
          <a:lstStyle/>
          <a:p>
            <a:r>
              <a:rPr lang="en-US" sz="1050" dirty="0">
                <a:latin typeface="Arial" panose="020B0604020202020204" pitchFamily="34" charset="0"/>
                <a:cs typeface="Arial" panose="020B0604020202020204" pitchFamily="34" charset="0"/>
              </a:rPr>
              <a:t>Credit: Step-by-Step Guide to Building</a:t>
            </a:r>
          </a:p>
          <a:p>
            <a:r>
              <a:rPr lang="en-US" sz="1050" dirty="0">
                <a:latin typeface="Arial" panose="020B0604020202020204" pitchFamily="34" charset="0"/>
                <a:cs typeface="Arial" panose="020B0604020202020204" pitchFamily="34" charset="0"/>
              </a:rPr>
              <a:t>Content-Based Filtering - StrataScratch</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802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1E5AB7-039F-8824-5D19-DA9415500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04" y="108574"/>
            <a:ext cx="10676545" cy="2857748"/>
          </a:xfrm>
          <a:prstGeom prst="rect">
            <a:avLst/>
          </a:prstGeom>
        </p:spPr>
      </p:pic>
      <p:pic>
        <p:nvPicPr>
          <p:cNvPr id="7" name="Picture 6">
            <a:extLst>
              <a:ext uri="{FF2B5EF4-FFF2-40B4-BE49-F238E27FC236}">
                <a16:creationId xmlns:a16="http://schemas.microsoft.com/office/drawing/2014/main" id="{EC0E70A5-8A9D-5ED2-BA80-31903631F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49" y="3070723"/>
            <a:ext cx="11011854" cy="3154953"/>
          </a:xfrm>
          <a:prstGeom prst="rect">
            <a:avLst/>
          </a:prstGeom>
        </p:spPr>
      </p:pic>
    </p:spTree>
    <p:extLst>
      <p:ext uri="{BB962C8B-B14F-4D97-AF65-F5344CB8AC3E}">
        <p14:creationId xmlns:p14="http://schemas.microsoft.com/office/powerpoint/2010/main" val="1634554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B85CDF-75A0-85AC-809A-6422D3B0C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911" y="295835"/>
            <a:ext cx="11115030" cy="2920536"/>
          </a:xfrm>
          <a:prstGeom prst="rect">
            <a:avLst/>
          </a:prstGeom>
        </p:spPr>
      </p:pic>
      <p:pic>
        <p:nvPicPr>
          <p:cNvPr id="9" name="Picture 8">
            <a:extLst>
              <a:ext uri="{FF2B5EF4-FFF2-40B4-BE49-F238E27FC236}">
                <a16:creationId xmlns:a16="http://schemas.microsoft.com/office/drawing/2014/main" id="{E683B071-5585-2E73-37A9-4C5DA162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50" y="3429000"/>
            <a:ext cx="10947176" cy="2920536"/>
          </a:xfrm>
          <a:prstGeom prst="rect">
            <a:avLst/>
          </a:prstGeom>
        </p:spPr>
      </p:pic>
    </p:spTree>
    <p:extLst>
      <p:ext uri="{BB962C8B-B14F-4D97-AF65-F5344CB8AC3E}">
        <p14:creationId xmlns:p14="http://schemas.microsoft.com/office/powerpoint/2010/main" val="685931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2B160A-CDEB-091C-ED71-AA83B9994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360" y="735106"/>
            <a:ext cx="9883001" cy="5071540"/>
          </a:xfrm>
          <a:prstGeom prst="rect">
            <a:avLst/>
          </a:prstGeom>
        </p:spPr>
      </p:pic>
    </p:spTree>
    <p:extLst>
      <p:ext uri="{BB962C8B-B14F-4D97-AF65-F5344CB8AC3E}">
        <p14:creationId xmlns:p14="http://schemas.microsoft.com/office/powerpoint/2010/main" val="85718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C4B383-944C-CB68-7019-F610F1153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05" y="301307"/>
            <a:ext cx="10136242" cy="3380943"/>
          </a:xfrm>
          <a:prstGeom prst="rect">
            <a:avLst/>
          </a:prstGeom>
        </p:spPr>
      </p:pic>
      <p:pic>
        <p:nvPicPr>
          <p:cNvPr id="7" name="Picture 6">
            <a:extLst>
              <a:ext uri="{FF2B5EF4-FFF2-40B4-BE49-F238E27FC236}">
                <a16:creationId xmlns:a16="http://schemas.microsoft.com/office/drawing/2014/main" id="{F5FDAECF-406F-0C2D-464F-AFD035C0E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8" y="3742914"/>
            <a:ext cx="10452846" cy="2818595"/>
          </a:xfrm>
          <a:prstGeom prst="rect">
            <a:avLst/>
          </a:prstGeom>
        </p:spPr>
      </p:pic>
    </p:spTree>
    <p:extLst>
      <p:ext uri="{BB962C8B-B14F-4D97-AF65-F5344CB8AC3E}">
        <p14:creationId xmlns:p14="http://schemas.microsoft.com/office/powerpoint/2010/main" val="207431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C5858-A7E2-73F8-AF97-2FAA564D7BB9}"/>
              </a:ext>
            </a:extLst>
          </p:cNvPr>
          <p:cNvSpPr>
            <a:spLocks noGrp="1"/>
          </p:cNvSpPr>
          <p:nvPr>
            <p:ph idx="1"/>
          </p:nvPr>
        </p:nvSpPr>
        <p:spPr/>
        <p:txBody>
          <a:bodyPr/>
          <a:lstStyle/>
          <a:p>
            <a:pPr marL="0" indent="0">
              <a:buNone/>
            </a:pPr>
            <a:endParaRPr lang="en-IN" dirty="0"/>
          </a:p>
          <a:p>
            <a:pPr marL="0" indent="0">
              <a:buNone/>
            </a:pPr>
            <a:endParaRPr lang="en-IN" dirty="0"/>
          </a:p>
          <a:p>
            <a:pPr marL="0" indent="0" algn="ctr">
              <a:buNone/>
            </a:pPr>
            <a:r>
              <a:rPr lang="en-IN" dirty="0"/>
              <a:t>Thank You</a:t>
            </a:r>
          </a:p>
        </p:txBody>
      </p:sp>
    </p:spTree>
    <p:extLst>
      <p:ext uri="{BB962C8B-B14F-4D97-AF65-F5344CB8AC3E}">
        <p14:creationId xmlns:p14="http://schemas.microsoft.com/office/powerpoint/2010/main" val="211592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474E-CC33-68B4-D877-34BD7CC7B024}"/>
              </a:ext>
            </a:extLst>
          </p:cNvPr>
          <p:cNvSpPr>
            <a:spLocks noGrp="1"/>
          </p:cNvSpPr>
          <p:nvPr>
            <p:ph type="title"/>
          </p:nvPr>
        </p:nvSpPr>
        <p:spPr>
          <a:xfrm>
            <a:off x="838200" y="365125"/>
            <a:ext cx="10515600" cy="907863"/>
          </a:xfrm>
        </p:spPr>
        <p:txBody>
          <a:bodyPr/>
          <a:lstStyle/>
          <a:p>
            <a:r>
              <a:rPr lang="en-IN" dirty="0">
                <a:solidFill>
                  <a:srgbClr val="7030A0"/>
                </a:solidFill>
                <a:latin typeface="Arial" panose="020B0604020202020204" pitchFamily="34" charset="0"/>
                <a:cs typeface="Arial" panose="020B0604020202020204" pitchFamily="34" charset="0"/>
              </a:rPr>
              <a:t>Examples of Rec Sys</a:t>
            </a:r>
          </a:p>
        </p:txBody>
      </p:sp>
      <p:sp>
        <p:nvSpPr>
          <p:cNvPr id="3" name="Content Placeholder 2">
            <a:extLst>
              <a:ext uri="{FF2B5EF4-FFF2-40B4-BE49-F238E27FC236}">
                <a16:creationId xmlns:a16="http://schemas.microsoft.com/office/drawing/2014/main" id="{BA61D5BE-835F-DD0E-81F6-620D5DB7453C}"/>
              </a:ext>
            </a:extLst>
          </p:cNvPr>
          <p:cNvSpPr>
            <a:spLocks noGrp="1"/>
          </p:cNvSpPr>
          <p:nvPr>
            <p:ph idx="1"/>
          </p:nvPr>
        </p:nvSpPr>
        <p:spPr/>
        <p:txBody>
          <a:bodyPr>
            <a:normAutofit lnSpcReduction="10000"/>
          </a:bodyPr>
          <a:lstStyle/>
          <a:p>
            <a:r>
              <a:rPr lang="en-IN" sz="1400" dirty="0">
                <a:latin typeface="Arial" panose="020B0604020202020204" pitchFamily="34" charset="0"/>
                <a:cs typeface="Arial" panose="020B0604020202020204" pitchFamily="34" charset="0"/>
              </a:rPr>
              <a:t>Suppose we are looking for study table </a:t>
            </a:r>
          </a:p>
          <a:p>
            <a:pPr marL="0" indent="0">
              <a:buNone/>
            </a:pPr>
            <a:r>
              <a:rPr lang="en-IN" sz="1400" dirty="0">
                <a:latin typeface="Arial" panose="020B0604020202020204" pitchFamily="34" charset="0"/>
                <a:cs typeface="Arial" panose="020B0604020202020204" pitchFamily="34" charset="0"/>
              </a:rPr>
              <a:t>    on Amazon</a:t>
            </a: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Content based filtering </a:t>
            </a: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Collaborative filtering</a:t>
            </a:r>
          </a:p>
        </p:txBody>
      </p:sp>
      <p:pic>
        <p:nvPicPr>
          <p:cNvPr id="7" name="Picture 6">
            <a:extLst>
              <a:ext uri="{FF2B5EF4-FFF2-40B4-BE49-F238E27FC236}">
                <a16:creationId xmlns:a16="http://schemas.microsoft.com/office/drawing/2014/main" id="{0A61AC4B-D7BD-ED54-B60A-E7766033A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541" y="1415742"/>
            <a:ext cx="3433484" cy="1253699"/>
          </a:xfrm>
          <a:prstGeom prst="rect">
            <a:avLst/>
          </a:prstGeom>
        </p:spPr>
      </p:pic>
      <p:pic>
        <p:nvPicPr>
          <p:cNvPr id="9" name="Picture 8">
            <a:extLst>
              <a:ext uri="{FF2B5EF4-FFF2-40B4-BE49-F238E27FC236}">
                <a16:creationId xmlns:a16="http://schemas.microsoft.com/office/drawing/2014/main" id="{CC522730-22F1-491D-8ECA-A53562D83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375" y="2862364"/>
            <a:ext cx="5436295" cy="1734317"/>
          </a:xfrm>
          <a:prstGeom prst="rect">
            <a:avLst/>
          </a:prstGeom>
        </p:spPr>
      </p:pic>
      <p:pic>
        <p:nvPicPr>
          <p:cNvPr id="11" name="Picture 10">
            <a:extLst>
              <a:ext uri="{FF2B5EF4-FFF2-40B4-BE49-F238E27FC236}">
                <a16:creationId xmlns:a16="http://schemas.microsoft.com/office/drawing/2014/main" id="{08382D75-ECA0-3F86-58F6-423887FEB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375" y="4719176"/>
            <a:ext cx="5436295" cy="1650710"/>
          </a:xfrm>
          <a:prstGeom prst="rect">
            <a:avLst/>
          </a:prstGeom>
        </p:spPr>
      </p:pic>
    </p:spTree>
    <p:extLst>
      <p:ext uri="{BB962C8B-B14F-4D97-AF65-F5344CB8AC3E}">
        <p14:creationId xmlns:p14="http://schemas.microsoft.com/office/powerpoint/2010/main" val="428647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ED6E-27F3-4954-32DF-A9589533CEC7}"/>
              </a:ext>
            </a:extLst>
          </p:cNvPr>
          <p:cNvSpPr>
            <a:spLocks noGrp="1"/>
          </p:cNvSpPr>
          <p:nvPr>
            <p:ph type="title"/>
          </p:nvPr>
        </p:nvSpPr>
        <p:spPr>
          <a:xfrm>
            <a:off x="76200" y="248583"/>
            <a:ext cx="9345706" cy="567205"/>
          </a:xfrm>
        </p:spPr>
        <p:txBody>
          <a:bodyPr>
            <a:normAutofit/>
          </a:bodyPr>
          <a:lstStyle/>
          <a:p>
            <a:r>
              <a:rPr lang="en-US" sz="2800" dirty="0">
                <a:solidFill>
                  <a:srgbClr val="7030A0"/>
                </a:solidFill>
                <a:latin typeface="Arial" panose="020B0604020202020204" pitchFamily="34" charset="0"/>
                <a:cs typeface="Arial" panose="020B0604020202020204" pitchFamily="34" charset="0"/>
              </a:rPr>
              <a:t>Merits and Demerits of Collaborative Filtering</a:t>
            </a:r>
            <a:endParaRPr lang="en-IN" sz="2800" dirty="0">
              <a:solidFill>
                <a:srgbClr val="7030A0"/>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DEFA075A-733B-618D-D1D2-7489D13036F0}"/>
              </a:ext>
            </a:extLst>
          </p:cNvPr>
          <p:cNvGraphicFramePr>
            <a:graphicFrameLocks noGrp="1"/>
          </p:cNvGraphicFramePr>
          <p:nvPr>
            <p:ph idx="1"/>
            <p:extLst>
              <p:ext uri="{D42A27DB-BD31-4B8C-83A1-F6EECF244321}">
                <p14:modId xmlns:p14="http://schemas.microsoft.com/office/powerpoint/2010/main" val="1152405618"/>
              </p:ext>
            </p:extLst>
          </p:nvPr>
        </p:nvGraphicFramePr>
        <p:xfrm>
          <a:off x="838200" y="1870448"/>
          <a:ext cx="10515600" cy="3662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12157981"/>
                    </a:ext>
                  </a:extLst>
                </a:gridCol>
                <a:gridCol w="5257800">
                  <a:extLst>
                    <a:ext uri="{9D8B030D-6E8A-4147-A177-3AD203B41FA5}">
                      <a16:colId xmlns:a16="http://schemas.microsoft.com/office/drawing/2014/main" val="2356921263"/>
                    </a:ext>
                  </a:extLst>
                </a:gridCol>
              </a:tblGrid>
              <a:tr h="370840">
                <a:tc>
                  <a:txBody>
                    <a:bodyPr/>
                    <a:lstStyle/>
                    <a:p>
                      <a:pPr algn="ctr"/>
                      <a:r>
                        <a:rPr lang="en-IN" b="1" dirty="0">
                          <a:solidFill>
                            <a:schemeClr val="tx1"/>
                          </a:solidFill>
                        </a:rPr>
                        <a:t>Merits</a:t>
                      </a:r>
                    </a:p>
                  </a:txBody>
                  <a:tcPr>
                    <a:solidFill>
                      <a:schemeClr val="bg1"/>
                    </a:solidFill>
                  </a:tcPr>
                </a:tc>
                <a:tc>
                  <a:txBody>
                    <a:bodyPr/>
                    <a:lstStyle/>
                    <a:p>
                      <a:pPr algn="ctr"/>
                      <a:r>
                        <a:rPr lang="en-IN" b="1" dirty="0">
                          <a:solidFill>
                            <a:schemeClr val="tx1"/>
                          </a:solidFill>
                        </a:rPr>
                        <a:t>Demerits</a:t>
                      </a:r>
                    </a:p>
                  </a:txBody>
                  <a:tcPr>
                    <a:solidFill>
                      <a:schemeClr val="bg1"/>
                    </a:solidFill>
                  </a:tcPr>
                </a:tc>
                <a:extLst>
                  <a:ext uri="{0D108BD9-81ED-4DB2-BD59-A6C34878D82A}">
                    <a16:rowId xmlns:a16="http://schemas.microsoft.com/office/drawing/2014/main" val="701161912"/>
                  </a:ext>
                </a:extLst>
              </a:tr>
              <a:tr h="370840">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No domain knowledge needed	</a:t>
                      </a:r>
                    </a:p>
                    <a:p>
                      <a:endParaRPr lang="en-IN" b="0" dirty="0"/>
                    </a:p>
                  </a:txBody>
                  <a:tcPr>
                    <a:solidFill>
                      <a:schemeClr val="bg1"/>
                    </a:solidFill>
                  </a:tcPr>
                </a:tc>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Cold start problem -can’t handle new data	</a:t>
                      </a:r>
                    </a:p>
                    <a:p>
                      <a:endParaRPr lang="en-IN" b="0" dirty="0"/>
                    </a:p>
                  </a:txBody>
                  <a:tcPr>
                    <a:solidFill>
                      <a:schemeClr val="bg1"/>
                    </a:solidFill>
                  </a:tcPr>
                </a:tc>
                <a:extLst>
                  <a:ext uri="{0D108BD9-81ED-4DB2-BD59-A6C34878D82A}">
                    <a16:rowId xmlns:a16="http://schemas.microsoft.com/office/drawing/2014/main" val="1502224802"/>
                  </a:ext>
                </a:extLst>
              </a:tr>
              <a:tr h="370840">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Personalized to users 	</a:t>
                      </a:r>
                    </a:p>
                    <a:p>
                      <a:endParaRPr lang="en-IN" b="0" dirty="0"/>
                    </a:p>
                  </a:txBody>
                  <a:tcPr>
                    <a:solidFill>
                      <a:schemeClr val="bg1"/>
                    </a:solidFill>
                  </a:tcPr>
                </a:tc>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Sparsity -Unable to compute ratings if there are a very less number of user preferences	</a:t>
                      </a:r>
                    </a:p>
                    <a:p>
                      <a:endParaRPr lang="en-IN" b="0" dirty="0"/>
                    </a:p>
                  </a:txBody>
                  <a:tcPr>
                    <a:solidFill>
                      <a:schemeClr val="bg1"/>
                    </a:solidFill>
                  </a:tcPr>
                </a:tc>
                <a:extLst>
                  <a:ext uri="{0D108BD9-81ED-4DB2-BD59-A6C34878D82A}">
                    <a16:rowId xmlns:a16="http://schemas.microsoft.com/office/drawing/2014/main" val="255396443"/>
                  </a:ext>
                </a:extLst>
              </a:tr>
              <a:tr h="370840">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Adaptive to the preferences changes over time	</a:t>
                      </a:r>
                    </a:p>
                    <a:p>
                      <a:endParaRPr lang="en-IN" b="0" dirty="0"/>
                    </a:p>
                  </a:txBody>
                  <a:tcPr>
                    <a:solidFill>
                      <a:schemeClr val="bg1"/>
                    </a:solidFill>
                  </a:tcPr>
                </a:tc>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Scalability -Computationally expensive to scale	</a:t>
                      </a:r>
                    </a:p>
                    <a:p>
                      <a:endParaRPr lang="en-IN" b="0" dirty="0"/>
                    </a:p>
                  </a:txBody>
                  <a:tcPr>
                    <a:solidFill>
                      <a:schemeClr val="bg1"/>
                    </a:solidFill>
                  </a:tcPr>
                </a:tc>
                <a:extLst>
                  <a:ext uri="{0D108BD9-81ED-4DB2-BD59-A6C34878D82A}">
                    <a16:rowId xmlns:a16="http://schemas.microsoft.com/office/drawing/2014/main" val="3463875448"/>
                  </a:ext>
                </a:extLst>
              </a:tr>
            </a:tbl>
          </a:graphicData>
        </a:graphic>
      </p:graphicFrame>
    </p:spTree>
    <p:extLst>
      <p:ext uri="{BB962C8B-B14F-4D97-AF65-F5344CB8AC3E}">
        <p14:creationId xmlns:p14="http://schemas.microsoft.com/office/powerpoint/2010/main" val="66938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BF46A-E99A-18CF-E5C0-CFCA018A1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2AEC6-BB08-9223-72B8-E04770BF988D}"/>
              </a:ext>
            </a:extLst>
          </p:cNvPr>
          <p:cNvSpPr>
            <a:spLocks noGrp="1"/>
          </p:cNvSpPr>
          <p:nvPr>
            <p:ph type="title"/>
          </p:nvPr>
        </p:nvSpPr>
        <p:spPr>
          <a:xfrm>
            <a:off x="76200" y="248583"/>
            <a:ext cx="10134600" cy="961651"/>
          </a:xfrm>
        </p:spPr>
        <p:txBody>
          <a:bodyPr>
            <a:normAutofit/>
          </a:bodyPr>
          <a:lstStyle/>
          <a:p>
            <a:r>
              <a:rPr lang="en-US" sz="2800" dirty="0">
                <a:solidFill>
                  <a:srgbClr val="7030A0"/>
                </a:solidFill>
                <a:latin typeface="Arial" panose="020B0604020202020204" pitchFamily="34" charset="0"/>
                <a:cs typeface="Arial" panose="020B0604020202020204" pitchFamily="34" charset="0"/>
              </a:rPr>
              <a:t>Merits and Demerits of Content Based Filtering</a:t>
            </a:r>
            <a:endParaRPr lang="en-IN" sz="2800" dirty="0">
              <a:solidFill>
                <a:srgbClr val="7030A0"/>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487D23BC-0172-E852-6939-95A81BB92666}"/>
              </a:ext>
            </a:extLst>
          </p:cNvPr>
          <p:cNvGraphicFramePr>
            <a:graphicFrameLocks noGrp="1"/>
          </p:cNvGraphicFramePr>
          <p:nvPr>
            <p:ph idx="1"/>
            <p:extLst>
              <p:ext uri="{D42A27DB-BD31-4B8C-83A1-F6EECF244321}">
                <p14:modId xmlns:p14="http://schemas.microsoft.com/office/powerpoint/2010/main" val="130829928"/>
              </p:ext>
            </p:extLst>
          </p:nvPr>
        </p:nvGraphicFramePr>
        <p:xfrm>
          <a:off x="838200" y="1870448"/>
          <a:ext cx="10515600" cy="411742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12157981"/>
                    </a:ext>
                  </a:extLst>
                </a:gridCol>
                <a:gridCol w="5257800">
                  <a:extLst>
                    <a:ext uri="{9D8B030D-6E8A-4147-A177-3AD203B41FA5}">
                      <a16:colId xmlns:a16="http://schemas.microsoft.com/office/drawing/2014/main" val="2356921263"/>
                    </a:ext>
                  </a:extLst>
                </a:gridCol>
              </a:tblGrid>
              <a:tr h="343133">
                <a:tc>
                  <a:txBody>
                    <a:bodyPr/>
                    <a:lstStyle/>
                    <a:p>
                      <a:pPr algn="ctr"/>
                      <a:r>
                        <a:rPr lang="en-IN" b="1" dirty="0">
                          <a:solidFill>
                            <a:schemeClr val="tx1"/>
                          </a:solidFill>
                        </a:rPr>
                        <a:t>Merits</a:t>
                      </a:r>
                    </a:p>
                  </a:txBody>
                  <a:tcPr>
                    <a:solidFill>
                      <a:schemeClr val="bg1"/>
                    </a:solidFill>
                  </a:tcPr>
                </a:tc>
                <a:tc>
                  <a:txBody>
                    <a:bodyPr/>
                    <a:lstStyle/>
                    <a:p>
                      <a:pPr algn="ctr"/>
                      <a:r>
                        <a:rPr lang="en-IN" b="1" dirty="0">
                          <a:solidFill>
                            <a:schemeClr val="tx1"/>
                          </a:solidFill>
                        </a:rPr>
                        <a:t>Demerits</a:t>
                      </a:r>
                    </a:p>
                  </a:txBody>
                  <a:tcPr>
                    <a:solidFill>
                      <a:schemeClr val="bg1"/>
                    </a:solidFill>
                  </a:tcPr>
                </a:tc>
                <a:extLst>
                  <a:ext uri="{0D108BD9-81ED-4DB2-BD59-A6C34878D82A}">
                    <a16:rowId xmlns:a16="http://schemas.microsoft.com/office/drawing/2014/main" val="701161912"/>
                  </a:ext>
                </a:extLst>
              </a:tr>
              <a:tr h="1099904">
                <a:tc>
                  <a:txBody>
                    <a:bodyPr/>
                    <a:lstStyle/>
                    <a:p>
                      <a:endParaRPr lang="en-IN" sz="1800" b="0" i="0" u="none" strike="noStrike" kern="1200" baseline="0" dirty="0">
                        <a:solidFill>
                          <a:schemeClr val="dk1"/>
                        </a:solidFill>
                        <a:latin typeface="+mn-lt"/>
                        <a:ea typeface="+mn-ea"/>
                        <a:cs typeface="+mn-cs"/>
                      </a:endParaRPr>
                    </a:p>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Does not require  lot of user data</a:t>
                      </a:r>
                      <a:r>
                        <a:rPr lang="en-IN" sz="1800" b="0" i="0" u="none" strike="noStrike" kern="1200" baseline="0" dirty="0">
                          <a:solidFill>
                            <a:schemeClr val="dk1"/>
                          </a:solidFill>
                          <a:latin typeface="+mn-lt"/>
                          <a:ea typeface="+mn-ea"/>
                          <a:cs typeface="+mn-cs"/>
                        </a:rPr>
                        <a:t>	</a:t>
                      </a:r>
                    </a:p>
                    <a:p>
                      <a:endParaRPr lang="en-IN" b="0" dirty="0"/>
                    </a:p>
                  </a:txBody>
                  <a:tcPr>
                    <a:solidFill>
                      <a:schemeClr val="bg1"/>
                    </a:solidFill>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Unavailability of features which explain Items and user preferences</a:t>
                      </a:r>
                      <a:endParaRPr lang="en-IN" b="0" dirty="0"/>
                    </a:p>
                  </a:txBody>
                  <a:tcPr>
                    <a:solidFill>
                      <a:schemeClr val="bg1"/>
                    </a:solidFill>
                  </a:tcPr>
                </a:tc>
                <a:extLst>
                  <a:ext uri="{0D108BD9-81ED-4DB2-BD59-A6C34878D82A}">
                    <a16:rowId xmlns:a16="http://schemas.microsoft.com/office/drawing/2014/main" val="1502224802"/>
                  </a:ext>
                </a:extLst>
              </a:tr>
              <a:tr h="1380985">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Does not suffer from cold start</a:t>
                      </a:r>
                      <a:r>
                        <a:rPr lang="en-IN" sz="1800" b="0" i="0" u="none" strike="noStrike" kern="1200" baseline="0" dirty="0">
                          <a:solidFill>
                            <a:schemeClr val="dk1"/>
                          </a:solidFill>
                          <a:latin typeface="+mn-lt"/>
                          <a:ea typeface="+mn-ea"/>
                          <a:cs typeface="+mn-cs"/>
                        </a:rPr>
                        <a:t>	</a:t>
                      </a:r>
                    </a:p>
                    <a:p>
                      <a:endParaRPr lang="en-IN" b="0" dirty="0"/>
                    </a:p>
                  </a:txBody>
                  <a:tcPr>
                    <a:solidFill>
                      <a:schemeClr val="bg1"/>
                    </a:solidFill>
                  </a:tcPr>
                </a:tc>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Recommendations will likely be direct substitutes, and not complements, of the item the user interacted with. 	</a:t>
                      </a:r>
                    </a:p>
                    <a:p>
                      <a:endParaRPr lang="en-IN" b="0" dirty="0"/>
                    </a:p>
                  </a:txBody>
                  <a:tcPr>
                    <a:solidFill>
                      <a:schemeClr val="bg1"/>
                    </a:solidFill>
                  </a:tcPr>
                </a:tc>
                <a:extLst>
                  <a:ext uri="{0D108BD9-81ED-4DB2-BD59-A6C34878D82A}">
                    <a16:rowId xmlns:a16="http://schemas.microsoft.com/office/drawing/2014/main" val="255396443"/>
                  </a:ext>
                </a:extLst>
              </a:tr>
              <a:tr h="1099904">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Less expensive to build and maintain	</a:t>
                      </a:r>
                    </a:p>
                    <a:p>
                      <a:endParaRPr lang="en-IN" b="0" dirty="0"/>
                    </a:p>
                  </a:txBody>
                  <a:tcPr>
                    <a:solidFill>
                      <a:schemeClr val="bg1"/>
                    </a:solidFill>
                  </a:tcPr>
                </a:tc>
                <a:tc>
                  <a:txBody>
                    <a:bodyPr/>
                    <a:lstStyle/>
                    <a:p>
                      <a:endParaRPr lang="en-IN" sz="18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Less dynamic</a:t>
                      </a:r>
                      <a:r>
                        <a:rPr lang="en-US" sz="1800" b="0" i="0" u="none" strike="noStrike" kern="1200" baseline="0" dirty="0">
                          <a:solidFill>
                            <a:schemeClr val="dk1"/>
                          </a:solidFill>
                          <a:latin typeface="+mn-lt"/>
                          <a:ea typeface="+mn-ea"/>
                          <a:cs typeface="+mn-cs"/>
                        </a:rPr>
                        <a:t>	</a:t>
                      </a:r>
                    </a:p>
                    <a:p>
                      <a:endParaRPr lang="en-IN" b="0" dirty="0"/>
                    </a:p>
                  </a:txBody>
                  <a:tcPr>
                    <a:solidFill>
                      <a:schemeClr val="bg1"/>
                    </a:solidFill>
                  </a:tcPr>
                </a:tc>
                <a:extLst>
                  <a:ext uri="{0D108BD9-81ED-4DB2-BD59-A6C34878D82A}">
                    <a16:rowId xmlns:a16="http://schemas.microsoft.com/office/drawing/2014/main" val="3463875448"/>
                  </a:ext>
                </a:extLst>
              </a:tr>
            </a:tbl>
          </a:graphicData>
        </a:graphic>
      </p:graphicFrame>
    </p:spTree>
    <p:extLst>
      <p:ext uri="{BB962C8B-B14F-4D97-AF65-F5344CB8AC3E}">
        <p14:creationId xmlns:p14="http://schemas.microsoft.com/office/powerpoint/2010/main" val="107192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A9D6-F10C-E6BC-0B6A-3D86D312F463}"/>
              </a:ext>
            </a:extLst>
          </p:cNvPr>
          <p:cNvSpPr>
            <a:spLocks noGrp="1"/>
          </p:cNvSpPr>
          <p:nvPr>
            <p:ph type="title"/>
          </p:nvPr>
        </p:nvSpPr>
        <p:spPr>
          <a:xfrm>
            <a:off x="112059" y="224304"/>
            <a:ext cx="10421470" cy="680851"/>
          </a:xfrm>
        </p:spPr>
        <p:txBody>
          <a:bodyPr>
            <a:normAutofit/>
          </a:bodyPr>
          <a:lstStyle/>
          <a:p>
            <a:r>
              <a:rPr lang="en-IN" sz="3600" dirty="0">
                <a:solidFill>
                  <a:srgbClr val="7030A0"/>
                </a:solidFill>
                <a:latin typeface="Arial" panose="020B0604020202020204" pitchFamily="34" charset="0"/>
                <a:cs typeface="Arial" panose="020B0604020202020204" pitchFamily="34" charset="0"/>
              </a:rPr>
              <a:t>Clustering based recommendation systems</a:t>
            </a:r>
          </a:p>
        </p:txBody>
      </p:sp>
      <p:sp>
        <p:nvSpPr>
          <p:cNvPr id="3" name="Content Placeholder 2">
            <a:extLst>
              <a:ext uri="{FF2B5EF4-FFF2-40B4-BE49-F238E27FC236}">
                <a16:creationId xmlns:a16="http://schemas.microsoft.com/office/drawing/2014/main" id="{8D66CCC2-908E-B0C1-1BBC-F208A91A8D99}"/>
              </a:ext>
            </a:extLst>
          </p:cNvPr>
          <p:cNvSpPr>
            <a:spLocks noGrp="1"/>
          </p:cNvSpPr>
          <p:nvPr>
            <p:ph idx="1"/>
          </p:nvPr>
        </p:nvSpPr>
        <p:spPr>
          <a:xfrm>
            <a:off x="838200" y="1601507"/>
            <a:ext cx="10515600" cy="4351338"/>
          </a:xfrm>
        </p:spPr>
        <p:txBody>
          <a:bodyPr>
            <a:normAutofit fontScale="92500" lnSpcReduction="20000"/>
          </a:bodyPr>
          <a:lstStyle/>
          <a:p>
            <a:r>
              <a:rPr lang="en-US" sz="1900" dirty="0"/>
              <a:t>Unsupervised methods (clustering) to build recommendation systems. </a:t>
            </a:r>
          </a:p>
          <a:p>
            <a:r>
              <a:rPr lang="en-US" sz="1900" dirty="0"/>
              <a:t>Each cluster would be assigned to typical preferences, based on preferences of customers who belong to the cluster. </a:t>
            </a:r>
          </a:p>
          <a:p>
            <a:r>
              <a:rPr lang="en-US" sz="1900" dirty="0"/>
              <a:t>Customers within each cluster would receive recommendations computed at the cluster level.</a:t>
            </a:r>
          </a:p>
          <a:p>
            <a:pPr marL="0" indent="0">
              <a:buNone/>
            </a:pPr>
            <a:endParaRPr lang="en-US" sz="1900" dirty="0"/>
          </a:p>
          <a:p>
            <a:pPr marL="0" indent="0">
              <a:buNone/>
            </a:pPr>
            <a:r>
              <a:rPr lang="en-US" sz="2400" dirty="0">
                <a:solidFill>
                  <a:srgbClr val="7030A0"/>
                </a:solidFill>
              </a:rPr>
              <a:t>Methodology:</a:t>
            </a:r>
          </a:p>
          <a:p>
            <a:pPr marL="0" indent="0">
              <a:buNone/>
            </a:pPr>
            <a:endParaRPr lang="en-US" dirty="0">
              <a:solidFill>
                <a:srgbClr val="7030A0"/>
              </a:solidFill>
            </a:endParaRPr>
          </a:p>
          <a:p>
            <a:pPr lvl="1"/>
            <a:r>
              <a:rPr lang="en-US" sz="1800" dirty="0"/>
              <a:t>Compute similarity between each pair of users                                      </a:t>
            </a:r>
          </a:p>
          <a:p>
            <a:pPr lvl="1"/>
            <a:r>
              <a:rPr lang="en-US" sz="1800" dirty="0"/>
              <a:t>Obtain representation of each user in low dimensional space</a:t>
            </a:r>
          </a:p>
          <a:p>
            <a:pPr lvl="1"/>
            <a:r>
              <a:rPr lang="en-US" sz="1800" dirty="0"/>
              <a:t>Perform the k means clustering algorithm and find the k number of clusters</a:t>
            </a:r>
          </a:p>
          <a:p>
            <a:pPr marL="457200" lvl="1" indent="0">
              <a:buNone/>
            </a:pPr>
            <a:endParaRPr lang="en-US" sz="1800" dirty="0"/>
          </a:p>
          <a:p>
            <a:pPr marL="457200" lvl="1" indent="0">
              <a:buNone/>
            </a:pPr>
            <a:endParaRPr lang="en-US" sz="1800" dirty="0"/>
          </a:p>
          <a:p>
            <a:pPr marL="457200" lvl="1" indent="0">
              <a:buNone/>
            </a:pPr>
            <a:r>
              <a:rPr lang="en-US" sz="1800" dirty="0"/>
              <a:t>The image shows clusters of users who have</a:t>
            </a:r>
          </a:p>
          <a:p>
            <a:pPr marL="457200" lvl="1" indent="0">
              <a:buNone/>
            </a:pPr>
            <a:r>
              <a:rPr lang="en-US" sz="1800" dirty="0"/>
              <a:t>similar preferences so that they will receive the same</a:t>
            </a:r>
          </a:p>
          <a:p>
            <a:pPr marL="457200" lvl="1" indent="0">
              <a:buNone/>
            </a:pPr>
            <a:r>
              <a:rPr lang="en-US" sz="1800" dirty="0"/>
              <a:t>product recommendations</a:t>
            </a:r>
            <a:endParaRPr lang="en-IN" sz="1800" dirty="0"/>
          </a:p>
        </p:txBody>
      </p:sp>
      <p:pic>
        <p:nvPicPr>
          <p:cNvPr id="5" name="Picture 4">
            <a:extLst>
              <a:ext uri="{FF2B5EF4-FFF2-40B4-BE49-F238E27FC236}">
                <a16:creationId xmlns:a16="http://schemas.microsoft.com/office/drawing/2014/main" id="{098946E4-B17E-7E34-164C-438410BC3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6683" y="4061853"/>
            <a:ext cx="2553188" cy="2389280"/>
          </a:xfrm>
          <a:prstGeom prst="rect">
            <a:avLst/>
          </a:prstGeom>
          <a:ln>
            <a:solidFill>
              <a:schemeClr val="tx1"/>
            </a:solidFill>
          </a:ln>
        </p:spPr>
      </p:pic>
    </p:spTree>
    <p:extLst>
      <p:ext uri="{BB962C8B-B14F-4D97-AF65-F5344CB8AC3E}">
        <p14:creationId xmlns:p14="http://schemas.microsoft.com/office/powerpoint/2010/main" val="257718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9623-427A-F2D5-F45C-C1E4AE25AA4E}"/>
              </a:ext>
            </a:extLst>
          </p:cNvPr>
          <p:cNvSpPr>
            <a:spLocks noGrp="1"/>
          </p:cNvSpPr>
          <p:nvPr>
            <p:ph type="title"/>
          </p:nvPr>
        </p:nvSpPr>
        <p:spPr>
          <a:xfrm>
            <a:off x="255494" y="376517"/>
            <a:ext cx="9802906" cy="672353"/>
          </a:xfrm>
        </p:spPr>
        <p:txBody>
          <a:bodyPr>
            <a:normAutofit fontScale="90000"/>
          </a:bodyPr>
          <a:lstStyle/>
          <a:p>
            <a:r>
              <a:rPr lang="en-IN" dirty="0">
                <a:solidFill>
                  <a:srgbClr val="7030A0"/>
                </a:solidFill>
                <a:latin typeface="Arial" panose="020B0604020202020204" pitchFamily="34" charset="0"/>
                <a:cs typeface="Arial" panose="020B0604020202020204" pitchFamily="34" charset="0"/>
              </a:rPr>
              <a:t>Matrix Factorization (SVD)</a:t>
            </a:r>
            <a:br>
              <a:rPr lang="en-IN" dirty="0"/>
            </a:br>
            <a:endParaRPr lang="en-IN" dirty="0"/>
          </a:p>
        </p:txBody>
      </p:sp>
      <p:sp>
        <p:nvSpPr>
          <p:cNvPr id="3" name="Content Placeholder 2">
            <a:extLst>
              <a:ext uri="{FF2B5EF4-FFF2-40B4-BE49-F238E27FC236}">
                <a16:creationId xmlns:a16="http://schemas.microsoft.com/office/drawing/2014/main" id="{78E71D62-6303-2FBD-2C32-47DF4BAA42DA}"/>
              </a:ext>
            </a:extLst>
          </p:cNvPr>
          <p:cNvSpPr>
            <a:spLocks noGrp="1"/>
          </p:cNvSpPr>
          <p:nvPr>
            <p:ph idx="1"/>
          </p:nvPr>
        </p:nvSpPr>
        <p:spPr>
          <a:xfrm>
            <a:off x="744071" y="923364"/>
            <a:ext cx="10609729" cy="5674659"/>
          </a:xfrm>
        </p:spPr>
        <p:txBody>
          <a:bodyPr>
            <a:normAutofit/>
          </a:bodyPr>
          <a:lstStyle/>
          <a:p>
            <a:r>
              <a:rPr lang="en-US" sz="2000" dirty="0"/>
              <a:t>Sparsity and scalability can be the biggest two challenges with Collaborative Filtering methods</a:t>
            </a:r>
          </a:p>
          <a:p>
            <a:pPr marL="0" indent="0">
              <a:buNone/>
            </a:pPr>
            <a:endParaRPr lang="en-US" sz="2000" dirty="0"/>
          </a:p>
          <a:p>
            <a:r>
              <a:rPr lang="en-US" sz="2000" dirty="0"/>
              <a:t>Matrix Factorization decomposes the original sparse matrix to low dimensional matrices with latent features and less sparsity.</a:t>
            </a:r>
          </a:p>
          <a:p>
            <a:pPr marL="0" indent="0">
              <a:buNone/>
            </a:pPr>
            <a:endParaRPr lang="en-US" sz="2000" dirty="0"/>
          </a:p>
          <a:p>
            <a:r>
              <a:rPr lang="en-US" sz="2000" dirty="0"/>
              <a:t>It gives us  how much a user is aligned with a set of latent features, and how much an item fits into this set of latent features</a:t>
            </a:r>
          </a:p>
          <a:p>
            <a:pPr marL="0" indent="0">
              <a:buNone/>
            </a:pPr>
            <a:endParaRPr lang="en-US" sz="2000" dirty="0"/>
          </a:p>
          <a:p>
            <a:r>
              <a:rPr lang="en-US" sz="2000" dirty="0"/>
              <a:t>It uses Singular Value Decomposition to factorize the matrix. For a user- items n × m matrix, it is given by: </a:t>
            </a:r>
          </a:p>
          <a:p>
            <a:pPr marL="0" indent="0" algn="ctr">
              <a:buNone/>
            </a:pPr>
            <a:r>
              <a:rPr lang="en-IN" sz="2000" dirty="0"/>
              <a:t>A=U∑V</a:t>
            </a:r>
            <a:r>
              <a:rPr lang="en-IN" sz="2000" baseline="60000" dirty="0"/>
              <a:t>T</a:t>
            </a:r>
          </a:p>
          <a:p>
            <a:pPr marL="0" indent="0" algn="ctr">
              <a:buNone/>
            </a:pPr>
            <a:endParaRPr lang="en-IN" sz="1600" baseline="60000" dirty="0"/>
          </a:p>
          <a:p>
            <a:pPr marL="0" indent="0" algn="ctr">
              <a:buNone/>
            </a:pPr>
            <a:r>
              <a:rPr lang="en-US" sz="2400" baseline="60000" dirty="0"/>
              <a:t>U is an n× k user latent feature matrix, </a:t>
            </a:r>
          </a:p>
          <a:p>
            <a:pPr marL="0" indent="0" algn="ctr">
              <a:buNone/>
            </a:pPr>
            <a:r>
              <a:rPr lang="en-US" sz="2400" baseline="60000" dirty="0"/>
              <a:t>  V is an m × k item latent feature matrix </a:t>
            </a:r>
          </a:p>
          <a:p>
            <a:pPr marL="0" indent="0">
              <a:buNone/>
            </a:pPr>
            <a:r>
              <a:rPr lang="en-US" sz="2400" baseline="60000" dirty="0"/>
              <a:t>			                         Σ is an k × k diagonal matrix containing the singular values of original matrix</a:t>
            </a:r>
          </a:p>
          <a:p>
            <a:pPr marL="0" indent="0" algn="ctr">
              <a:buNone/>
            </a:pPr>
            <a:r>
              <a:rPr lang="en-US" sz="2400" baseline="60000" dirty="0"/>
              <a:t>                        representing how important a specific feature is to predict user preference.</a:t>
            </a:r>
            <a:endParaRPr lang="en-IN" sz="2400" baseline="60000" dirty="0"/>
          </a:p>
        </p:txBody>
      </p:sp>
    </p:spTree>
    <p:extLst>
      <p:ext uri="{BB962C8B-B14F-4D97-AF65-F5344CB8AC3E}">
        <p14:creationId xmlns:p14="http://schemas.microsoft.com/office/powerpoint/2010/main" val="275632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A3B4-001B-B527-56BE-FA10BAF3D186}"/>
              </a:ext>
            </a:extLst>
          </p:cNvPr>
          <p:cNvSpPr>
            <a:spLocks noGrp="1"/>
          </p:cNvSpPr>
          <p:nvPr>
            <p:ph type="title"/>
          </p:nvPr>
        </p:nvSpPr>
        <p:spPr>
          <a:xfrm>
            <a:off x="0" y="365126"/>
            <a:ext cx="10515600" cy="576450"/>
          </a:xfrm>
        </p:spPr>
        <p:txBody>
          <a:bodyPr>
            <a:normAutofit fontScale="90000"/>
          </a:bodyPr>
          <a:lstStyle/>
          <a:p>
            <a:r>
              <a:rPr lang="en-IN" dirty="0">
                <a:solidFill>
                  <a:srgbClr val="7030A0"/>
                </a:solidFill>
                <a:latin typeface="Arial" panose="020B0604020202020204" pitchFamily="34" charset="0"/>
                <a:cs typeface="Arial" panose="020B0604020202020204" pitchFamily="34" charset="0"/>
              </a:rPr>
              <a:t>Hybrid recommendation systems</a:t>
            </a:r>
            <a:br>
              <a:rPr lang="en-IN" dirty="0"/>
            </a:br>
            <a:endParaRPr lang="en-IN" dirty="0"/>
          </a:p>
        </p:txBody>
      </p:sp>
      <p:sp>
        <p:nvSpPr>
          <p:cNvPr id="3" name="Content Placeholder 2">
            <a:extLst>
              <a:ext uri="{FF2B5EF4-FFF2-40B4-BE49-F238E27FC236}">
                <a16:creationId xmlns:a16="http://schemas.microsoft.com/office/drawing/2014/main" id="{A5377407-0218-44DF-5887-7FCFFDF23E15}"/>
              </a:ext>
            </a:extLst>
          </p:cNvPr>
          <p:cNvSpPr>
            <a:spLocks noGrp="1"/>
          </p:cNvSpPr>
          <p:nvPr>
            <p:ph idx="1"/>
          </p:nvPr>
        </p:nvSpPr>
        <p:spPr>
          <a:xfrm>
            <a:off x="838200" y="1335742"/>
            <a:ext cx="10515600" cy="4841221"/>
          </a:xfrm>
        </p:spPr>
        <p:txBody>
          <a:bodyPr>
            <a:normAutofit fontScale="85000" lnSpcReduction="20000"/>
          </a:bodyPr>
          <a:lstStyle/>
          <a:p>
            <a:r>
              <a:rPr lang="en-US" sz="2300" dirty="0"/>
              <a:t>Hybrid recommender system is a special type of recommender system that combines different methods, generally content and collaborative filtering method</a:t>
            </a:r>
          </a:p>
          <a:p>
            <a:endParaRPr lang="en-US" sz="2300" dirty="0"/>
          </a:p>
          <a:p>
            <a:r>
              <a:rPr lang="en-US" sz="2300" dirty="0"/>
              <a:t>Hybrid approaches can be implemented in several ways: by making content based and collaborative based predictions separately and then combining them; by adding content based capabilities to a collaborative based approach (and vice versa)</a:t>
            </a:r>
          </a:p>
          <a:p>
            <a:pPr marL="0" indent="0">
              <a:buNone/>
            </a:pPr>
            <a:endParaRPr lang="en-US" sz="2300" dirty="0"/>
          </a:p>
          <a:p>
            <a:r>
              <a:rPr lang="en-US" sz="2300" dirty="0"/>
              <a:t>These methods can also be used to overcome some of the following problems in recommender systems</a:t>
            </a:r>
          </a:p>
          <a:p>
            <a:endParaRPr lang="en-US" dirty="0"/>
          </a:p>
          <a:p>
            <a:pPr lvl="1"/>
            <a:r>
              <a:rPr lang="en-US" sz="1900" dirty="0"/>
              <a:t>Avoid the problem of recommending only similar products</a:t>
            </a:r>
          </a:p>
          <a:p>
            <a:pPr lvl="1"/>
            <a:endParaRPr lang="en-US" sz="1900" dirty="0"/>
          </a:p>
          <a:p>
            <a:pPr lvl="1"/>
            <a:r>
              <a:rPr lang="en-US" sz="1900" dirty="0"/>
              <a:t>Overcome the problem of false nearest neighbors</a:t>
            </a:r>
          </a:p>
          <a:p>
            <a:pPr lvl="1"/>
            <a:endParaRPr lang="en-US" sz="1900" dirty="0"/>
          </a:p>
          <a:p>
            <a:pPr lvl="1"/>
            <a:r>
              <a:rPr lang="en-US" sz="1900" dirty="0"/>
              <a:t>More personalized recommendations and specific to the user needs</a:t>
            </a:r>
          </a:p>
          <a:p>
            <a:pPr lvl="1"/>
            <a:endParaRPr lang="en-US" sz="1900" dirty="0"/>
          </a:p>
          <a:p>
            <a:pPr lvl="1"/>
            <a:r>
              <a:rPr lang="en-US" sz="1900" dirty="0"/>
              <a:t>Computationally faster system than the traditional recommendation system algorithms.</a:t>
            </a:r>
            <a:endParaRPr lang="en-IN" sz="1900" dirty="0"/>
          </a:p>
        </p:txBody>
      </p:sp>
      <p:pic>
        <p:nvPicPr>
          <p:cNvPr id="5" name="Picture 4">
            <a:extLst>
              <a:ext uri="{FF2B5EF4-FFF2-40B4-BE49-F238E27FC236}">
                <a16:creationId xmlns:a16="http://schemas.microsoft.com/office/drawing/2014/main" id="{4880C099-9E0F-FBCF-8596-EFCF9F7B6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887" y="3738282"/>
            <a:ext cx="3265409" cy="2832847"/>
          </a:xfrm>
          <a:prstGeom prst="rect">
            <a:avLst/>
          </a:prstGeom>
        </p:spPr>
      </p:pic>
    </p:spTree>
    <p:extLst>
      <p:ext uri="{BB962C8B-B14F-4D97-AF65-F5344CB8AC3E}">
        <p14:creationId xmlns:p14="http://schemas.microsoft.com/office/powerpoint/2010/main" val="215520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DAE6-9182-3EB3-93DA-4269131DE473}"/>
              </a:ext>
            </a:extLst>
          </p:cNvPr>
          <p:cNvSpPr>
            <a:spLocks noGrp="1"/>
          </p:cNvSpPr>
          <p:nvPr>
            <p:ph type="title"/>
          </p:nvPr>
        </p:nvSpPr>
        <p:spPr>
          <a:xfrm>
            <a:off x="147918" y="184519"/>
            <a:ext cx="10515600" cy="782357"/>
          </a:xfrm>
        </p:spPr>
        <p:txBody>
          <a:bodyPr>
            <a:normAutofit/>
          </a:bodyPr>
          <a:lstStyle/>
          <a:p>
            <a:r>
              <a:rPr lang="en-IN" sz="4000" b="0" i="0" u="none" strike="noStrike" baseline="0" dirty="0">
                <a:solidFill>
                  <a:srgbClr val="7030A0"/>
                </a:solidFill>
                <a:latin typeface="Arial" panose="020B0604020202020204" pitchFamily="34" charset="0"/>
                <a:cs typeface="Arial" panose="020B0604020202020204" pitchFamily="34" charset="0"/>
              </a:rPr>
              <a:t>Enhancing User Experience</a:t>
            </a:r>
            <a:endParaRPr lang="en-IN" sz="4000" dirty="0">
              <a:solidFill>
                <a:srgbClr val="7030A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D2F1B3-AE0F-32B5-25BE-C8C3978D747A}"/>
              </a:ext>
            </a:extLst>
          </p:cNvPr>
          <p:cNvSpPr>
            <a:spLocks noGrp="1"/>
          </p:cNvSpPr>
          <p:nvPr>
            <p:ph idx="1"/>
          </p:nvPr>
        </p:nvSpPr>
        <p:spPr/>
        <p:txBody>
          <a:bodyPr/>
          <a:lstStyle/>
          <a:p>
            <a:pPr algn="l"/>
            <a:r>
              <a:rPr lang="en-IN" sz="1800" b="1" i="0" u="none" strike="noStrike" baseline="0" dirty="0">
                <a:solidFill>
                  <a:srgbClr val="7030A0"/>
                </a:solidFill>
                <a:latin typeface="Calibri-Bold"/>
              </a:rPr>
              <a:t>Personalization</a:t>
            </a:r>
            <a:r>
              <a:rPr lang="en-IN" sz="1800" b="0" i="0" u="none" strike="noStrike" baseline="0" dirty="0">
                <a:solidFill>
                  <a:srgbClr val="7030A0"/>
                </a:solidFill>
                <a:latin typeface="Calibri" panose="020F0502020204030204" pitchFamily="34" charset="0"/>
              </a:rPr>
              <a:t>: </a:t>
            </a:r>
            <a:r>
              <a:rPr lang="en-IN" sz="1800" b="0" i="0" u="none" strike="noStrike" baseline="0" dirty="0">
                <a:solidFill>
                  <a:srgbClr val="233A44"/>
                </a:solidFill>
                <a:latin typeface="Calibri" panose="020F0502020204030204" pitchFamily="34" charset="0"/>
              </a:rPr>
              <a:t>Recommendation systems personalize user</a:t>
            </a:r>
          </a:p>
          <a:p>
            <a:pPr marL="0" indent="0" algn="l">
              <a:buNone/>
            </a:pPr>
            <a:r>
              <a:rPr lang="en-US" sz="1800" dirty="0">
                <a:solidFill>
                  <a:srgbClr val="233A44"/>
                </a:solidFill>
                <a:latin typeface="Calibri" panose="020F0502020204030204" pitchFamily="34" charset="0"/>
              </a:rPr>
              <a:t>    </a:t>
            </a:r>
            <a:r>
              <a:rPr lang="en-US" sz="1800" b="0" i="0" u="none" strike="noStrike" baseline="0" dirty="0">
                <a:solidFill>
                  <a:srgbClr val="233A44"/>
                </a:solidFill>
                <a:latin typeface="Calibri" panose="020F0502020204030204" pitchFamily="34" charset="0"/>
              </a:rPr>
              <a:t>experiences by providing tailored content, products, or</a:t>
            </a:r>
          </a:p>
          <a:p>
            <a:pPr marL="0" indent="0" algn="l">
              <a:buNone/>
            </a:pPr>
            <a:r>
              <a:rPr lang="en-IN" sz="1800" b="0" i="0" u="none" strike="noStrike" baseline="0" dirty="0">
                <a:solidFill>
                  <a:srgbClr val="233A44"/>
                </a:solidFill>
                <a:latin typeface="Calibri" panose="020F0502020204030204" pitchFamily="34" charset="0"/>
              </a:rPr>
              <a:t>    services.</a:t>
            </a:r>
          </a:p>
          <a:p>
            <a:pPr algn="l"/>
            <a:r>
              <a:rPr lang="en-IN" sz="1800" b="1" i="0" u="none" strike="noStrike" baseline="0" dirty="0">
                <a:solidFill>
                  <a:srgbClr val="7030A0"/>
                </a:solidFill>
                <a:latin typeface="Calibri-Bold"/>
              </a:rPr>
              <a:t>User Engagement: </a:t>
            </a:r>
            <a:r>
              <a:rPr lang="en-IN" sz="1800" b="0" i="0" u="none" strike="noStrike" baseline="0" dirty="0">
                <a:solidFill>
                  <a:srgbClr val="233A44"/>
                </a:solidFill>
                <a:latin typeface="Calibri" panose="020F0502020204030204" pitchFamily="34" charset="0"/>
              </a:rPr>
              <a:t>Recommendations can effectively enhance</a:t>
            </a:r>
          </a:p>
          <a:p>
            <a:pPr marL="0" indent="0" algn="l">
              <a:buNone/>
            </a:pPr>
            <a:r>
              <a:rPr lang="en-US" sz="1800" b="0" i="0" u="none" strike="noStrike" baseline="0" dirty="0">
                <a:solidFill>
                  <a:srgbClr val="233A44"/>
                </a:solidFill>
                <a:latin typeface="Calibri" panose="020F0502020204030204" pitchFamily="34" charset="0"/>
              </a:rPr>
              <a:t>     user engagement and satisfaction, thereby increasing user</a:t>
            </a:r>
          </a:p>
          <a:p>
            <a:pPr marL="0" indent="0" algn="l">
              <a:buNone/>
            </a:pPr>
            <a:r>
              <a:rPr lang="en-IN" sz="1800" b="0" i="0" u="none" strike="noStrike" baseline="0" dirty="0">
                <a:solidFill>
                  <a:srgbClr val="233A44"/>
                </a:solidFill>
                <a:latin typeface="Calibri" panose="020F0502020204030204" pitchFamily="34" charset="0"/>
              </a:rPr>
              <a:t>     retention.</a:t>
            </a:r>
          </a:p>
          <a:p>
            <a:pPr algn="l"/>
            <a:r>
              <a:rPr lang="en-US" sz="1800" b="1" i="0" u="none" strike="noStrike" baseline="0" dirty="0">
                <a:solidFill>
                  <a:srgbClr val="7030A0"/>
                </a:solidFill>
                <a:latin typeface="Calibri-Bold"/>
              </a:rPr>
              <a:t>Business Impact: </a:t>
            </a:r>
            <a:r>
              <a:rPr lang="en-US" sz="1800" b="0" i="0" u="none" strike="noStrike" baseline="0" dirty="0">
                <a:solidFill>
                  <a:srgbClr val="233A44"/>
                </a:solidFill>
                <a:latin typeface="Calibri" panose="020F0502020204030204" pitchFamily="34" charset="0"/>
              </a:rPr>
              <a:t>They have significant impact on businesses,</a:t>
            </a:r>
          </a:p>
          <a:p>
            <a:pPr marL="0" indent="0" algn="l">
              <a:buNone/>
            </a:pPr>
            <a:r>
              <a:rPr lang="en-US" sz="1800" b="0" i="0" u="none" strike="noStrike" baseline="0" dirty="0">
                <a:solidFill>
                  <a:srgbClr val="233A44"/>
                </a:solidFill>
                <a:latin typeface="Calibri" panose="020F0502020204030204" pitchFamily="34" charset="0"/>
              </a:rPr>
              <a:t>    such as increased sales, through effective recommendation</a:t>
            </a:r>
          </a:p>
          <a:p>
            <a:pPr marL="0" indent="0" algn="l">
              <a:buNone/>
            </a:pPr>
            <a:r>
              <a:rPr lang="en-IN" sz="1800" b="0" i="0" u="none" strike="noStrike" baseline="0" dirty="0">
                <a:solidFill>
                  <a:srgbClr val="233A44"/>
                </a:solidFill>
                <a:latin typeface="Calibri" panose="020F0502020204030204" pitchFamily="34" charset="0"/>
              </a:rPr>
              <a:t>    systems.</a:t>
            </a:r>
            <a:endParaRPr lang="en-IN" dirty="0"/>
          </a:p>
        </p:txBody>
      </p:sp>
      <p:pic>
        <p:nvPicPr>
          <p:cNvPr id="5" name="Picture 4">
            <a:extLst>
              <a:ext uri="{FF2B5EF4-FFF2-40B4-BE49-F238E27FC236}">
                <a16:creationId xmlns:a16="http://schemas.microsoft.com/office/drawing/2014/main" id="{13AAFCA1-0238-2216-D22E-60768FD10294}"/>
              </a:ext>
            </a:extLst>
          </p:cNvPr>
          <p:cNvPicPr>
            <a:picLocks noChangeAspect="1"/>
          </p:cNvPicPr>
          <p:nvPr/>
        </p:nvPicPr>
        <p:blipFill>
          <a:blip r:embed="rId2"/>
          <a:stretch>
            <a:fillRect/>
          </a:stretch>
        </p:blipFill>
        <p:spPr>
          <a:xfrm>
            <a:off x="7363623" y="1963270"/>
            <a:ext cx="4572569" cy="2563905"/>
          </a:xfrm>
          <a:prstGeom prst="rect">
            <a:avLst/>
          </a:prstGeom>
        </p:spPr>
      </p:pic>
      <p:sp>
        <p:nvSpPr>
          <p:cNvPr id="6" name="TextBox 5">
            <a:extLst>
              <a:ext uri="{FF2B5EF4-FFF2-40B4-BE49-F238E27FC236}">
                <a16:creationId xmlns:a16="http://schemas.microsoft.com/office/drawing/2014/main" id="{52460341-B95B-DB53-8B21-8206BEA12CE2}"/>
              </a:ext>
            </a:extLst>
          </p:cNvPr>
          <p:cNvSpPr txBox="1"/>
          <p:nvPr/>
        </p:nvSpPr>
        <p:spPr>
          <a:xfrm>
            <a:off x="7826188" y="4589929"/>
            <a:ext cx="2097741" cy="307777"/>
          </a:xfrm>
          <a:prstGeom prst="rect">
            <a:avLst/>
          </a:prstGeom>
          <a:noFill/>
        </p:spPr>
        <p:txBody>
          <a:bodyPr wrap="square" rtlCol="0">
            <a:spAutoFit/>
          </a:bodyPr>
          <a:lstStyle/>
          <a:p>
            <a:r>
              <a:rPr lang="en-IN" sz="1400" b="0" i="0" u="none" strike="noStrike" baseline="0" dirty="0">
                <a:latin typeface="Arial" panose="020B0604020202020204" pitchFamily="34" charset="0"/>
                <a:cs typeface="Arial" panose="020B0604020202020204" pitchFamily="34" charset="0"/>
              </a:rPr>
              <a:t>Credit: Neptune.ai</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7598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969</Words>
  <Application>Microsoft Office PowerPoint</Application>
  <PresentationFormat>Widescreen</PresentationFormat>
  <Paragraphs>189</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vt:lpstr>
      <vt:lpstr>Arial-BoldMT</vt:lpstr>
      <vt:lpstr>ArialMT</vt:lpstr>
      <vt:lpstr>Calibri</vt:lpstr>
      <vt:lpstr>Calibri Light</vt:lpstr>
      <vt:lpstr>Calibri-Bold</vt:lpstr>
      <vt:lpstr>Office Theme</vt:lpstr>
      <vt:lpstr>Recommendation Systems</vt:lpstr>
      <vt:lpstr>Recommendation Systems Types</vt:lpstr>
      <vt:lpstr>Examples of Rec Sys</vt:lpstr>
      <vt:lpstr>Merits and Demerits of Collaborative Filtering</vt:lpstr>
      <vt:lpstr>Merits and Demerits of Content Based Filtering</vt:lpstr>
      <vt:lpstr>Clustering based recommendation systems</vt:lpstr>
      <vt:lpstr>Matrix Factorization (SVD) </vt:lpstr>
      <vt:lpstr>Hybrid recommendation systems </vt:lpstr>
      <vt:lpstr>Enhancing User Experience</vt:lpstr>
      <vt:lpstr>Application of Recommendation Systems </vt:lpstr>
      <vt:lpstr>Market Basket Analysis</vt:lpstr>
      <vt:lpstr>Market Basket Analysis</vt:lpstr>
      <vt:lpstr>Analysis of Dataset</vt:lpstr>
      <vt:lpstr>PowerPoint Presentation</vt:lpstr>
      <vt:lpstr>PowerPoint Presentation</vt:lpstr>
      <vt:lpstr>Characteristics of Vector Databases</vt:lpstr>
      <vt:lpstr>Working Mechanism of Rec System based on Vector DB</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Vector Databases</dc:title>
  <dc:creator>Rajeev Sharma</dc:creator>
  <cp:lastModifiedBy>Rajeev Sharma</cp:lastModifiedBy>
  <cp:revision>74</cp:revision>
  <dcterms:created xsi:type="dcterms:W3CDTF">2024-03-05T10:14:54Z</dcterms:created>
  <dcterms:modified xsi:type="dcterms:W3CDTF">2024-03-19T12:42:34Z</dcterms:modified>
</cp:coreProperties>
</file>