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Lato"/>
      <p:regular r:id="rId24"/>
      <p:bold r:id="rId25"/>
      <p:italic r:id="rId26"/>
      <p:boldItalic r:id="rId27"/>
    </p:embeddedFont>
    <p:embeddedFont>
      <p:font typeface="Average"/>
      <p:regular r:id="rId28"/>
    </p:embeddedFont>
    <p:embeddedFont>
      <p:font typeface="Helvetica Neue"/>
      <p:regular r:id="rId29"/>
      <p:bold r:id="rId30"/>
      <p:italic r:id="rId31"/>
      <p:boldItalic r:id="rId32"/>
    </p:embeddedFont>
    <p:embeddedFont>
      <p:font typeface="Oswald"/>
      <p:regular r:id="rId33"/>
      <p:bold r:id="rId34"/>
    </p:embeddedFont>
    <p:embeddedFont>
      <p:font typeface="Century Gothic"/>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Lato-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Average-regular.fntdata"/><Relationship Id="rId27"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7.xml"/><Relationship Id="rId33" Type="http://schemas.openxmlformats.org/officeDocument/2006/relationships/font" Target="fonts/Oswald-regular.fntdata"/><Relationship Id="rId10" Type="http://schemas.openxmlformats.org/officeDocument/2006/relationships/slide" Target="slides/slide6.xml"/><Relationship Id="rId32" Type="http://schemas.openxmlformats.org/officeDocument/2006/relationships/font" Target="fonts/HelveticaNeue-boldItalic.fntdata"/><Relationship Id="rId13" Type="http://schemas.openxmlformats.org/officeDocument/2006/relationships/slide" Target="slides/slide9.xml"/><Relationship Id="rId35" Type="http://schemas.openxmlformats.org/officeDocument/2006/relationships/font" Target="fonts/CenturyGothic-regular.fntdata"/><Relationship Id="rId12" Type="http://schemas.openxmlformats.org/officeDocument/2006/relationships/slide" Target="slides/slide8.xml"/><Relationship Id="rId34" Type="http://schemas.openxmlformats.org/officeDocument/2006/relationships/font" Target="fonts/Oswald-bold.fntdata"/><Relationship Id="rId15" Type="http://schemas.openxmlformats.org/officeDocument/2006/relationships/slide" Target="slides/slide11.xml"/><Relationship Id="rId37" Type="http://schemas.openxmlformats.org/officeDocument/2006/relationships/font" Target="fonts/CenturyGothic-italic.fntdata"/><Relationship Id="rId14" Type="http://schemas.openxmlformats.org/officeDocument/2006/relationships/slide" Target="slides/slide10.xml"/><Relationship Id="rId36" Type="http://schemas.openxmlformats.org/officeDocument/2006/relationships/font" Target="fonts/CenturyGothic-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CenturyGothic-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598a6f471_7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598a6f471_7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00">
                <a:solidFill>
                  <a:srgbClr val="404040"/>
                </a:solidFill>
                <a:highlight>
                  <a:srgbClr val="FFFFFF"/>
                </a:highlight>
                <a:latin typeface="Times New Roman"/>
                <a:ea typeface="Times New Roman"/>
                <a:cs typeface="Times New Roman"/>
                <a:sym typeface="Times New Roman"/>
              </a:rPr>
              <a:t>Partial dependence plots show us the way machine-learned response functions change based on the values of one or two independent variables of interest, while averaging out the effects of all other independent variables.</a:t>
            </a:r>
            <a:endParaRPr sz="1100">
              <a:solidFill>
                <a:srgbClr val="40404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US" sz="1100">
                <a:solidFill>
                  <a:srgbClr val="404040"/>
                </a:solidFill>
                <a:highlight>
                  <a:srgbClr val="FFFFFF"/>
                </a:highlight>
                <a:latin typeface="Times New Roman"/>
                <a:ea typeface="Times New Roman"/>
                <a:cs typeface="Times New Roman"/>
                <a:sym typeface="Times New Roman"/>
              </a:rPr>
              <a:t>Partial dependence plots with two independent variables are particularly useful for visualizing complex types of variable interactions between the independent variables of interest.</a:t>
            </a:r>
            <a:endParaRPr/>
          </a:p>
        </p:txBody>
      </p:sp>
      <p:sp>
        <p:nvSpPr>
          <p:cNvPr id="131" name="Google Shape;131;g5598a6f471_7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598a6f471_7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598a6f471_7_1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5598a6f471_7_1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a:solidFill>
                  <a:srgbClr val="000000"/>
                </a:solidFill>
              </a:rPr>
              <a:t>Surrogate models are used in engineering as well when an outcome is expensive, time-consuming or difficult to measure a fast surrogate model of the outcome can be used.</a:t>
            </a:r>
            <a:endParaRPr>
              <a:solidFill>
                <a:srgbClr val="000000"/>
              </a:solidFill>
            </a:endParaRPr>
          </a:p>
          <a:p>
            <a:pPr indent="0" lvl="0" marL="0" rtl="0" algn="l">
              <a:lnSpc>
                <a:spcPct val="115000"/>
              </a:lnSpc>
              <a:spcBef>
                <a:spcPts val="0"/>
              </a:spcBef>
              <a:spcAft>
                <a:spcPts val="0"/>
              </a:spcAft>
              <a:buNone/>
            </a:pPr>
            <a:r>
              <a:rPr lang="en-US">
                <a:solidFill>
                  <a:srgbClr val="000000"/>
                </a:solidFill>
              </a:rPr>
              <a:t>But the difference here is that the underlying model is a machine learning model  not a simulation  and the models should be interpretable</a:t>
            </a:r>
            <a:endParaRPr>
              <a:solidFill>
                <a:srgbClr val="000000"/>
              </a:solidFill>
            </a:endParaRPr>
          </a:p>
          <a:p>
            <a:pPr indent="0" lvl="0" marL="0" rtl="0" algn="l">
              <a:lnSpc>
                <a:spcPct val="115000"/>
              </a:lnSpc>
              <a:spcBef>
                <a:spcPts val="0"/>
              </a:spcBef>
              <a:spcAft>
                <a:spcPts val="0"/>
              </a:spcAft>
              <a:buNone/>
            </a:pPr>
            <a:r>
              <a:t/>
            </a:r>
            <a:endParaRPr>
              <a:solidFill>
                <a:srgbClr val="000000"/>
              </a:solidFill>
            </a:endParaRPr>
          </a:p>
          <a:p>
            <a:pPr indent="0" lvl="0" marL="0" rtl="0" algn="l">
              <a:lnSpc>
                <a:spcPct val="115000"/>
              </a:lnSpc>
              <a:spcBef>
                <a:spcPts val="0"/>
              </a:spcBef>
              <a:spcAft>
                <a:spcPts val="0"/>
              </a:spcAft>
              <a:buNone/>
            </a:pPr>
            <a:r>
              <a:rPr lang="en-US">
                <a:solidFill>
                  <a:srgbClr val="000000"/>
                </a:solidFill>
              </a:rPr>
              <a:t>Black Box Model : It’s a metaphor used in machine learning for models in which it is difficult to make sense of the </a:t>
            </a:r>
            <a:r>
              <a:rPr i="1" lang="en-US">
                <a:solidFill>
                  <a:srgbClr val="000000"/>
                </a:solidFill>
              </a:rPr>
              <a:t>purpose</a:t>
            </a:r>
            <a:r>
              <a:rPr lang="en-US">
                <a:solidFill>
                  <a:srgbClr val="000000"/>
                </a:solidFill>
              </a:rPr>
              <a:t> of the various components in a model.</a:t>
            </a:r>
            <a:endParaRPr>
              <a:solidFill>
                <a:srgbClr val="000000"/>
              </a:solidFill>
            </a:endParaRPr>
          </a:p>
          <a:p>
            <a:pPr indent="0" lvl="0" marL="0" rtl="0" algn="l">
              <a:lnSpc>
                <a:spcPct val="115000"/>
              </a:lnSpc>
              <a:spcBef>
                <a:spcPts val="0"/>
              </a:spcBef>
              <a:spcAft>
                <a:spcPts val="0"/>
              </a:spcAft>
              <a:buNone/>
            </a:pPr>
            <a:r>
              <a:t/>
            </a:r>
            <a:endParaRPr>
              <a:solidFill>
                <a:srgbClr val="000000"/>
              </a:solidFill>
            </a:endParaRPr>
          </a:p>
          <a:p>
            <a:pPr indent="0" lvl="0" marL="0" rtl="0" algn="l">
              <a:lnSpc>
                <a:spcPct val="115000"/>
              </a:lnSpc>
              <a:spcBef>
                <a:spcPts val="0"/>
              </a:spcBef>
              <a:spcAft>
                <a:spcPts val="0"/>
              </a:spcAft>
              <a:buNone/>
            </a:pPr>
            <a:r>
              <a:rPr lang="en-US">
                <a:solidFill>
                  <a:srgbClr val="000000"/>
                </a:solidFill>
              </a:rPr>
              <a:t>Dataset : Can be the same dataset that was used for training the black box model</a:t>
            </a:r>
            <a:endParaRPr>
              <a:solidFill>
                <a:srgbClr val="000000"/>
              </a:solidFill>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p:txBody>
      </p:sp>
      <p:sp>
        <p:nvSpPr>
          <p:cNvPr id="145" name="Google Shape;14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598a6f471_3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598a6f471_3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5598a6f471_3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598a6f471_6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598a6f471_6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5598a6f471_6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598a6f471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598a6f471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5598a6f471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598a6f471_8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598a6f471_8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5598a6f471_8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598a6f471_3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598a6f471_3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5598a6f471_3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598a6f471_8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598a6f471_8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5598a6f471_8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598a6f471_7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 name="Google Shape;76;g5598a6f471_7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g5598a6f471_7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598a6f471_7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3" name="Google Shape;83;g5598a6f471_7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g5598a6f471_7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598a6f471_7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9" name="Google Shape;89;g5598a6f471_7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5598a6f471_7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598a6f471_7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6" name="Google Shape;96;g5598a6f471_7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5598a6f471_7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598a6f471_7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598a6f471_7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5598a6f471_7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grpSp>
        <p:nvGrpSpPr>
          <p:cNvPr id="14" name="Google Shape;14;p2"/>
          <p:cNvGrpSpPr/>
          <p:nvPr/>
        </p:nvGrpSpPr>
        <p:grpSpPr>
          <a:xfrm>
            <a:off x="5800234" y="3807170"/>
            <a:ext cx="591423" cy="140843"/>
            <a:chOff x="4137525" y="2915950"/>
            <a:chExt cx="869100" cy="207000"/>
          </a:xfrm>
        </p:grpSpPr>
        <p:sp>
          <p:nvSpPr>
            <p:cNvPr id="15" name="Google Shape;15;p2"/>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p2"/>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8" name="Google Shape;18;p2"/>
          <p:cNvSpPr txBox="1"/>
          <p:nvPr>
            <p:ph type="ctrTitle"/>
          </p:nvPr>
        </p:nvSpPr>
        <p:spPr>
          <a:xfrm>
            <a:off x="895010" y="1321067"/>
            <a:ext cx="10401900" cy="2306700"/>
          </a:xfrm>
          <a:prstGeom prst="rect">
            <a:avLst/>
          </a:prstGeom>
        </p:spPr>
        <p:txBody>
          <a:bodyPr anchorCtr="0" anchor="b" bIns="121900" lIns="121900" spcFirstLastPara="1" rIns="121900" wrap="square" tIns="121900"/>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9" name="Google Shape;19;p2"/>
          <p:cNvSpPr txBox="1"/>
          <p:nvPr>
            <p:ph idx="1" type="subTitle"/>
          </p:nvPr>
        </p:nvSpPr>
        <p:spPr>
          <a:xfrm>
            <a:off x="895000" y="4233168"/>
            <a:ext cx="10401900" cy="10569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 name="Google Shape;20;p2"/>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3" name="Shape 53"/>
        <p:cNvGrpSpPr/>
        <p:nvPr/>
      </p:nvGrpSpPr>
      <p:grpSpPr>
        <a:xfrm>
          <a:off x="0" y="0"/>
          <a:ext cx="0" cy="0"/>
          <a:chOff x="0" y="0"/>
          <a:chExt cx="0" cy="0"/>
        </a:xfrm>
      </p:grpSpPr>
      <p:sp>
        <p:nvSpPr>
          <p:cNvPr id="54" name="Google Shape;54;p11"/>
          <p:cNvSpPr txBox="1"/>
          <p:nvPr>
            <p:ph hasCustomPrompt="1" type="title"/>
          </p:nvPr>
        </p:nvSpPr>
        <p:spPr>
          <a:xfrm>
            <a:off x="415600" y="1673700"/>
            <a:ext cx="11360700" cy="2520900"/>
          </a:xfrm>
          <a:prstGeom prst="rect">
            <a:avLst/>
          </a:prstGeom>
        </p:spPr>
        <p:txBody>
          <a:bodyPr anchorCtr="0" anchor="b" bIns="121900" lIns="121900" spcFirstLastPara="1" rIns="121900" wrap="square" tIns="121900"/>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5" name="Google Shape;55;p11"/>
          <p:cNvSpPr txBox="1"/>
          <p:nvPr>
            <p:ph idx="1" type="body"/>
          </p:nvPr>
        </p:nvSpPr>
        <p:spPr>
          <a:xfrm>
            <a:off x="415600" y="4304567"/>
            <a:ext cx="11360700" cy="1734300"/>
          </a:xfrm>
          <a:prstGeom prst="rect">
            <a:avLst/>
          </a:prstGeom>
        </p:spPr>
        <p:txBody>
          <a:bodyPr anchorCtr="0" anchor="t" bIns="121900" lIns="121900" spcFirstLastPara="1" rIns="121900" wrap="square" tIns="121900"/>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56" name="Google Shape;56;p11"/>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9" name="Shape 59"/>
        <p:cNvGrpSpPr/>
        <p:nvPr/>
      </p:nvGrpSpPr>
      <p:grpSpPr>
        <a:xfrm>
          <a:off x="0" y="0"/>
          <a:ext cx="0" cy="0"/>
          <a:chOff x="0" y="0"/>
          <a:chExt cx="0" cy="0"/>
        </a:xfrm>
      </p:grpSpPr>
      <p:sp>
        <p:nvSpPr>
          <p:cNvPr id="60" name="Google Shape;60;p13"/>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lstStyle>
            <a:lvl1pPr lvl="0" rtl="0" algn="l">
              <a:spcBef>
                <a:spcPts val="0"/>
              </a:spcBef>
              <a:spcAft>
                <a:spcPts val="0"/>
              </a:spcAft>
              <a:buClr>
                <a:srgbClr val="262626"/>
              </a:buClr>
              <a:buSzPts val="1800"/>
              <a:buNone/>
              <a:defRPr/>
            </a:lvl1pPr>
            <a:lvl2pPr lvl="1" rtl="0" algn="l">
              <a:spcBef>
                <a:spcPts val="0"/>
              </a:spcBef>
              <a:spcAft>
                <a:spcPts val="0"/>
              </a:spcAft>
              <a:buSzPts val="4000"/>
              <a:buNone/>
              <a:defRPr/>
            </a:lvl2pPr>
            <a:lvl3pPr lvl="2" rtl="0" algn="l">
              <a:spcBef>
                <a:spcPts val="0"/>
              </a:spcBef>
              <a:spcAft>
                <a:spcPts val="0"/>
              </a:spcAft>
              <a:buSzPts val="4000"/>
              <a:buNone/>
              <a:defRPr/>
            </a:lvl3pPr>
            <a:lvl4pPr lvl="3" rtl="0" algn="l">
              <a:spcBef>
                <a:spcPts val="0"/>
              </a:spcBef>
              <a:spcAft>
                <a:spcPts val="0"/>
              </a:spcAft>
              <a:buSzPts val="4000"/>
              <a:buNone/>
              <a:defRPr/>
            </a:lvl4pPr>
            <a:lvl5pPr lvl="4" rtl="0" algn="l">
              <a:spcBef>
                <a:spcPts val="0"/>
              </a:spcBef>
              <a:spcAft>
                <a:spcPts val="0"/>
              </a:spcAft>
              <a:buSzPts val="4000"/>
              <a:buNone/>
              <a:defRPr/>
            </a:lvl5pPr>
            <a:lvl6pPr lvl="5" rtl="0" algn="l">
              <a:spcBef>
                <a:spcPts val="0"/>
              </a:spcBef>
              <a:spcAft>
                <a:spcPts val="0"/>
              </a:spcAft>
              <a:buSzPts val="4000"/>
              <a:buNone/>
              <a:defRPr/>
            </a:lvl6pPr>
            <a:lvl7pPr lvl="6" rtl="0" algn="l">
              <a:spcBef>
                <a:spcPts val="0"/>
              </a:spcBef>
              <a:spcAft>
                <a:spcPts val="0"/>
              </a:spcAft>
              <a:buSzPts val="4000"/>
              <a:buNone/>
              <a:defRPr/>
            </a:lvl7pPr>
            <a:lvl8pPr lvl="7" rtl="0" algn="l">
              <a:spcBef>
                <a:spcPts val="0"/>
              </a:spcBef>
              <a:spcAft>
                <a:spcPts val="0"/>
              </a:spcAft>
              <a:buSzPts val="4000"/>
              <a:buNone/>
              <a:defRPr/>
            </a:lvl8pPr>
            <a:lvl9pPr lvl="8" rtl="0" algn="l">
              <a:spcBef>
                <a:spcPts val="0"/>
              </a:spcBef>
              <a:spcAft>
                <a:spcPts val="0"/>
              </a:spcAft>
              <a:buSzPts val="4000"/>
              <a:buNone/>
              <a:defRPr/>
            </a:lvl9pPr>
          </a:lstStyle>
          <a:p/>
        </p:txBody>
      </p:sp>
      <p:sp>
        <p:nvSpPr>
          <p:cNvPr id="61" name="Google Shape;61;p13"/>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62" name="Google Shape;62;p13"/>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13"/>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3"/>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895000" y="2855000"/>
            <a:ext cx="10469700" cy="1148100"/>
          </a:xfrm>
          <a:prstGeom prst="rect">
            <a:avLst/>
          </a:prstGeom>
        </p:spPr>
        <p:txBody>
          <a:bodyPr anchorCtr="0" anchor="ctr" bIns="121900" lIns="121900" spcFirstLastPara="1" rIns="121900" wrap="square" tIns="12190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23" name="Google Shape;23;p3"/>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p4"/>
          <p:cNvSpPr txBox="1"/>
          <p:nvPr>
            <p:ph idx="1" type="body"/>
          </p:nvPr>
        </p:nvSpPr>
        <p:spPr>
          <a:xfrm>
            <a:off x="415600" y="1536633"/>
            <a:ext cx="11360700" cy="4555200"/>
          </a:xfrm>
          <a:prstGeom prst="rect">
            <a:avLst/>
          </a:prstGeom>
        </p:spPr>
        <p:txBody>
          <a:bodyPr anchorCtr="0" anchor="t" bIns="121900" lIns="121900" spcFirstLastPara="1" rIns="121900" wrap="square" tIns="121900"/>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7" name="Google Shape;27;p4"/>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0" name="Google Shape;30;p5"/>
          <p:cNvSpPr txBox="1"/>
          <p:nvPr>
            <p:ph idx="1" type="body"/>
          </p:nvPr>
        </p:nvSpPr>
        <p:spPr>
          <a:xfrm>
            <a:off x="415600" y="1536633"/>
            <a:ext cx="5333100" cy="45552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1" name="Google Shape;31;p5"/>
          <p:cNvSpPr txBox="1"/>
          <p:nvPr>
            <p:ph idx="2" type="body"/>
          </p:nvPr>
        </p:nvSpPr>
        <p:spPr>
          <a:xfrm>
            <a:off x="6443200" y="1536633"/>
            <a:ext cx="5333100" cy="45552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2" name="Google Shape;32;p5"/>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5" name="Google Shape;35;p6"/>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415600" y="740800"/>
            <a:ext cx="3744000" cy="1007700"/>
          </a:xfrm>
          <a:prstGeom prst="rect">
            <a:avLst/>
          </a:prstGeom>
        </p:spPr>
        <p:txBody>
          <a:bodyPr anchorCtr="0" anchor="b" bIns="121900" lIns="121900" spcFirstLastPara="1" rIns="121900" wrap="square" tIns="12190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8" name="Google Shape;38;p7"/>
          <p:cNvSpPr txBox="1"/>
          <p:nvPr>
            <p:ph idx="1" type="body"/>
          </p:nvPr>
        </p:nvSpPr>
        <p:spPr>
          <a:xfrm>
            <a:off x="415600" y="1852800"/>
            <a:ext cx="3744000" cy="4239300"/>
          </a:xfrm>
          <a:prstGeom prst="rect">
            <a:avLst/>
          </a:prstGeom>
        </p:spPr>
        <p:txBody>
          <a:bodyPr anchorCtr="0" anchor="t" bIns="121900" lIns="121900" spcFirstLastPara="1" rIns="121900" wrap="square" tIns="121900"/>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9" name="Google Shape;39;p7"/>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653667" y="701800"/>
            <a:ext cx="8302800" cy="5454300"/>
          </a:xfrm>
          <a:prstGeom prst="rect">
            <a:avLst/>
          </a:prstGeom>
        </p:spPr>
        <p:txBody>
          <a:bodyPr anchorCtr="0" anchor="ctr" bIns="121900" lIns="121900" spcFirstLastPara="1" rIns="121900" wrap="square" tIns="121900"/>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42" name="Google Shape;42;p8"/>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5" name="Google Shape;45;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9"/>
          <p:cNvSpPr txBox="1"/>
          <p:nvPr>
            <p:ph type="title"/>
          </p:nvPr>
        </p:nvSpPr>
        <p:spPr>
          <a:xfrm>
            <a:off x="354000" y="1441867"/>
            <a:ext cx="5393700" cy="2280300"/>
          </a:xfrm>
          <a:prstGeom prst="rect">
            <a:avLst/>
          </a:prstGeom>
        </p:spPr>
        <p:txBody>
          <a:bodyPr anchorCtr="0" anchor="b" bIns="121900" lIns="121900" spcFirstLastPara="1" rIns="121900" wrap="square" tIns="121900"/>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7" name="Google Shape;47;p9"/>
          <p:cNvSpPr txBox="1"/>
          <p:nvPr>
            <p:ph idx="1" type="subTitle"/>
          </p:nvPr>
        </p:nvSpPr>
        <p:spPr>
          <a:xfrm>
            <a:off x="354000" y="3793601"/>
            <a:ext cx="5393700" cy="17940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48" name="Google Shape;48;p9"/>
          <p:cNvSpPr txBox="1"/>
          <p:nvPr>
            <p:ph idx="2" type="body"/>
          </p:nvPr>
        </p:nvSpPr>
        <p:spPr>
          <a:xfrm>
            <a:off x="6586000" y="965600"/>
            <a:ext cx="5115900" cy="4926900"/>
          </a:xfrm>
          <a:prstGeom prst="rect">
            <a:avLst/>
          </a:prstGeom>
        </p:spPr>
        <p:txBody>
          <a:bodyPr anchorCtr="0" anchor="ctr" bIns="121900" lIns="121900" spcFirstLastPara="1" rIns="121900" wrap="square" tIns="121900"/>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2100"/>
              </a:spcBef>
              <a:spcAft>
                <a:spcPts val="0"/>
              </a:spcAft>
              <a:buClr>
                <a:schemeClr val="lt1"/>
              </a:buClr>
              <a:buSzPts val="1900"/>
              <a:buChar char="○"/>
              <a:defRPr>
                <a:solidFill>
                  <a:schemeClr val="lt1"/>
                </a:solidFill>
              </a:defRPr>
            </a:lvl2pPr>
            <a:lvl3pPr indent="-349250" lvl="2" marL="1371600">
              <a:spcBef>
                <a:spcPts val="2100"/>
              </a:spcBef>
              <a:spcAft>
                <a:spcPts val="0"/>
              </a:spcAft>
              <a:buClr>
                <a:schemeClr val="lt1"/>
              </a:buClr>
              <a:buSzPts val="1900"/>
              <a:buChar char="■"/>
              <a:defRPr>
                <a:solidFill>
                  <a:schemeClr val="lt1"/>
                </a:solidFill>
              </a:defRPr>
            </a:lvl3pPr>
            <a:lvl4pPr indent="-349250" lvl="3" marL="1828800">
              <a:spcBef>
                <a:spcPts val="2100"/>
              </a:spcBef>
              <a:spcAft>
                <a:spcPts val="0"/>
              </a:spcAft>
              <a:buClr>
                <a:schemeClr val="lt1"/>
              </a:buClr>
              <a:buSzPts val="1900"/>
              <a:buChar char="●"/>
              <a:defRPr>
                <a:solidFill>
                  <a:schemeClr val="lt1"/>
                </a:solidFill>
              </a:defRPr>
            </a:lvl4pPr>
            <a:lvl5pPr indent="-349250" lvl="4" marL="2286000">
              <a:spcBef>
                <a:spcPts val="2100"/>
              </a:spcBef>
              <a:spcAft>
                <a:spcPts val="0"/>
              </a:spcAft>
              <a:buClr>
                <a:schemeClr val="lt1"/>
              </a:buClr>
              <a:buSzPts val="1900"/>
              <a:buChar char="○"/>
              <a:defRPr>
                <a:solidFill>
                  <a:schemeClr val="lt1"/>
                </a:solidFill>
              </a:defRPr>
            </a:lvl5pPr>
            <a:lvl6pPr indent="-349250" lvl="5" marL="2743200">
              <a:spcBef>
                <a:spcPts val="2100"/>
              </a:spcBef>
              <a:spcAft>
                <a:spcPts val="0"/>
              </a:spcAft>
              <a:buClr>
                <a:schemeClr val="lt1"/>
              </a:buClr>
              <a:buSzPts val="1900"/>
              <a:buChar char="■"/>
              <a:defRPr>
                <a:solidFill>
                  <a:schemeClr val="lt1"/>
                </a:solidFill>
              </a:defRPr>
            </a:lvl6pPr>
            <a:lvl7pPr indent="-349250" lvl="6" marL="3200400">
              <a:spcBef>
                <a:spcPts val="2100"/>
              </a:spcBef>
              <a:spcAft>
                <a:spcPts val="0"/>
              </a:spcAft>
              <a:buClr>
                <a:schemeClr val="lt1"/>
              </a:buClr>
              <a:buSzPts val="1900"/>
              <a:buChar char="●"/>
              <a:defRPr>
                <a:solidFill>
                  <a:schemeClr val="lt1"/>
                </a:solidFill>
              </a:defRPr>
            </a:lvl7pPr>
            <a:lvl8pPr indent="-349250" lvl="7" marL="3657600">
              <a:spcBef>
                <a:spcPts val="2100"/>
              </a:spcBef>
              <a:spcAft>
                <a:spcPts val="0"/>
              </a:spcAft>
              <a:buClr>
                <a:schemeClr val="lt1"/>
              </a:buClr>
              <a:buSzPts val="1900"/>
              <a:buChar char="○"/>
              <a:defRPr>
                <a:solidFill>
                  <a:schemeClr val="lt1"/>
                </a:solidFill>
              </a:defRPr>
            </a:lvl8pPr>
            <a:lvl9pPr indent="-349250" lvl="8" marL="4114800">
              <a:spcBef>
                <a:spcPts val="2100"/>
              </a:spcBef>
              <a:spcAft>
                <a:spcPts val="2100"/>
              </a:spcAft>
              <a:buClr>
                <a:schemeClr val="lt1"/>
              </a:buClr>
              <a:buSzPts val="1900"/>
              <a:buChar char="■"/>
              <a:defRPr>
                <a:solidFill>
                  <a:schemeClr val="lt1"/>
                </a:solidFill>
              </a:defRPr>
            </a:lvl9pPr>
          </a:lstStyle>
          <a:p/>
        </p:txBody>
      </p:sp>
      <p:sp>
        <p:nvSpPr>
          <p:cNvPr id="49" name="Google Shape;49;p9"/>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txBox="1"/>
          <p:nvPr>
            <p:ph idx="1" type="body"/>
          </p:nvPr>
        </p:nvSpPr>
        <p:spPr>
          <a:xfrm>
            <a:off x="415600" y="5640767"/>
            <a:ext cx="7998300" cy="806700"/>
          </a:xfrm>
          <a:prstGeom prst="rect">
            <a:avLst/>
          </a:prstGeom>
        </p:spPr>
        <p:txBody>
          <a:bodyPr anchorCtr="0" anchor="ctr" bIns="121900" lIns="121900" spcFirstLastPara="1" rIns="121900" wrap="square" tIns="121900"/>
          <a:lstStyle>
            <a:lvl1pPr indent="-228600" lvl="0" marL="45720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52" name="Google Shape;52;p10"/>
          <p:cNvSpPr txBox="1"/>
          <p:nvPr>
            <p:ph idx="12" type="sldNum"/>
          </p:nvPr>
        </p:nvSpPr>
        <p:spPr>
          <a:xfrm>
            <a:off x="11320333" y="6241346"/>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81000" lvl="0" marL="45720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indent="-349250" lvl="1" marL="9144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indent="-349250" lvl="2" marL="13716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indent="-349250" lvl="3" marL="18288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indent="-349250" lvl="4" marL="22860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indent="-349250" lvl="5" marL="27432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indent="-349250" lvl="6" marL="32004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indent="-349250" lvl="7" marL="3657600">
              <a:lnSpc>
                <a:spcPct val="115000"/>
              </a:lnSpc>
              <a:spcBef>
                <a:spcPts val="210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indent="-349250" lvl="8" marL="4114800">
              <a:lnSpc>
                <a:spcPct val="115000"/>
              </a:lnSpc>
              <a:spcBef>
                <a:spcPts val="2100"/>
              </a:spcBef>
              <a:spcAft>
                <a:spcPts val="2100"/>
              </a:spcAft>
              <a:buClr>
                <a:schemeClr val="accent3"/>
              </a:buClr>
              <a:buSzPts val="1900"/>
              <a:buFont typeface="Average"/>
              <a:buChar char="■"/>
              <a:defRPr sz="1900">
                <a:solidFill>
                  <a:schemeClr val="accent3"/>
                </a:solidFill>
                <a:latin typeface="Average"/>
                <a:ea typeface="Average"/>
                <a:cs typeface="Average"/>
                <a:sym typeface="Average"/>
              </a:defRPr>
            </a:lvl9pPr>
          </a:lstStyle>
          <a:p/>
        </p:txBody>
      </p:sp>
      <p:sp>
        <p:nvSpPr>
          <p:cNvPr id="12" name="Google Shape;12;p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accent3"/>
                </a:solidFill>
                <a:latin typeface="Average"/>
                <a:ea typeface="Average"/>
                <a:cs typeface="Average"/>
                <a:sym typeface="Average"/>
              </a:defRPr>
            </a:lvl1pPr>
            <a:lvl2pPr lvl="1" algn="r">
              <a:buNone/>
              <a:defRPr sz="1300">
                <a:solidFill>
                  <a:schemeClr val="accent3"/>
                </a:solidFill>
                <a:latin typeface="Average"/>
                <a:ea typeface="Average"/>
                <a:cs typeface="Average"/>
                <a:sym typeface="Average"/>
              </a:defRPr>
            </a:lvl2pPr>
            <a:lvl3pPr lvl="2" algn="r">
              <a:buNone/>
              <a:defRPr sz="1300">
                <a:solidFill>
                  <a:schemeClr val="accent3"/>
                </a:solidFill>
                <a:latin typeface="Average"/>
                <a:ea typeface="Average"/>
                <a:cs typeface="Average"/>
                <a:sym typeface="Average"/>
              </a:defRPr>
            </a:lvl3pPr>
            <a:lvl4pPr lvl="3" algn="r">
              <a:buNone/>
              <a:defRPr sz="1300">
                <a:solidFill>
                  <a:schemeClr val="accent3"/>
                </a:solidFill>
                <a:latin typeface="Average"/>
                <a:ea typeface="Average"/>
                <a:cs typeface="Average"/>
                <a:sym typeface="Average"/>
              </a:defRPr>
            </a:lvl4pPr>
            <a:lvl5pPr lvl="4" algn="r">
              <a:buNone/>
              <a:defRPr sz="1300">
                <a:solidFill>
                  <a:schemeClr val="accent3"/>
                </a:solidFill>
                <a:latin typeface="Average"/>
                <a:ea typeface="Average"/>
                <a:cs typeface="Average"/>
                <a:sym typeface="Average"/>
              </a:defRPr>
            </a:lvl5pPr>
            <a:lvl6pPr lvl="5" algn="r">
              <a:buNone/>
              <a:defRPr sz="1300">
                <a:solidFill>
                  <a:schemeClr val="accent3"/>
                </a:solidFill>
                <a:latin typeface="Average"/>
                <a:ea typeface="Average"/>
                <a:cs typeface="Average"/>
                <a:sym typeface="Average"/>
              </a:defRPr>
            </a:lvl6pPr>
            <a:lvl7pPr lvl="6" algn="r">
              <a:buNone/>
              <a:defRPr sz="1300">
                <a:solidFill>
                  <a:schemeClr val="accent3"/>
                </a:solidFill>
                <a:latin typeface="Average"/>
                <a:ea typeface="Average"/>
                <a:cs typeface="Average"/>
                <a:sym typeface="Average"/>
              </a:defRPr>
            </a:lvl7pPr>
            <a:lvl8pPr lvl="7" algn="r">
              <a:buNone/>
              <a:defRPr sz="1300">
                <a:solidFill>
                  <a:schemeClr val="accent3"/>
                </a:solidFill>
                <a:latin typeface="Average"/>
                <a:ea typeface="Average"/>
                <a:cs typeface="Average"/>
                <a:sym typeface="Average"/>
              </a:defRPr>
            </a:lvl8pPr>
            <a:lvl9pPr lvl="8" algn="r">
              <a:buNone/>
              <a:defRPr sz="13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idx="4294967295" type="ctrTitle"/>
          </p:nvPr>
        </p:nvSpPr>
        <p:spPr>
          <a:xfrm>
            <a:off x="4729650" y="872025"/>
            <a:ext cx="6567300" cy="27558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262626"/>
              </a:buClr>
              <a:buSzPts val="5400"/>
              <a:buFont typeface="Century Gothic"/>
              <a:buNone/>
            </a:pPr>
            <a:r>
              <a:rPr lang="en-US" sz="4800"/>
              <a:t>Machine Learning Interpretability</a:t>
            </a:r>
            <a:endParaRPr sz="4800"/>
          </a:p>
        </p:txBody>
      </p:sp>
      <p:sp>
        <p:nvSpPr>
          <p:cNvPr id="71" name="Google Shape;71;p14"/>
          <p:cNvSpPr txBox="1"/>
          <p:nvPr/>
        </p:nvSpPr>
        <p:spPr>
          <a:xfrm>
            <a:off x="6978023" y="235382"/>
            <a:ext cx="8915400" cy="44781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262626"/>
              </a:buClr>
              <a:buSzPts val="5400"/>
              <a:buFont typeface="Century Gothic"/>
              <a:buNone/>
            </a:pPr>
            <a:r>
              <a:t/>
            </a:r>
            <a:endParaRPr b="0" i="0" sz="5400" u="none" cap="none" strike="noStrike">
              <a:solidFill>
                <a:srgbClr val="262626"/>
              </a:solidFill>
              <a:latin typeface="Century Gothic"/>
              <a:ea typeface="Century Gothic"/>
              <a:cs typeface="Century Gothic"/>
              <a:sym typeface="Century Gothic"/>
            </a:endParaRPr>
          </a:p>
        </p:txBody>
      </p:sp>
      <p:pic>
        <p:nvPicPr>
          <p:cNvPr id="72" name="Google Shape;72;p14"/>
          <p:cNvPicPr preferRelativeResize="0"/>
          <p:nvPr/>
        </p:nvPicPr>
        <p:blipFill rotWithShape="1">
          <a:blip r:embed="rId3">
            <a:alphaModFix/>
          </a:blip>
          <a:srcRect b="0" l="0" r="0" t="0"/>
          <a:stretch/>
        </p:blipFill>
        <p:spPr>
          <a:xfrm>
            <a:off x="354725" y="235375"/>
            <a:ext cx="5170075" cy="4664110"/>
          </a:xfrm>
          <a:prstGeom prst="rect">
            <a:avLst/>
          </a:prstGeom>
          <a:noFill/>
          <a:ln>
            <a:noFill/>
          </a:ln>
        </p:spPr>
      </p:pic>
      <p:sp>
        <p:nvSpPr>
          <p:cNvPr id="73" name="Google Shape;73;p14"/>
          <p:cNvSpPr txBox="1"/>
          <p:nvPr/>
        </p:nvSpPr>
        <p:spPr>
          <a:xfrm>
            <a:off x="5524800" y="3708350"/>
            <a:ext cx="3844200" cy="3027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US" sz="2400">
                <a:solidFill>
                  <a:srgbClr val="FFFFFF"/>
                </a:solidFill>
                <a:latin typeface="Lato"/>
                <a:ea typeface="Lato"/>
                <a:cs typeface="Lato"/>
                <a:sym typeface="Lato"/>
              </a:rPr>
              <a:t>By Team 7</a:t>
            </a:r>
            <a:endParaRPr sz="2400">
              <a:solidFill>
                <a:srgbClr val="FFFFFF"/>
              </a:solidFill>
              <a:latin typeface="Lato"/>
              <a:ea typeface="Lato"/>
              <a:cs typeface="Lato"/>
              <a:sym typeface="Lato"/>
            </a:endParaRPr>
          </a:p>
          <a:p>
            <a:pPr indent="0" lvl="0" marL="0" rtl="0" algn="l">
              <a:spcBef>
                <a:spcPts val="0"/>
              </a:spcBef>
              <a:spcAft>
                <a:spcPts val="0"/>
              </a:spcAft>
              <a:buNone/>
            </a:pPr>
            <a:r>
              <a:rPr lang="en-US" sz="2400">
                <a:solidFill>
                  <a:srgbClr val="FFFFFF"/>
                </a:solidFill>
                <a:latin typeface="Lato"/>
                <a:ea typeface="Lato"/>
                <a:cs typeface="Lato"/>
                <a:sym typeface="Lato"/>
              </a:rPr>
              <a:t>Maneendar Sorupaka</a:t>
            </a:r>
            <a:endParaRPr sz="2400">
              <a:solidFill>
                <a:srgbClr val="FFFFFF"/>
              </a:solidFill>
              <a:latin typeface="Lato"/>
              <a:ea typeface="Lato"/>
              <a:cs typeface="Lato"/>
              <a:sym typeface="Lato"/>
            </a:endParaRPr>
          </a:p>
          <a:p>
            <a:pPr indent="0" lvl="0" marL="0" rtl="0" algn="l">
              <a:spcBef>
                <a:spcPts val="0"/>
              </a:spcBef>
              <a:spcAft>
                <a:spcPts val="0"/>
              </a:spcAft>
              <a:buNone/>
            </a:pPr>
            <a:r>
              <a:rPr lang="en-US" sz="2400">
                <a:solidFill>
                  <a:srgbClr val="FFFFFF"/>
                </a:solidFill>
                <a:latin typeface="Lato"/>
                <a:ea typeface="Lato"/>
                <a:cs typeface="Lato"/>
                <a:sym typeface="Lato"/>
              </a:rPr>
              <a:t>Pratiksha Sawant</a:t>
            </a:r>
            <a:endParaRPr sz="2400">
              <a:solidFill>
                <a:srgbClr val="FFFFFF"/>
              </a:solidFill>
              <a:latin typeface="Lato"/>
              <a:ea typeface="Lato"/>
              <a:cs typeface="Lato"/>
              <a:sym typeface="Lato"/>
            </a:endParaRPr>
          </a:p>
          <a:p>
            <a:pPr indent="0" lvl="0" marL="0" rtl="0" algn="l">
              <a:spcBef>
                <a:spcPts val="0"/>
              </a:spcBef>
              <a:spcAft>
                <a:spcPts val="0"/>
              </a:spcAft>
              <a:buNone/>
            </a:pPr>
            <a:r>
              <a:rPr lang="en-US" sz="2400">
                <a:solidFill>
                  <a:srgbClr val="FFFFFF"/>
                </a:solidFill>
                <a:latin typeface="Lato"/>
                <a:ea typeface="Lato"/>
                <a:cs typeface="Lato"/>
                <a:sym typeface="Lato"/>
              </a:rPr>
              <a:t>Rajsharavan Senthilvelan</a:t>
            </a:r>
            <a:endParaRPr sz="2400">
              <a:solidFill>
                <a:srgbClr val="FFFFFF"/>
              </a:solidFill>
              <a:latin typeface="Lato"/>
              <a:ea typeface="Lato"/>
              <a:cs typeface="Lato"/>
              <a:sym typeface="Lato"/>
            </a:endParaRPr>
          </a:p>
          <a:p>
            <a:pPr indent="0" lvl="0" marL="0" rtl="0" algn="l">
              <a:spcBef>
                <a:spcPts val="0"/>
              </a:spcBef>
              <a:spcAft>
                <a:spcPts val="0"/>
              </a:spcAft>
              <a:buNone/>
            </a:pPr>
            <a:r>
              <a:rPr lang="en-US" sz="2400">
                <a:solidFill>
                  <a:srgbClr val="FFFFFF"/>
                </a:solidFill>
                <a:latin typeface="Lato"/>
                <a:ea typeface="Lato"/>
                <a:cs typeface="Lato"/>
                <a:sym typeface="Lato"/>
              </a:rPr>
              <a:t>Reema Mehta</a:t>
            </a:r>
            <a:endParaRPr sz="2400">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Partial Dependence Plots (PDP)</a:t>
            </a:r>
            <a:endParaRPr/>
          </a:p>
          <a:p>
            <a:pPr indent="0" lvl="0" marL="0" rtl="0" algn="l">
              <a:spcBef>
                <a:spcPts val="0"/>
              </a:spcBef>
              <a:spcAft>
                <a:spcPts val="0"/>
              </a:spcAft>
              <a:buNone/>
            </a:pPr>
            <a:r>
              <a:t/>
            </a:r>
            <a:endParaRPr/>
          </a:p>
        </p:txBody>
      </p:sp>
      <p:sp>
        <p:nvSpPr>
          <p:cNvPr id="134" name="Google Shape;134;p23"/>
          <p:cNvSpPr txBox="1"/>
          <p:nvPr>
            <p:ph idx="1" type="body"/>
          </p:nvPr>
        </p:nvSpPr>
        <p:spPr>
          <a:xfrm>
            <a:off x="415600" y="2190476"/>
            <a:ext cx="11360700" cy="39012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Char char="●"/>
            </a:pPr>
            <a:r>
              <a:rPr lang="en-US"/>
              <a:t>Partial dependence plots can be used to verify monotonicity of response functions under monotonicity constraints, and they can be used to see the nonlinearity, non-monotonicity, and two-way interactions in very complex models.</a:t>
            </a:r>
            <a:endParaRPr/>
          </a:p>
          <a:p>
            <a:pPr indent="-381000" lvl="0" marL="457200" rtl="0" algn="l">
              <a:spcBef>
                <a:spcPts val="0"/>
              </a:spcBef>
              <a:spcAft>
                <a:spcPts val="0"/>
              </a:spcAft>
              <a:buSzPts val="2400"/>
              <a:buChar char="●"/>
            </a:pPr>
            <a:r>
              <a:rPr lang="en-US"/>
              <a:t>They can also enhance trust when displayed relationships conform to domain knowledge expectations, when the plots remain stable or change in expected ways over time, or when displayed relationships remain stable under minor perturbations of the input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Individual Conditional Expectation (ICE)</a:t>
            </a:r>
            <a:endParaRPr/>
          </a:p>
        </p:txBody>
      </p:sp>
      <p:sp>
        <p:nvSpPr>
          <p:cNvPr id="141" name="Google Shape;141;p24"/>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Char char="●"/>
            </a:pPr>
            <a:r>
              <a:rPr lang="en-US"/>
              <a:t>ICE plots, </a:t>
            </a:r>
            <a:r>
              <a:rPr lang="en-US"/>
              <a:t>newer and less well-known adaptation of partial dependence plots.</a:t>
            </a:r>
            <a:endParaRPr/>
          </a:p>
          <a:p>
            <a:pPr indent="-381000" lvl="0" marL="457200" rtl="0" algn="l">
              <a:spcBef>
                <a:spcPts val="0"/>
              </a:spcBef>
              <a:spcAft>
                <a:spcPts val="0"/>
              </a:spcAft>
              <a:buSzPts val="2400"/>
              <a:buChar char="●"/>
            </a:pPr>
            <a:r>
              <a:rPr lang="en-US"/>
              <a:t>They can be used to create more localized explanations using the same ideas as partial dependence plots.</a:t>
            </a:r>
            <a:endParaRPr/>
          </a:p>
          <a:p>
            <a:pPr indent="-381000" lvl="0" marL="457200" rtl="0" algn="l">
              <a:spcBef>
                <a:spcPts val="0"/>
              </a:spcBef>
              <a:spcAft>
                <a:spcPts val="0"/>
              </a:spcAft>
              <a:buSzPts val="2400"/>
              <a:buChar char="●"/>
            </a:pPr>
            <a:r>
              <a:rPr lang="en-US"/>
              <a:t>ICE plots are particularly useful when there are strong relationships between many input variables.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idx="4294967295" type="ctrTitle"/>
          </p:nvPr>
        </p:nvSpPr>
        <p:spPr>
          <a:xfrm>
            <a:off x="895000" y="394319"/>
            <a:ext cx="10401900" cy="678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en-US"/>
              <a:t>Decision Tree Surrogate Model</a:t>
            </a:r>
            <a:endParaRPr/>
          </a:p>
        </p:txBody>
      </p:sp>
      <p:sp>
        <p:nvSpPr>
          <p:cNvPr id="148" name="Google Shape;148;p25"/>
          <p:cNvSpPr txBox="1"/>
          <p:nvPr>
            <p:ph idx="4294967295" type="subTitle"/>
          </p:nvPr>
        </p:nvSpPr>
        <p:spPr>
          <a:xfrm>
            <a:off x="987675" y="1241104"/>
            <a:ext cx="10401900" cy="5251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15000"/>
              </a:lnSpc>
              <a:spcBef>
                <a:spcPts val="0"/>
              </a:spcBef>
              <a:spcAft>
                <a:spcPts val="0"/>
              </a:spcAft>
              <a:buSzPts val="1800"/>
              <a:buChar char="●"/>
            </a:pPr>
            <a:r>
              <a:rPr lang="en-US"/>
              <a:t>It’s an interpretable model which is trained to approximate the predictions of a black box model (metaphor used for models in which it is difficult to make sense of the purpose of various components in a model)</a:t>
            </a:r>
            <a:endParaRPr/>
          </a:p>
          <a:p>
            <a:pPr indent="-342900" lvl="0" marL="342900" marR="0" rtl="0" algn="l">
              <a:lnSpc>
                <a:spcPct val="115000"/>
              </a:lnSpc>
              <a:spcBef>
                <a:spcPts val="0"/>
              </a:spcBef>
              <a:spcAft>
                <a:spcPts val="0"/>
              </a:spcAft>
              <a:buSzPts val="1800"/>
              <a:buChar char="●"/>
            </a:pPr>
            <a:r>
              <a:rPr lang="en-US"/>
              <a:t>Created to represent the decision making process of the complex model</a:t>
            </a:r>
            <a:endParaRPr/>
          </a:p>
          <a:p>
            <a:pPr indent="-342900" lvl="0" marL="342900" marR="0" rtl="0" algn="l">
              <a:lnSpc>
                <a:spcPct val="115000"/>
              </a:lnSpc>
              <a:spcBef>
                <a:spcPts val="0"/>
              </a:spcBef>
              <a:spcAft>
                <a:spcPts val="0"/>
              </a:spcAft>
              <a:buSzPts val="1800"/>
              <a:buChar char="●"/>
            </a:pPr>
            <a:r>
              <a:rPr lang="en-US"/>
              <a:t>Trained on the inputs and model predictions rather than inputs and targets</a:t>
            </a:r>
            <a:endParaRPr/>
          </a:p>
          <a:p>
            <a:pPr indent="-381000" lvl="0" marL="342900" marR="0" rtl="0" algn="l">
              <a:lnSpc>
                <a:spcPct val="115000"/>
              </a:lnSpc>
              <a:spcBef>
                <a:spcPts val="0"/>
              </a:spcBef>
              <a:spcAft>
                <a:spcPts val="0"/>
              </a:spcAft>
              <a:buSzPts val="2400"/>
              <a:buChar char="●"/>
            </a:pPr>
            <a:r>
              <a:rPr lang="en-US"/>
              <a:t>Steps:</a:t>
            </a:r>
            <a:endParaRPr/>
          </a:p>
          <a:p>
            <a:pPr indent="-419100" lvl="1" marL="1219200" marR="0" rtl="0" algn="l">
              <a:lnSpc>
                <a:spcPct val="115000"/>
              </a:lnSpc>
              <a:spcBef>
                <a:spcPts val="0"/>
              </a:spcBef>
              <a:spcAft>
                <a:spcPts val="0"/>
              </a:spcAft>
              <a:buSzPts val="1800"/>
              <a:buChar char="○"/>
            </a:pPr>
            <a:r>
              <a:rPr lang="en-US"/>
              <a:t>Select a dataset</a:t>
            </a:r>
            <a:endParaRPr/>
          </a:p>
          <a:p>
            <a:pPr indent="-419100" lvl="1" marL="1219200" marR="0" rtl="0" algn="l">
              <a:lnSpc>
                <a:spcPct val="115000"/>
              </a:lnSpc>
              <a:spcBef>
                <a:spcPts val="0"/>
              </a:spcBef>
              <a:spcAft>
                <a:spcPts val="0"/>
              </a:spcAft>
              <a:buSzPts val="1800"/>
              <a:buChar char="○"/>
            </a:pPr>
            <a:r>
              <a:rPr lang="en-US"/>
              <a:t>For the selected dataset get the predictions of the model</a:t>
            </a:r>
            <a:endParaRPr/>
          </a:p>
          <a:p>
            <a:pPr indent="-419100" lvl="1" marL="1219200" marR="0" rtl="0" algn="l">
              <a:lnSpc>
                <a:spcPct val="115000"/>
              </a:lnSpc>
              <a:spcBef>
                <a:spcPts val="0"/>
              </a:spcBef>
              <a:spcAft>
                <a:spcPts val="0"/>
              </a:spcAft>
              <a:buSzPts val="1800"/>
              <a:buChar char="○"/>
            </a:pPr>
            <a:r>
              <a:rPr lang="en-US"/>
              <a:t>Select an interpretable model type (decision tree)</a:t>
            </a:r>
            <a:endParaRPr/>
          </a:p>
          <a:p>
            <a:pPr indent="-419100" lvl="1" marL="1219200" marR="0" rtl="0" algn="l">
              <a:lnSpc>
                <a:spcPct val="115000"/>
              </a:lnSpc>
              <a:spcBef>
                <a:spcPts val="0"/>
              </a:spcBef>
              <a:spcAft>
                <a:spcPts val="0"/>
              </a:spcAft>
              <a:buSzPts val="1800"/>
              <a:buChar char="○"/>
            </a:pPr>
            <a:r>
              <a:rPr lang="en-US"/>
              <a:t>Train this  interpretable model on the dataset and it’s predictions</a:t>
            </a:r>
            <a:endParaRPr/>
          </a:p>
          <a:p>
            <a:pPr indent="-419100" lvl="1" marL="1219200" marR="0" rtl="0" algn="l">
              <a:lnSpc>
                <a:spcPct val="115000"/>
              </a:lnSpc>
              <a:spcBef>
                <a:spcPts val="0"/>
              </a:spcBef>
              <a:spcAft>
                <a:spcPts val="0"/>
              </a:spcAft>
              <a:buSzPts val="1800"/>
              <a:buChar char="○"/>
            </a:pPr>
            <a:r>
              <a:rPr lang="en-US"/>
              <a:t>Measure how well the model replicates</a:t>
            </a:r>
            <a:endParaRPr/>
          </a:p>
          <a:p>
            <a:pPr indent="-419100" lvl="1" marL="1219200" marR="0" rtl="0" algn="l">
              <a:lnSpc>
                <a:spcPct val="115000"/>
              </a:lnSpc>
              <a:spcBef>
                <a:spcPts val="0"/>
              </a:spcBef>
              <a:spcAft>
                <a:spcPts val="0"/>
              </a:spcAft>
              <a:buSzPts val="1800"/>
              <a:buChar char="○"/>
            </a:pPr>
            <a:r>
              <a:rPr lang="en-US"/>
              <a:t>Interpret surrogate mode</a:t>
            </a:r>
            <a:r>
              <a:rPr lang="en-US" sz="1800">
                <a:solidFill>
                  <a:srgbClr val="404040"/>
                </a:solidFill>
                <a:latin typeface="Century Gothic"/>
                <a:ea typeface="Century Gothic"/>
                <a:cs typeface="Century Gothic"/>
                <a:sym typeface="Century Gothic"/>
              </a:rPr>
              <a:t>l</a:t>
            </a:r>
            <a:endParaRPr sz="1800">
              <a:solidFill>
                <a:srgbClr val="404040"/>
              </a:solidFill>
              <a:latin typeface="Century Gothic"/>
              <a:ea typeface="Century Gothic"/>
              <a:cs typeface="Century Gothic"/>
              <a:sym typeface="Century Gothic"/>
            </a:endParaRPr>
          </a:p>
          <a:p>
            <a:pPr indent="0" lvl="0" marL="609600" rtl="0" algn="l">
              <a:spcBef>
                <a:spcPts val="0"/>
              </a:spcBef>
              <a:spcAft>
                <a:spcPts val="0"/>
              </a:spcAft>
              <a:buNone/>
            </a:pPr>
            <a:r>
              <a:t/>
            </a:r>
            <a:endParaRPr i="1"/>
          </a:p>
          <a:p>
            <a:pPr indent="-228600" lvl="0" marL="342900" rtl="0" algn="l">
              <a:spcBef>
                <a:spcPts val="1000"/>
              </a:spcBef>
              <a:spcAft>
                <a:spcPts val="0"/>
              </a:spcAft>
              <a:buSzPts val="1800"/>
              <a:buNone/>
            </a:pPr>
            <a:r>
              <a:t/>
            </a:r>
            <a:endParaRPr i="1"/>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idx="4294967295" type="ctrTitle"/>
          </p:nvPr>
        </p:nvSpPr>
        <p:spPr>
          <a:xfrm>
            <a:off x="601075" y="276044"/>
            <a:ext cx="10401900" cy="736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en-US"/>
              <a:t>LIME</a:t>
            </a:r>
            <a:endParaRPr/>
          </a:p>
        </p:txBody>
      </p:sp>
      <p:sp>
        <p:nvSpPr>
          <p:cNvPr id="155" name="Google Shape;155;p26"/>
          <p:cNvSpPr txBox="1"/>
          <p:nvPr/>
        </p:nvSpPr>
        <p:spPr>
          <a:xfrm>
            <a:off x="601075" y="1218150"/>
            <a:ext cx="11331000" cy="4975800"/>
          </a:xfrm>
          <a:prstGeom prst="rect">
            <a:avLst/>
          </a:prstGeom>
          <a:noFill/>
          <a:ln>
            <a:noFill/>
          </a:ln>
        </p:spPr>
        <p:txBody>
          <a:bodyPr anchorCtr="0" anchor="t" bIns="91425" lIns="91425" spcFirstLastPara="1" rIns="91425" wrap="square" tIns="91425">
            <a:noAutofit/>
          </a:bodyPr>
          <a:lstStyle/>
          <a:p>
            <a:pPr indent="-342900" lvl="0" marL="342900" rtl="0" algn="l">
              <a:lnSpc>
                <a:spcPct val="115000"/>
              </a:lnSpc>
              <a:spcBef>
                <a:spcPts val="0"/>
              </a:spcBef>
              <a:spcAft>
                <a:spcPts val="0"/>
              </a:spcAft>
              <a:buClr>
                <a:schemeClr val="accent3"/>
              </a:buClr>
              <a:buSzPts val="1800"/>
              <a:buFont typeface="Average"/>
              <a:buChar char="●"/>
            </a:pPr>
            <a:r>
              <a:rPr lang="en-US" sz="2400">
                <a:solidFill>
                  <a:schemeClr val="accent3"/>
                </a:solidFill>
                <a:latin typeface="Average"/>
                <a:ea typeface="Average"/>
                <a:cs typeface="Average"/>
                <a:sym typeface="Average"/>
              </a:rPr>
              <a:t>Local surrogate models are interpretable models that are used to explain individual predictions of black box machine learning models</a:t>
            </a:r>
            <a:endParaRPr sz="2400">
              <a:solidFill>
                <a:schemeClr val="accent3"/>
              </a:solidFill>
              <a:latin typeface="Average"/>
              <a:ea typeface="Average"/>
              <a:cs typeface="Average"/>
              <a:sym typeface="Average"/>
            </a:endParaRPr>
          </a:p>
          <a:p>
            <a:pPr indent="-342900" lvl="0" marL="342900" marR="0" rtl="0" algn="l">
              <a:lnSpc>
                <a:spcPct val="115000"/>
              </a:lnSpc>
              <a:spcBef>
                <a:spcPts val="0"/>
              </a:spcBef>
              <a:spcAft>
                <a:spcPts val="0"/>
              </a:spcAft>
              <a:buClr>
                <a:schemeClr val="accent3"/>
              </a:buClr>
              <a:buSzPts val="1800"/>
              <a:buFont typeface="Average"/>
              <a:buChar char="●"/>
            </a:pPr>
            <a:r>
              <a:rPr lang="en-US" sz="2400">
                <a:solidFill>
                  <a:schemeClr val="accent3"/>
                </a:solidFill>
                <a:latin typeface="Average"/>
                <a:ea typeface="Average"/>
                <a:cs typeface="Average"/>
                <a:sym typeface="Average"/>
              </a:rPr>
              <a:t>LIME tests what happens to the predictions when you give variations of your data into the machine learning model</a:t>
            </a:r>
            <a:endParaRPr sz="2400">
              <a:solidFill>
                <a:schemeClr val="accent3"/>
              </a:solidFill>
              <a:latin typeface="Average"/>
              <a:ea typeface="Average"/>
              <a:cs typeface="Average"/>
              <a:sym typeface="Average"/>
            </a:endParaRPr>
          </a:p>
          <a:p>
            <a:pPr indent="-342900" lvl="0" marL="342900" marR="0" rtl="0" algn="l">
              <a:lnSpc>
                <a:spcPct val="115000"/>
              </a:lnSpc>
              <a:spcBef>
                <a:spcPts val="0"/>
              </a:spcBef>
              <a:spcAft>
                <a:spcPts val="0"/>
              </a:spcAft>
              <a:buClr>
                <a:schemeClr val="accent3"/>
              </a:buClr>
              <a:buSzPts val="1800"/>
              <a:buFont typeface="Average"/>
              <a:buChar char="●"/>
            </a:pPr>
            <a:r>
              <a:rPr lang="en-US" sz="2400">
                <a:solidFill>
                  <a:schemeClr val="accent3"/>
                </a:solidFill>
                <a:latin typeface="Average"/>
                <a:ea typeface="Average"/>
                <a:cs typeface="Average"/>
                <a:sym typeface="Average"/>
              </a:rPr>
              <a:t>LIME generates a new dataset consisting of permuted samples and the corresponding predictions of the black box model</a:t>
            </a:r>
            <a:endParaRPr sz="1200">
              <a:solidFill>
                <a:srgbClr val="333333"/>
              </a:solidFill>
              <a:highlight>
                <a:srgbClr val="FFFFFF"/>
              </a:highlight>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7"/>
          <p:cNvSpPr txBox="1"/>
          <p:nvPr/>
        </p:nvSpPr>
        <p:spPr>
          <a:xfrm>
            <a:off x="804350" y="310450"/>
            <a:ext cx="7436400" cy="9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000">
                <a:solidFill>
                  <a:schemeClr val="dk1"/>
                </a:solidFill>
                <a:latin typeface="Oswald"/>
                <a:ea typeface="Oswald"/>
                <a:cs typeface="Oswald"/>
                <a:sym typeface="Oswald"/>
              </a:rPr>
              <a:t>Sensitivity Analysis</a:t>
            </a:r>
            <a:endParaRPr/>
          </a:p>
        </p:txBody>
      </p:sp>
      <p:sp>
        <p:nvSpPr>
          <p:cNvPr id="162" name="Google Shape;162;p27"/>
          <p:cNvSpPr txBox="1"/>
          <p:nvPr/>
        </p:nvSpPr>
        <p:spPr>
          <a:xfrm>
            <a:off x="91650" y="1001900"/>
            <a:ext cx="12008700" cy="5856000"/>
          </a:xfrm>
          <a:prstGeom prst="rect">
            <a:avLst/>
          </a:prstGeom>
          <a:noFill/>
          <a:ln>
            <a:noFill/>
          </a:ln>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accent3"/>
              </a:buClr>
              <a:buSzPts val="1800"/>
              <a:buFont typeface="Average"/>
              <a:buChar char="●"/>
            </a:pPr>
            <a:r>
              <a:rPr b="1" lang="en-US" sz="1800">
                <a:solidFill>
                  <a:schemeClr val="accent3"/>
                </a:solidFill>
                <a:latin typeface="Average"/>
                <a:ea typeface="Average"/>
                <a:cs typeface="Average"/>
                <a:sym typeface="Average"/>
              </a:rPr>
              <a:t>The technique used to determine how independent variable values will impact a particular dependent variable under a given set of assumptions is defined as sensitive analysis. </a:t>
            </a:r>
            <a:endParaRPr b="1" sz="1800">
              <a:solidFill>
                <a:schemeClr val="accent3"/>
              </a:solidFill>
              <a:latin typeface="Average"/>
              <a:ea typeface="Average"/>
              <a:cs typeface="Average"/>
              <a:sym typeface="Average"/>
            </a:endParaRPr>
          </a:p>
          <a:p>
            <a:pPr indent="-342900" lvl="0" marL="457200" marR="0" rtl="0" algn="l">
              <a:lnSpc>
                <a:spcPct val="115000"/>
              </a:lnSpc>
              <a:spcBef>
                <a:spcPts val="0"/>
              </a:spcBef>
              <a:spcAft>
                <a:spcPts val="0"/>
              </a:spcAft>
              <a:buClr>
                <a:schemeClr val="accent3"/>
              </a:buClr>
              <a:buSzPts val="1800"/>
              <a:buFont typeface="Average"/>
              <a:buChar char="●"/>
            </a:pPr>
            <a:r>
              <a:rPr b="1" lang="en-US" sz="1800">
                <a:solidFill>
                  <a:schemeClr val="accent3"/>
                </a:solidFill>
                <a:latin typeface="Average"/>
                <a:ea typeface="Average"/>
                <a:cs typeface="Average"/>
                <a:sym typeface="Average"/>
              </a:rPr>
              <a:t>It’s usage will depend on one or more input variables within the specific boundaries. For example:  The effect that changes in interest rates will have on a bond’s price.</a:t>
            </a:r>
            <a:endParaRPr b="1" sz="1800">
              <a:solidFill>
                <a:schemeClr val="accent3"/>
              </a:solidFill>
              <a:latin typeface="Average"/>
              <a:ea typeface="Average"/>
              <a:cs typeface="Average"/>
              <a:sym typeface="Average"/>
            </a:endParaRPr>
          </a:p>
          <a:p>
            <a:pPr indent="-342900" lvl="0" marL="457200" marR="0" rtl="0" algn="l">
              <a:lnSpc>
                <a:spcPct val="115000"/>
              </a:lnSpc>
              <a:spcBef>
                <a:spcPts val="0"/>
              </a:spcBef>
              <a:spcAft>
                <a:spcPts val="0"/>
              </a:spcAft>
              <a:buClr>
                <a:schemeClr val="accent3"/>
              </a:buClr>
              <a:buSzPts val="1800"/>
              <a:buFont typeface="Average"/>
              <a:buChar char="●"/>
            </a:pPr>
            <a:r>
              <a:rPr b="1" lang="en-US" sz="1800">
                <a:solidFill>
                  <a:schemeClr val="accent3"/>
                </a:solidFill>
                <a:latin typeface="Average"/>
                <a:ea typeface="Average"/>
                <a:cs typeface="Average"/>
                <a:sym typeface="Average"/>
              </a:rPr>
              <a:t>It is also known as the what – if analysis. Sensitivity analysis can be used for any activity or system</a:t>
            </a:r>
            <a:endParaRPr b="1" sz="1800">
              <a:solidFill>
                <a:schemeClr val="accent3"/>
              </a:solidFill>
              <a:latin typeface="Average"/>
              <a:ea typeface="Average"/>
              <a:cs typeface="Average"/>
              <a:sym typeface="Average"/>
            </a:endParaRPr>
          </a:p>
          <a:p>
            <a:pPr indent="0" lvl="0" marL="0" rtl="0" algn="l">
              <a:lnSpc>
                <a:spcPct val="115000"/>
              </a:lnSpc>
              <a:spcBef>
                <a:spcPts val="900"/>
              </a:spcBef>
              <a:spcAft>
                <a:spcPts val="0"/>
              </a:spcAft>
              <a:buNone/>
            </a:pPr>
            <a:r>
              <a:t/>
            </a:r>
            <a:endParaRPr b="1" sz="18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rPr b="1" lang="en-US" sz="1800">
                <a:solidFill>
                  <a:schemeClr val="accent3"/>
                </a:solidFill>
                <a:latin typeface="Average"/>
                <a:ea typeface="Average"/>
                <a:cs typeface="Average"/>
                <a:sym typeface="Average"/>
              </a:rPr>
              <a:t>Sensitivity analysis works on the simple principle:  Change the model and observe the behavior.</a:t>
            </a:r>
            <a:endParaRPr b="1" sz="1800">
              <a:solidFill>
                <a:schemeClr val="accent3"/>
              </a:solidFill>
              <a:latin typeface="Average"/>
              <a:ea typeface="Average"/>
              <a:cs typeface="Average"/>
              <a:sym typeface="Average"/>
            </a:endParaRPr>
          </a:p>
          <a:p>
            <a:pPr indent="0" lvl="0" marL="0" marR="0" rtl="0" algn="l">
              <a:lnSpc>
                <a:spcPct val="115000"/>
              </a:lnSpc>
              <a:spcBef>
                <a:spcPts val="0"/>
              </a:spcBef>
              <a:spcAft>
                <a:spcPts val="0"/>
              </a:spcAft>
              <a:buNone/>
            </a:pPr>
            <a:r>
              <a:rPr b="1" lang="en-US" sz="1800">
                <a:solidFill>
                  <a:schemeClr val="accent3"/>
                </a:solidFill>
                <a:latin typeface="Average"/>
                <a:ea typeface="Average"/>
                <a:cs typeface="Average"/>
                <a:sym typeface="Average"/>
              </a:rPr>
              <a:t>The parameters that one needs to note while doing the above are:</a:t>
            </a:r>
            <a:endParaRPr b="1" sz="1800">
              <a:solidFill>
                <a:schemeClr val="accent3"/>
              </a:solidFill>
              <a:latin typeface="Average"/>
              <a:ea typeface="Average"/>
              <a:cs typeface="Average"/>
              <a:sym typeface="Average"/>
            </a:endParaRPr>
          </a:p>
          <a:p>
            <a:pPr indent="-342900" lvl="0" marL="457200" marR="0" rtl="0" algn="l">
              <a:lnSpc>
                <a:spcPct val="115000"/>
              </a:lnSpc>
              <a:spcBef>
                <a:spcPts val="900"/>
              </a:spcBef>
              <a:spcAft>
                <a:spcPts val="0"/>
              </a:spcAft>
              <a:buClr>
                <a:schemeClr val="accent3"/>
              </a:buClr>
              <a:buSzPts val="1800"/>
              <a:buFont typeface="Average"/>
              <a:buAutoNum type="alphaUcParenR"/>
            </a:pPr>
            <a:r>
              <a:rPr b="1" lang="en-US" sz="1800">
                <a:solidFill>
                  <a:schemeClr val="accent3"/>
                </a:solidFill>
                <a:latin typeface="Average"/>
                <a:ea typeface="Average"/>
                <a:cs typeface="Average"/>
                <a:sym typeface="Average"/>
              </a:rPr>
              <a:t>Experimental design: It includes combination of parameters that are to be varied. </a:t>
            </a:r>
            <a:endParaRPr b="1"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AutoNum type="alphaUcParenR"/>
            </a:pPr>
            <a:r>
              <a:rPr b="1" lang="en-US" sz="1800">
                <a:solidFill>
                  <a:schemeClr val="accent3"/>
                </a:solidFill>
                <a:latin typeface="Average"/>
                <a:ea typeface="Average"/>
                <a:cs typeface="Average"/>
                <a:sym typeface="Average"/>
              </a:rPr>
              <a:t>What to vary: Technical parameters, Number of constraints and its limits, etc..</a:t>
            </a:r>
            <a:endParaRPr sz="1000">
              <a:solidFill>
                <a:schemeClr val="accent3"/>
              </a:solidFill>
            </a:endParaRPr>
          </a:p>
          <a:p>
            <a:pPr indent="-342900" lvl="0" marL="457200" rtl="0" algn="l">
              <a:lnSpc>
                <a:spcPct val="115000"/>
              </a:lnSpc>
              <a:spcBef>
                <a:spcPts val="0"/>
              </a:spcBef>
              <a:spcAft>
                <a:spcPts val="0"/>
              </a:spcAft>
              <a:buClr>
                <a:schemeClr val="accent3"/>
              </a:buClr>
              <a:buSzPts val="1800"/>
              <a:buFont typeface="Average"/>
              <a:buAutoNum type="alphaUcParenR"/>
            </a:pPr>
            <a:r>
              <a:rPr b="1" lang="en-US" sz="1800">
                <a:solidFill>
                  <a:schemeClr val="accent3"/>
                </a:solidFill>
                <a:latin typeface="Average"/>
                <a:ea typeface="Average"/>
                <a:cs typeface="Average"/>
                <a:sym typeface="Average"/>
              </a:rPr>
              <a:t>What to observe: The value of the objective as per the strategy, </a:t>
            </a:r>
            <a:r>
              <a:rPr b="1" lang="en-US" sz="1800">
                <a:solidFill>
                  <a:schemeClr val="accent3"/>
                </a:solidFill>
                <a:latin typeface="Average"/>
                <a:ea typeface="Average"/>
                <a:cs typeface="Average"/>
                <a:sym typeface="Average"/>
              </a:rPr>
              <a:t>V</a:t>
            </a:r>
            <a:r>
              <a:rPr b="1" lang="en-US" sz="1800">
                <a:solidFill>
                  <a:schemeClr val="accent3"/>
                </a:solidFill>
                <a:latin typeface="Average"/>
                <a:ea typeface="Average"/>
                <a:cs typeface="Average"/>
                <a:sym typeface="Average"/>
              </a:rPr>
              <a:t>alue of the decision variables</a:t>
            </a:r>
            <a:endParaRPr b="1" sz="18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t/>
            </a:r>
            <a:endParaRPr sz="1000">
              <a:solidFill>
                <a:schemeClr val="accent3"/>
              </a:solidFill>
            </a:endParaRPr>
          </a:p>
          <a:p>
            <a:pPr indent="0" lvl="0" marL="0" marR="0" rtl="0" algn="l">
              <a:lnSpc>
                <a:spcPct val="115000"/>
              </a:lnSpc>
              <a:spcBef>
                <a:spcPts val="0"/>
              </a:spcBef>
              <a:spcAft>
                <a:spcPts val="0"/>
              </a:spcAft>
              <a:buNone/>
            </a:pPr>
            <a:r>
              <a:rPr b="1" lang="en-US" sz="1800">
                <a:solidFill>
                  <a:schemeClr val="accent3"/>
                </a:solidFill>
                <a:latin typeface="Average"/>
                <a:ea typeface="Average"/>
                <a:cs typeface="Average"/>
                <a:sym typeface="Average"/>
              </a:rPr>
              <a:t>Uses of Sensitivity Analysis:</a:t>
            </a:r>
            <a:endParaRPr b="1" sz="1800">
              <a:solidFill>
                <a:schemeClr val="accent3"/>
              </a:solidFill>
              <a:latin typeface="Average"/>
              <a:ea typeface="Average"/>
              <a:cs typeface="Average"/>
              <a:sym typeface="Average"/>
            </a:endParaRPr>
          </a:p>
          <a:p>
            <a:pPr indent="-342900" lvl="0" marL="457200" marR="0" rtl="0" algn="l">
              <a:lnSpc>
                <a:spcPct val="115000"/>
              </a:lnSpc>
              <a:spcBef>
                <a:spcPts val="900"/>
              </a:spcBef>
              <a:spcAft>
                <a:spcPts val="0"/>
              </a:spcAft>
              <a:buClr>
                <a:schemeClr val="accent3"/>
              </a:buClr>
              <a:buSzPts val="1800"/>
              <a:buFont typeface="Average"/>
              <a:buChar char="●"/>
            </a:pPr>
            <a:r>
              <a:rPr b="1" lang="en-US" sz="1800">
                <a:solidFill>
                  <a:schemeClr val="accent3"/>
                </a:solidFill>
                <a:latin typeface="Average"/>
                <a:ea typeface="Average"/>
                <a:cs typeface="Average"/>
                <a:sym typeface="Average"/>
              </a:rPr>
              <a:t>The key application of sensitivity analysis is to indicate the sensitivity of simulation to uncertainties in the input values of the model.</a:t>
            </a:r>
            <a:endParaRPr b="1" sz="1800">
              <a:solidFill>
                <a:schemeClr val="accent3"/>
              </a:solidFill>
              <a:latin typeface="Average"/>
              <a:ea typeface="Average"/>
              <a:cs typeface="Average"/>
              <a:sym typeface="Average"/>
            </a:endParaRPr>
          </a:p>
          <a:p>
            <a:pPr indent="-342900" lvl="0" marL="457200" marR="0" rtl="0" algn="l">
              <a:lnSpc>
                <a:spcPct val="115000"/>
              </a:lnSpc>
              <a:spcBef>
                <a:spcPts val="0"/>
              </a:spcBef>
              <a:spcAft>
                <a:spcPts val="0"/>
              </a:spcAft>
              <a:buClr>
                <a:schemeClr val="dk1"/>
              </a:buClr>
              <a:buSzPts val="1800"/>
              <a:buFont typeface="Average"/>
              <a:buChar char="●"/>
            </a:pPr>
            <a:r>
              <a:rPr b="1" lang="en-US" sz="1800">
                <a:solidFill>
                  <a:schemeClr val="accent3"/>
                </a:solidFill>
                <a:latin typeface="Average"/>
                <a:ea typeface="Average"/>
                <a:cs typeface="Average"/>
                <a:sym typeface="Average"/>
              </a:rPr>
              <a:t>Sensitivity analysis is a method for predicting the outcome of a decision if a situation turns out to be different compared to the key predictions and also </a:t>
            </a:r>
            <a:r>
              <a:rPr b="1" lang="en-US" sz="1800">
                <a:solidFill>
                  <a:schemeClr val="accent3"/>
                </a:solidFill>
                <a:latin typeface="Average"/>
                <a:ea typeface="Average"/>
                <a:cs typeface="Average"/>
                <a:sym typeface="Average"/>
              </a:rPr>
              <a:t>they help in decision making</a:t>
            </a:r>
            <a:r>
              <a:rPr b="1" lang="en-US" sz="1800">
                <a:solidFill>
                  <a:schemeClr val="dk1"/>
                </a:solidFill>
                <a:latin typeface="Average"/>
                <a:ea typeface="Average"/>
                <a:cs typeface="Average"/>
                <a:sym typeface="Average"/>
              </a:rPr>
              <a:t> </a:t>
            </a:r>
            <a:endParaRPr sz="1000">
              <a:solidFill>
                <a:srgbClr val="1F1F1F"/>
              </a:solidFill>
              <a:highlight>
                <a:srgbClr val="FFFFFF"/>
              </a:highlight>
            </a:endParaRPr>
          </a:p>
          <a:p>
            <a:pPr indent="0" lvl="0" marL="0" marR="0" rtl="0" algn="l">
              <a:lnSpc>
                <a:spcPct val="115000"/>
              </a:lnSpc>
              <a:spcBef>
                <a:spcPts val="900"/>
              </a:spcBef>
              <a:spcAft>
                <a:spcPts val="0"/>
              </a:spcAft>
              <a:buNone/>
            </a:pPr>
            <a:r>
              <a:t/>
            </a:r>
            <a:endParaRPr b="1" sz="1800">
              <a:solidFill>
                <a:schemeClr val="dk1"/>
              </a:solidFill>
              <a:latin typeface="Average"/>
              <a:ea typeface="Average"/>
              <a:cs typeface="Average"/>
              <a:sym typeface="Average"/>
            </a:endParaRPr>
          </a:p>
          <a:p>
            <a:pPr indent="0" lvl="0" marL="0" rtl="0" algn="l">
              <a:lnSpc>
                <a:spcPct val="115000"/>
              </a:lnSpc>
              <a:spcBef>
                <a:spcPts val="900"/>
              </a:spcBef>
              <a:spcAft>
                <a:spcPts val="0"/>
              </a:spcAft>
              <a:buNone/>
            </a:pPr>
            <a:r>
              <a:t/>
            </a:r>
            <a:endParaRPr b="1" sz="1800">
              <a:solidFill>
                <a:schemeClr val="dk1"/>
              </a:solidFill>
              <a:latin typeface="Average"/>
              <a:ea typeface="Average"/>
              <a:cs typeface="Average"/>
              <a:sym typeface="Average"/>
            </a:endParaRPr>
          </a:p>
          <a:p>
            <a:pPr indent="0" lvl="0" marL="0" rtl="0" algn="l">
              <a:lnSpc>
                <a:spcPct val="115000"/>
              </a:lnSpc>
              <a:spcBef>
                <a:spcPts val="900"/>
              </a:spcBef>
              <a:spcAft>
                <a:spcPts val="900"/>
              </a:spcAft>
              <a:buNone/>
            </a:pPr>
            <a:r>
              <a:t/>
            </a:r>
            <a:endParaRPr b="1" sz="1800">
              <a:solidFill>
                <a:schemeClr val="dk1"/>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8"/>
          <p:cNvSpPr txBox="1"/>
          <p:nvPr/>
        </p:nvSpPr>
        <p:spPr>
          <a:xfrm>
            <a:off x="0" y="832550"/>
            <a:ext cx="12121500" cy="5969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accent3"/>
              </a:buClr>
              <a:buSzPts val="1800"/>
              <a:buFont typeface="Average"/>
              <a:buChar char="●"/>
            </a:pPr>
            <a:r>
              <a:rPr b="1" lang="en-US" sz="1800">
                <a:solidFill>
                  <a:schemeClr val="accent3"/>
                </a:solidFill>
                <a:latin typeface="Average"/>
                <a:ea typeface="Average"/>
                <a:cs typeface="Average"/>
                <a:sym typeface="Average"/>
              </a:rPr>
              <a:t>Monotonicity is an important facet of interpretability. Monotonicity constraints ensure that the modeled relationship between inputs and the target move in only direction, i.e. as an input increases the target can only increase or as input increases the target can only decrease. </a:t>
            </a:r>
            <a:endParaRPr b="1"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Char char="●"/>
            </a:pPr>
            <a:r>
              <a:rPr b="1" lang="en-US" sz="1800">
                <a:solidFill>
                  <a:schemeClr val="accent3"/>
                </a:solidFill>
                <a:latin typeface="Average"/>
                <a:ea typeface="Average"/>
                <a:cs typeface="Average"/>
                <a:sym typeface="Average"/>
              </a:rPr>
              <a:t>Such monotonic relationships are usually easier to explain and understand than non-monotonic relationships.</a:t>
            </a:r>
            <a:endParaRPr b="1"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Char char="●"/>
            </a:pPr>
            <a:r>
              <a:rPr b="1" lang="en-US" sz="1800">
                <a:solidFill>
                  <a:schemeClr val="accent3"/>
                </a:solidFill>
                <a:latin typeface="Average"/>
                <a:ea typeface="Average"/>
                <a:cs typeface="Average"/>
                <a:sym typeface="Average"/>
              </a:rPr>
              <a:t>We have a  model parameter 'monotone_constraints'. This is where the monotonicity constraints are set in Xgboost. </a:t>
            </a:r>
            <a:endParaRPr b="1"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Char char="●"/>
            </a:pPr>
            <a:r>
              <a:rPr b="1" lang="en-US" sz="1800">
                <a:solidFill>
                  <a:schemeClr val="accent3"/>
                </a:solidFill>
                <a:latin typeface="Average"/>
                <a:ea typeface="Average"/>
                <a:cs typeface="Average"/>
                <a:sym typeface="Average"/>
              </a:rPr>
              <a:t>Monotonicity constraints only requires adding a single parameter</a:t>
            </a:r>
            <a:endParaRPr b="1"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Char char="●"/>
            </a:pPr>
            <a:r>
              <a:rPr b="1" lang="en-US" sz="1800">
                <a:solidFill>
                  <a:schemeClr val="accent3"/>
                </a:solidFill>
                <a:latin typeface="Average"/>
                <a:ea typeface="Average"/>
                <a:cs typeface="Average"/>
                <a:sym typeface="Average"/>
              </a:rPr>
              <a:t>For example, if you apply for a credit card but got declined, the bank usually tells you reasons why the decision is made. You may hear things like your previous credit card balances are too high, etc. In fact, this means that the bank’s approval algorithm has a monotonically increasing relationship between an applicant’s credit card balance and his / her risk.</a:t>
            </a:r>
            <a:endParaRPr b="1" sz="1800">
              <a:solidFill>
                <a:schemeClr val="accent3"/>
              </a:solidFill>
              <a:latin typeface="Average"/>
              <a:ea typeface="Average"/>
              <a:cs typeface="Average"/>
              <a:sym typeface="Average"/>
            </a:endParaRPr>
          </a:p>
          <a:p>
            <a:pPr indent="0" lvl="0" marL="0" rtl="0" algn="l">
              <a:spcBef>
                <a:spcPts val="1100"/>
              </a:spcBef>
              <a:spcAft>
                <a:spcPts val="0"/>
              </a:spcAft>
              <a:buNone/>
            </a:pPr>
            <a:r>
              <a:rPr b="1" lang="en-US" sz="1800">
                <a:solidFill>
                  <a:schemeClr val="accent3"/>
                </a:solidFill>
                <a:latin typeface="Average"/>
                <a:ea typeface="Average"/>
                <a:cs typeface="Average"/>
                <a:sym typeface="Average"/>
              </a:rPr>
              <a:t>Examine monotonic behavior with partial dependence and ICE</a:t>
            </a:r>
            <a:endParaRPr b="1" sz="1650">
              <a:solidFill>
                <a:schemeClr val="accent3"/>
              </a:solidFill>
              <a:latin typeface="Helvetica Neue"/>
              <a:ea typeface="Helvetica Neue"/>
              <a:cs typeface="Helvetica Neue"/>
              <a:sym typeface="Helvetica Neue"/>
            </a:endParaRPr>
          </a:p>
          <a:p>
            <a:pPr indent="-342900" lvl="0" marL="457200" rtl="0" algn="l">
              <a:lnSpc>
                <a:spcPct val="115000"/>
              </a:lnSpc>
              <a:spcBef>
                <a:spcPts val="0"/>
              </a:spcBef>
              <a:spcAft>
                <a:spcPts val="0"/>
              </a:spcAft>
              <a:buClr>
                <a:schemeClr val="accent3"/>
              </a:buClr>
              <a:buSzPts val="1800"/>
              <a:buFont typeface="Average"/>
              <a:buChar char="●"/>
            </a:pPr>
            <a:r>
              <a:rPr b="1" lang="en-US" sz="1800">
                <a:solidFill>
                  <a:schemeClr val="accent3"/>
                </a:solidFill>
                <a:latin typeface="Average"/>
                <a:ea typeface="Average"/>
                <a:cs typeface="Average"/>
                <a:sym typeface="Average"/>
              </a:rPr>
              <a:t>Partial dependence is used to view the global, average behavior of a variable under the monotonic model.</a:t>
            </a:r>
            <a:endParaRPr b="1"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Char char="●"/>
            </a:pPr>
            <a:r>
              <a:rPr b="1" lang="en-US" sz="1800">
                <a:solidFill>
                  <a:schemeClr val="accent3"/>
                </a:solidFill>
                <a:latin typeface="Average"/>
                <a:ea typeface="Average"/>
                <a:cs typeface="Average"/>
                <a:sym typeface="Average"/>
              </a:rPr>
              <a:t>ICE is used to view the local behavior of a single instance and single variable under the monotonic model.</a:t>
            </a:r>
            <a:endParaRPr b="1" sz="1800">
              <a:solidFill>
                <a:schemeClr val="accent3"/>
              </a:solidFill>
              <a:latin typeface="Average"/>
              <a:ea typeface="Average"/>
              <a:cs typeface="Average"/>
              <a:sym typeface="Average"/>
            </a:endParaRPr>
          </a:p>
          <a:p>
            <a:pPr indent="-342900" lvl="0" marL="457200" rtl="0" algn="l">
              <a:lnSpc>
                <a:spcPct val="115000"/>
              </a:lnSpc>
              <a:spcBef>
                <a:spcPts val="0"/>
              </a:spcBef>
              <a:spcAft>
                <a:spcPts val="0"/>
              </a:spcAft>
              <a:buClr>
                <a:schemeClr val="accent3"/>
              </a:buClr>
              <a:buSzPts val="1800"/>
              <a:buFont typeface="Average"/>
              <a:buChar char="●"/>
            </a:pPr>
            <a:r>
              <a:rPr b="1" lang="en-US" sz="1800">
                <a:solidFill>
                  <a:schemeClr val="accent3"/>
                </a:solidFill>
                <a:latin typeface="Average"/>
                <a:ea typeface="Average"/>
                <a:cs typeface="Average"/>
                <a:sym typeface="Average"/>
              </a:rPr>
              <a:t>Overlaying partial dependence onto ICE in a plot is a convenient way to validate and understand both global and local monotonic behavior.</a:t>
            </a:r>
            <a:endParaRPr b="1" sz="1800">
              <a:solidFill>
                <a:schemeClr val="accent3"/>
              </a:solidFill>
              <a:latin typeface="Average"/>
              <a:ea typeface="Average"/>
              <a:cs typeface="Average"/>
              <a:sym typeface="Average"/>
            </a:endParaRPr>
          </a:p>
        </p:txBody>
      </p:sp>
      <p:sp>
        <p:nvSpPr>
          <p:cNvPr id="169" name="Google Shape;169;p28"/>
          <p:cNvSpPr txBox="1"/>
          <p:nvPr/>
        </p:nvSpPr>
        <p:spPr>
          <a:xfrm>
            <a:off x="550350" y="0"/>
            <a:ext cx="9017100" cy="9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000">
                <a:solidFill>
                  <a:schemeClr val="dk1"/>
                </a:solidFill>
                <a:latin typeface="Oswald"/>
                <a:ea typeface="Oswald"/>
                <a:cs typeface="Oswald"/>
                <a:sym typeface="Oswald"/>
              </a:rPr>
              <a:t>Monotonic models with XGBoost</a:t>
            </a:r>
            <a:endParaRPr sz="4000">
              <a:solidFill>
                <a:schemeClr val="dk1"/>
              </a:solidFill>
              <a:latin typeface="Oswald"/>
              <a:ea typeface="Oswald"/>
              <a:cs typeface="Oswald"/>
              <a:sym typeface="Oswald"/>
            </a:endParaRPr>
          </a:p>
          <a:p>
            <a:pPr indent="0" lvl="0" marL="0" rtl="0" algn="l">
              <a:spcBef>
                <a:spcPts val="0"/>
              </a:spcBef>
              <a:spcAft>
                <a:spcPts val="0"/>
              </a:spcAft>
              <a:buNone/>
            </a:pPr>
            <a:r>
              <a:t/>
            </a:r>
            <a:endParaRPr sz="4000">
              <a:solidFill>
                <a:schemeClr val="dk1"/>
              </a:solidFill>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9"/>
          <p:cNvSpPr txBox="1"/>
          <p:nvPr>
            <p:ph idx="4294967295" type="ctrTitle"/>
          </p:nvPr>
        </p:nvSpPr>
        <p:spPr>
          <a:xfrm>
            <a:off x="975525" y="361025"/>
            <a:ext cx="10401900" cy="986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LOCO(Leave One Covariate Out)</a:t>
            </a:r>
            <a:endParaRPr/>
          </a:p>
        </p:txBody>
      </p:sp>
      <p:sp>
        <p:nvSpPr>
          <p:cNvPr id="176" name="Google Shape;176;p29"/>
          <p:cNvSpPr txBox="1"/>
          <p:nvPr>
            <p:ph idx="4294967295" type="subTitle"/>
          </p:nvPr>
        </p:nvSpPr>
        <p:spPr>
          <a:xfrm>
            <a:off x="895000" y="1347725"/>
            <a:ext cx="10401900" cy="4733400"/>
          </a:xfrm>
          <a:prstGeom prst="rect">
            <a:avLst/>
          </a:prstGeom>
          <a:noFill/>
        </p:spPr>
        <p:txBody>
          <a:bodyPr anchorCtr="0" anchor="t" bIns="121900" lIns="121900" spcFirstLastPara="1" rIns="121900" wrap="square" tIns="121900">
            <a:noAutofit/>
          </a:bodyPr>
          <a:lstStyle/>
          <a:p>
            <a:pPr indent="0" lvl="0" marL="0" rtl="0" algn="just">
              <a:spcBef>
                <a:spcPts val="0"/>
              </a:spcBef>
              <a:spcAft>
                <a:spcPts val="0"/>
              </a:spcAft>
              <a:buNone/>
            </a:pPr>
            <a:r>
              <a:rPr lang="en-US"/>
              <a:t>LOCO creates local interpretations for each row in a training or unlabeled score set by scoring the row of data once and then again for each input variable (e.g., covariate) in the row. In each additional scoring run, one input variable is set to missing, zero, its mean value, or another appropriate value for leaving it out of the prediction. The input variable with the largest absolute impact on the prediction for that row is taken to be the most important variable for that row’s prediction. Variables can also be ranked by their impact on the prediction on a per-row basis.</a:t>
            </a:r>
            <a:endParaRPr/>
          </a:p>
          <a:p>
            <a:pPr indent="0" lvl="0" marL="0" rtl="0" algn="just">
              <a:lnSpc>
                <a:spcPct val="100000"/>
              </a:lnSpc>
              <a:spcBef>
                <a:spcPts val="900"/>
              </a:spcBef>
              <a:spcAft>
                <a:spcPts val="0"/>
              </a:spcAft>
              <a:buNone/>
            </a:pPr>
            <a:r>
              <a:t/>
            </a:r>
            <a:endParaRPr sz="1800"/>
          </a:p>
          <a:p>
            <a:pPr indent="0" lvl="0" marL="0" rtl="0" algn="just">
              <a:lnSpc>
                <a:spcPct val="100000"/>
              </a:lnSpc>
              <a:spcBef>
                <a:spcPts val="0"/>
              </a:spcBef>
              <a:spcAft>
                <a:spcPts val="0"/>
              </a:spcAft>
              <a:buNone/>
            </a:pPr>
            <a:r>
              <a:rPr b="1" lang="en-US">
                <a:solidFill>
                  <a:srgbClr val="FFFFFF"/>
                </a:solidFill>
              </a:rPr>
              <a:t>Suggested usage:</a:t>
            </a:r>
            <a:r>
              <a:rPr lang="en-US">
                <a:solidFill>
                  <a:srgbClr val="FFFFFF"/>
                </a:solidFill>
              </a:rPr>
              <a:t> </a:t>
            </a:r>
            <a:r>
              <a:rPr lang="en-US"/>
              <a:t>You can use LOCO to build reason codes for each row of data on which a complex model makes a prediction. LOCO can deteriorate in accuracy when complex nonlinear dependencies exist in a model. </a:t>
            </a:r>
            <a:endParaRPr sz="1800"/>
          </a:p>
          <a:p>
            <a:pPr indent="0" lvl="0" marL="0" rtl="0" algn="l">
              <a:spcBef>
                <a:spcPts val="0"/>
              </a:spcBef>
              <a:spcAft>
                <a:spcPts val="21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0"/>
          <p:cNvSpPr txBox="1"/>
          <p:nvPr/>
        </p:nvSpPr>
        <p:spPr>
          <a:xfrm>
            <a:off x="964375" y="843100"/>
            <a:ext cx="10421100" cy="5202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2400">
              <a:solidFill>
                <a:schemeClr val="accent3"/>
              </a:solidFill>
              <a:latin typeface="Average"/>
              <a:ea typeface="Average"/>
              <a:cs typeface="Average"/>
              <a:sym typeface="Average"/>
            </a:endParaRPr>
          </a:p>
          <a:p>
            <a:pPr indent="0" lvl="0" marL="0" rtl="0" algn="just">
              <a:spcBef>
                <a:spcPts val="0"/>
              </a:spcBef>
              <a:spcAft>
                <a:spcPts val="0"/>
              </a:spcAft>
              <a:buNone/>
            </a:pPr>
            <a:r>
              <a:rPr b="1" lang="en-US" sz="2400">
                <a:solidFill>
                  <a:srgbClr val="FFFFFF"/>
                </a:solidFill>
                <a:latin typeface="Average"/>
                <a:ea typeface="Average"/>
                <a:cs typeface="Average"/>
                <a:sym typeface="Average"/>
              </a:rPr>
              <a:t>Global or local scope:</a:t>
            </a:r>
            <a:r>
              <a:rPr lang="en-US" sz="2400">
                <a:solidFill>
                  <a:srgbClr val="FFFFFF"/>
                </a:solidFill>
                <a:latin typeface="Average"/>
                <a:ea typeface="Average"/>
                <a:cs typeface="Average"/>
                <a:sym typeface="Average"/>
              </a:rPr>
              <a:t> </a:t>
            </a:r>
            <a:r>
              <a:rPr lang="en-US" sz="2400">
                <a:solidFill>
                  <a:schemeClr val="accent3"/>
                </a:solidFill>
                <a:latin typeface="Average"/>
                <a:ea typeface="Average"/>
                <a:cs typeface="Average"/>
                <a:sym typeface="Average"/>
              </a:rPr>
              <a:t>Typically local, but LOCO also creates global variable importance measures by estimating the mean change in accuracy for each variable over an entire dataset and can even provide confidence intervals for these global estimates of variable importance.</a:t>
            </a:r>
            <a:endParaRPr sz="2400">
              <a:solidFill>
                <a:schemeClr val="accent3"/>
              </a:solidFill>
              <a:latin typeface="Average"/>
              <a:ea typeface="Average"/>
              <a:cs typeface="Average"/>
              <a:sym typeface="Average"/>
            </a:endParaRPr>
          </a:p>
          <a:p>
            <a:pPr indent="0" lvl="0" marL="0" rtl="0" algn="just">
              <a:spcBef>
                <a:spcPts val="0"/>
              </a:spcBef>
              <a:spcAft>
                <a:spcPts val="0"/>
              </a:spcAft>
              <a:buNone/>
            </a:pPr>
            <a:r>
              <a:t/>
            </a:r>
            <a:endParaRPr sz="2400">
              <a:solidFill>
                <a:schemeClr val="accent3"/>
              </a:solidFill>
              <a:latin typeface="Average"/>
              <a:ea typeface="Average"/>
              <a:cs typeface="Average"/>
              <a:sym typeface="Average"/>
            </a:endParaRPr>
          </a:p>
          <a:p>
            <a:pPr indent="0" lvl="0" marL="0" rtl="0" algn="just">
              <a:spcBef>
                <a:spcPts val="0"/>
              </a:spcBef>
              <a:spcAft>
                <a:spcPts val="0"/>
              </a:spcAft>
              <a:buNone/>
            </a:pPr>
            <a:r>
              <a:rPr b="1" lang="en-US" sz="2400">
                <a:solidFill>
                  <a:srgbClr val="FFFFFF"/>
                </a:solidFill>
                <a:latin typeface="Average"/>
                <a:ea typeface="Average"/>
                <a:cs typeface="Average"/>
                <a:sym typeface="Average"/>
              </a:rPr>
              <a:t>Trust and understanding:</a:t>
            </a:r>
            <a:r>
              <a:rPr lang="en-US" sz="2400">
                <a:solidFill>
                  <a:srgbClr val="FFFFFF"/>
                </a:solidFill>
                <a:latin typeface="Average"/>
                <a:ea typeface="Average"/>
                <a:cs typeface="Average"/>
                <a:sym typeface="Average"/>
              </a:rPr>
              <a:t> </a:t>
            </a:r>
            <a:r>
              <a:rPr lang="en-US" sz="2400">
                <a:solidFill>
                  <a:schemeClr val="accent3"/>
                </a:solidFill>
                <a:latin typeface="Average"/>
                <a:ea typeface="Average"/>
                <a:cs typeface="Average"/>
                <a:sym typeface="Average"/>
              </a:rPr>
              <a:t>LOCO measures increase understanding because they tell us the most influential variables in a model for a particular observation and their relative rank. LOCO measures increase trust if they are in line with human domain knowledge and reasonable expectations. They also increase trust if they remain stable when data is lightly and intentionally perturbed and whether they change in acceptable ways as data changes over time or when pertinent scenarios are simulated.</a:t>
            </a:r>
            <a:endParaRPr sz="2400">
              <a:solidFill>
                <a:schemeClr val="accent3"/>
              </a:solidFill>
              <a:latin typeface="Average"/>
              <a:ea typeface="Average"/>
              <a:cs typeface="Average"/>
              <a:sym typeface="Average"/>
            </a:endParaRPr>
          </a:p>
          <a:p>
            <a:pPr indent="0" lvl="0" marL="0" rtl="0" algn="just">
              <a:spcBef>
                <a:spcPts val="0"/>
              </a:spcBef>
              <a:spcAft>
                <a:spcPts val="0"/>
              </a:spcAft>
              <a:buNone/>
            </a:pPr>
            <a:r>
              <a:t/>
            </a:r>
            <a:endParaRPr sz="2400">
              <a:solidFill>
                <a:schemeClr val="accent3"/>
              </a:solidFill>
              <a:latin typeface="Average"/>
              <a:ea typeface="Average"/>
              <a:cs typeface="Average"/>
              <a:sym typeface="Averag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1"/>
          <p:cNvSpPr txBox="1"/>
          <p:nvPr/>
        </p:nvSpPr>
        <p:spPr>
          <a:xfrm>
            <a:off x="1259850" y="983900"/>
            <a:ext cx="9672300" cy="69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800">
                <a:solidFill>
                  <a:srgbClr val="FFFFFF"/>
                </a:solidFill>
                <a:latin typeface="Average"/>
                <a:ea typeface="Average"/>
                <a:cs typeface="Average"/>
                <a:sym typeface="Average"/>
              </a:rPr>
              <a:t>Conclusion</a:t>
            </a:r>
            <a:endParaRPr sz="4800">
              <a:solidFill>
                <a:srgbClr val="FFFFFF"/>
              </a:solidFill>
              <a:latin typeface="Average"/>
              <a:ea typeface="Average"/>
              <a:cs typeface="Average"/>
              <a:sym typeface="Average"/>
            </a:endParaRPr>
          </a:p>
        </p:txBody>
      </p:sp>
      <p:sp>
        <p:nvSpPr>
          <p:cNvPr id="189" name="Google Shape;189;p31"/>
          <p:cNvSpPr txBox="1"/>
          <p:nvPr/>
        </p:nvSpPr>
        <p:spPr>
          <a:xfrm>
            <a:off x="1436775" y="2228100"/>
            <a:ext cx="9583500" cy="3747600"/>
          </a:xfrm>
          <a:prstGeom prst="rect">
            <a:avLst/>
          </a:prstGeom>
          <a:solidFill>
            <a:schemeClr val="lt1"/>
          </a:solidFill>
          <a:ln>
            <a:noFill/>
          </a:ln>
        </p:spPr>
        <p:txBody>
          <a:bodyPr anchorCtr="0" anchor="t" bIns="91425" lIns="91425" spcFirstLastPara="1" rIns="91425" wrap="square" tIns="91425">
            <a:noAutofit/>
          </a:bodyPr>
          <a:lstStyle/>
          <a:p>
            <a:pPr indent="-381000" lvl="0" marL="457200" rtl="0" algn="just">
              <a:spcBef>
                <a:spcPts val="0"/>
              </a:spcBef>
              <a:spcAft>
                <a:spcPts val="0"/>
              </a:spcAft>
              <a:buClr>
                <a:schemeClr val="accent3"/>
              </a:buClr>
              <a:buSzPts val="2400"/>
              <a:buFont typeface="Average"/>
              <a:buChar char="●"/>
            </a:pPr>
            <a:r>
              <a:rPr lang="en-US" sz="2400">
                <a:solidFill>
                  <a:schemeClr val="accent3"/>
                </a:solidFill>
                <a:highlight>
                  <a:schemeClr val="lt1"/>
                </a:highlight>
                <a:latin typeface="Average"/>
                <a:ea typeface="Average"/>
                <a:cs typeface="Average"/>
                <a:sym typeface="Average"/>
              </a:rPr>
              <a:t>T</a:t>
            </a:r>
            <a:r>
              <a:rPr lang="en-US" sz="2400">
                <a:solidFill>
                  <a:schemeClr val="accent3"/>
                </a:solidFill>
                <a:highlight>
                  <a:schemeClr val="lt1"/>
                </a:highlight>
                <a:latin typeface="Average"/>
                <a:ea typeface="Average"/>
                <a:cs typeface="Average"/>
                <a:sym typeface="Average"/>
              </a:rPr>
              <a:t>est your explanatory tools.</a:t>
            </a:r>
            <a:endParaRPr sz="2400">
              <a:solidFill>
                <a:schemeClr val="accent3"/>
              </a:solidFill>
              <a:highlight>
                <a:schemeClr val="lt1"/>
              </a:highlight>
              <a:latin typeface="Average"/>
              <a:ea typeface="Average"/>
              <a:cs typeface="Average"/>
              <a:sym typeface="Average"/>
            </a:endParaRPr>
          </a:p>
          <a:p>
            <a:pPr indent="-381000" lvl="0" marL="457200" rtl="0" algn="just">
              <a:spcBef>
                <a:spcPts val="0"/>
              </a:spcBef>
              <a:spcAft>
                <a:spcPts val="0"/>
              </a:spcAft>
              <a:buClr>
                <a:schemeClr val="accent3"/>
              </a:buClr>
              <a:buSzPts val="2400"/>
              <a:buFont typeface="Average"/>
              <a:buChar char="●"/>
            </a:pPr>
            <a:r>
              <a:rPr lang="en-US" sz="2400">
                <a:solidFill>
                  <a:schemeClr val="accent3"/>
                </a:solidFill>
                <a:highlight>
                  <a:schemeClr val="lt1"/>
                </a:highlight>
                <a:latin typeface="Average"/>
                <a:ea typeface="Average"/>
                <a:cs typeface="Average"/>
                <a:sym typeface="Average"/>
              </a:rPr>
              <a:t>Use more than one type of tool to explain your machine learning models.</a:t>
            </a:r>
            <a:endParaRPr sz="2400">
              <a:solidFill>
                <a:schemeClr val="accent3"/>
              </a:solidFill>
              <a:highlight>
                <a:schemeClr val="lt1"/>
              </a:highlight>
              <a:latin typeface="Average"/>
              <a:ea typeface="Average"/>
              <a:cs typeface="Average"/>
              <a:sym typeface="Average"/>
            </a:endParaRPr>
          </a:p>
          <a:p>
            <a:pPr indent="-381000" lvl="0" marL="457200" rtl="0" algn="just">
              <a:spcBef>
                <a:spcPts val="0"/>
              </a:spcBef>
              <a:spcAft>
                <a:spcPts val="0"/>
              </a:spcAft>
              <a:buClr>
                <a:schemeClr val="accent3"/>
              </a:buClr>
              <a:buSzPts val="2400"/>
              <a:buFont typeface="Average"/>
              <a:buChar char="●"/>
            </a:pPr>
            <a:r>
              <a:rPr lang="en-US" sz="2400">
                <a:solidFill>
                  <a:schemeClr val="accent3"/>
                </a:solidFill>
                <a:highlight>
                  <a:schemeClr val="lt1"/>
                </a:highlight>
                <a:latin typeface="Average"/>
                <a:ea typeface="Average"/>
                <a:cs typeface="Average"/>
                <a:sym typeface="Average"/>
              </a:rPr>
              <a:t>Look for consistent results across different explanatory methods. </a:t>
            </a:r>
            <a:endParaRPr sz="2400">
              <a:solidFill>
                <a:schemeClr val="accent3"/>
              </a:solidFill>
              <a:highlight>
                <a:schemeClr val="lt1"/>
              </a:highlight>
              <a:latin typeface="Average"/>
              <a:ea typeface="Average"/>
              <a:cs typeface="Average"/>
              <a:sym typeface="Average"/>
            </a:endParaRPr>
          </a:p>
          <a:p>
            <a:pPr indent="0" lvl="0" marL="0" rtl="0" algn="just">
              <a:spcBef>
                <a:spcPts val="0"/>
              </a:spcBef>
              <a:spcAft>
                <a:spcPts val="0"/>
              </a:spcAft>
              <a:buNone/>
            </a:pPr>
            <a:r>
              <a:t/>
            </a:r>
            <a:endParaRPr sz="2400">
              <a:solidFill>
                <a:schemeClr val="accent3"/>
              </a:solidFill>
              <a:highlight>
                <a:schemeClr val="lt1"/>
              </a:highlight>
              <a:latin typeface="Average"/>
              <a:ea typeface="Average"/>
              <a:cs typeface="Average"/>
              <a:sym typeface="Average"/>
            </a:endParaRPr>
          </a:p>
          <a:p>
            <a:pPr indent="0" lvl="0" marL="0" rtl="0" algn="just">
              <a:spcBef>
                <a:spcPts val="0"/>
              </a:spcBef>
              <a:spcAft>
                <a:spcPts val="0"/>
              </a:spcAft>
              <a:buNone/>
            </a:pPr>
            <a:r>
              <a:rPr lang="en-US" sz="2400">
                <a:solidFill>
                  <a:schemeClr val="accent3"/>
                </a:solidFill>
                <a:highlight>
                  <a:schemeClr val="lt1"/>
                </a:highlight>
                <a:latin typeface="Average"/>
                <a:ea typeface="Average"/>
                <a:cs typeface="Average"/>
                <a:sym typeface="Average"/>
              </a:rPr>
              <a:t>Remember that not all explanatory methods and tools are the same. Some are based on serious theory and are implemented with caution and rigor. Some are, well, not.</a:t>
            </a:r>
            <a:endParaRPr sz="2400">
              <a:solidFill>
                <a:schemeClr val="accent3"/>
              </a:solidFill>
              <a:highlight>
                <a:schemeClr val="lt1"/>
              </a:highlight>
              <a:latin typeface="Average"/>
              <a:ea typeface="Average"/>
              <a:cs typeface="Average"/>
              <a:sym typeface="Average"/>
            </a:endParaRPr>
          </a:p>
          <a:p>
            <a:pPr indent="0" lvl="0" marL="0" rtl="0" algn="just">
              <a:spcBef>
                <a:spcPts val="0"/>
              </a:spcBef>
              <a:spcAft>
                <a:spcPts val="0"/>
              </a:spcAft>
              <a:buNone/>
            </a:pPr>
            <a:r>
              <a:t/>
            </a:r>
            <a:endParaRPr sz="1800">
              <a:solidFill>
                <a:schemeClr val="accent3"/>
              </a:solidFill>
              <a:highlight>
                <a:schemeClr val="lt1"/>
              </a:highlight>
              <a:latin typeface="Average"/>
              <a:ea typeface="Average"/>
              <a:cs typeface="Average"/>
              <a:sym typeface="Average"/>
            </a:endParaRPr>
          </a:p>
          <a:p>
            <a:pPr indent="0" lvl="0" marL="0" rtl="0" algn="just">
              <a:spcBef>
                <a:spcPts val="0"/>
              </a:spcBef>
              <a:spcAft>
                <a:spcPts val="0"/>
              </a:spcAft>
              <a:buNone/>
            </a:pPr>
            <a:r>
              <a:t/>
            </a:r>
            <a:endParaRPr sz="1800">
              <a:solidFill>
                <a:schemeClr val="accent3"/>
              </a:solidFill>
              <a:highlight>
                <a:schemeClr val="lt1"/>
              </a:highlight>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2"/>
          <p:cNvSpPr txBox="1"/>
          <p:nvPr/>
        </p:nvSpPr>
        <p:spPr>
          <a:xfrm>
            <a:off x="1784950" y="1422600"/>
            <a:ext cx="8455200" cy="397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7200">
              <a:solidFill>
                <a:srgbClr val="FFFFFF"/>
              </a:solidFill>
              <a:latin typeface="Average"/>
              <a:ea typeface="Average"/>
              <a:cs typeface="Average"/>
              <a:sym typeface="Average"/>
            </a:endParaRPr>
          </a:p>
          <a:p>
            <a:pPr indent="0" lvl="0" marL="0" rtl="0" algn="ctr">
              <a:spcBef>
                <a:spcPts val="0"/>
              </a:spcBef>
              <a:spcAft>
                <a:spcPts val="0"/>
              </a:spcAft>
              <a:buNone/>
            </a:pPr>
            <a:r>
              <a:rPr lang="en-US" sz="7200">
                <a:solidFill>
                  <a:srgbClr val="FFFFFF"/>
                </a:solidFill>
                <a:latin typeface="Average"/>
                <a:ea typeface="Average"/>
                <a:cs typeface="Average"/>
                <a:sym typeface="Average"/>
              </a:rPr>
              <a:t>Thank You..!!</a:t>
            </a:r>
            <a:endParaRPr sz="7200">
              <a:solidFill>
                <a:srgbClr val="FFFFFF"/>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What is Machine Learning?</a:t>
            </a:r>
            <a:endParaRPr/>
          </a:p>
        </p:txBody>
      </p:sp>
      <p:sp>
        <p:nvSpPr>
          <p:cNvPr id="80" name="Google Shape;80;p15"/>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381000" lvl="0" marL="457200" rtl="0" algn="l">
              <a:lnSpc>
                <a:spcPct val="150000"/>
              </a:lnSpc>
              <a:spcBef>
                <a:spcPts val="0"/>
              </a:spcBef>
              <a:spcAft>
                <a:spcPts val="0"/>
              </a:spcAft>
              <a:buSzPts val="2400"/>
              <a:buChar char="●"/>
            </a:pPr>
            <a:r>
              <a:rPr lang="en-US"/>
              <a:t>Machine Learning is a set of methods that allow computers to learn from data to make and improve predictions (for example cancer, weekly sales, credit default).</a:t>
            </a:r>
            <a:endParaRPr/>
          </a:p>
          <a:p>
            <a:pPr indent="-381000" lvl="0" marL="457200" rtl="0" algn="l">
              <a:lnSpc>
                <a:spcPct val="150000"/>
              </a:lnSpc>
              <a:spcBef>
                <a:spcPts val="0"/>
              </a:spcBef>
              <a:spcAft>
                <a:spcPts val="0"/>
              </a:spcAft>
              <a:buSzPts val="2400"/>
              <a:buChar char="●"/>
            </a:pPr>
            <a:r>
              <a:rPr lang="en-US"/>
              <a:t>Machine learning is a paradigm shift from “normal programming” where all instructions must be explicitly given to the computer to “indirect programming” that takes place through providing data.</a:t>
            </a:r>
            <a:endParaRPr/>
          </a:p>
          <a:p>
            <a:pPr indent="0" lvl="0" marL="457200" rtl="0" algn="l">
              <a:spcBef>
                <a:spcPts val="2100"/>
              </a:spcBef>
              <a:spcAft>
                <a:spcPts val="21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id="86" name="Google Shape;86;p16"/>
          <p:cNvPicPr preferRelativeResize="0"/>
          <p:nvPr/>
        </p:nvPicPr>
        <p:blipFill>
          <a:blip r:embed="rId3">
            <a:alphaModFix/>
          </a:blip>
          <a:stretch>
            <a:fillRect/>
          </a:stretch>
        </p:blipFill>
        <p:spPr>
          <a:xfrm>
            <a:off x="1678675" y="736975"/>
            <a:ext cx="8843751" cy="5164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Machine Learning Algorithms</a:t>
            </a:r>
            <a:endParaRPr/>
          </a:p>
        </p:txBody>
      </p:sp>
      <p:sp>
        <p:nvSpPr>
          <p:cNvPr id="93" name="Google Shape;93;p17"/>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381000" lvl="0" marL="457200" rtl="0" algn="just">
              <a:lnSpc>
                <a:spcPct val="150000"/>
              </a:lnSpc>
              <a:spcBef>
                <a:spcPts val="0"/>
              </a:spcBef>
              <a:spcAft>
                <a:spcPts val="0"/>
              </a:spcAft>
              <a:buSzPts val="2400"/>
              <a:buChar char="●"/>
            </a:pPr>
            <a:r>
              <a:rPr lang="en-US"/>
              <a:t>Machine learning algorithms create potentially more accurate models than linear models, but any increase in accuracy over more traditional, better-understood, and more easily explainable techniques is not practical for those who must explain their models to regulators or customers.</a:t>
            </a:r>
            <a:endParaRPr/>
          </a:p>
          <a:p>
            <a:pPr indent="-381000" lvl="0" marL="457200" rtl="0" algn="just">
              <a:spcBef>
                <a:spcPts val="0"/>
              </a:spcBef>
              <a:spcAft>
                <a:spcPts val="0"/>
              </a:spcAft>
              <a:buSzPts val="2400"/>
              <a:buChar char="●"/>
            </a:pPr>
            <a:r>
              <a:rPr lang="en-US"/>
              <a:t>For many decades, the models created by machine learning algorithms were generally taken to be black-boxes.</a:t>
            </a:r>
            <a:endParaRPr/>
          </a:p>
          <a:p>
            <a:pPr indent="0" lvl="0" marL="0" rtl="0" algn="l">
              <a:spcBef>
                <a:spcPts val="2100"/>
              </a:spcBef>
              <a:spcAft>
                <a:spcPts val="0"/>
              </a:spcAft>
              <a:buNone/>
            </a:pPr>
            <a:r>
              <a:t/>
            </a:r>
            <a:endParaRPr/>
          </a:p>
          <a:p>
            <a:pPr indent="0" lvl="0" marL="0" rtl="0" algn="l">
              <a:lnSpc>
                <a:spcPct val="150000"/>
              </a:lnSpc>
              <a:spcBef>
                <a:spcPts val="2100"/>
              </a:spcBef>
              <a:spcAft>
                <a:spcPts val="21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Machine Learning - Black Box Model</a:t>
            </a:r>
            <a:endParaRPr/>
          </a:p>
        </p:txBody>
      </p:sp>
      <p:sp>
        <p:nvSpPr>
          <p:cNvPr id="100" name="Google Shape;100;p18"/>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381000" lvl="0" marL="457200" rtl="0" algn="just">
              <a:lnSpc>
                <a:spcPct val="115000"/>
              </a:lnSpc>
              <a:spcBef>
                <a:spcPts val="0"/>
              </a:spcBef>
              <a:spcAft>
                <a:spcPts val="0"/>
              </a:spcAft>
              <a:buSzPts val="2400"/>
              <a:buChar char="●"/>
            </a:pPr>
            <a:r>
              <a:rPr lang="en-US"/>
              <a:t>A Black Box Model is a system that does not reveal its internal mechanisms. </a:t>
            </a:r>
            <a:endParaRPr/>
          </a:p>
          <a:p>
            <a:pPr indent="-381000" lvl="0" marL="457200" rtl="0" algn="just">
              <a:lnSpc>
                <a:spcPct val="115000"/>
              </a:lnSpc>
              <a:spcBef>
                <a:spcPts val="0"/>
              </a:spcBef>
              <a:spcAft>
                <a:spcPts val="0"/>
              </a:spcAft>
              <a:buSzPts val="2400"/>
              <a:buChar char="●"/>
            </a:pPr>
            <a:r>
              <a:rPr lang="en-US"/>
              <a:t>In machine learning, “black box” describes models that cannot be understood by looking at their parameters (e.g. a neural network). You need millions of numbers to describe a deep neural network, and there is no way to understand the model in its entirety.</a:t>
            </a:r>
            <a:endParaRPr/>
          </a:p>
        </p:txBody>
      </p:sp>
      <p:pic>
        <p:nvPicPr>
          <p:cNvPr id="101" name="Google Shape;101;p18"/>
          <p:cNvPicPr preferRelativeResize="0"/>
          <p:nvPr/>
        </p:nvPicPr>
        <p:blipFill>
          <a:blip r:embed="rId3">
            <a:alphaModFix/>
          </a:blip>
          <a:stretch>
            <a:fillRect/>
          </a:stretch>
        </p:blipFill>
        <p:spPr>
          <a:xfrm>
            <a:off x="4755700" y="3449375"/>
            <a:ext cx="6041574" cy="3245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Machine Learning Interpretability	</a:t>
            </a:r>
            <a:endParaRPr/>
          </a:p>
        </p:txBody>
      </p:sp>
      <p:sp>
        <p:nvSpPr>
          <p:cNvPr id="108" name="Google Shape;108;p19"/>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381000" lvl="0" marL="457200" rtl="0" algn="just">
              <a:lnSpc>
                <a:spcPct val="150000"/>
              </a:lnSpc>
              <a:spcBef>
                <a:spcPts val="0"/>
              </a:spcBef>
              <a:spcAft>
                <a:spcPts val="0"/>
              </a:spcAft>
              <a:buSzPts val="2400"/>
              <a:buChar char="●"/>
            </a:pPr>
            <a:r>
              <a:rPr lang="en-US"/>
              <a:t>Interpretable Machine Learning refers to methods and models that make the behavior and predictions of machine learning systems understandable to humans.</a:t>
            </a:r>
            <a:endParaRPr/>
          </a:p>
          <a:p>
            <a:pPr indent="-342900" lvl="0" marL="457200" rtl="0" algn="just">
              <a:spcBef>
                <a:spcPts val="0"/>
              </a:spcBef>
              <a:spcAft>
                <a:spcPts val="0"/>
              </a:spcAft>
              <a:buSzPts val="1800"/>
              <a:buChar char="●"/>
            </a:pPr>
            <a:r>
              <a:rPr lang="en-US"/>
              <a:t>It is a debugging tool for </a:t>
            </a:r>
            <a:r>
              <a:rPr b="1" lang="en-US"/>
              <a:t>detecting bias</a:t>
            </a:r>
            <a:r>
              <a:rPr lang="en-US"/>
              <a:t> in machine learning models</a:t>
            </a:r>
            <a:endParaRPr/>
          </a:p>
          <a:p>
            <a:pPr indent="-342900" lvl="0" marL="457200" rtl="0" algn="just">
              <a:spcBef>
                <a:spcPts val="1000"/>
              </a:spcBef>
              <a:spcAft>
                <a:spcPts val="0"/>
              </a:spcAft>
              <a:buSzPts val="1800"/>
              <a:buChar char="●"/>
            </a:pPr>
            <a:r>
              <a:rPr lang="en-US"/>
              <a:t>For example an interpreted model can tell you why it has decided that a certain person should not get a loan, and it becomes easier for a human to judge whether the decision is based on a learned demographic (e.g. racial) bias</a:t>
            </a:r>
            <a:endParaRPr/>
          </a:p>
          <a:p>
            <a:pPr indent="-342900" lvl="0" marL="457200" rtl="0" algn="l">
              <a:spcBef>
                <a:spcPts val="1000"/>
              </a:spcBef>
              <a:spcAft>
                <a:spcPts val="0"/>
              </a:spcAft>
              <a:buSzPts val="1800"/>
              <a:buChar char="●"/>
            </a:pPr>
            <a:r>
              <a:rPr lang="en-US"/>
              <a:t>When the model has a </a:t>
            </a:r>
            <a:r>
              <a:rPr b="1" lang="en-US"/>
              <a:t>significant impact</a:t>
            </a:r>
            <a:r>
              <a:rPr lang="en-US"/>
              <a:t>. For example when someone has to establish a travel business by predicting the most interested holiday destinations</a:t>
            </a:r>
            <a:endParaRPr/>
          </a:p>
          <a:p>
            <a:pPr indent="0" lvl="0" marL="457200" rtl="0" algn="just">
              <a:spcBef>
                <a:spcPts val="1000"/>
              </a:spcBef>
              <a:spcAft>
                <a:spcPts val="0"/>
              </a:spcAft>
              <a:buNone/>
            </a:pPr>
            <a:r>
              <a:t/>
            </a:r>
            <a:endParaRPr/>
          </a:p>
          <a:p>
            <a:pPr indent="0" lvl="0" marL="457200" rtl="0" algn="just">
              <a:lnSpc>
                <a:spcPct val="150000"/>
              </a:lnSpc>
              <a:spcBef>
                <a:spcPts val="0"/>
              </a:spcBef>
              <a:spcAft>
                <a:spcPts val="21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15600" y="593367"/>
            <a:ext cx="11360700" cy="763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en-US"/>
              <a:t>Scope of Interpretability</a:t>
            </a:r>
            <a:endParaRPr/>
          </a:p>
        </p:txBody>
      </p:sp>
      <p:sp>
        <p:nvSpPr>
          <p:cNvPr id="114" name="Google Shape;114;p20"/>
          <p:cNvSpPr txBox="1"/>
          <p:nvPr>
            <p:ph idx="1" type="body"/>
          </p:nvPr>
        </p:nvSpPr>
        <p:spPr>
          <a:xfrm>
            <a:off x="415600" y="1536633"/>
            <a:ext cx="11360700" cy="4555200"/>
          </a:xfrm>
          <a:prstGeom prst="rect">
            <a:avLst/>
          </a:prstGeom>
          <a:noFill/>
          <a:ln>
            <a:noFill/>
          </a:ln>
        </p:spPr>
        <p:txBody>
          <a:bodyPr anchorCtr="0" anchor="t" bIns="45700" lIns="91425" spcFirstLastPara="1" rIns="91425" wrap="square" tIns="45700">
            <a:noAutofit/>
          </a:bodyPr>
          <a:lstStyle/>
          <a:p>
            <a:pPr indent="-342900" lvl="0" marL="342900" rtl="0" algn="just">
              <a:spcBef>
                <a:spcPts val="1000"/>
              </a:spcBef>
              <a:spcAft>
                <a:spcPts val="0"/>
              </a:spcAft>
              <a:buSzPts val="1800"/>
              <a:buChar char="●"/>
            </a:pPr>
            <a:r>
              <a:rPr b="1" lang="en-US">
                <a:solidFill>
                  <a:srgbClr val="FFFFFF"/>
                </a:solidFill>
              </a:rPr>
              <a:t>Global interpretability:</a:t>
            </a:r>
            <a:r>
              <a:rPr lang="en-US"/>
              <a:t> Global interpretations help us understand the entire conditional distribution modeled by the trained response function, but global interpretations can be approximate or based on average values.</a:t>
            </a:r>
            <a:endParaRPr/>
          </a:p>
          <a:p>
            <a:pPr indent="-342900" lvl="0" marL="342900" rtl="0" algn="just">
              <a:spcBef>
                <a:spcPts val="1000"/>
              </a:spcBef>
              <a:spcAft>
                <a:spcPts val="0"/>
              </a:spcAft>
              <a:buSzPts val="1800"/>
              <a:buChar char="●"/>
            </a:pPr>
            <a:r>
              <a:rPr b="1" lang="en-US">
                <a:solidFill>
                  <a:srgbClr val="FFFFFF"/>
                </a:solidFill>
              </a:rPr>
              <a:t>Local interpretability:</a:t>
            </a:r>
            <a:r>
              <a:rPr lang="en-US"/>
              <a:t> Local interpretations promote understanding of small regions of the conditional distribution, such as clusters of input records and their corresponding predictions, or deciles of predictions and their corresponding input rows. Because small sections of the conditional distribution are more likely to be linear, monotonic, or otherwise well-behaved, local explanations can be more accurate than global explanations.</a:t>
            </a:r>
            <a:endParaRPr/>
          </a:p>
          <a:p>
            <a:pPr indent="0" lvl="0" marL="609600" rtl="0" algn="just">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415600" y="593367"/>
            <a:ext cx="11360700" cy="763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en-US"/>
              <a:t>MLI Techniques </a:t>
            </a:r>
            <a:endParaRPr/>
          </a:p>
        </p:txBody>
      </p:sp>
      <p:sp>
        <p:nvSpPr>
          <p:cNvPr id="120" name="Google Shape;120;p21"/>
          <p:cNvSpPr txBox="1"/>
          <p:nvPr>
            <p:ph idx="1" type="body"/>
          </p:nvPr>
        </p:nvSpPr>
        <p:spPr>
          <a:xfrm>
            <a:off x="415600" y="1536633"/>
            <a:ext cx="11360700" cy="4555200"/>
          </a:xfrm>
          <a:prstGeom prst="rect">
            <a:avLst/>
          </a:prstGeom>
          <a:noFill/>
          <a:ln>
            <a:noFill/>
          </a:ln>
        </p:spPr>
        <p:txBody>
          <a:bodyPr anchorCtr="0" anchor="t" bIns="45700" lIns="91425" spcFirstLastPara="1" rIns="91425" wrap="square" tIns="45700">
            <a:noAutofit/>
          </a:bodyPr>
          <a:lstStyle/>
          <a:p>
            <a:pPr indent="-342900" lvl="0" marL="342900" rtl="0" algn="l">
              <a:spcBef>
                <a:spcPts val="1000"/>
              </a:spcBef>
              <a:spcAft>
                <a:spcPts val="0"/>
              </a:spcAft>
              <a:buSzPts val="1800"/>
              <a:buChar char="●"/>
            </a:pPr>
            <a:r>
              <a:rPr lang="en-US"/>
              <a:t>The techniques presented here go beyond the standard practices to engender greater understanding and trust.</a:t>
            </a:r>
            <a:endParaRPr/>
          </a:p>
          <a:p>
            <a:pPr indent="-381000" lvl="0" marL="342900" rtl="0" algn="l">
              <a:spcBef>
                <a:spcPts val="1000"/>
              </a:spcBef>
              <a:spcAft>
                <a:spcPts val="0"/>
              </a:spcAft>
              <a:buSzPts val="2400"/>
              <a:buChar char="●"/>
            </a:pPr>
            <a:r>
              <a:rPr lang="en-US"/>
              <a:t>These techniques enhance understanding by providing specific insights into the mechanisms of the algorithms and the functions they create, or by providing detailed information about the answers they provide.</a:t>
            </a:r>
            <a:endParaRPr/>
          </a:p>
          <a:p>
            <a:pPr indent="-381000" lvl="0" marL="342900" rtl="0" algn="l">
              <a:spcBef>
                <a:spcPts val="1000"/>
              </a:spcBef>
              <a:spcAft>
                <a:spcPts val="0"/>
              </a:spcAft>
              <a:buSzPts val="2400"/>
              <a:buChar char="●"/>
            </a:pPr>
            <a:r>
              <a:rPr lang="en-US"/>
              <a:t>These techniques are “model-agnostic,” meaning they can be applied to different types of machine learning algorithms</a:t>
            </a:r>
            <a:endParaRPr/>
          </a:p>
          <a:p>
            <a:pPr indent="0" lvl="0" marL="609600" rtl="0" algn="l">
              <a:spcBef>
                <a:spcPts val="1000"/>
              </a:spcBef>
              <a:spcAft>
                <a:spcPts val="0"/>
              </a:spcAft>
              <a:buNone/>
            </a:pPr>
            <a:r>
              <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415600" y="593367"/>
            <a:ext cx="11360700" cy="763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en-US"/>
              <a:t>Techniques for MLI</a:t>
            </a:r>
            <a:endParaRPr/>
          </a:p>
        </p:txBody>
      </p:sp>
      <p:sp>
        <p:nvSpPr>
          <p:cNvPr id="127" name="Google Shape;127;p22"/>
          <p:cNvSpPr txBox="1"/>
          <p:nvPr>
            <p:ph idx="1" type="body"/>
          </p:nvPr>
        </p:nvSpPr>
        <p:spPr>
          <a:xfrm>
            <a:off x="415600" y="1536633"/>
            <a:ext cx="11360700" cy="4555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t/>
            </a:r>
            <a:endParaRPr/>
          </a:p>
          <a:p>
            <a:pPr indent="-381000" lvl="0" marL="342900" rtl="0" algn="l">
              <a:lnSpc>
                <a:spcPct val="115000"/>
              </a:lnSpc>
              <a:spcBef>
                <a:spcPts val="0"/>
              </a:spcBef>
              <a:spcAft>
                <a:spcPts val="0"/>
              </a:spcAft>
              <a:buSzPts val="2400"/>
              <a:buChar char="●"/>
            </a:pPr>
            <a:r>
              <a:rPr lang="en-US"/>
              <a:t>Partial Dependence Plots (PDP) and Individual Conditional Expectation(ICE)</a:t>
            </a:r>
            <a:endParaRPr/>
          </a:p>
          <a:p>
            <a:pPr indent="-381000" lvl="0" marL="342900" marR="0" rtl="0" algn="l">
              <a:lnSpc>
                <a:spcPct val="115000"/>
              </a:lnSpc>
              <a:spcBef>
                <a:spcPts val="0"/>
              </a:spcBef>
              <a:spcAft>
                <a:spcPts val="0"/>
              </a:spcAft>
              <a:buSzPts val="2400"/>
              <a:buChar char="●"/>
            </a:pPr>
            <a:r>
              <a:rPr lang="en-US"/>
              <a:t>Leave-One-Covariate-Out (LOCO)</a:t>
            </a:r>
            <a:endParaRPr/>
          </a:p>
          <a:p>
            <a:pPr indent="-381000" lvl="0" marL="342900" marR="0" rtl="0" algn="l">
              <a:lnSpc>
                <a:spcPct val="115000"/>
              </a:lnSpc>
              <a:spcBef>
                <a:spcPts val="0"/>
              </a:spcBef>
              <a:spcAft>
                <a:spcPts val="0"/>
              </a:spcAft>
              <a:buSzPts val="2400"/>
              <a:buChar char="●"/>
            </a:pPr>
            <a:r>
              <a:rPr lang="en-US"/>
              <a:t>Decision Tree Surrogate Model</a:t>
            </a:r>
            <a:endParaRPr/>
          </a:p>
          <a:p>
            <a:pPr indent="-381000" lvl="0" marL="342900" marR="0" rtl="0" algn="l">
              <a:lnSpc>
                <a:spcPct val="115000"/>
              </a:lnSpc>
              <a:spcBef>
                <a:spcPts val="0"/>
              </a:spcBef>
              <a:spcAft>
                <a:spcPts val="0"/>
              </a:spcAft>
              <a:buSzPts val="2400"/>
              <a:buChar char="●"/>
            </a:pPr>
            <a:r>
              <a:rPr lang="en-US"/>
              <a:t>Sensitivity analysis</a:t>
            </a:r>
            <a:endParaRPr/>
          </a:p>
          <a:p>
            <a:pPr indent="-381000" lvl="0" marL="342900" marR="0" rtl="0" algn="l">
              <a:lnSpc>
                <a:spcPct val="115000"/>
              </a:lnSpc>
              <a:spcBef>
                <a:spcPts val="0"/>
              </a:spcBef>
              <a:spcAft>
                <a:spcPts val="0"/>
              </a:spcAft>
              <a:buSzPts val="2400"/>
              <a:buChar char="●"/>
            </a:pPr>
            <a:r>
              <a:rPr lang="en-US"/>
              <a:t>Monotonic models with XGBoost</a:t>
            </a:r>
            <a:endParaRPr/>
          </a:p>
          <a:p>
            <a:pPr indent="-381000" lvl="0" marL="342900" marR="0" rtl="0" algn="l">
              <a:lnSpc>
                <a:spcPct val="115000"/>
              </a:lnSpc>
              <a:spcBef>
                <a:spcPts val="0"/>
              </a:spcBef>
              <a:spcAft>
                <a:spcPts val="0"/>
              </a:spcAft>
              <a:buSzPts val="2400"/>
              <a:buChar char="●"/>
            </a:pPr>
            <a:r>
              <a:rPr lang="en-US"/>
              <a:t>LIME (Local interpretable model-agnostic explanations)</a:t>
            </a:r>
            <a:endParaRPr/>
          </a:p>
          <a:p>
            <a:pPr indent="-228600" lvl="0" marL="342900" rtl="0" algn="l">
              <a:spcBef>
                <a:spcPts val="100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