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6"/>
  </p:notesMasterIdLst>
  <p:sldIdLst>
    <p:sldId id="256" r:id="rId2"/>
    <p:sldId id="261" r:id="rId3"/>
    <p:sldId id="272" r:id="rId4"/>
    <p:sldId id="260" r:id="rId5"/>
    <p:sldId id="313" r:id="rId6"/>
    <p:sldId id="267" r:id="rId7"/>
    <p:sldId id="281" r:id="rId8"/>
    <p:sldId id="284" r:id="rId9"/>
    <p:sldId id="286" r:id="rId10"/>
    <p:sldId id="287" r:id="rId11"/>
    <p:sldId id="314" r:id="rId12"/>
    <p:sldId id="315" r:id="rId13"/>
    <p:sldId id="316" r:id="rId14"/>
    <p:sldId id="317" r:id="rId15"/>
  </p:sldIdLst>
  <p:sldSz cx="9144000" cy="5143500" type="screen16x9"/>
  <p:notesSz cx="6858000" cy="9144000"/>
  <p:embeddedFontLst>
    <p:embeddedFont>
      <p:font typeface="Arimo" panose="020B0604020202020204" charset="0"/>
      <p:regular r:id="rId17"/>
      <p:bold r:id="rId18"/>
      <p:italic r:id="rId19"/>
      <p:boldItalic r:id="rId20"/>
    </p:embeddedFont>
    <p:embeddedFont>
      <p:font typeface="Bebas Neue" panose="020B0606020202050201" pitchFamily="3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CD054-8303-4947-939A-A46776399F71}">
  <a:tblStyle styleId="{026CD054-8303-4947-939A-A46776399F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9842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22054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823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f5e77e6543_0_1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f5e77e6543_0_1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9772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gf5e606185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6" name="Google Shape;496;gf5e606185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3242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gf5e77e6543_0_7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gf5e77e6543_0_7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0"/>
        <p:cNvGrpSpPr/>
        <p:nvPr/>
      </p:nvGrpSpPr>
      <p:grpSpPr>
        <a:xfrm>
          <a:off x="0" y="0"/>
          <a:ext cx="0" cy="0"/>
          <a:chOff x="0" y="0"/>
          <a:chExt cx="0" cy="0"/>
        </a:xfrm>
      </p:grpSpPr>
      <p:sp>
        <p:nvSpPr>
          <p:cNvPr id="1741" name="Google Shape;1741;gf5e77e6543_0_9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2" name="Google Shape;1742;gf5e77e6543_0_9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3"/>
        <p:cNvGrpSpPr/>
        <p:nvPr/>
      </p:nvGrpSpPr>
      <p:grpSpPr>
        <a:xfrm>
          <a:off x="0" y="0"/>
          <a:ext cx="0" cy="0"/>
          <a:chOff x="0" y="0"/>
          <a:chExt cx="0" cy="0"/>
        </a:xfrm>
      </p:grpSpPr>
      <p:sp>
        <p:nvSpPr>
          <p:cNvPr id="1904" name="Google Shape;1904;gf5e77e6543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5" name="Google Shape;1905;gf5e77e6543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f5e77e6543_0_1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f5e77e6543_0_1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641574" y="13610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2" name="Google Shape;62;p13"/>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title" idx="2" hasCustomPrompt="1"/>
          </p:nvPr>
        </p:nvSpPr>
        <p:spPr>
          <a:xfrm>
            <a:off x="8061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4" name="Google Shape;64;p13"/>
          <p:cNvSpPr txBox="1">
            <a:spLocks noGrp="1"/>
          </p:cNvSpPr>
          <p:nvPr>
            <p:ph type="title" idx="3"/>
          </p:nvPr>
        </p:nvSpPr>
        <p:spPr>
          <a:xfrm>
            <a:off x="5499274" y="13610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5" name="Google Shape;65;p13"/>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6" name="Google Shape;66;p13"/>
          <p:cNvSpPr txBox="1">
            <a:spLocks noGrp="1"/>
          </p:cNvSpPr>
          <p:nvPr>
            <p:ph type="title" idx="5" hasCustomPrompt="1"/>
          </p:nvPr>
        </p:nvSpPr>
        <p:spPr>
          <a:xfrm>
            <a:off x="4663811" y="18591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7" name="Google Shape;67;p13"/>
          <p:cNvSpPr txBox="1">
            <a:spLocks noGrp="1"/>
          </p:cNvSpPr>
          <p:nvPr>
            <p:ph type="title" idx="6"/>
          </p:nvPr>
        </p:nvSpPr>
        <p:spPr>
          <a:xfrm>
            <a:off x="1641574" y="3103675"/>
            <a:ext cx="27744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68" name="Google Shape;68;p13"/>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title" idx="8" hasCustomPrompt="1"/>
          </p:nvPr>
        </p:nvSpPr>
        <p:spPr>
          <a:xfrm>
            <a:off x="8061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0" name="Google Shape;70;p13"/>
          <p:cNvSpPr txBox="1">
            <a:spLocks noGrp="1"/>
          </p:cNvSpPr>
          <p:nvPr>
            <p:ph type="title" idx="9"/>
          </p:nvPr>
        </p:nvSpPr>
        <p:spPr>
          <a:xfrm>
            <a:off x="5499274" y="3103675"/>
            <a:ext cx="2831700" cy="443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71" name="Google Shape;71;p13"/>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3"/>
          <p:cNvSpPr txBox="1">
            <a:spLocks noGrp="1"/>
          </p:cNvSpPr>
          <p:nvPr>
            <p:ph type="title" idx="14" hasCustomPrompt="1"/>
          </p:nvPr>
        </p:nvSpPr>
        <p:spPr>
          <a:xfrm>
            <a:off x="4663811" y="3601725"/>
            <a:ext cx="711900" cy="34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 name="Google Shape;73;p13"/>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74" name="Google Shape;74;p1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75" name="Google Shape;75;p1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CUSTOM_1_1_1">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120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18" name="Google Shape;118;p18"/>
          <p:cNvSpPr txBox="1">
            <a:spLocks noGrp="1"/>
          </p:cNvSpPr>
          <p:nvPr>
            <p:ph type="subTitle" idx="1"/>
          </p:nvPr>
        </p:nvSpPr>
        <p:spPr>
          <a:xfrm>
            <a:off x="72120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8"/>
          <p:cNvSpPr txBox="1">
            <a:spLocks noGrp="1"/>
          </p:cNvSpPr>
          <p:nvPr>
            <p:ph type="title" idx="2"/>
          </p:nvPr>
        </p:nvSpPr>
        <p:spPr>
          <a:xfrm>
            <a:off x="725325"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0" name="Google Shape;120;p18"/>
          <p:cNvSpPr txBox="1">
            <a:spLocks noGrp="1"/>
          </p:cNvSpPr>
          <p:nvPr>
            <p:ph type="subTitle" idx="3"/>
          </p:nvPr>
        </p:nvSpPr>
        <p:spPr>
          <a:xfrm>
            <a:off x="725325" y="2167301"/>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1" name="Google Shape;121;p18"/>
          <p:cNvSpPr txBox="1">
            <a:spLocks noGrp="1"/>
          </p:cNvSpPr>
          <p:nvPr>
            <p:ph type="title" idx="4"/>
          </p:nvPr>
        </p:nvSpPr>
        <p:spPr>
          <a:xfrm>
            <a:off x="6188163" y="1520488"/>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2" name="Google Shape;122;p18"/>
          <p:cNvSpPr txBox="1">
            <a:spLocks noGrp="1"/>
          </p:cNvSpPr>
          <p:nvPr>
            <p:ph type="subTitle" idx="5"/>
          </p:nvPr>
        </p:nvSpPr>
        <p:spPr>
          <a:xfrm>
            <a:off x="6188175" y="2167300"/>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sp>
        <p:nvSpPr>
          <p:cNvPr id="124" name="Google Shape;124;p18"/>
          <p:cNvSpPr txBox="1">
            <a:spLocks noGrp="1"/>
          </p:cNvSpPr>
          <p:nvPr>
            <p:ph type="title" idx="7"/>
          </p:nvPr>
        </p:nvSpPr>
        <p:spPr>
          <a:xfrm>
            <a:off x="6184050" y="3064325"/>
            <a:ext cx="2230500" cy="44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7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25" name="Google Shape;125;p18"/>
          <p:cNvSpPr txBox="1">
            <a:spLocks noGrp="1"/>
          </p:cNvSpPr>
          <p:nvPr>
            <p:ph type="subTitle" idx="8"/>
          </p:nvPr>
        </p:nvSpPr>
        <p:spPr>
          <a:xfrm>
            <a:off x="6184050" y="3711138"/>
            <a:ext cx="2230500" cy="60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126" name="Google Shape;126;p18"/>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7" name="Google Shape;127;p18"/>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167"/>
        <p:cNvGrpSpPr/>
        <p:nvPr/>
      </p:nvGrpSpPr>
      <p:grpSpPr>
        <a:xfrm>
          <a:off x="0" y="0"/>
          <a:ext cx="0" cy="0"/>
          <a:chOff x="0" y="0"/>
          <a:chExt cx="0" cy="0"/>
        </a:xfrm>
      </p:grpSpPr>
      <p:sp>
        <p:nvSpPr>
          <p:cNvPr id="168" name="Google Shape;168;p24"/>
          <p:cNvSpPr txBox="1">
            <a:spLocks noGrp="1"/>
          </p:cNvSpPr>
          <p:nvPr>
            <p:ph type="subTitle" idx="1"/>
          </p:nvPr>
        </p:nvSpPr>
        <p:spPr>
          <a:xfrm>
            <a:off x="1011250" y="2703350"/>
            <a:ext cx="2429100" cy="1056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9" name="Google Shape;169;p24"/>
          <p:cNvSpPr txBox="1">
            <a:spLocks noGrp="1"/>
          </p:cNvSpPr>
          <p:nvPr>
            <p:ph type="title"/>
          </p:nvPr>
        </p:nvSpPr>
        <p:spPr>
          <a:xfrm>
            <a:off x="1011250" y="1304150"/>
            <a:ext cx="1932000" cy="11820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70" name="Google Shape;170;p2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1" name="Google Shape;171;p2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6_1">
    <p:spTree>
      <p:nvGrpSpPr>
        <p:cNvPr id="1" name="Shape 172"/>
        <p:cNvGrpSpPr/>
        <p:nvPr/>
      </p:nvGrpSpPr>
      <p:grpSpPr>
        <a:xfrm>
          <a:off x="0" y="0"/>
          <a:ext cx="0" cy="0"/>
          <a:chOff x="0" y="0"/>
          <a:chExt cx="0" cy="0"/>
        </a:xfrm>
      </p:grpSpPr>
      <p:sp>
        <p:nvSpPr>
          <p:cNvPr id="173" name="Google Shape;173;p25"/>
          <p:cNvSpPr txBox="1">
            <a:spLocks noGrp="1"/>
          </p:cNvSpPr>
          <p:nvPr>
            <p:ph type="subTitle" idx="1"/>
          </p:nvPr>
        </p:nvSpPr>
        <p:spPr>
          <a:xfrm>
            <a:off x="5703750" y="2703350"/>
            <a:ext cx="2429100" cy="1056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74" name="Google Shape;174;p25"/>
          <p:cNvSpPr txBox="1">
            <a:spLocks noGrp="1"/>
          </p:cNvSpPr>
          <p:nvPr>
            <p:ph type="title"/>
          </p:nvPr>
        </p:nvSpPr>
        <p:spPr>
          <a:xfrm>
            <a:off x="6276975" y="1304150"/>
            <a:ext cx="1855800" cy="1182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900"/>
              <a:buNone/>
              <a:defRPr/>
            </a:lvl1pPr>
            <a:lvl2pPr lvl="1" algn="r" rtl="0">
              <a:spcBef>
                <a:spcPts val="0"/>
              </a:spcBef>
              <a:spcAft>
                <a:spcPts val="0"/>
              </a:spcAft>
              <a:buSzPts val="3900"/>
              <a:buNone/>
              <a:defRPr/>
            </a:lvl2pPr>
            <a:lvl3pPr lvl="2" algn="r" rtl="0">
              <a:spcBef>
                <a:spcPts val="0"/>
              </a:spcBef>
              <a:spcAft>
                <a:spcPts val="0"/>
              </a:spcAft>
              <a:buSzPts val="3900"/>
              <a:buNone/>
              <a:defRPr/>
            </a:lvl3pPr>
            <a:lvl4pPr lvl="3" algn="r" rtl="0">
              <a:spcBef>
                <a:spcPts val="0"/>
              </a:spcBef>
              <a:spcAft>
                <a:spcPts val="0"/>
              </a:spcAft>
              <a:buSzPts val="3900"/>
              <a:buNone/>
              <a:defRPr/>
            </a:lvl4pPr>
            <a:lvl5pPr lvl="4" algn="r" rtl="0">
              <a:spcBef>
                <a:spcPts val="0"/>
              </a:spcBef>
              <a:spcAft>
                <a:spcPts val="0"/>
              </a:spcAft>
              <a:buSzPts val="3900"/>
              <a:buNone/>
              <a:defRPr/>
            </a:lvl5pPr>
            <a:lvl6pPr lvl="5" algn="r" rtl="0">
              <a:spcBef>
                <a:spcPts val="0"/>
              </a:spcBef>
              <a:spcAft>
                <a:spcPts val="0"/>
              </a:spcAft>
              <a:buSzPts val="3900"/>
              <a:buNone/>
              <a:defRPr/>
            </a:lvl6pPr>
            <a:lvl7pPr lvl="6" algn="r" rtl="0">
              <a:spcBef>
                <a:spcPts val="0"/>
              </a:spcBef>
              <a:spcAft>
                <a:spcPts val="0"/>
              </a:spcAft>
              <a:buSzPts val="3900"/>
              <a:buNone/>
              <a:defRPr/>
            </a:lvl7pPr>
            <a:lvl8pPr lvl="7" algn="r" rtl="0">
              <a:spcBef>
                <a:spcPts val="0"/>
              </a:spcBef>
              <a:spcAft>
                <a:spcPts val="0"/>
              </a:spcAft>
              <a:buSzPts val="3900"/>
              <a:buNone/>
              <a:defRPr/>
            </a:lvl8pPr>
            <a:lvl9pPr lvl="8" algn="r" rtl="0">
              <a:spcBef>
                <a:spcPts val="0"/>
              </a:spcBef>
              <a:spcAft>
                <a:spcPts val="0"/>
              </a:spcAft>
              <a:buSzPts val="3900"/>
              <a:buNone/>
              <a:defRPr/>
            </a:lvl9pPr>
          </a:lstStyle>
          <a:p>
            <a:endParaRPr/>
          </a:p>
        </p:txBody>
      </p:sp>
      <p:cxnSp>
        <p:nvCxnSpPr>
          <p:cNvPr id="175" name="Google Shape;175;p25"/>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76" name="Google Shape;176;p25"/>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8" r:id="rId5"/>
    <p:sldLayoutId id="2147483659" r:id="rId6"/>
    <p:sldLayoutId id="2147483664" r:id="rId7"/>
    <p:sldLayoutId id="2147483670" r:id="rId8"/>
    <p:sldLayoutId id="2147483671" r:id="rId9"/>
    <p:sldLayoutId id="2147483675" r:id="rId10"/>
    <p:sldLayoutId id="214748367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slide" Target="slide1.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9" name="Google Shape;239;p34"/>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3"/>
                </a:solidFill>
              </a:rPr>
              <a:t>          </a:t>
            </a:r>
            <a:r>
              <a:rPr lang="en" dirty="0">
                <a:solidFill>
                  <a:schemeClr val="lt2"/>
                </a:solidFill>
              </a:rPr>
              <a:t>Loan|</a:t>
            </a:r>
            <a:r>
              <a:rPr lang="en" dirty="0"/>
              <a:t> Finance Project</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792029" y="1250948"/>
            <a:ext cx="1329678" cy="629849"/>
          </a:xfrm>
          <a:prstGeom prst="rect">
            <a:avLst/>
          </a:prstGeom>
        </p:spPr>
        <p:txBody>
          <a:bodyPr>
            <a:prstTxWarp prst="textPlain">
              <a:avLst/>
            </a:prstTxWarp>
          </a:bodyPr>
          <a:lstStyle/>
          <a:p>
            <a:pPr lvl="0" algn="ctr"/>
            <a:r>
              <a:rPr lang="en-US" b="0" i="0" dirty="0">
                <a:ln w="9525" cap="flat" cmpd="sng">
                  <a:solidFill>
                    <a:schemeClr val="dk1"/>
                  </a:solidFill>
                  <a:prstDash val="solid"/>
                  <a:round/>
                  <a:headEnd type="none" w="sm" len="sm"/>
                  <a:tailEnd type="none" w="sm" len="sm"/>
                </a:ln>
                <a:noFill/>
                <a:latin typeface="Bebas Neue"/>
              </a:rPr>
              <a:t>Bank</a:t>
            </a:r>
            <a:endParaRPr b="0" i="0" dirty="0">
              <a:ln w="9525" cap="flat" cmpd="sng">
                <a:solidFill>
                  <a:schemeClr val="dk1"/>
                </a:solidFill>
                <a:prstDash val="solid"/>
                <a:round/>
                <a:headEnd type="none" w="sm" len="sm"/>
                <a:tailEnd type="none" w="sm" len="sm"/>
              </a:ln>
              <a:no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47" name="Google Shape;247;p34">
            <a:hlinkClick r:id="rId3"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2" name="Google Shape;322;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42" name="Google Shape;2042;p65"/>
          <p:cNvGrpSpPr/>
          <p:nvPr/>
        </p:nvGrpSpPr>
        <p:grpSpPr>
          <a:xfrm>
            <a:off x="7656980" y="2815944"/>
            <a:ext cx="1130500" cy="396105"/>
            <a:chOff x="2271950" y="2722775"/>
            <a:chExt cx="575875" cy="201775"/>
          </a:xfrm>
        </p:grpSpPr>
        <p:sp>
          <p:nvSpPr>
            <p:cNvPr id="2043" name="Google Shape;2043;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8" name="Google Shape;2048;p65"/>
          <p:cNvSpPr/>
          <p:nvPr/>
        </p:nvSpPr>
        <p:spPr>
          <a:xfrm rot="7202534">
            <a:off x="4924494" y="1638493"/>
            <a:ext cx="718775" cy="71510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55" name="Google Shape;2055;p65"/>
          <p:cNvSpPr/>
          <p:nvPr/>
        </p:nvSpPr>
        <p:spPr>
          <a:xfrm>
            <a:off x="7692088" y="4202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65"/>
          <p:cNvGrpSpPr/>
          <p:nvPr/>
        </p:nvGrpSpPr>
        <p:grpSpPr>
          <a:xfrm>
            <a:off x="7497319" y="675229"/>
            <a:ext cx="953591" cy="334099"/>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65"/>
          <p:cNvSpPr/>
          <p:nvPr/>
        </p:nvSpPr>
        <p:spPr>
          <a:xfrm>
            <a:off x="6845813" y="375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5"/>
          <p:cNvSpPr/>
          <p:nvPr/>
        </p:nvSpPr>
        <p:spPr>
          <a:xfrm>
            <a:off x="8149138" y="15571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5"/>
          <p:cNvSpPr/>
          <p:nvPr/>
        </p:nvSpPr>
        <p:spPr>
          <a:xfrm>
            <a:off x="7781900" y="13041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6485678" y="117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5"/>
          <p:cNvSpPr/>
          <p:nvPr/>
        </p:nvSpPr>
        <p:spPr>
          <a:xfrm>
            <a:off x="1452438" y="39768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5"/>
          <p:cNvSpPr/>
          <p:nvPr/>
        </p:nvSpPr>
        <p:spPr>
          <a:xfrm>
            <a:off x="2119088" y="4202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5"/>
          <p:cNvSpPr/>
          <p:nvPr/>
        </p:nvSpPr>
        <p:spPr>
          <a:xfrm rot="-1685758">
            <a:off x="7427116" y="16337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6740226"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5"/>
          <p:cNvSpPr/>
          <p:nvPr/>
        </p:nvSpPr>
        <p:spPr>
          <a:xfrm>
            <a:off x="2943250" y="40166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5"/>
          <p:cNvSpPr/>
          <p:nvPr/>
        </p:nvSpPr>
        <p:spPr>
          <a:xfrm>
            <a:off x="3668426" y="1412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3774013"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5"/>
          <p:cNvSpPr/>
          <p:nvPr/>
        </p:nvSpPr>
        <p:spPr>
          <a:xfrm rot="-1685758">
            <a:off x="4233478" y="13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5"/>
          <p:cNvGrpSpPr/>
          <p:nvPr/>
        </p:nvGrpSpPr>
        <p:grpSpPr>
          <a:xfrm>
            <a:off x="706038" y="312972"/>
            <a:ext cx="140222" cy="140409"/>
            <a:chOff x="2741000" y="199475"/>
            <a:chExt cx="191953" cy="192210"/>
          </a:xfrm>
        </p:grpSpPr>
        <p:sp>
          <p:nvSpPr>
            <p:cNvPr id="2082" name="Google Shape;2082;p6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1" name="Google Shape;2091;p6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7;p62">
            <a:extLst>
              <a:ext uri="{FF2B5EF4-FFF2-40B4-BE49-F238E27FC236}">
                <a16:creationId xmlns:a16="http://schemas.microsoft.com/office/drawing/2014/main" id="{49875E6F-ABDC-8980-CB84-1C3E91989557}"/>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 dirty="0"/>
              <a:t>KPI-3  </a:t>
            </a:r>
            <a:r>
              <a:rPr lang="en-US" dirty="0"/>
              <a:t>Total Pay of Verified &amp; Not Verified</a:t>
            </a:r>
            <a:br>
              <a:rPr lang="en-US" dirty="0"/>
            </a:br>
            <a:endParaRPr dirty="0"/>
          </a:p>
        </p:txBody>
      </p:sp>
      <p:pic>
        <p:nvPicPr>
          <p:cNvPr id="12" name="Picture 11">
            <a:extLst>
              <a:ext uri="{FF2B5EF4-FFF2-40B4-BE49-F238E27FC236}">
                <a16:creationId xmlns:a16="http://schemas.microsoft.com/office/drawing/2014/main" id="{21F8201A-37B5-C2A4-01E9-5AD428BAFF3A}"/>
              </a:ext>
            </a:extLst>
          </p:cNvPr>
          <p:cNvPicPr>
            <a:picLocks noChangeAspect="1"/>
          </p:cNvPicPr>
          <p:nvPr/>
        </p:nvPicPr>
        <p:blipFill>
          <a:blip r:embed="rId4"/>
          <a:stretch>
            <a:fillRect/>
          </a:stretch>
        </p:blipFill>
        <p:spPr>
          <a:xfrm>
            <a:off x="464160" y="999807"/>
            <a:ext cx="2723392" cy="239189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8" name="TextBox 17">
            <a:extLst>
              <a:ext uri="{FF2B5EF4-FFF2-40B4-BE49-F238E27FC236}">
                <a16:creationId xmlns:a16="http://schemas.microsoft.com/office/drawing/2014/main" id="{2291C48F-6B9D-BB64-06BD-23980CF85564}"/>
              </a:ext>
            </a:extLst>
          </p:cNvPr>
          <p:cNvSpPr txBox="1"/>
          <p:nvPr/>
        </p:nvSpPr>
        <p:spPr>
          <a:xfrm>
            <a:off x="4841348" y="1304138"/>
            <a:ext cx="3004021" cy="3170099"/>
          </a:xfrm>
          <a:prstGeom prst="rect">
            <a:avLst/>
          </a:prstGeom>
          <a:noFill/>
        </p:spPr>
        <p:txBody>
          <a:bodyPr wrap="square">
            <a:spAutoFit/>
          </a:bodyPr>
          <a:lstStyle/>
          <a:p>
            <a:r>
              <a:rPr lang="en-US" sz="1250" dirty="0">
                <a:solidFill>
                  <a:schemeClr val="tx1"/>
                </a:solidFill>
                <a:latin typeface="Arimo" panose="020B0604020202020204" charset="0"/>
                <a:ea typeface="Arimo" panose="020B0604020202020204" charset="0"/>
                <a:cs typeface="Arimo" panose="020B0604020202020204" charset="0"/>
              </a:rPr>
              <a:t>With this level, the verification procedure will start. Customers must submit a loan application to the bank. when the bank The application verification process will start collecting data. We may view the total amount paid for various verification statuses in the Donut Chat. </a:t>
            </a:r>
            <a:br>
              <a:rPr lang="en-US" sz="1250" dirty="0">
                <a:solidFill>
                  <a:schemeClr val="tx1"/>
                </a:solidFill>
                <a:latin typeface="Arimo" panose="020B0604020202020204" charset="0"/>
                <a:ea typeface="Arimo" panose="020B0604020202020204" charset="0"/>
                <a:cs typeface="Arimo" panose="020B0604020202020204" charset="0"/>
              </a:rPr>
            </a:br>
            <a:br>
              <a:rPr lang="en-US" sz="1250" dirty="0">
                <a:solidFill>
                  <a:schemeClr val="tx1"/>
                </a:solidFill>
                <a:latin typeface="Arimo" panose="020B0604020202020204" charset="0"/>
                <a:ea typeface="Arimo" panose="020B0604020202020204" charset="0"/>
                <a:cs typeface="Arimo" panose="020B0604020202020204" charset="0"/>
              </a:rPr>
            </a:br>
            <a:r>
              <a:rPr lang="en-US" sz="1250" dirty="0">
                <a:solidFill>
                  <a:schemeClr val="tx1"/>
                </a:solidFill>
                <a:latin typeface="Arimo" panose="020B0604020202020204" charset="0"/>
                <a:ea typeface="Arimo" panose="020B0604020202020204" charset="0"/>
                <a:cs typeface="Arimo" panose="020B0604020202020204" charset="0"/>
              </a:rPr>
              <a:t>Looking at the donut chart, we can see that the verified status has 45.55% of the total payment of 219.89 million, the source verified status has 22.64% of the total payment of 109.27 million, and the not verified status has 31.81% of the total payment of 153.54 million. </a:t>
            </a:r>
            <a:endParaRPr lang="en-IN" sz="1250" dirty="0">
              <a:solidFill>
                <a:schemeClr val="tx1"/>
              </a:solidFill>
              <a:latin typeface="Arimo" panose="020B0604020202020204" charset="0"/>
              <a:ea typeface="Arimo" panose="020B0604020202020204" charset="0"/>
              <a:cs typeface="Arimo" panose="020B0604020202020204" charset="0"/>
            </a:endParaRPr>
          </a:p>
        </p:txBody>
      </p:sp>
      <p:pic>
        <p:nvPicPr>
          <p:cNvPr id="19" name="Picture 18">
            <a:extLst>
              <a:ext uri="{FF2B5EF4-FFF2-40B4-BE49-F238E27FC236}">
                <a16:creationId xmlns:a16="http://schemas.microsoft.com/office/drawing/2014/main" id="{40597DFE-34F9-5AEF-0B3E-A9234985C8D6}"/>
              </a:ext>
            </a:extLst>
          </p:cNvPr>
          <p:cNvPicPr>
            <a:picLocks noChangeAspect="1"/>
          </p:cNvPicPr>
          <p:nvPr/>
        </p:nvPicPr>
        <p:blipFill>
          <a:blip r:embed="rId5"/>
          <a:stretch>
            <a:fillRect/>
          </a:stretch>
        </p:blipFill>
        <p:spPr>
          <a:xfrm>
            <a:off x="1375335" y="2815944"/>
            <a:ext cx="2258082" cy="212057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42" name="Google Shape;2042;p65"/>
          <p:cNvGrpSpPr/>
          <p:nvPr/>
        </p:nvGrpSpPr>
        <p:grpSpPr>
          <a:xfrm>
            <a:off x="7656980" y="2815944"/>
            <a:ext cx="1130500" cy="396105"/>
            <a:chOff x="2271950" y="2722775"/>
            <a:chExt cx="575875" cy="201775"/>
          </a:xfrm>
        </p:grpSpPr>
        <p:sp>
          <p:nvSpPr>
            <p:cNvPr id="2043" name="Google Shape;2043;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8" name="Google Shape;2048;p65"/>
          <p:cNvSpPr/>
          <p:nvPr/>
        </p:nvSpPr>
        <p:spPr>
          <a:xfrm rot="7202534">
            <a:off x="4924494" y="1638493"/>
            <a:ext cx="718775" cy="71510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2055" name="Google Shape;2055;p65"/>
          <p:cNvSpPr/>
          <p:nvPr/>
        </p:nvSpPr>
        <p:spPr>
          <a:xfrm>
            <a:off x="7692088" y="4202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65"/>
          <p:cNvGrpSpPr/>
          <p:nvPr/>
        </p:nvGrpSpPr>
        <p:grpSpPr>
          <a:xfrm>
            <a:off x="7497319" y="675229"/>
            <a:ext cx="953591" cy="334099"/>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65"/>
          <p:cNvSpPr/>
          <p:nvPr/>
        </p:nvSpPr>
        <p:spPr>
          <a:xfrm>
            <a:off x="6845813" y="375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5"/>
          <p:cNvSpPr/>
          <p:nvPr/>
        </p:nvSpPr>
        <p:spPr>
          <a:xfrm>
            <a:off x="8149138" y="15571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5"/>
          <p:cNvSpPr/>
          <p:nvPr/>
        </p:nvSpPr>
        <p:spPr>
          <a:xfrm>
            <a:off x="7781900" y="13041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6485678" y="117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5"/>
          <p:cNvSpPr/>
          <p:nvPr/>
        </p:nvSpPr>
        <p:spPr>
          <a:xfrm>
            <a:off x="1452438" y="39768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5"/>
          <p:cNvSpPr/>
          <p:nvPr/>
        </p:nvSpPr>
        <p:spPr>
          <a:xfrm>
            <a:off x="2119088" y="4202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5"/>
          <p:cNvSpPr/>
          <p:nvPr/>
        </p:nvSpPr>
        <p:spPr>
          <a:xfrm rot="-1685758">
            <a:off x="7427116" y="16337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6740226"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5"/>
          <p:cNvSpPr/>
          <p:nvPr/>
        </p:nvSpPr>
        <p:spPr>
          <a:xfrm>
            <a:off x="2943250" y="40166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5"/>
          <p:cNvSpPr/>
          <p:nvPr/>
        </p:nvSpPr>
        <p:spPr>
          <a:xfrm>
            <a:off x="3668426" y="1412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3774013"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5"/>
          <p:cNvSpPr/>
          <p:nvPr/>
        </p:nvSpPr>
        <p:spPr>
          <a:xfrm rot="-1685758">
            <a:off x="4233478" y="13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5"/>
          <p:cNvGrpSpPr/>
          <p:nvPr/>
        </p:nvGrpSpPr>
        <p:grpSpPr>
          <a:xfrm>
            <a:off x="706038" y="312972"/>
            <a:ext cx="140222" cy="140409"/>
            <a:chOff x="2741000" y="199475"/>
            <a:chExt cx="191953" cy="192210"/>
          </a:xfrm>
        </p:grpSpPr>
        <p:sp>
          <p:nvSpPr>
            <p:cNvPr id="2082" name="Google Shape;2082;p6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1" name="Google Shape;2091;p6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7;p62">
            <a:extLst>
              <a:ext uri="{FF2B5EF4-FFF2-40B4-BE49-F238E27FC236}">
                <a16:creationId xmlns:a16="http://schemas.microsoft.com/office/drawing/2014/main" id="{49875E6F-ABDC-8980-CB84-1C3E91989557}"/>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 dirty="0"/>
              <a:t>KPI-4  </a:t>
            </a:r>
            <a:r>
              <a:rPr lang="en-US" dirty="0"/>
              <a:t>State Wise/ Month Wise Loan Status</a:t>
            </a:r>
            <a:br>
              <a:rPr lang="en-US" dirty="0"/>
            </a:br>
            <a:br>
              <a:rPr lang="en-US" dirty="0"/>
            </a:br>
            <a:endParaRPr dirty="0"/>
          </a:p>
        </p:txBody>
      </p:sp>
      <p:pic>
        <p:nvPicPr>
          <p:cNvPr id="3" name="Picture 2">
            <a:extLst>
              <a:ext uri="{FF2B5EF4-FFF2-40B4-BE49-F238E27FC236}">
                <a16:creationId xmlns:a16="http://schemas.microsoft.com/office/drawing/2014/main" id="{C9010736-9A49-81C1-9ABF-452FC3827CB6}"/>
              </a:ext>
            </a:extLst>
          </p:cNvPr>
          <p:cNvPicPr>
            <a:picLocks noChangeAspect="1"/>
          </p:cNvPicPr>
          <p:nvPr/>
        </p:nvPicPr>
        <p:blipFill>
          <a:blip r:embed="rId4"/>
          <a:stretch>
            <a:fillRect/>
          </a:stretch>
        </p:blipFill>
        <p:spPr>
          <a:xfrm>
            <a:off x="650677" y="1393263"/>
            <a:ext cx="4815757" cy="28716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F2DEE670-81B1-2690-5151-5FF15E81223E}"/>
              </a:ext>
            </a:extLst>
          </p:cNvPr>
          <p:cNvSpPr txBox="1"/>
          <p:nvPr/>
        </p:nvSpPr>
        <p:spPr>
          <a:xfrm>
            <a:off x="5613931" y="1492972"/>
            <a:ext cx="2617427" cy="2246769"/>
          </a:xfrm>
          <a:prstGeom prst="rect">
            <a:avLst/>
          </a:prstGeom>
          <a:noFill/>
        </p:spPr>
        <p:txBody>
          <a:bodyPr wrap="square">
            <a:spAutoFit/>
          </a:bodyPr>
          <a:lstStyle/>
          <a:p>
            <a:r>
              <a:rPr lang="en-US" sz="1400" dirty="0">
                <a:solidFill>
                  <a:schemeClr val="tx1"/>
                </a:solidFill>
                <a:latin typeface="Arimo" panose="020B0604020202020204" charset="0"/>
                <a:ea typeface="Arimo" panose="020B0604020202020204" charset="0"/>
                <a:cs typeface="Arimo" panose="020B0604020202020204" charset="0"/>
              </a:rPr>
              <a:t>The Map on the right displays the number of loans in each state in the USA. As we can see, CA provided loans to customer with loan status count of over 5000 + and ME is the least state provide loan to customers.</a:t>
            </a:r>
            <a:br>
              <a:rPr lang="en-US" sz="1400" dirty="0">
                <a:solidFill>
                  <a:schemeClr val="tx1"/>
                </a:solidFill>
                <a:latin typeface="Arimo" panose="020B0604020202020204" charset="0"/>
                <a:ea typeface="Arimo" panose="020B0604020202020204" charset="0"/>
                <a:cs typeface="Arimo" panose="020B0604020202020204" charset="0"/>
              </a:rPr>
            </a:br>
            <a:br>
              <a:rPr lang="en-US" sz="1400" dirty="0">
                <a:solidFill>
                  <a:schemeClr val="tx1"/>
                </a:solidFill>
                <a:latin typeface="Arimo" panose="020B0604020202020204" charset="0"/>
                <a:ea typeface="Arimo" panose="020B0604020202020204" charset="0"/>
                <a:cs typeface="Arimo" panose="020B0604020202020204" charset="0"/>
              </a:rPr>
            </a:br>
            <a:endParaRPr lang="en-US" sz="1400" dirty="0">
              <a:solidFill>
                <a:schemeClr val="tx1"/>
              </a:solidFill>
              <a:latin typeface="Arimo" panose="020B0604020202020204" charset="0"/>
              <a:ea typeface="Arimo" panose="020B0604020202020204" charset="0"/>
              <a:cs typeface="Arimo" panose="020B0604020202020204" charset="0"/>
            </a:endParaRPr>
          </a:p>
        </p:txBody>
      </p:sp>
      <p:pic>
        <p:nvPicPr>
          <p:cNvPr id="8" name="Picture 7">
            <a:extLst>
              <a:ext uri="{FF2B5EF4-FFF2-40B4-BE49-F238E27FC236}">
                <a16:creationId xmlns:a16="http://schemas.microsoft.com/office/drawing/2014/main" id="{FE0BB1F7-C886-29DE-51BD-1473D65BAE56}"/>
              </a:ext>
            </a:extLst>
          </p:cNvPr>
          <p:cNvPicPr>
            <a:picLocks noChangeAspect="1"/>
          </p:cNvPicPr>
          <p:nvPr/>
        </p:nvPicPr>
        <p:blipFill>
          <a:blip r:embed="rId5"/>
          <a:stretch>
            <a:fillRect/>
          </a:stretch>
        </p:blipFill>
        <p:spPr>
          <a:xfrm>
            <a:off x="4168863" y="3378940"/>
            <a:ext cx="3392014" cy="1024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36517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42" name="Google Shape;2042;p65"/>
          <p:cNvGrpSpPr/>
          <p:nvPr/>
        </p:nvGrpSpPr>
        <p:grpSpPr>
          <a:xfrm>
            <a:off x="7656980" y="2815944"/>
            <a:ext cx="1130500" cy="396105"/>
            <a:chOff x="2271950" y="2722775"/>
            <a:chExt cx="575875" cy="201775"/>
          </a:xfrm>
        </p:grpSpPr>
        <p:sp>
          <p:nvSpPr>
            <p:cNvPr id="2043" name="Google Shape;2043;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8" name="Google Shape;2048;p65"/>
          <p:cNvSpPr/>
          <p:nvPr/>
        </p:nvSpPr>
        <p:spPr>
          <a:xfrm rot="7202534">
            <a:off x="4924494" y="1638493"/>
            <a:ext cx="718775" cy="71510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55" name="Google Shape;2055;p65"/>
          <p:cNvSpPr/>
          <p:nvPr/>
        </p:nvSpPr>
        <p:spPr>
          <a:xfrm>
            <a:off x="7692088" y="4202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65"/>
          <p:cNvGrpSpPr/>
          <p:nvPr/>
        </p:nvGrpSpPr>
        <p:grpSpPr>
          <a:xfrm>
            <a:off x="7497319" y="675229"/>
            <a:ext cx="953591" cy="334099"/>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65"/>
          <p:cNvSpPr/>
          <p:nvPr/>
        </p:nvSpPr>
        <p:spPr>
          <a:xfrm>
            <a:off x="6845813" y="375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5"/>
          <p:cNvSpPr/>
          <p:nvPr/>
        </p:nvSpPr>
        <p:spPr>
          <a:xfrm>
            <a:off x="8149138" y="15571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5"/>
          <p:cNvSpPr/>
          <p:nvPr/>
        </p:nvSpPr>
        <p:spPr>
          <a:xfrm>
            <a:off x="7781900" y="13041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6485678" y="117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5"/>
          <p:cNvSpPr/>
          <p:nvPr/>
        </p:nvSpPr>
        <p:spPr>
          <a:xfrm>
            <a:off x="1452438" y="39768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5"/>
          <p:cNvSpPr/>
          <p:nvPr/>
        </p:nvSpPr>
        <p:spPr>
          <a:xfrm>
            <a:off x="2119088" y="4202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5"/>
          <p:cNvSpPr/>
          <p:nvPr/>
        </p:nvSpPr>
        <p:spPr>
          <a:xfrm rot="-1685758">
            <a:off x="7427116" y="16337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6740226"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5"/>
          <p:cNvSpPr/>
          <p:nvPr/>
        </p:nvSpPr>
        <p:spPr>
          <a:xfrm>
            <a:off x="2943250" y="40166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5"/>
          <p:cNvSpPr/>
          <p:nvPr/>
        </p:nvSpPr>
        <p:spPr>
          <a:xfrm>
            <a:off x="3668426" y="1412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3774013"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5"/>
          <p:cNvSpPr/>
          <p:nvPr/>
        </p:nvSpPr>
        <p:spPr>
          <a:xfrm rot="-1685758">
            <a:off x="4233478" y="13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5"/>
          <p:cNvGrpSpPr/>
          <p:nvPr/>
        </p:nvGrpSpPr>
        <p:grpSpPr>
          <a:xfrm>
            <a:off x="706038" y="312972"/>
            <a:ext cx="140222" cy="140409"/>
            <a:chOff x="2741000" y="199475"/>
            <a:chExt cx="191953" cy="192210"/>
          </a:xfrm>
        </p:grpSpPr>
        <p:sp>
          <p:nvSpPr>
            <p:cNvPr id="2082" name="Google Shape;2082;p6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1" name="Google Shape;2091;p6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7;p62">
            <a:extLst>
              <a:ext uri="{FF2B5EF4-FFF2-40B4-BE49-F238E27FC236}">
                <a16:creationId xmlns:a16="http://schemas.microsoft.com/office/drawing/2014/main" id="{49875E6F-ABDC-8980-CB84-1C3E91989557}"/>
              </a:ext>
            </a:extLst>
          </p:cNvPr>
          <p:cNvSpPr txBox="1">
            <a:spLocks noGrp="1"/>
          </p:cNvSpPr>
          <p:nvPr>
            <p:ph type="title"/>
          </p:nvPr>
        </p:nvSpPr>
        <p:spPr>
          <a:xfrm>
            <a:off x="714300" y="553450"/>
            <a:ext cx="8002312" cy="605700"/>
          </a:xfrm>
          <a:prstGeom prst="rect">
            <a:avLst/>
          </a:prstGeom>
        </p:spPr>
        <p:txBody>
          <a:bodyPr spcFirstLastPara="1" wrap="square" lIns="91425" tIns="91425" rIns="91425" bIns="91425" anchor="t" anchorCtr="0">
            <a:noAutofit/>
          </a:bodyPr>
          <a:lstStyle/>
          <a:p>
            <a:r>
              <a:rPr lang="en" dirty="0"/>
              <a:t>KPI-5  </a:t>
            </a:r>
            <a:r>
              <a:rPr lang="en-US" dirty="0"/>
              <a:t>Home Ownership wise Last Payment Date</a:t>
            </a:r>
            <a:br>
              <a:rPr lang="en-US" dirty="0"/>
            </a:br>
            <a:br>
              <a:rPr lang="en-US" dirty="0"/>
            </a:br>
            <a:br>
              <a:rPr lang="en-US" dirty="0"/>
            </a:br>
            <a:endParaRPr dirty="0"/>
          </a:p>
        </p:txBody>
      </p:sp>
      <p:pic>
        <p:nvPicPr>
          <p:cNvPr id="12" name="Picture 11">
            <a:extLst>
              <a:ext uri="{FF2B5EF4-FFF2-40B4-BE49-F238E27FC236}">
                <a16:creationId xmlns:a16="http://schemas.microsoft.com/office/drawing/2014/main" id="{3AC72390-AD1E-9F45-96F0-494BAF07C8F2}"/>
              </a:ext>
            </a:extLst>
          </p:cNvPr>
          <p:cNvPicPr>
            <a:picLocks noChangeAspect="1"/>
          </p:cNvPicPr>
          <p:nvPr/>
        </p:nvPicPr>
        <p:blipFill>
          <a:blip r:embed="rId4"/>
          <a:stretch>
            <a:fillRect/>
          </a:stretch>
        </p:blipFill>
        <p:spPr>
          <a:xfrm>
            <a:off x="142720" y="1636810"/>
            <a:ext cx="4278717" cy="26720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a:extLst>
              <a:ext uri="{FF2B5EF4-FFF2-40B4-BE49-F238E27FC236}">
                <a16:creationId xmlns:a16="http://schemas.microsoft.com/office/drawing/2014/main" id="{BFD7CE79-FD8F-85FC-C787-26B35043ACAE}"/>
              </a:ext>
            </a:extLst>
          </p:cNvPr>
          <p:cNvSpPr txBox="1"/>
          <p:nvPr/>
        </p:nvSpPr>
        <p:spPr>
          <a:xfrm>
            <a:off x="4757763" y="2203198"/>
            <a:ext cx="2649308" cy="1823576"/>
          </a:xfrm>
          <a:prstGeom prst="rect">
            <a:avLst/>
          </a:prstGeom>
          <a:noFill/>
        </p:spPr>
        <p:txBody>
          <a:bodyPr wrap="square">
            <a:spAutoFit/>
          </a:bodyPr>
          <a:lstStyle/>
          <a:p>
            <a:r>
              <a:rPr lang="en-US" sz="1250" dirty="0">
                <a:solidFill>
                  <a:schemeClr val="tx1"/>
                </a:solidFill>
                <a:latin typeface="Arimo" panose="020B0604020202020204" charset="0"/>
                <a:ea typeface="Arimo" panose="020B0604020202020204" charset="0"/>
                <a:cs typeface="Arimo" panose="020B0604020202020204" charset="0"/>
              </a:rPr>
              <a:t>The Area Chart shows, Home ownership and the amount paid for each year.</a:t>
            </a:r>
            <a:br>
              <a:rPr lang="en-US" sz="1250" dirty="0">
                <a:solidFill>
                  <a:schemeClr val="tx1"/>
                </a:solidFill>
                <a:latin typeface="Arimo" panose="020B0604020202020204" charset="0"/>
                <a:ea typeface="Arimo" panose="020B0604020202020204" charset="0"/>
                <a:cs typeface="Arimo" panose="020B0604020202020204" charset="0"/>
              </a:rPr>
            </a:br>
            <a:br>
              <a:rPr lang="en-US" sz="1250" dirty="0">
                <a:solidFill>
                  <a:schemeClr val="tx1"/>
                </a:solidFill>
                <a:latin typeface="Arimo" panose="020B0604020202020204" charset="0"/>
                <a:ea typeface="Arimo" panose="020B0604020202020204" charset="0"/>
                <a:cs typeface="Arimo" panose="020B0604020202020204" charset="0"/>
              </a:rPr>
            </a:br>
            <a:r>
              <a:rPr lang="en-US" sz="1250" dirty="0">
                <a:solidFill>
                  <a:schemeClr val="tx1"/>
                </a:solidFill>
                <a:latin typeface="Arimo" panose="020B0604020202020204" charset="0"/>
                <a:ea typeface="Arimo" panose="020B0604020202020204" charset="0"/>
                <a:cs typeface="Arimo" panose="020B0604020202020204" charset="0"/>
              </a:rPr>
              <a:t>Maximum Amount Paid by Mortgage home ownership in 2012 with amount of 15.6 M</a:t>
            </a:r>
            <a:br>
              <a:rPr lang="en-US" sz="1250" dirty="0">
                <a:solidFill>
                  <a:schemeClr val="tx1"/>
                </a:solidFill>
                <a:latin typeface="Arimo" panose="020B0604020202020204" charset="0"/>
                <a:ea typeface="Arimo" panose="020B0604020202020204" charset="0"/>
                <a:cs typeface="Arimo" panose="020B0604020202020204" charset="0"/>
              </a:rPr>
            </a:br>
            <a:br>
              <a:rPr lang="en-US" sz="1250" dirty="0">
                <a:solidFill>
                  <a:schemeClr val="tx1"/>
                </a:solidFill>
                <a:latin typeface="Arimo" panose="020B0604020202020204" charset="0"/>
                <a:ea typeface="Arimo" panose="020B0604020202020204" charset="0"/>
                <a:cs typeface="Arimo" panose="020B0604020202020204" charset="0"/>
              </a:rPr>
            </a:br>
            <a:endParaRPr lang="en-IN" sz="1250" dirty="0">
              <a:solidFill>
                <a:schemeClr val="tx1"/>
              </a:solidFill>
              <a:latin typeface="Arimo" panose="020B0604020202020204" charset="0"/>
              <a:ea typeface="Arimo" panose="020B0604020202020204" charset="0"/>
              <a:cs typeface="Arimo" panose="020B0604020202020204" charset="0"/>
            </a:endParaRPr>
          </a:p>
        </p:txBody>
      </p:sp>
    </p:spTree>
    <p:extLst>
      <p:ext uri="{BB962C8B-B14F-4D97-AF65-F5344CB8AC3E}">
        <p14:creationId xmlns:p14="http://schemas.microsoft.com/office/powerpoint/2010/main" val="1812856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grpSp>
        <p:nvGrpSpPr>
          <p:cNvPr id="2042" name="Google Shape;2042;p65"/>
          <p:cNvGrpSpPr/>
          <p:nvPr/>
        </p:nvGrpSpPr>
        <p:grpSpPr>
          <a:xfrm>
            <a:off x="7656980" y="2815944"/>
            <a:ext cx="1130500" cy="396105"/>
            <a:chOff x="2271950" y="2722775"/>
            <a:chExt cx="575875" cy="201775"/>
          </a:xfrm>
        </p:grpSpPr>
        <p:sp>
          <p:nvSpPr>
            <p:cNvPr id="2043" name="Google Shape;2043;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8" name="Google Shape;2048;p65"/>
          <p:cNvSpPr/>
          <p:nvPr/>
        </p:nvSpPr>
        <p:spPr>
          <a:xfrm rot="7202534">
            <a:off x="4924494" y="1638493"/>
            <a:ext cx="718775" cy="715108"/>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55" name="Google Shape;2055;p65"/>
          <p:cNvSpPr/>
          <p:nvPr/>
        </p:nvSpPr>
        <p:spPr>
          <a:xfrm>
            <a:off x="7692088" y="4202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65"/>
          <p:cNvGrpSpPr/>
          <p:nvPr/>
        </p:nvGrpSpPr>
        <p:grpSpPr>
          <a:xfrm>
            <a:off x="7497319" y="675229"/>
            <a:ext cx="953591" cy="334099"/>
            <a:chOff x="2271950" y="2722775"/>
            <a:chExt cx="575875" cy="201775"/>
          </a:xfrm>
        </p:grpSpPr>
        <p:sp>
          <p:nvSpPr>
            <p:cNvPr id="2057" name="Google Shape;2057;p6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62" name="Google Shape;2062;p65"/>
          <p:cNvSpPr/>
          <p:nvPr/>
        </p:nvSpPr>
        <p:spPr>
          <a:xfrm>
            <a:off x="6845813" y="375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5"/>
          <p:cNvSpPr/>
          <p:nvPr/>
        </p:nvSpPr>
        <p:spPr>
          <a:xfrm>
            <a:off x="8149138" y="15571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5"/>
          <p:cNvSpPr/>
          <p:nvPr/>
        </p:nvSpPr>
        <p:spPr>
          <a:xfrm>
            <a:off x="7781900" y="13041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6485678" y="117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5"/>
          <p:cNvSpPr/>
          <p:nvPr/>
        </p:nvSpPr>
        <p:spPr>
          <a:xfrm>
            <a:off x="1452438" y="39768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5"/>
          <p:cNvSpPr/>
          <p:nvPr/>
        </p:nvSpPr>
        <p:spPr>
          <a:xfrm>
            <a:off x="2119088" y="4202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5"/>
          <p:cNvSpPr/>
          <p:nvPr/>
        </p:nvSpPr>
        <p:spPr>
          <a:xfrm rot="-1685758">
            <a:off x="7427116" y="16337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6740226"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5"/>
          <p:cNvSpPr/>
          <p:nvPr/>
        </p:nvSpPr>
        <p:spPr>
          <a:xfrm>
            <a:off x="2943250" y="40166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5"/>
          <p:cNvSpPr/>
          <p:nvPr/>
        </p:nvSpPr>
        <p:spPr>
          <a:xfrm>
            <a:off x="3668426" y="1412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3774013"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5"/>
          <p:cNvSpPr/>
          <p:nvPr/>
        </p:nvSpPr>
        <p:spPr>
          <a:xfrm rot="-1685758">
            <a:off x="4233478" y="13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5"/>
          <p:cNvGrpSpPr/>
          <p:nvPr/>
        </p:nvGrpSpPr>
        <p:grpSpPr>
          <a:xfrm>
            <a:off x="706038" y="312972"/>
            <a:ext cx="140222" cy="140409"/>
            <a:chOff x="2741000" y="199475"/>
            <a:chExt cx="191953" cy="192210"/>
          </a:xfrm>
        </p:grpSpPr>
        <p:sp>
          <p:nvSpPr>
            <p:cNvPr id="2082" name="Google Shape;2082;p6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1" name="Google Shape;2091;p6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07;p62">
            <a:extLst>
              <a:ext uri="{FF2B5EF4-FFF2-40B4-BE49-F238E27FC236}">
                <a16:creationId xmlns:a16="http://schemas.microsoft.com/office/drawing/2014/main" id="{49875E6F-ABDC-8980-CB84-1C3E91989557}"/>
              </a:ext>
            </a:extLst>
          </p:cNvPr>
          <p:cNvSpPr txBox="1">
            <a:spLocks noGrp="1"/>
          </p:cNvSpPr>
          <p:nvPr>
            <p:ph type="title"/>
          </p:nvPr>
        </p:nvSpPr>
        <p:spPr>
          <a:xfrm>
            <a:off x="714300" y="553450"/>
            <a:ext cx="8002312" cy="605700"/>
          </a:xfrm>
          <a:prstGeom prst="rect">
            <a:avLst/>
          </a:prstGeom>
        </p:spPr>
        <p:txBody>
          <a:bodyPr spcFirstLastPara="1" wrap="square" lIns="91425" tIns="91425" rIns="91425" bIns="91425" anchor="t" anchorCtr="0">
            <a:noAutofit/>
          </a:bodyPr>
          <a:lstStyle/>
          <a:p>
            <a:r>
              <a:rPr lang="en" dirty="0"/>
              <a:t>KPI-5  </a:t>
            </a:r>
            <a:r>
              <a:rPr lang="en-US" dirty="0"/>
              <a:t>Home Ownership wise Last Payment Date</a:t>
            </a:r>
            <a:br>
              <a:rPr lang="en-US" dirty="0"/>
            </a:br>
            <a:br>
              <a:rPr lang="en-US" dirty="0"/>
            </a:br>
            <a:br>
              <a:rPr lang="en-US" dirty="0"/>
            </a:br>
            <a:endParaRPr dirty="0"/>
          </a:p>
        </p:txBody>
      </p:sp>
      <p:sp>
        <p:nvSpPr>
          <p:cNvPr id="13" name="TextBox 12">
            <a:extLst>
              <a:ext uri="{FF2B5EF4-FFF2-40B4-BE49-F238E27FC236}">
                <a16:creationId xmlns:a16="http://schemas.microsoft.com/office/drawing/2014/main" id="{BFD7CE79-FD8F-85FC-C787-26B35043ACAE}"/>
              </a:ext>
            </a:extLst>
          </p:cNvPr>
          <p:cNvSpPr txBox="1"/>
          <p:nvPr/>
        </p:nvSpPr>
        <p:spPr>
          <a:xfrm>
            <a:off x="4790459" y="1389968"/>
            <a:ext cx="3099267" cy="2208297"/>
          </a:xfrm>
          <a:prstGeom prst="rect">
            <a:avLst/>
          </a:prstGeom>
          <a:noFill/>
        </p:spPr>
        <p:txBody>
          <a:bodyPr wrap="square">
            <a:spAutoFit/>
          </a:bodyPr>
          <a:lstStyle/>
          <a:p>
            <a:r>
              <a:rPr lang="en-US" sz="1250" dirty="0">
                <a:solidFill>
                  <a:schemeClr val="tx1"/>
                </a:solidFill>
                <a:latin typeface="Arimo" panose="020B0604020202020204" charset="0"/>
                <a:ea typeface="Arimo" panose="020B0604020202020204" charset="0"/>
                <a:cs typeface="Arimo" panose="020B0604020202020204" charset="0"/>
              </a:rPr>
              <a:t>The report comes to the conclusion that many of the Customers are about to pay back the loan balance for their specific house ownership.</a:t>
            </a:r>
            <a:br>
              <a:rPr lang="en-US" sz="1250" dirty="0">
                <a:solidFill>
                  <a:schemeClr val="tx1"/>
                </a:solidFill>
                <a:latin typeface="Arimo" panose="020B0604020202020204" charset="0"/>
                <a:ea typeface="Arimo" panose="020B0604020202020204" charset="0"/>
                <a:cs typeface="Arimo" panose="020B0604020202020204" charset="0"/>
              </a:rPr>
            </a:br>
            <a:br>
              <a:rPr lang="en-US" sz="1250" dirty="0">
                <a:solidFill>
                  <a:schemeClr val="tx1"/>
                </a:solidFill>
                <a:latin typeface="Arimo" panose="020B0604020202020204" charset="0"/>
                <a:ea typeface="Arimo" panose="020B0604020202020204" charset="0"/>
                <a:cs typeface="Arimo" panose="020B0604020202020204" charset="0"/>
              </a:rPr>
            </a:br>
            <a:r>
              <a:rPr lang="en-US" sz="1250" dirty="0">
                <a:solidFill>
                  <a:schemeClr val="tx1"/>
                </a:solidFill>
                <a:latin typeface="Arimo" panose="020B0604020202020204" charset="0"/>
                <a:ea typeface="Arimo" panose="020B0604020202020204" charset="0"/>
                <a:cs typeface="Arimo" panose="020B0604020202020204" charset="0"/>
              </a:rPr>
              <a:t>With the exception of NONE and OTHERS, home owners have taken out the most loans for debt consolidation. Thus, the highest amount lately paid was on a mortgage, followed by rent and own.</a:t>
            </a:r>
            <a:endParaRPr lang="en-IN" sz="1250" dirty="0">
              <a:solidFill>
                <a:schemeClr val="tx1"/>
              </a:solidFill>
              <a:latin typeface="Arimo" panose="020B0604020202020204" charset="0"/>
              <a:ea typeface="Arimo" panose="020B0604020202020204" charset="0"/>
              <a:cs typeface="Arimo" panose="020B0604020202020204" charset="0"/>
            </a:endParaRPr>
          </a:p>
        </p:txBody>
      </p:sp>
      <p:pic>
        <p:nvPicPr>
          <p:cNvPr id="15" name="Picture 14">
            <a:extLst>
              <a:ext uri="{FF2B5EF4-FFF2-40B4-BE49-F238E27FC236}">
                <a16:creationId xmlns:a16="http://schemas.microsoft.com/office/drawing/2014/main" id="{0E7A70FA-EBAD-825F-A5AF-36355A0B14E8}"/>
              </a:ext>
            </a:extLst>
          </p:cNvPr>
          <p:cNvPicPr>
            <a:picLocks noChangeAspect="1"/>
          </p:cNvPicPr>
          <p:nvPr/>
        </p:nvPicPr>
        <p:blipFill>
          <a:blip r:embed="rId4"/>
          <a:stretch>
            <a:fillRect/>
          </a:stretch>
        </p:blipFill>
        <p:spPr>
          <a:xfrm>
            <a:off x="261495" y="1704430"/>
            <a:ext cx="4257675" cy="2286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8252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52" name="Google Shape;2052;p6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55" name="Google Shape;2055;p65"/>
          <p:cNvSpPr/>
          <p:nvPr/>
        </p:nvSpPr>
        <p:spPr>
          <a:xfrm>
            <a:off x="7692088" y="4202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5"/>
          <p:cNvSpPr/>
          <p:nvPr/>
        </p:nvSpPr>
        <p:spPr>
          <a:xfrm>
            <a:off x="6845813" y="37593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5"/>
          <p:cNvSpPr/>
          <p:nvPr/>
        </p:nvSpPr>
        <p:spPr>
          <a:xfrm>
            <a:off x="8149138" y="1557185"/>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5"/>
          <p:cNvSpPr/>
          <p:nvPr/>
        </p:nvSpPr>
        <p:spPr>
          <a:xfrm rot="-1685758">
            <a:off x="6485678" y="1174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5"/>
          <p:cNvSpPr/>
          <p:nvPr/>
        </p:nvSpPr>
        <p:spPr>
          <a:xfrm>
            <a:off x="1452438" y="397684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5"/>
          <p:cNvSpPr/>
          <p:nvPr/>
        </p:nvSpPr>
        <p:spPr>
          <a:xfrm>
            <a:off x="2119088" y="4202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65"/>
          <p:cNvSpPr/>
          <p:nvPr/>
        </p:nvSpPr>
        <p:spPr>
          <a:xfrm rot="-1685758">
            <a:off x="7427116" y="16337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5"/>
          <p:cNvSpPr/>
          <p:nvPr/>
        </p:nvSpPr>
        <p:spPr>
          <a:xfrm>
            <a:off x="6740226" y="949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5"/>
          <p:cNvSpPr/>
          <p:nvPr/>
        </p:nvSpPr>
        <p:spPr>
          <a:xfrm>
            <a:off x="2943250" y="40166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5"/>
          <p:cNvSpPr/>
          <p:nvPr/>
        </p:nvSpPr>
        <p:spPr>
          <a:xfrm>
            <a:off x="3668426" y="14126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5"/>
          <p:cNvSpPr/>
          <p:nvPr/>
        </p:nvSpPr>
        <p:spPr>
          <a:xfrm>
            <a:off x="3774013" y="901494"/>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5"/>
          <p:cNvSpPr/>
          <p:nvPr/>
        </p:nvSpPr>
        <p:spPr>
          <a:xfrm rot="-1685758">
            <a:off x="4233478" y="1314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81" name="Google Shape;2081;p65"/>
          <p:cNvGrpSpPr/>
          <p:nvPr/>
        </p:nvGrpSpPr>
        <p:grpSpPr>
          <a:xfrm>
            <a:off x="706038" y="312972"/>
            <a:ext cx="140222" cy="140409"/>
            <a:chOff x="2741000" y="199475"/>
            <a:chExt cx="191953" cy="192210"/>
          </a:xfrm>
        </p:grpSpPr>
        <p:sp>
          <p:nvSpPr>
            <p:cNvPr id="2082" name="Google Shape;2082;p6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1" name="Google Shape;2091;p6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267;p68">
            <a:extLst>
              <a:ext uri="{FF2B5EF4-FFF2-40B4-BE49-F238E27FC236}">
                <a16:creationId xmlns:a16="http://schemas.microsoft.com/office/drawing/2014/main" id="{E3C6D5FC-AA53-53D8-9226-878BAC9623B2}"/>
              </a:ext>
            </a:extLst>
          </p:cNvPr>
          <p:cNvSpPr txBox="1">
            <a:spLocks noGrp="1"/>
          </p:cNvSpPr>
          <p:nvPr>
            <p:ph type="title"/>
          </p:nvPr>
        </p:nvSpPr>
        <p:spPr>
          <a:xfrm>
            <a:off x="712854" y="902630"/>
            <a:ext cx="4676446"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dirty="0"/>
              <a:t>Thank You</a:t>
            </a:r>
            <a:endParaRPr sz="6600" dirty="0"/>
          </a:p>
        </p:txBody>
      </p:sp>
      <p:grpSp>
        <p:nvGrpSpPr>
          <p:cNvPr id="5" name="Google Shape;2274;p68">
            <a:extLst>
              <a:ext uri="{FF2B5EF4-FFF2-40B4-BE49-F238E27FC236}">
                <a16:creationId xmlns:a16="http://schemas.microsoft.com/office/drawing/2014/main" id="{EB0ECAEA-A989-3FCC-BAFE-942EB9602A55}"/>
              </a:ext>
            </a:extLst>
          </p:cNvPr>
          <p:cNvGrpSpPr/>
          <p:nvPr/>
        </p:nvGrpSpPr>
        <p:grpSpPr>
          <a:xfrm>
            <a:off x="4779462" y="620929"/>
            <a:ext cx="3369676" cy="3605166"/>
            <a:chOff x="5419191" y="718476"/>
            <a:chExt cx="3369676" cy="3605166"/>
          </a:xfrm>
        </p:grpSpPr>
        <p:grpSp>
          <p:nvGrpSpPr>
            <p:cNvPr id="7" name="Google Shape;2275;p68">
              <a:extLst>
                <a:ext uri="{FF2B5EF4-FFF2-40B4-BE49-F238E27FC236}">
                  <a16:creationId xmlns:a16="http://schemas.microsoft.com/office/drawing/2014/main" id="{1A76233E-14D1-7B12-CFEA-E13D19D2655B}"/>
                </a:ext>
              </a:extLst>
            </p:cNvPr>
            <p:cNvGrpSpPr/>
            <p:nvPr/>
          </p:nvGrpSpPr>
          <p:grpSpPr>
            <a:xfrm flipH="1">
              <a:off x="7684431" y="3475491"/>
              <a:ext cx="953591" cy="334099"/>
              <a:chOff x="2271950" y="2722775"/>
              <a:chExt cx="575875" cy="201775"/>
            </a:xfrm>
          </p:grpSpPr>
          <p:sp>
            <p:nvSpPr>
              <p:cNvPr id="42" name="Google Shape;2276;p68">
                <a:extLst>
                  <a:ext uri="{FF2B5EF4-FFF2-40B4-BE49-F238E27FC236}">
                    <a16:creationId xmlns:a16="http://schemas.microsoft.com/office/drawing/2014/main" id="{C3450D0A-653B-C1A4-74A8-97A0325CFA70}"/>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277;p68">
                <a:extLst>
                  <a:ext uri="{FF2B5EF4-FFF2-40B4-BE49-F238E27FC236}">
                    <a16:creationId xmlns:a16="http://schemas.microsoft.com/office/drawing/2014/main" id="{1AA45DA6-1727-0CA7-B2D7-AB658FEEDD51}"/>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8;p68">
                <a:extLst>
                  <a:ext uri="{FF2B5EF4-FFF2-40B4-BE49-F238E27FC236}">
                    <a16:creationId xmlns:a16="http://schemas.microsoft.com/office/drawing/2014/main" id="{ADBA070D-3E00-98FB-5275-41104CDDD86A}"/>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9;p68">
                <a:extLst>
                  <a:ext uri="{FF2B5EF4-FFF2-40B4-BE49-F238E27FC236}">
                    <a16:creationId xmlns:a16="http://schemas.microsoft.com/office/drawing/2014/main" id="{59CD091E-C416-99C3-6788-C11559F559FE}"/>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80;p68">
                <a:extLst>
                  <a:ext uri="{FF2B5EF4-FFF2-40B4-BE49-F238E27FC236}">
                    <a16:creationId xmlns:a16="http://schemas.microsoft.com/office/drawing/2014/main" id="{CECF5010-A90B-4A80-E145-475CE714FCAC}"/>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281;p68">
              <a:extLst>
                <a:ext uri="{FF2B5EF4-FFF2-40B4-BE49-F238E27FC236}">
                  <a16:creationId xmlns:a16="http://schemas.microsoft.com/office/drawing/2014/main" id="{66849BDA-818C-E453-6BE3-942424A03BE2}"/>
                </a:ext>
              </a:extLst>
            </p:cNvPr>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282;p68">
              <a:extLst>
                <a:ext uri="{FF2B5EF4-FFF2-40B4-BE49-F238E27FC236}">
                  <a16:creationId xmlns:a16="http://schemas.microsoft.com/office/drawing/2014/main" id="{1A08A179-3E52-E6D3-0379-F82777081055}"/>
                </a:ext>
              </a:extLst>
            </p:cNvPr>
            <p:cNvGrpSpPr/>
            <p:nvPr/>
          </p:nvGrpSpPr>
          <p:grpSpPr>
            <a:xfrm flipH="1">
              <a:off x="5419191" y="1974291"/>
              <a:ext cx="858975" cy="300968"/>
              <a:chOff x="2271950" y="2722775"/>
              <a:chExt cx="575875" cy="201775"/>
            </a:xfrm>
          </p:grpSpPr>
          <p:sp>
            <p:nvSpPr>
              <p:cNvPr id="37" name="Google Shape;2283;p68">
                <a:extLst>
                  <a:ext uri="{FF2B5EF4-FFF2-40B4-BE49-F238E27FC236}">
                    <a16:creationId xmlns:a16="http://schemas.microsoft.com/office/drawing/2014/main" id="{05028A52-BB06-CB30-53E5-7FB49D00EEEA}"/>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84;p68">
                <a:extLst>
                  <a:ext uri="{FF2B5EF4-FFF2-40B4-BE49-F238E27FC236}">
                    <a16:creationId xmlns:a16="http://schemas.microsoft.com/office/drawing/2014/main" id="{FF3A128D-E3B5-B10C-8813-9C5A4778FE2B}"/>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5;p68">
                <a:extLst>
                  <a:ext uri="{FF2B5EF4-FFF2-40B4-BE49-F238E27FC236}">
                    <a16:creationId xmlns:a16="http://schemas.microsoft.com/office/drawing/2014/main" id="{9ED27EAB-BCE0-3C19-58AA-6AAC466DDD2C}"/>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86;p68">
                <a:extLst>
                  <a:ext uri="{FF2B5EF4-FFF2-40B4-BE49-F238E27FC236}">
                    <a16:creationId xmlns:a16="http://schemas.microsoft.com/office/drawing/2014/main" id="{993A19E7-7A29-4C6A-AE9E-F84D603591E2}"/>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87;p68">
                <a:extLst>
                  <a:ext uri="{FF2B5EF4-FFF2-40B4-BE49-F238E27FC236}">
                    <a16:creationId xmlns:a16="http://schemas.microsoft.com/office/drawing/2014/main" id="{012C9785-235A-48F6-53A7-055FE83D6CCF}"/>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288;p68">
              <a:extLst>
                <a:ext uri="{FF2B5EF4-FFF2-40B4-BE49-F238E27FC236}">
                  <a16:creationId xmlns:a16="http://schemas.microsoft.com/office/drawing/2014/main" id="{C2397F0F-BC9C-C70E-5CA2-3D505512A359}"/>
                </a:ext>
              </a:extLst>
            </p:cNvPr>
            <p:cNvGrpSpPr/>
            <p:nvPr/>
          </p:nvGrpSpPr>
          <p:grpSpPr>
            <a:xfrm>
              <a:off x="7039690" y="2776447"/>
              <a:ext cx="1068760" cy="1547196"/>
              <a:chOff x="-1602050" y="2114015"/>
              <a:chExt cx="1213397" cy="1756580"/>
            </a:xfrm>
          </p:grpSpPr>
          <p:sp>
            <p:nvSpPr>
              <p:cNvPr id="31" name="Google Shape;2289;p68">
                <a:extLst>
                  <a:ext uri="{FF2B5EF4-FFF2-40B4-BE49-F238E27FC236}">
                    <a16:creationId xmlns:a16="http://schemas.microsoft.com/office/drawing/2014/main" id="{665EEC09-59AF-C2D8-450D-C001155C14CE}"/>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290;p68">
                <a:extLst>
                  <a:ext uri="{FF2B5EF4-FFF2-40B4-BE49-F238E27FC236}">
                    <a16:creationId xmlns:a16="http://schemas.microsoft.com/office/drawing/2014/main" id="{D157C409-036D-BCA4-39E1-BFED14877828}"/>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1;p68">
                <a:extLst>
                  <a:ext uri="{FF2B5EF4-FFF2-40B4-BE49-F238E27FC236}">
                    <a16:creationId xmlns:a16="http://schemas.microsoft.com/office/drawing/2014/main" id="{C83CC789-4B2A-72BE-914D-BAF302A66E8D}"/>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2;p68">
                <a:extLst>
                  <a:ext uri="{FF2B5EF4-FFF2-40B4-BE49-F238E27FC236}">
                    <a16:creationId xmlns:a16="http://schemas.microsoft.com/office/drawing/2014/main" id="{1EB8C3D9-3033-1C38-E0C2-CE070818D5FE}"/>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3;p68">
                <a:extLst>
                  <a:ext uri="{FF2B5EF4-FFF2-40B4-BE49-F238E27FC236}">
                    <a16:creationId xmlns:a16="http://schemas.microsoft.com/office/drawing/2014/main" id="{9A9351E1-A0E1-7F93-8D69-EBDF9E7038AC}"/>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94;p68">
                <a:extLst>
                  <a:ext uri="{FF2B5EF4-FFF2-40B4-BE49-F238E27FC236}">
                    <a16:creationId xmlns:a16="http://schemas.microsoft.com/office/drawing/2014/main" id="{98553514-1A9B-BDFA-FEE3-2B7E55A9BA3C}"/>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95;p68">
              <a:extLst>
                <a:ext uri="{FF2B5EF4-FFF2-40B4-BE49-F238E27FC236}">
                  <a16:creationId xmlns:a16="http://schemas.microsoft.com/office/drawing/2014/main" id="{EEA82E87-EFE5-5E8A-1E38-5CE5C040CAF8}"/>
                </a:ext>
              </a:extLst>
            </p:cNvPr>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96;p68">
              <a:extLst>
                <a:ext uri="{FF2B5EF4-FFF2-40B4-BE49-F238E27FC236}">
                  <a16:creationId xmlns:a16="http://schemas.microsoft.com/office/drawing/2014/main" id="{5C791688-C7F4-6B20-E2A7-2ABB3CC01DD9}"/>
                </a:ext>
              </a:extLst>
            </p:cNvPr>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97;p68">
              <a:extLst>
                <a:ext uri="{FF2B5EF4-FFF2-40B4-BE49-F238E27FC236}">
                  <a16:creationId xmlns:a16="http://schemas.microsoft.com/office/drawing/2014/main" id="{22CE6E27-75A8-B0B9-7A05-E4264994CD57}"/>
                </a:ext>
              </a:extLst>
            </p:cNvPr>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8;p68">
              <a:extLst>
                <a:ext uri="{FF2B5EF4-FFF2-40B4-BE49-F238E27FC236}">
                  <a16:creationId xmlns:a16="http://schemas.microsoft.com/office/drawing/2014/main" id="{A512265C-9419-FEF4-E3BF-03BB8BD5E6D7}"/>
                </a:ext>
              </a:extLst>
            </p:cNvPr>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9;p68">
              <a:extLst>
                <a:ext uri="{FF2B5EF4-FFF2-40B4-BE49-F238E27FC236}">
                  <a16:creationId xmlns:a16="http://schemas.microsoft.com/office/drawing/2014/main" id="{E7E6C6FD-CCC3-31AB-EDA8-73657335B1B4}"/>
                </a:ext>
              </a:extLst>
            </p:cNvPr>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300;p68">
              <a:extLst>
                <a:ext uri="{FF2B5EF4-FFF2-40B4-BE49-F238E27FC236}">
                  <a16:creationId xmlns:a16="http://schemas.microsoft.com/office/drawing/2014/main" id="{6B1DBB48-20D0-974C-C7B7-44904EB49AE5}"/>
                </a:ext>
              </a:extLst>
            </p:cNvPr>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1;p68">
              <a:extLst>
                <a:ext uri="{FF2B5EF4-FFF2-40B4-BE49-F238E27FC236}">
                  <a16:creationId xmlns:a16="http://schemas.microsoft.com/office/drawing/2014/main" id="{10907E09-5368-28DF-B8E7-590AE6D4ED75}"/>
                </a:ext>
              </a:extLst>
            </p:cNvPr>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2;p68">
              <a:extLst>
                <a:ext uri="{FF2B5EF4-FFF2-40B4-BE49-F238E27FC236}">
                  <a16:creationId xmlns:a16="http://schemas.microsoft.com/office/drawing/2014/main" id="{CDFCF229-5979-0DDD-E97E-D1A3A053A12B}"/>
                </a:ext>
              </a:extLst>
            </p:cNvPr>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3;p68">
              <a:extLst>
                <a:ext uri="{FF2B5EF4-FFF2-40B4-BE49-F238E27FC236}">
                  <a16:creationId xmlns:a16="http://schemas.microsoft.com/office/drawing/2014/main" id="{49409B52-0DCF-4959-7D5E-97196524B905}"/>
                </a:ext>
              </a:extLst>
            </p:cNvPr>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4;p68">
              <a:extLst>
                <a:ext uri="{FF2B5EF4-FFF2-40B4-BE49-F238E27FC236}">
                  <a16:creationId xmlns:a16="http://schemas.microsoft.com/office/drawing/2014/main" id="{8FFAC842-9DC6-44C0-84A5-F7DE5EE18F77}"/>
                </a:ext>
              </a:extLst>
            </p:cNvPr>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5;p68">
              <a:extLst>
                <a:ext uri="{FF2B5EF4-FFF2-40B4-BE49-F238E27FC236}">
                  <a16:creationId xmlns:a16="http://schemas.microsoft.com/office/drawing/2014/main" id="{61AD4788-DC19-312B-46D5-EF45BBEE59E0}"/>
                </a:ext>
              </a:extLst>
            </p:cNvPr>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 name="Google Shape;2306;p68">
              <a:extLst>
                <a:ext uri="{FF2B5EF4-FFF2-40B4-BE49-F238E27FC236}">
                  <a16:creationId xmlns:a16="http://schemas.microsoft.com/office/drawing/2014/main" id="{5BCF9CBB-8F4A-2FEB-2639-427A72E39FC7}"/>
                </a:ext>
              </a:extLst>
            </p:cNvPr>
            <p:cNvGrpSpPr/>
            <p:nvPr/>
          </p:nvGrpSpPr>
          <p:grpSpPr>
            <a:xfrm>
              <a:off x="5994591" y="1496066"/>
              <a:ext cx="1068791" cy="1338198"/>
              <a:chOff x="3443324" y="1093103"/>
              <a:chExt cx="2097725" cy="2626492"/>
            </a:xfrm>
          </p:grpSpPr>
          <p:sp>
            <p:nvSpPr>
              <p:cNvPr id="27" name="Google Shape;2307;p68">
                <a:extLst>
                  <a:ext uri="{FF2B5EF4-FFF2-40B4-BE49-F238E27FC236}">
                    <a16:creationId xmlns:a16="http://schemas.microsoft.com/office/drawing/2014/main" id="{D30927DC-277F-77F4-5529-0EC8E7800B18}"/>
                  </a:ext>
                </a:extLst>
              </p:cNvPr>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8;p68">
                <a:extLst>
                  <a:ext uri="{FF2B5EF4-FFF2-40B4-BE49-F238E27FC236}">
                    <a16:creationId xmlns:a16="http://schemas.microsoft.com/office/drawing/2014/main" id="{DDF00C46-8700-52D1-5BD5-F3BB49199071}"/>
                  </a:ext>
                </a:extLst>
              </p:cNvPr>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9;p68">
                <a:extLst>
                  <a:ext uri="{FF2B5EF4-FFF2-40B4-BE49-F238E27FC236}">
                    <a16:creationId xmlns:a16="http://schemas.microsoft.com/office/drawing/2014/main" id="{2A51F10A-F49F-4F54-44FE-62E805529908}"/>
                  </a:ext>
                </a:extLst>
              </p:cNvPr>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10;p68">
                <a:extLst>
                  <a:ext uri="{FF2B5EF4-FFF2-40B4-BE49-F238E27FC236}">
                    <a16:creationId xmlns:a16="http://schemas.microsoft.com/office/drawing/2014/main" id="{0B2430E7-B72B-C013-C92D-DB61DEEC9489}"/>
                  </a:ext>
                </a:extLst>
              </p:cNvPr>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311;p68">
              <a:extLst>
                <a:ext uri="{FF2B5EF4-FFF2-40B4-BE49-F238E27FC236}">
                  <a16:creationId xmlns:a16="http://schemas.microsoft.com/office/drawing/2014/main" id="{C386B32B-C0B0-201C-AC29-93DCC70C87F3}"/>
                </a:ext>
              </a:extLst>
            </p:cNvPr>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12;p68">
              <a:extLst>
                <a:ext uri="{FF2B5EF4-FFF2-40B4-BE49-F238E27FC236}">
                  <a16:creationId xmlns:a16="http://schemas.microsoft.com/office/drawing/2014/main" id="{769A2C2C-CDD8-E87D-9CC4-B50394935FD7}"/>
                </a:ext>
              </a:extLst>
            </p:cNvPr>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2267;p68">
            <a:extLst>
              <a:ext uri="{FF2B5EF4-FFF2-40B4-BE49-F238E27FC236}">
                <a16:creationId xmlns:a16="http://schemas.microsoft.com/office/drawing/2014/main" id="{565D4C71-0AF2-E7A2-69A9-2F46804E5CBA}"/>
              </a:ext>
            </a:extLst>
          </p:cNvPr>
          <p:cNvSpPr txBox="1">
            <a:spLocks/>
          </p:cNvSpPr>
          <p:nvPr/>
        </p:nvSpPr>
        <p:spPr>
          <a:xfrm>
            <a:off x="604576" y="1959496"/>
            <a:ext cx="5795385" cy="527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IN" sz="2400" dirty="0"/>
              <a:t>presentation By Group-5 </a:t>
            </a:r>
          </a:p>
        </p:txBody>
      </p:sp>
      <p:sp>
        <p:nvSpPr>
          <p:cNvPr id="48" name="Google Shape;2267;p68">
            <a:extLst>
              <a:ext uri="{FF2B5EF4-FFF2-40B4-BE49-F238E27FC236}">
                <a16:creationId xmlns:a16="http://schemas.microsoft.com/office/drawing/2014/main" id="{F2AD2FEA-BCDA-48AC-8882-6E90E70D5A8C}"/>
              </a:ext>
            </a:extLst>
          </p:cNvPr>
          <p:cNvSpPr txBox="1">
            <a:spLocks/>
          </p:cNvSpPr>
          <p:nvPr/>
        </p:nvSpPr>
        <p:spPr>
          <a:xfrm>
            <a:off x="669500" y="2395832"/>
            <a:ext cx="5795385" cy="5270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endParaRPr lang="en-IN" sz="2400" dirty="0"/>
          </a:p>
        </p:txBody>
      </p:sp>
    </p:spTree>
    <p:extLst>
      <p:ext uri="{BB962C8B-B14F-4D97-AF65-F5344CB8AC3E}">
        <p14:creationId xmlns:p14="http://schemas.microsoft.com/office/powerpoint/2010/main" val="293477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789669" y="1404538"/>
            <a:ext cx="4640031"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About Project-245</a:t>
            </a:r>
            <a:endParaRPr dirty="0"/>
          </a:p>
        </p:txBody>
      </p:sp>
      <p:sp>
        <p:nvSpPr>
          <p:cNvPr id="556" name="Google Shape;556;p39"/>
          <p:cNvSpPr txBox="1">
            <a:spLocks noGrp="1"/>
          </p:cNvSpPr>
          <p:nvPr>
            <p:ph type="subTitle" idx="1"/>
          </p:nvPr>
        </p:nvSpPr>
        <p:spPr>
          <a:xfrm>
            <a:off x="3558718" y="2450752"/>
            <a:ext cx="4887256" cy="1424400"/>
          </a:xfrm>
          <a:prstGeom prst="rect">
            <a:avLst/>
          </a:prstGeom>
        </p:spPr>
        <p:txBody>
          <a:bodyPr spcFirstLastPara="1" wrap="square" lIns="91425" tIns="91425" rIns="91425" bIns="91425" anchor="t" anchorCtr="0">
            <a:noAutofit/>
          </a:bodyPr>
          <a:lstStyle/>
          <a:p>
            <a:pPr marL="0" indent="0" algn="l"/>
            <a:r>
              <a:rPr lang="en-US" sz="1200" dirty="0"/>
              <a:t>This is Bank loan of Customers project where we were provided with 2 datasets with Finance-1.csv and Finance-2.xlsx extension files having 39k rows each and the objective was to analyze the bank loans got within given years and we did calculations, merging the data and to prepare interactive dashboards.</a:t>
            </a:r>
          </a:p>
        </p:txBody>
      </p:sp>
      <p:sp>
        <p:nvSpPr>
          <p:cNvPr id="557" name="Google Shape;557;p39"/>
          <p:cNvSpPr/>
          <p:nvPr/>
        </p:nvSpPr>
        <p:spPr>
          <a:xfrm>
            <a:off x="4307245" y="153653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485421" y="956969"/>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Content</a:t>
            </a:r>
            <a:endParaRPr sz="1000" dirty="0">
              <a:solidFill>
                <a:schemeClr val="dk1"/>
              </a:solidFill>
              <a:latin typeface="Bebas Neue"/>
              <a:ea typeface="Bebas Neue"/>
              <a:cs typeface="Bebas Neue"/>
              <a:sym typeface="Bebas Neue"/>
            </a:endParaRPr>
          </a:p>
        </p:txBody>
      </p:sp>
      <p:sp>
        <p:nvSpPr>
          <p:cNvPr id="627" name="Google Shape;627;p39">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r>
              <a:rPr lang="en" sz="1000" dirty="0">
                <a:solidFill>
                  <a:schemeClr val="dk1"/>
                </a:solidFill>
                <a:latin typeface="Bebas Neue"/>
                <a:ea typeface="Bebas Neue"/>
                <a:cs typeface="Bebas Neue"/>
                <a:sym typeface="Bebas Neue"/>
              </a:rPr>
              <a:t>ANALYSIS</a:t>
            </a:r>
            <a:endParaRPr sz="1000" dirty="0">
              <a:solidFill>
                <a:schemeClr val="dk1"/>
              </a:solidFill>
              <a:latin typeface="Bebas Neue"/>
              <a:ea typeface="Bebas Neue"/>
              <a:cs typeface="Bebas Neue"/>
              <a:sym typeface="Bebas Neue"/>
            </a:endParaRPr>
          </a:p>
        </p:txBody>
      </p:sp>
      <p:grpSp>
        <p:nvGrpSpPr>
          <p:cNvPr id="629" name="Google Shape;629;p39"/>
          <p:cNvGrpSpPr/>
          <p:nvPr/>
        </p:nvGrpSpPr>
        <p:grpSpPr>
          <a:xfrm>
            <a:off x="706038" y="312972"/>
            <a:ext cx="140222" cy="140409"/>
            <a:chOff x="2741000" y="199475"/>
            <a:chExt cx="191953" cy="192210"/>
          </a:xfrm>
        </p:grpSpPr>
        <p:sp>
          <p:nvSpPr>
            <p:cNvPr id="630" name="Google Shape;630;p3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9">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5" name="Google Shape;1255;p50"/>
          <p:cNvSpPr txBox="1">
            <a:spLocks noGrp="1"/>
          </p:cNvSpPr>
          <p:nvPr>
            <p:ph type="subTitle" idx="1"/>
          </p:nvPr>
        </p:nvSpPr>
        <p:spPr>
          <a:xfrm>
            <a:off x="714300" y="1869123"/>
            <a:ext cx="3857700" cy="238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hlink"/>
              </a:buClr>
              <a:buSzPts val="1100"/>
              <a:buFont typeface="Arial"/>
              <a:buNone/>
            </a:pPr>
            <a:r>
              <a:rPr lang="en-US" b="1" dirty="0">
                <a:solidFill>
                  <a:srgbClr val="FFC000"/>
                </a:solidFill>
              </a:rPr>
              <a:t>Project No :  P245</a:t>
            </a:r>
          </a:p>
          <a:p>
            <a:pPr marL="0" lvl="0" indent="0" algn="l" rtl="0">
              <a:spcBef>
                <a:spcPts val="0"/>
              </a:spcBef>
              <a:spcAft>
                <a:spcPts val="0"/>
              </a:spcAft>
              <a:buClr>
                <a:schemeClr val="hlink"/>
              </a:buClr>
              <a:buSzPts val="1100"/>
              <a:buFont typeface="Arial"/>
              <a:buNone/>
            </a:pPr>
            <a:r>
              <a:rPr lang="en-US" dirty="0"/>
              <a:t>Reporting Person :  Bharath</a:t>
            </a:r>
            <a:br>
              <a:rPr lang="en-US" dirty="0"/>
            </a:br>
            <a:r>
              <a:rPr lang="en-US" dirty="0"/>
              <a:t>Group Member Names : </a:t>
            </a:r>
            <a:endParaRPr dirty="0"/>
          </a:p>
          <a:p>
            <a:pPr marL="457200" lvl="0" indent="-317500" algn="l" rtl="0">
              <a:spcBef>
                <a:spcPts val="1000"/>
              </a:spcBef>
              <a:spcAft>
                <a:spcPts val="0"/>
              </a:spcAft>
              <a:buSzPts val="1400"/>
              <a:buFont typeface="Arimo"/>
              <a:buChar char="●"/>
            </a:pPr>
            <a:r>
              <a:rPr lang="en-US" dirty="0"/>
              <a:t>Ekta Rajesh </a:t>
            </a:r>
            <a:r>
              <a:rPr lang="en-US" dirty="0" err="1"/>
              <a:t>Lanjewar</a:t>
            </a:r>
            <a:endParaRPr dirty="0"/>
          </a:p>
          <a:p>
            <a:pPr marL="457200" lvl="0" indent="-317500" algn="l" rtl="0">
              <a:spcBef>
                <a:spcPts val="0"/>
              </a:spcBef>
              <a:spcAft>
                <a:spcPts val="0"/>
              </a:spcAft>
              <a:buSzPts val="1400"/>
              <a:buFont typeface="Arimo"/>
              <a:buChar char="●"/>
            </a:pPr>
            <a:r>
              <a:rPr lang="en-US" dirty="0"/>
              <a:t>Raja Shekar Reddy</a:t>
            </a:r>
            <a:endParaRPr dirty="0"/>
          </a:p>
          <a:p>
            <a:pPr marL="457200" lvl="0" indent="-317500" algn="l" rtl="0">
              <a:spcBef>
                <a:spcPts val="0"/>
              </a:spcBef>
              <a:spcAft>
                <a:spcPts val="0"/>
              </a:spcAft>
              <a:buSzPts val="1400"/>
              <a:buFont typeface="Arimo"/>
              <a:buChar char="●"/>
            </a:pPr>
            <a:r>
              <a:rPr lang="en-US" dirty="0"/>
              <a:t>Mirza </a:t>
            </a:r>
            <a:r>
              <a:rPr lang="en-US" dirty="0" err="1"/>
              <a:t>Ruman</a:t>
            </a:r>
            <a:r>
              <a:rPr lang="en-US" dirty="0"/>
              <a:t> Baig</a:t>
            </a:r>
          </a:p>
          <a:p>
            <a:pPr marL="457200" lvl="0" indent="-317500" algn="l" rtl="0">
              <a:spcBef>
                <a:spcPts val="0"/>
              </a:spcBef>
              <a:spcAft>
                <a:spcPts val="0"/>
              </a:spcAft>
              <a:buSzPts val="1400"/>
              <a:buFont typeface="Arimo"/>
              <a:buChar char="●"/>
            </a:pPr>
            <a:r>
              <a:rPr lang="en-US" dirty="0" err="1"/>
              <a:t>Jangapally</a:t>
            </a:r>
            <a:r>
              <a:rPr lang="en-US" dirty="0"/>
              <a:t> Sridhar</a:t>
            </a:r>
          </a:p>
          <a:p>
            <a:pPr marL="457200" lvl="0" indent="-317500" algn="l" rtl="0">
              <a:spcBef>
                <a:spcPts val="0"/>
              </a:spcBef>
              <a:spcAft>
                <a:spcPts val="0"/>
              </a:spcAft>
              <a:buSzPts val="1400"/>
              <a:buFont typeface="Arimo"/>
              <a:buChar char="●"/>
            </a:pPr>
            <a:r>
              <a:rPr lang="en-US" dirty="0" err="1"/>
              <a:t>Shrinidhi</a:t>
            </a:r>
            <a:r>
              <a:rPr lang="en-US" dirty="0"/>
              <a:t> </a:t>
            </a:r>
            <a:r>
              <a:rPr lang="en-US" dirty="0" err="1"/>
              <a:t>Mutanal</a:t>
            </a:r>
            <a:endParaRPr lang="en-US" dirty="0"/>
          </a:p>
          <a:p>
            <a:pPr marL="457200" lvl="0" indent="-317500" algn="l" rtl="0">
              <a:spcBef>
                <a:spcPts val="0"/>
              </a:spcBef>
              <a:spcAft>
                <a:spcPts val="0"/>
              </a:spcAft>
              <a:buSzPts val="1400"/>
              <a:buFont typeface="Arimo"/>
              <a:buChar char="●"/>
            </a:pPr>
            <a:r>
              <a:rPr lang="en-US" dirty="0"/>
              <a:t>Tenzin </a:t>
            </a:r>
            <a:r>
              <a:rPr lang="en-US" dirty="0" err="1"/>
              <a:t>Tsegha</a:t>
            </a:r>
            <a:endParaRPr lang="en-US" dirty="0"/>
          </a:p>
          <a:p>
            <a:pPr marL="457200" lvl="0" indent="-317500" algn="l" rtl="0">
              <a:spcBef>
                <a:spcPts val="0"/>
              </a:spcBef>
              <a:spcAft>
                <a:spcPts val="0"/>
              </a:spcAft>
              <a:buSzPts val="1400"/>
              <a:buFont typeface="Arimo"/>
              <a:buChar char="●"/>
            </a:pPr>
            <a:r>
              <a:rPr lang="en-US" dirty="0"/>
              <a:t>Chetan Chandrakant </a:t>
            </a:r>
            <a:r>
              <a:rPr lang="en-US" dirty="0" err="1"/>
              <a:t>Jagadale</a:t>
            </a:r>
            <a:endParaRPr dirty="0"/>
          </a:p>
        </p:txBody>
      </p:sp>
      <p:sp>
        <p:nvSpPr>
          <p:cNvPr id="1256" name="Google Shape;1256;p50"/>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Group Members Deatils</a:t>
            </a:r>
            <a:endParaRPr dirty="0"/>
          </a:p>
        </p:txBody>
      </p:sp>
      <p:pic>
        <p:nvPicPr>
          <p:cNvPr id="1257" name="Google Shape;1257;p50"/>
          <p:cNvPicPr preferRelativeResize="0"/>
          <p:nvPr/>
        </p:nvPicPr>
        <p:blipFill rotWithShape="1">
          <a:blip r:embed="rId3">
            <a:alphaModFix/>
          </a:blip>
          <a:srcRect l="17481" r="15847"/>
          <a:stretch/>
        </p:blipFill>
        <p:spPr>
          <a:xfrm>
            <a:off x="5327475" y="1194600"/>
            <a:ext cx="2754300" cy="2754300"/>
          </a:xfrm>
          <a:prstGeom prst="ellipse">
            <a:avLst/>
          </a:prstGeom>
          <a:noFill/>
          <a:ln w="9525" cap="flat" cmpd="sng">
            <a:solidFill>
              <a:schemeClr val="dk1"/>
            </a:solidFill>
            <a:prstDash val="solid"/>
            <a:round/>
            <a:headEnd type="none" w="sm" len="sm"/>
            <a:tailEnd type="none" w="sm" len="sm"/>
          </a:ln>
        </p:spPr>
      </p:pic>
      <p:sp>
        <p:nvSpPr>
          <p:cNvPr id="1258" name="Google Shape;1258;p5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3" name="Google Shape;1273;p50"/>
          <p:cNvGrpSpPr/>
          <p:nvPr/>
        </p:nvGrpSpPr>
        <p:grpSpPr>
          <a:xfrm>
            <a:off x="706038" y="312972"/>
            <a:ext cx="140222" cy="140409"/>
            <a:chOff x="2741000" y="199475"/>
            <a:chExt cx="191953" cy="192210"/>
          </a:xfrm>
        </p:grpSpPr>
        <p:sp>
          <p:nvSpPr>
            <p:cNvPr id="1274" name="Google Shape;1274;p50"/>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0"/>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0"/>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0"/>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0"/>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0"/>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0"/>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0"/>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0"/>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3" name="Google Shape;1283;p50">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8"/>
          <p:cNvSpPr/>
          <p:nvPr/>
        </p:nvSpPr>
        <p:spPr>
          <a:xfrm>
            <a:off x="4663811" y="16767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499" name="Google Shape;499;p38"/>
          <p:cNvCxnSpPr/>
          <p:nvPr/>
        </p:nvCxnSpPr>
        <p:spPr>
          <a:xfrm>
            <a:off x="55794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38"/>
          <p:cNvSpPr/>
          <p:nvPr/>
        </p:nvSpPr>
        <p:spPr>
          <a:xfrm>
            <a:off x="8061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38"/>
          <p:cNvCxnSpPr/>
          <p:nvPr/>
        </p:nvCxnSpPr>
        <p:spPr>
          <a:xfrm>
            <a:off x="17217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38"/>
          <p:cNvSpPr/>
          <p:nvPr/>
        </p:nvSpPr>
        <p:spPr>
          <a:xfrm>
            <a:off x="4663811" y="341937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3" name="Google Shape;503;p38"/>
          <p:cNvCxnSpPr/>
          <p:nvPr/>
        </p:nvCxnSpPr>
        <p:spPr>
          <a:xfrm>
            <a:off x="5579436" y="3731088"/>
            <a:ext cx="2186400" cy="0"/>
          </a:xfrm>
          <a:prstGeom prst="straightConnector1">
            <a:avLst/>
          </a:prstGeom>
          <a:noFill/>
          <a:ln w="9525" cap="flat" cmpd="sng">
            <a:solidFill>
              <a:schemeClr val="dk1"/>
            </a:solidFill>
            <a:prstDash val="solid"/>
            <a:round/>
            <a:headEnd type="none" w="med" len="med"/>
            <a:tailEnd type="none" w="med" len="med"/>
          </a:ln>
        </p:spPr>
      </p:cxnSp>
      <p:sp>
        <p:nvSpPr>
          <p:cNvPr id="504" name="Google Shape;504;p38"/>
          <p:cNvSpPr/>
          <p:nvPr/>
        </p:nvSpPr>
        <p:spPr>
          <a:xfrm>
            <a:off x="806111" y="1659461"/>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506" name="Google Shape;506;p38"/>
          <p:cNvSpPr txBox="1">
            <a:spLocks noGrp="1"/>
          </p:cNvSpPr>
          <p:nvPr>
            <p:ph type="title"/>
          </p:nvPr>
        </p:nvSpPr>
        <p:spPr>
          <a:xfrm>
            <a:off x="1610114" y="1478858"/>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 Wise Loan Stats</a:t>
            </a:r>
            <a:endParaRPr dirty="0"/>
          </a:p>
        </p:txBody>
      </p:sp>
      <p:sp>
        <p:nvSpPr>
          <p:cNvPr id="507" name="Google Shape;507;p38"/>
          <p:cNvSpPr txBox="1">
            <a:spLocks noGrp="1"/>
          </p:cNvSpPr>
          <p:nvPr>
            <p:ph type="subTitle" idx="1"/>
          </p:nvPr>
        </p:nvSpPr>
        <p:spPr>
          <a:xfrm>
            <a:off x="16415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Year wise Loan Amount Issued to Customers</a:t>
            </a:r>
            <a:endParaRPr dirty="0"/>
          </a:p>
        </p:txBody>
      </p:sp>
      <p:sp>
        <p:nvSpPr>
          <p:cNvPr id="508" name="Google Shape;508;p38"/>
          <p:cNvSpPr txBox="1">
            <a:spLocks noGrp="1"/>
          </p:cNvSpPr>
          <p:nvPr>
            <p:ph type="title" idx="2"/>
          </p:nvPr>
        </p:nvSpPr>
        <p:spPr>
          <a:xfrm>
            <a:off x="806111" y="1859125"/>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KPI-01</a:t>
            </a:r>
            <a:endParaRPr sz="2000" dirty="0"/>
          </a:p>
        </p:txBody>
      </p:sp>
      <p:cxnSp>
        <p:nvCxnSpPr>
          <p:cNvPr id="509" name="Google Shape;509;p38"/>
          <p:cNvCxnSpPr/>
          <p:nvPr/>
        </p:nvCxnSpPr>
        <p:spPr>
          <a:xfrm>
            <a:off x="1721736" y="1988488"/>
            <a:ext cx="2186400" cy="0"/>
          </a:xfrm>
          <a:prstGeom prst="straightConnector1">
            <a:avLst/>
          </a:prstGeom>
          <a:noFill/>
          <a:ln w="9525" cap="flat" cmpd="sng">
            <a:solidFill>
              <a:schemeClr val="dk1"/>
            </a:solidFill>
            <a:prstDash val="solid"/>
            <a:round/>
            <a:headEnd type="none" w="med" len="med"/>
            <a:tailEnd type="none" w="med" len="med"/>
          </a:ln>
        </p:spPr>
      </p:cxnSp>
      <p:sp>
        <p:nvSpPr>
          <p:cNvPr id="510" name="Google Shape;510;p38"/>
          <p:cNvSpPr txBox="1">
            <a:spLocks noGrp="1"/>
          </p:cNvSpPr>
          <p:nvPr>
            <p:ph type="title" idx="3"/>
          </p:nvPr>
        </p:nvSpPr>
        <p:spPr>
          <a:xfrm>
            <a:off x="5452439" y="1113940"/>
            <a:ext cx="2930426"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Grade &amp; Sub Garde Wise </a:t>
            </a:r>
            <a:r>
              <a:rPr lang="en-US" dirty="0" err="1"/>
              <a:t>Revol</a:t>
            </a:r>
            <a:r>
              <a:rPr lang="en-US" dirty="0"/>
              <a:t> Balance</a:t>
            </a:r>
            <a:endParaRPr dirty="0"/>
          </a:p>
        </p:txBody>
      </p:sp>
      <p:sp>
        <p:nvSpPr>
          <p:cNvPr id="511" name="Google Shape;511;p38"/>
          <p:cNvSpPr txBox="1">
            <a:spLocks noGrp="1"/>
          </p:cNvSpPr>
          <p:nvPr>
            <p:ph type="subTitle" idx="4"/>
          </p:nvPr>
        </p:nvSpPr>
        <p:spPr>
          <a:xfrm>
            <a:off x="5499261" y="20078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Customers Grading wise Revol Balance</a:t>
            </a:r>
            <a:endParaRPr dirty="0"/>
          </a:p>
        </p:txBody>
      </p:sp>
      <p:sp>
        <p:nvSpPr>
          <p:cNvPr id="513" name="Google Shape;513;p38"/>
          <p:cNvSpPr txBox="1">
            <a:spLocks noGrp="1"/>
          </p:cNvSpPr>
          <p:nvPr>
            <p:ph type="title" idx="6"/>
          </p:nvPr>
        </p:nvSpPr>
        <p:spPr>
          <a:xfrm>
            <a:off x="1641561" y="2898581"/>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Total Pay of Verified &amp; Not Verified</a:t>
            </a:r>
            <a:endParaRPr dirty="0"/>
          </a:p>
        </p:txBody>
      </p:sp>
      <p:sp>
        <p:nvSpPr>
          <p:cNvPr id="514" name="Google Shape;514;p38"/>
          <p:cNvSpPr txBox="1">
            <a:spLocks noGrp="1"/>
          </p:cNvSpPr>
          <p:nvPr>
            <p:ph type="subTitle" idx="7"/>
          </p:nvPr>
        </p:nvSpPr>
        <p:spPr>
          <a:xfrm>
            <a:off x="16415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Customers Verification wise Payment</a:t>
            </a:r>
            <a:endParaRPr dirty="0"/>
          </a:p>
        </p:txBody>
      </p:sp>
      <p:sp>
        <p:nvSpPr>
          <p:cNvPr id="516" name="Google Shape;516;p38"/>
          <p:cNvSpPr txBox="1">
            <a:spLocks noGrp="1"/>
          </p:cNvSpPr>
          <p:nvPr>
            <p:ph type="title" idx="9"/>
          </p:nvPr>
        </p:nvSpPr>
        <p:spPr>
          <a:xfrm>
            <a:off x="5467835" y="2856963"/>
            <a:ext cx="28317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State Wise/ Month Wise Loan Status</a:t>
            </a:r>
            <a:endParaRPr dirty="0"/>
          </a:p>
        </p:txBody>
      </p:sp>
      <p:sp>
        <p:nvSpPr>
          <p:cNvPr id="517" name="Google Shape;517;p38"/>
          <p:cNvSpPr txBox="1">
            <a:spLocks noGrp="1"/>
          </p:cNvSpPr>
          <p:nvPr>
            <p:ph type="subTitle" idx="13"/>
          </p:nvPr>
        </p:nvSpPr>
        <p:spPr>
          <a:xfrm>
            <a:off x="5499261" y="3750460"/>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Individual States Wise Loan Stats and Amount</a:t>
            </a:r>
            <a:endParaRPr dirty="0"/>
          </a:p>
        </p:txBody>
      </p: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8272797" y="127527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508;p38">
            <a:extLst>
              <a:ext uri="{FF2B5EF4-FFF2-40B4-BE49-F238E27FC236}">
                <a16:creationId xmlns:a16="http://schemas.microsoft.com/office/drawing/2014/main" id="{683D6FB4-D371-B007-A336-481E749ECA3B}"/>
              </a:ext>
            </a:extLst>
          </p:cNvPr>
          <p:cNvSpPr txBox="1">
            <a:spLocks/>
          </p:cNvSpPr>
          <p:nvPr/>
        </p:nvSpPr>
        <p:spPr>
          <a:xfrm>
            <a:off x="4663811" y="1859125"/>
            <a:ext cx="71190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IN" sz="2000" dirty="0"/>
              <a:t>KPI-02</a:t>
            </a:r>
          </a:p>
        </p:txBody>
      </p:sp>
      <p:sp>
        <p:nvSpPr>
          <p:cNvPr id="5" name="Google Shape;508;p38">
            <a:extLst>
              <a:ext uri="{FF2B5EF4-FFF2-40B4-BE49-F238E27FC236}">
                <a16:creationId xmlns:a16="http://schemas.microsoft.com/office/drawing/2014/main" id="{51207E0D-72AD-10D5-C33A-EE65EAD710DE}"/>
              </a:ext>
            </a:extLst>
          </p:cNvPr>
          <p:cNvSpPr txBox="1">
            <a:spLocks/>
          </p:cNvSpPr>
          <p:nvPr/>
        </p:nvSpPr>
        <p:spPr>
          <a:xfrm>
            <a:off x="814483" y="3615618"/>
            <a:ext cx="71190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IN" sz="2000" dirty="0"/>
              <a:t>KPI-03</a:t>
            </a:r>
          </a:p>
        </p:txBody>
      </p:sp>
      <p:sp>
        <p:nvSpPr>
          <p:cNvPr id="10" name="Google Shape;508;p38">
            <a:extLst>
              <a:ext uri="{FF2B5EF4-FFF2-40B4-BE49-F238E27FC236}">
                <a16:creationId xmlns:a16="http://schemas.microsoft.com/office/drawing/2014/main" id="{BBDBA704-1CCF-5112-1BF1-C6761648031B}"/>
              </a:ext>
            </a:extLst>
          </p:cNvPr>
          <p:cNvSpPr txBox="1">
            <a:spLocks/>
          </p:cNvSpPr>
          <p:nvPr/>
        </p:nvSpPr>
        <p:spPr>
          <a:xfrm>
            <a:off x="4658040" y="3601725"/>
            <a:ext cx="711900" cy="347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Bebas Neue"/>
              <a:buNone/>
              <a:defRPr sz="3600" b="0" i="0" u="none" strike="noStrike" cap="none">
                <a:solidFill>
                  <a:schemeClr val="lt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6000"/>
              <a:buFont typeface="Bebas Neue"/>
              <a:buNone/>
              <a:defRPr sz="6000" b="0" i="0" u="none" strike="noStrike" cap="none">
                <a:solidFill>
                  <a:schemeClr val="dk1"/>
                </a:solidFill>
                <a:latin typeface="Bebas Neue"/>
                <a:ea typeface="Bebas Neue"/>
                <a:cs typeface="Bebas Neue"/>
                <a:sym typeface="Bebas Neue"/>
              </a:defRPr>
            </a:lvl9pPr>
          </a:lstStyle>
          <a:p>
            <a:r>
              <a:rPr lang="en-IN" sz="2000" dirty="0"/>
              <a:t>KPI-04</a:t>
            </a:r>
          </a:p>
        </p:txBody>
      </p:sp>
      <p:sp>
        <p:nvSpPr>
          <p:cNvPr id="11" name="Google Shape;517;p38">
            <a:extLst>
              <a:ext uri="{FF2B5EF4-FFF2-40B4-BE49-F238E27FC236}">
                <a16:creationId xmlns:a16="http://schemas.microsoft.com/office/drawing/2014/main" id="{DB547B25-B597-C5DD-153E-D655AAE9710E}"/>
              </a:ext>
            </a:extLst>
          </p:cNvPr>
          <p:cNvSpPr txBox="1">
            <a:spLocks/>
          </p:cNvSpPr>
          <p:nvPr/>
        </p:nvSpPr>
        <p:spPr>
          <a:xfrm>
            <a:off x="6834114" y="4675490"/>
            <a:ext cx="2230500" cy="1966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1pPr>
            <a:lvl2pPr marL="914400" marR="0" lvl="1"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2pPr>
            <a:lvl3pPr marL="1371600" marR="0" lvl="2"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3pPr>
            <a:lvl4pPr marL="1828800" marR="0" lvl="3"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4pPr>
            <a:lvl5pPr marL="2286000" marR="0" lvl="4"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5pPr>
            <a:lvl6pPr marL="2743200" marR="0" lvl="5"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6pPr>
            <a:lvl7pPr marL="3200400" marR="0" lvl="6"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7pPr>
            <a:lvl8pPr marL="3657600" marR="0" lvl="7"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8pPr>
            <a:lvl9pPr marL="4114800" marR="0" lvl="8" indent="-317500" algn="l" rtl="0">
              <a:lnSpc>
                <a:spcPct val="100000"/>
              </a:lnSpc>
              <a:spcBef>
                <a:spcPts val="0"/>
              </a:spcBef>
              <a:spcAft>
                <a:spcPts val="0"/>
              </a:spcAft>
              <a:buClr>
                <a:schemeClr val="dk1"/>
              </a:buClr>
              <a:buSzPts val="1400"/>
              <a:buFont typeface="Arimo"/>
              <a:buNone/>
              <a:defRPr sz="1400" b="0" i="0" u="none" strike="noStrike" cap="none">
                <a:solidFill>
                  <a:schemeClr val="dk1"/>
                </a:solidFill>
                <a:latin typeface="Arimo"/>
                <a:ea typeface="Arimo"/>
                <a:cs typeface="Arimo"/>
                <a:sym typeface="Arimo"/>
              </a:defRPr>
            </a:lvl9pPr>
          </a:lstStyle>
          <a:p>
            <a:pPr marL="0" indent="0"/>
            <a:r>
              <a:rPr lang="en-US" dirty="0"/>
              <a:t>Continued…..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504" name="Google Shape;504;p38"/>
          <p:cNvSpPr/>
          <p:nvPr/>
        </p:nvSpPr>
        <p:spPr>
          <a:xfrm>
            <a:off x="806111" y="2026930"/>
            <a:ext cx="711900" cy="71180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8"/>
          <p:cNvSpPr txBox="1">
            <a:spLocks noGrp="1"/>
          </p:cNvSpPr>
          <p:nvPr>
            <p:ph type="title" idx="15"/>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a:t>
            </a:r>
            <a:endParaRPr/>
          </a:p>
        </p:txBody>
      </p:sp>
      <p:sp>
        <p:nvSpPr>
          <p:cNvPr id="506" name="Google Shape;506;p38"/>
          <p:cNvSpPr txBox="1">
            <a:spLocks noGrp="1"/>
          </p:cNvSpPr>
          <p:nvPr>
            <p:ph type="title"/>
          </p:nvPr>
        </p:nvSpPr>
        <p:spPr>
          <a:xfrm>
            <a:off x="1610114" y="1478858"/>
            <a:ext cx="2774400" cy="4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Home Ownership wise Last Payment Date</a:t>
            </a:r>
            <a:endParaRPr dirty="0"/>
          </a:p>
        </p:txBody>
      </p:sp>
      <p:sp>
        <p:nvSpPr>
          <p:cNvPr id="507" name="Google Shape;507;p38"/>
          <p:cNvSpPr txBox="1">
            <a:spLocks noGrp="1"/>
          </p:cNvSpPr>
          <p:nvPr>
            <p:ph type="subTitle" idx="1"/>
          </p:nvPr>
        </p:nvSpPr>
        <p:spPr>
          <a:xfrm>
            <a:off x="1677636" y="2477899"/>
            <a:ext cx="2230500" cy="56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Customer Home Ownership (rent, owner etc..) Wise Loan Amount </a:t>
            </a:r>
            <a:endParaRPr dirty="0"/>
          </a:p>
        </p:txBody>
      </p:sp>
      <p:sp>
        <p:nvSpPr>
          <p:cNvPr id="508" name="Google Shape;508;p38"/>
          <p:cNvSpPr txBox="1">
            <a:spLocks noGrp="1"/>
          </p:cNvSpPr>
          <p:nvPr>
            <p:ph type="title" idx="2"/>
          </p:nvPr>
        </p:nvSpPr>
        <p:spPr>
          <a:xfrm>
            <a:off x="806111" y="2226594"/>
            <a:ext cx="711900" cy="34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t>KPI-05</a:t>
            </a:r>
            <a:endParaRPr sz="2000" dirty="0"/>
          </a:p>
        </p:txBody>
      </p:sp>
      <p:cxnSp>
        <p:nvCxnSpPr>
          <p:cNvPr id="509" name="Google Shape;509;p38"/>
          <p:cNvCxnSpPr/>
          <p:nvPr/>
        </p:nvCxnSpPr>
        <p:spPr>
          <a:xfrm>
            <a:off x="1677636" y="2400144"/>
            <a:ext cx="2186400" cy="0"/>
          </a:xfrm>
          <a:prstGeom prst="straightConnector1">
            <a:avLst/>
          </a:prstGeom>
          <a:noFill/>
          <a:ln w="9525" cap="flat" cmpd="sng">
            <a:solidFill>
              <a:schemeClr val="dk1"/>
            </a:solidFill>
            <a:prstDash val="solid"/>
            <a:round/>
            <a:headEnd type="none" w="med" len="med"/>
            <a:tailEnd type="none" w="med" len="med"/>
          </a:ln>
        </p:spPr>
      </p:cxnSp>
      <p:sp>
        <p:nvSpPr>
          <p:cNvPr id="519" name="Google Shape;519;p38"/>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520" name="Google Shape;520;p38">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8">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38"/>
          <p:cNvGrpSpPr/>
          <p:nvPr/>
        </p:nvGrpSpPr>
        <p:grpSpPr>
          <a:xfrm>
            <a:off x="706038" y="312972"/>
            <a:ext cx="140222" cy="140409"/>
            <a:chOff x="2741000" y="199475"/>
            <a:chExt cx="191953" cy="192210"/>
          </a:xfrm>
        </p:grpSpPr>
        <p:sp>
          <p:nvSpPr>
            <p:cNvPr id="526" name="Google Shape;526;p38"/>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8"/>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8"/>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8">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8"/>
          <p:cNvSpPr/>
          <p:nvPr/>
        </p:nvSpPr>
        <p:spPr>
          <a:xfrm>
            <a:off x="8272797" y="127527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38"/>
          <p:cNvGrpSpPr/>
          <p:nvPr/>
        </p:nvGrpSpPr>
        <p:grpSpPr>
          <a:xfrm>
            <a:off x="7671697" y="886552"/>
            <a:ext cx="695830" cy="243805"/>
            <a:chOff x="2271950" y="2722775"/>
            <a:chExt cx="575875" cy="201775"/>
          </a:xfrm>
        </p:grpSpPr>
        <p:sp>
          <p:nvSpPr>
            <p:cNvPr id="538" name="Google Shape;538;p38"/>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8"/>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8"/>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38"/>
          <p:cNvSpPr/>
          <p:nvPr/>
        </p:nvSpPr>
        <p:spPr>
          <a:xfrm rot="-1685758">
            <a:off x="8157103" y="15712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7401588" y="7648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8116751" y="26890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8116751" y="32552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rot="-1685758">
            <a:off x="7659553" y="3130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1167876" y="306116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8"/>
          <p:cNvSpPr/>
          <p:nvPr/>
        </p:nvSpPr>
        <p:spPr>
          <a:xfrm rot="-1685758">
            <a:off x="933116" y="2782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706061" y="13904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087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98" name="Google Shape;998;p45"/>
          <p:cNvSpPr/>
          <p:nvPr/>
        </p:nvSpPr>
        <p:spPr>
          <a:xfrm>
            <a:off x="4801358" y="1638300"/>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5"/>
          <p:cNvSpPr txBox="1">
            <a:spLocks noGrp="1"/>
          </p:cNvSpPr>
          <p:nvPr>
            <p:ph type="title"/>
          </p:nvPr>
        </p:nvSpPr>
        <p:spPr>
          <a:xfrm>
            <a:off x="738202" y="3598019"/>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Tableau</a:t>
            </a:r>
            <a:endParaRPr dirty="0"/>
          </a:p>
        </p:txBody>
      </p:sp>
      <p:cxnSp>
        <p:nvCxnSpPr>
          <p:cNvPr id="986" name="Google Shape;986;p45"/>
          <p:cNvCxnSpPr/>
          <p:nvPr/>
        </p:nvCxnSpPr>
        <p:spPr>
          <a:xfrm>
            <a:off x="760252" y="4099865"/>
            <a:ext cx="2186400" cy="0"/>
          </a:xfrm>
          <a:prstGeom prst="straightConnector1">
            <a:avLst/>
          </a:prstGeom>
          <a:noFill/>
          <a:ln w="9525" cap="flat" cmpd="sng">
            <a:solidFill>
              <a:schemeClr val="dk1"/>
            </a:solidFill>
            <a:prstDash val="solid"/>
            <a:round/>
            <a:headEnd type="none" w="med" len="med"/>
            <a:tailEnd type="none" w="med" len="med"/>
          </a:ln>
        </p:spPr>
      </p:cxnSp>
      <p:sp>
        <p:nvSpPr>
          <p:cNvPr id="987" name="Google Shape;987;p45"/>
          <p:cNvSpPr txBox="1">
            <a:spLocks noGrp="1"/>
          </p:cNvSpPr>
          <p:nvPr>
            <p:ph type="title" idx="6"/>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Used to Analize</a:t>
            </a:r>
            <a:endParaRPr dirty="0"/>
          </a:p>
        </p:txBody>
      </p:sp>
      <p:sp>
        <p:nvSpPr>
          <p:cNvPr id="988" name="Google Shape;988;p45"/>
          <p:cNvSpPr txBox="1">
            <a:spLocks noGrp="1"/>
          </p:cNvSpPr>
          <p:nvPr>
            <p:ph type="title" idx="2"/>
          </p:nvPr>
        </p:nvSpPr>
        <p:spPr>
          <a:xfrm>
            <a:off x="721200" y="1931963"/>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MS Excel</a:t>
            </a:r>
            <a:endParaRPr dirty="0"/>
          </a:p>
        </p:txBody>
      </p:sp>
      <p:sp>
        <p:nvSpPr>
          <p:cNvPr id="990" name="Google Shape;990;p45"/>
          <p:cNvSpPr txBox="1">
            <a:spLocks noGrp="1"/>
          </p:cNvSpPr>
          <p:nvPr>
            <p:ph type="title" idx="4"/>
          </p:nvPr>
        </p:nvSpPr>
        <p:spPr>
          <a:xfrm>
            <a:off x="6170050" y="1835724"/>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SQL</a:t>
            </a:r>
            <a:endParaRPr dirty="0"/>
          </a:p>
        </p:txBody>
      </p:sp>
      <p:cxnSp>
        <p:nvCxnSpPr>
          <p:cNvPr id="992" name="Google Shape;992;p45"/>
          <p:cNvCxnSpPr/>
          <p:nvPr/>
        </p:nvCxnSpPr>
        <p:spPr>
          <a:xfrm>
            <a:off x="737815" y="2462141"/>
            <a:ext cx="2186400" cy="0"/>
          </a:xfrm>
          <a:prstGeom prst="straightConnector1">
            <a:avLst/>
          </a:prstGeom>
          <a:noFill/>
          <a:ln w="9525" cap="flat" cmpd="sng">
            <a:solidFill>
              <a:schemeClr val="dk1"/>
            </a:solidFill>
            <a:prstDash val="solid"/>
            <a:round/>
            <a:headEnd type="none" w="med" len="med"/>
            <a:tailEnd type="none" w="med" len="med"/>
          </a:ln>
        </p:spPr>
      </p:cxnSp>
      <p:cxnSp>
        <p:nvCxnSpPr>
          <p:cNvPr id="993" name="Google Shape;993;p45"/>
          <p:cNvCxnSpPr/>
          <p:nvPr/>
        </p:nvCxnSpPr>
        <p:spPr>
          <a:xfrm>
            <a:off x="6206100" y="2375363"/>
            <a:ext cx="2186400" cy="0"/>
          </a:xfrm>
          <a:prstGeom prst="straightConnector1">
            <a:avLst/>
          </a:prstGeom>
          <a:noFill/>
          <a:ln w="9525" cap="flat" cmpd="sng">
            <a:solidFill>
              <a:schemeClr val="dk1"/>
            </a:solidFill>
            <a:prstDash val="solid"/>
            <a:round/>
            <a:headEnd type="none" w="med" len="med"/>
            <a:tailEnd type="none" w="med" len="med"/>
          </a:ln>
        </p:spPr>
      </p:cxnSp>
      <p:sp>
        <p:nvSpPr>
          <p:cNvPr id="994" name="Google Shape;994;p45"/>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995" name="Google Shape;995;p45"/>
          <p:cNvSpPr txBox="1">
            <a:spLocks noGrp="1"/>
          </p:cNvSpPr>
          <p:nvPr>
            <p:ph type="title" idx="7"/>
          </p:nvPr>
        </p:nvSpPr>
        <p:spPr>
          <a:xfrm>
            <a:off x="6184050" y="3467050"/>
            <a:ext cx="2230500" cy="44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Power Bi</a:t>
            </a:r>
            <a:endParaRPr dirty="0"/>
          </a:p>
        </p:txBody>
      </p:sp>
      <p:cxnSp>
        <p:nvCxnSpPr>
          <p:cNvPr id="997" name="Google Shape;997;p45"/>
          <p:cNvCxnSpPr/>
          <p:nvPr/>
        </p:nvCxnSpPr>
        <p:spPr>
          <a:xfrm>
            <a:off x="6238781" y="3966710"/>
            <a:ext cx="2186400" cy="0"/>
          </a:xfrm>
          <a:prstGeom prst="straightConnector1">
            <a:avLst/>
          </a:prstGeom>
          <a:noFill/>
          <a:ln w="9525" cap="flat" cmpd="sng">
            <a:solidFill>
              <a:schemeClr val="dk1"/>
            </a:solidFill>
            <a:prstDash val="solid"/>
            <a:round/>
            <a:headEnd type="none" w="med" len="med"/>
            <a:tailEnd type="none" w="med" len="med"/>
          </a:ln>
        </p:spPr>
      </p:cxnSp>
      <p:sp>
        <p:nvSpPr>
          <p:cNvPr id="999" name="Google Shape;999;p45"/>
          <p:cNvSpPr/>
          <p:nvPr/>
        </p:nvSpPr>
        <p:spPr>
          <a:xfrm>
            <a:off x="4801358" y="3182141"/>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5"/>
          <p:cNvSpPr/>
          <p:nvPr/>
        </p:nvSpPr>
        <p:spPr>
          <a:xfrm>
            <a:off x="3325625" y="1638300"/>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5"/>
          <p:cNvSpPr/>
          <p:nvPr/>
        </p:nvSpPr>
        <p:spPr>
          <a:xfrm>
            <a:off x="3325625" y="3182141"/>
            <a:ext cx="1017021" cy="1016906"/>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6" name="Google Shape;1026;p45"/>
          <p:cNvGrpSpPr/>
          <p:nvPr/>
        </p:nvGrpSpPr>
        <p:grpSpPr>
          <a:xfrm>
            <a:off x="706038" y="312972"/>
            <a:ext cx="140222" cy="140409"/>
            <a:chOff x="2741000" y="199475"/>
            <a:chExt cx="191953" cy="192210"/>
          </a:xfrm>
        </p:grpSpPr>
        <p:sp>
          <p:nvSpPr>
            <p:cNvPr id="1027" name="Google Shape;1027;p45"/>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5"/>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5"/>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5"/>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5"/>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5"/>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5"/>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45"/>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5"/>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6" name="Google Shape;1036;p45">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5"/>
          <p:cNvSpPr/>
          <p:nvPr/>
        </p:nvSpPr>
        <p:spPr>
          <a:xfrm>
            <a:off x="8354788" y="13617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5"/>
          <p:cNvSpPr/>
          <p:nvPr/>
        </p:nvSpPr>
        <p:spPr>
          <a:xfrm rot="-1685758">
            <a:off x="7716228" y="7205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5"/>
          <p:cNvSpPr/>
          <p:nvPr/>
        </p:nvSpPr>
        <p:spPr>
          <a:xfrm rot="7201932">
            <a:off x="6176837" y="67129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5"/>
          <p:cNvSpPr/>
          <p:nvPr/>
        </p:nvSpPr>
        <p:spPr>
          <a:xfrm>
            <a:off x="8088151" y="7496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5"/>
          <p:cNvSpPr/>
          <p:nvPr/>
        </p:nvSpPr>
        <p:spPr>
          <a:xfrm>
            <a:off x="6001713" y="11099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2" name="Google Shape;1042;p45"/>
          <p:cNvGrpSpPr/>
          <p:nvPr/>
        </p:nvGrpSpPr>
        <p:grpSpPr>
          <a:xfrm>
            <a:off x="7155735" y="987714"/>
            <a:ext cx="695830" cy="243805"/>
            <a:chOff x="2271950" y="2722775"/>
            <a:chExt cx="575875" cy="201775"/>
          </a:xfrm>
        </p:grpSpPr>
        <p:sp>
          <p:nvSpPr>
            <p:cNvPr id="1043" name="Google Shape;1043;p45"/>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5"/>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5"/>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5"/>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5"/>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45"/>
          <p:cNvSpPr/>
          <p:nvPr/>
        </p:nvSpPr>
        <p:spPr>
          <a:xfrm>
            <a:off x="6895600" y="7496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green and white logo&#10;&#10;Description automatically generated">
            <a:extLst>
              <a:ext uri="{FF2B5EF4-FFF2-40B4-BE49-F238E27FC236}">
                <a16:creationId xmlns:a16="http://schemas.microsoft.com/office/drawing/2014/main" id="{F2371405-020C-0BFD-ECF8-2E7B37BB8715}"/>
              </a:ext>
            </a:extLst>
          </p:cNvPr>
          <p:cNvPicPr>
            <a:picLocks noChangeAspect="1"/>
          </p:cNvPicPr>
          <p:nvPr/>
        </p:nvPicPr>
        <p:blipFill>
          <a:blip r:embed="rId4"/>
          <a:stretch>
            <a:fillRect/>
          </a:stretch>
        </p:blipFill>
        <p:spPr>
          <a:xfrm>
            <a:off x="3435819" y="1773383"/>
            <a:ext cx="749059" cy="749059"/>
          </a:xfrm>
          <a:prstGeom prst="rect">
            <a:avLst/>
          </a:prstGeom>
        </p:spPr>
      </p:pic>
      <p:pic>
        <p:nvPicPr>
          <p:cNvPr id="5" name="Picture 4" descr="A blue cylinder with black text and a cloud&#10;&#10;Description automatically generated">
            <a:extLst>
              <a:ext uri="{FF2B5EF4-FFF2-40B4-BE49-F238E27FC236}">
                <a16:creationId xmlns:a16="http://schemas.microsoft.com/office/drawing/2014/main" id="{DE64B49D-703E-BDF4-B821-10266FE316FB}"/>
              </a:ext>
            </a:extLst>
          </p:cNvPr>
          <p:cNvPicPr>
            <a:picLocks noChangeAspect="1"/>
          </p:cNvPicPr>
          <p:nvPr/>
        </p:nvPicPr>
        <p:blipFill>
          <a:blip r:embed="rId5"/>
          <a:stretch>
            <a:fillRect/>
          </a:stretch>
        </p:blipFill>
        <p:spPr>
          <a:xfrm>
            <a:off x="4842262" y="1856441"/>
            <a:ext cx="1091711" cy="605700"/>
          </a:xfrm>
          <a:prstGeom prst="rect">
            <a:avLst/>
          </a:prstGeom>
        </p:spPr>
      </p:pic>
      <p:pic>
        <p:nvPicPr>
          <p:cNvPr id="7" name="Picture 6" descr="A logo with colorful crosses&#10;&#10;Description automatically generated">
            <a:extLst>
              <a:ext uri="{FF2B5EF4-FFF2-40B4-BE49-F238E27FC236}">
                <a16:creationId xmlns:a16="http://schemas.microsoft.com/office/drawing/2014/main" id="{1D818CE9-67D7-365D-BB8A-C9BB6BD08F68}"/>
              </a:ext>
            </a:extLst>
          </p:cNvPr>
          <p:cNvPicPr>
            <a:picLocks noChangeAspect="1"/>
          </p:cNvPicPr>
          <p:nvPr/>
        </p:nvPicPr>
        <p:blipFill>
          <a:blip r:embed="rId6"/>
          <a:stretch>
            <a:fillRect/>
          </a:stretch>
        </p:blipFill>
        <p:spPr>
          <a:xfrm>
            <a:off x="3216339" y="3277635"/>
            <a:ext cx="1235592" cy="822230"/>
          </a:xfrm>
          <a:prstGeom prst="rect">
            <a:avLst/>
          </a:prstGeom>
        </p:spPr>
      </p:pic>
      <p:pic>
        <p:nvPicPr>
          <p:cNvPr id="9" name="Picture 8" descr="A yellow and black logo&#10;&#10;Description automatically generated">
            <a:extLst>
              <a:ext uri="{FF2B5EF4-FFF2-40B4-BE49-F238E27FC236}">
                <a16:creationId xmlns:a16="http://schemas.microsoft.com/office/drawing/2014/main" id="{2FDD1DC6-FD2D-AA39-F98F-7D18126AB0D7}"/>
              </a:ext>
            </a:extLst>
          </p:cNvPr>
          <p:cNvPicPr>
            <a:picLocks noChangeAspect="1"/>
          </p:cNvPicPr>
          <p:nvPr/>
        </p:nvPicPr>
        <p:blipFill>
          <a:blip r:embed="rId7"/>
          <a:stretch>
            <a:fillRect/>
          </a:stretch>
        </p:blipFill>
        <p:spPr>
          <a:xfrm>
            <a:off x="4736772" y="3352497"/>
            <a:ext cx="1081607" cy="605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3"/>
        <p:cNvGrpSpPr/>
        <p:nvPr/>
      </p:nvGrpSpPr>
      <p:grpSpPr>
        <a:xfrm>
          <a:off x="0" y="0"/>
          <a:ext cx="0" cy="0"/>
          <a:chOff x="0" y="0"/>
          <a:chExt cx="0" cy="0"/>
        </a:xfrm>
      </p:grpSpPr>
      <p:pic>
        <p:nvPicPr>
          <p:cNvPr id="4" name="Picture 3">
            <a:extLst>
              <a:ext uri="{FF2B5EF4-FFF2-40B4-BE49-F238E27FC236}">
                <a16:creationId xmlns:a16="http://schemas.microsoft.com/office/drawing/2014/main" id="{5F4C8D2F-5D03-3494-D8F2-4195CC6EE9A9}"/>
              </a:ext>
            </a:extLst>
          </p:cNvPr>
          <p:cNvPicPr>
            <a:picLocks noChangeAspect="1"/>
          </p:cNvPicPr>
          <p:nvPr/>
        </p:nvPicPr>
        <p:blipFill>
          <a:blip r:embed="rId3">
            <a:alphaModFix/>
          </a:blip>
          <a:stretch>
            <a:fillRect/>
          </a:stretch>
        </p:blipFill>
        <p:spPr>
          <a:xfrm>
            <a:off x="2198428" y="935623"/>
            <a:ext cx="4747144" cy="32059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44" name="Google Shape;1744;p59"/>
          <p:cNvSpPr/>
          <p:nvPr/>
        </p:nvSpPr>
        <p:spPr>
          <a:xfrm rot="7202286">
            <a:off x="3663080" y="3195443"/>
            <a:ext cx="666037" cy="662639"/>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9"/>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780" name="Google Shape;1780;p59"/>
          <p:cNvSpPr txBox="1"/>
          <p:nvPr/>
        </p:nvSpPr>
        <p:spPr>
          <a:xfrm>
            <a:off x="706050" y="1540775"/>
            <a:ext cx="13674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rgbClr val="FFC000"/>
                </a:solidFill>
                <a:latin typeface="Bebas Neue"/>
                <a:ea typeface="Bebas Neue"/>
                <a:cs typeface="Bebas Neue"/>
                <a:sym typeface="Bebas Neue"/>
              </a:rPr>
              <a:t>$ 39717</a:t>
            </a:r>
            <a:endParaRPr sz="2700" dirty="0">
              <a:solidFill>
                <a:srgbClr val="FFC000"/>
              </a:solidFill>
              <a:latin typeface="Bebas Neue"/>
              <a:ea typeface="Bebas Neue"/>
              <a:cs typeface="Bebas Neue"/>
              <a:sym typeface="Bebas Neue"/>
            </a:endParaRPr>
          </a:p>
        </p:txBody>
      </p:sp>
      <p:sp>
        <p:nvSpPr>
          <p:cNvPr id="1781" name="Google Shape;1781;p59"/>
          <p:cNvSpPr txBox="1"/>
          <p:nvPr/>
        </p:nvSpPr>
        <p:spPr>
          <a:xfrm>
            <a:off x="706050" y="1918399"/>
            <a:ext cx="1974300"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Total No of Loan Issued</a:t>
            </a:r>
            <a:endParaRPr dirty="0">
              <a:solidFill>
                <a:schemeClr val="dk1"/>
              </a:solidFill>
              <a:latin typeface="Arimo"/>
              <a:ea typeface="Arimo"/>
              <a:cs typeface="Arimo"/>
              <a:sym typeface="Arimo"/>
            </a:endParaRPr>
          </a:p>
        </p:txBody>
      </p:sp>
      <p:sp>
        <p:nvSpPr>
          <p:cNvPr id="1782" name="Google Shape;1782;p59"/>
          <p:cNvSpPr txBox="1"/>
          <p:nvPr/>
        </p:nvSpPr>
        <p:spPr>
          <a:xfrm>
            <a:off x="706050" y="3072613"/>
            <a:ext cx="1367400" cy="300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rgbClr val="FFC000"/>
                </a:solidFill>
                <a:latin typeface="Bebas Neue"/>
                <a:ea typeface="Bebas Neue"/>
                <a:cs typeface="Bebas Neue"/>
                <a:sym typeface="Bebas Neue"/>
              </a:rPr>
              <a:t>$ 434 M</a:t>
            </a:r>
            <a:endParaRPr sz="2700" dirty="0">
              <a:solidFill>
                <a:srgbClr val="FFC000"/>
              </a:solidFill>
              <a:latin typeface="Bebas Neue"/>
              <a:ea typeface="Bebas Neue"/>
              <a:cs typeface="Bebas Neue"/>
              <a:sym typeface="Bebas Neue"/>
            </a:endParaRPr>
          </a:p>
        </p:txBody>
      </p:sp>
      <p:sp>
        <p:nvSpPr>
          <p:cNvPr id="1783" name="Google Shape;1783;p59"/>
          <p:cNvSpPr txBox="1"/>
          <p:nvPr/>
        </p:nvSpPr>
        <p:spPr>
          <a:xfrm>
            <a:off x="706050" y="3450237"/>
            <a:ext cx="1246316" cy="8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Arimo"/>
                <a:ea typeface="Arimo"/>
                <a:cs typeface="Arimo"/>
                <a:sym typeface="Arimo"/>
              </a:rPr>
              <a:t>Total Fund Amount</a:t>
            </a:r>
            <a:endParaRPr dirty="0">
              <a:solidFill>
                <a:schemeClr val="dk1"/>
              </a:solidFill>
              <a:latin typeface="Arimo"/>
              <a:ea typeface="Arimo"/>
              <a:cs typeface="Arimo"/>
              <a:sym typeface="Arimo"/>
            </a:endParaRPr>
          </a:p>
        </p:txBody>
      </p:sp>
      <p:sp>
        <p:nvSpPr>
          <p:cNvPr id="1784" name="Google Shape;1784;p59"/>
          <p:cNvSpPr txBox="1"/>
          <p:nvPr/>
        </p:nvSpPr>
        <p:spPr>
          <a:xfrm>
            <a:off x="7062300" y="1540775"/>
            <a:ext cx="13674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rgbClr val="FFC000"/>
                </a:solidFill>
                <a:latin typeface="Bebas Neue"/>
                <a:ea typeface="Bebas Neue"/>
                <a:cs typeface="Bebas Neue"/>
                <a:sym typeface="Bebas Neue"/>
              </a:rPr>
              <a:t>$ 445 M</a:t>
            </a:r>
            <a:endParaRPr sz="2700" dirty="0">
              <a:solidFill>
                <a:srgbClr val="FFC000"/>
              </a:solidFill>
              <a:latin typeface="Bebas Neue"/>
              <a:ea typeface="Bebas Neue"/>
              <a:cs typeface="Bebas Neue"/>
              <a:sym typeface="Bebas Neue"/>
            </a:endParaRPr>
          </a:p>
        </p:txBody>
      </p:sp>
      <p:sp>
        <p:nvSpPr>
          <p:cNvPr id="1785" name="Google Shape;1785;p59"/>
          <p:cNvSpPr txBox="1"/>
          <p:nvPr/>
        </p:nvSpPr>
        <p:spPr>
          <a:xfrm>
            <a:off x="7022938" y="1918399"/>
            <a:ext cx="1406762" cy="82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Arimo"/>
                <a:ea typeface="Arimo"/>
                <a:cs typeface="Arimo"/>
                <a:sym typeface="Arimo"/>
              </a:rPr>
              <a:t>Total Loan Amount</a:t>
            </a:r>
            <a:endParaRPr dirty="0">
              <a:solidFill>
                <a:schemeClr val="dk1"/>
              </a:solidFill>
              <a:latin typeface="Arimo"/>
              <a:ea typeface="Arimo"/>
              <a:cs typeface="Arimo"/>
              <a:sym typeface="Arimo"/>
            </a:endParaRPr>
          </a:p>
        </p:txBody>
      </p:sp>
      <p:sp>
        <p:nvSpPr>
          <p:cNvPr id="1786" name="Google Shape;1786;p59"/>
          <p:cNvSpPr txBox="1"/>
          <p:nvPr/>
        </p:nvSpPr>
        <p:spPr>
          <a:xfrm>
            <a:off x="7062300" y="3072613"/>
            <a:ext cx="13674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rgbClr val="FFC000"/>
                </a:solidFill>
                <a:latin typeface="Bebas Neue"/>
                <a:ea typeface="Bebas Neue"/>
                <a:cs typeface="Bebas Neue"/>
                <a:sym typeface="Bebas Neue"/>
              </a:rPr>
              <a:t>12.02%</a:t>
            </a:r>
            <a:endParaRPr sz="2700" dirty="0">
              <a:solidFill>
                <a:srgbClr val="FFC000"/>
              </a:solidFill>
              <a:latin typeface="Bebas Neue"/>
              <a:ea typeface="Bebas Neue"/>
              <a:cs typeface="Bebas Neue"/>
              <a:sym typeface="Bebas Neue"/>
            </a:endParaRPr>
          </a:p>
        </p:txBody>
      </p:sp>
      <p:sp>
        <p:nvSpPr>
          <p:cNvPr id="1787" name="Google Shape;1787;p59"/>
          <p:cNvSpPr txBox="1"/>
          <p:nvPr/>
        </p:nvSpPr>
        <p:spPr>
          <a:xfrm>
            <a:off x="6455400" y="3450237"/>
            <a:ext cx="1974300" cy="824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dk1"/>
                </a:solidFill>
                <a:latin typeface="Arimo"/>
                <a:ea typeface="Arimo"/>
                <a:cs typeface="Arimo"/>
                <a:sym typeface="Arimo"/>
              </a:rPr>
              <a:t>Avg Interest rate</a:t>
            </a:r>
            <a:endParaRPr dirty="0">
              <a:solidFill>
                <a:schemeClr val="dk1"/>
              </a:solidFill>
              <a:latin typeface="Arimo"/>
              <a:ea typeface="Arimo"/>
              <a:cs typeface="Arimo"/>
              <a:sym typeface="Arimo"/>
            </a:endParaRPr>
          </a:p>
        </p:txBody>
      </p:sp>
      <p:sp>
        <p:nvSpPr>
          <p:cNvPr id="1792" name="Google Shape;1792;p5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7" name="Google Shape;1797;p59"/>
          <p:cNvGrpSpPr/>
          <p:nvPr/>
        </p:nvGrpSpPr>
        <p:grpSpPr>
          <a:xfrm>
            <a:off x="706038" y="312972"/>
            <a:ext cx="140222" cy="140409"/>
            <a:chOff x="2741000" y="199475"/>
            <a:chExt cx="191953" cy="192210"/>
          </a:xfrm>
        </p:grpSpPr>
        <p:sp>
          <p:nvSpPr>
            <p:cNvPr id="1798" name="Google Shape;1798;p59"/>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9"/>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9"/>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9"/>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9"/>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9"/>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9"/>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9"/>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9"/>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7" name="Google Shape;1807;p59">
            <a:hlinkClick r:id="rId4" action="ppaction://hlinksldjump"/>
          </p:cNvPr>
          <p:cNvSpPr/>
          <p:nvPr/>
        </p:nvSpPr>
        <p:spPr>
          <a:xfrm>
            <a:off x="821900" y="4289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9"/>
          <p:cNvSpPr/>
          <p:nvPr/>
        </p:nvSpPr>
        <p:spPr>
          <a:xfrm>
            <a:off x="7856375" y="10317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9"/>
          <p:cNvSpPr/>
          <p:nvPr/>
        </p:nvSpPr>
        <p:spPr>
          <a:xfrm>
            <a:off x="7179413" y="8908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9"/>
          <p:cNvSpPr/>
          <p:nvPr/>
        </p:nvSpPr>
        <p:spPr>
          <a:xfrm rot="-1685758">
            <a:off x="6156294" y="1163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9"/>
          <p:cNvSpPr/>
          <p:nvPr/>
        </p:nvSpPr>
        <p:spPr>
          <a:xfrm>
            <a:off x="6597076" y="7184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9"/>
          <p:cNvSpPr/>
          <p:nvPr/>
        </p:nvSpPr>
        <p:spPr>
          <a:xfrm>
            <a:off x="8311499" y="718390"/>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6"/>
        <p:cNvGrpSpPr/>
        <p:nvPr/>
      </p:nvGrpSpPr>
      <p:grpSpPr>
        <a:xfrm>
          <a:off x="0" y="0"/>
          <a:ext cx="0" cy="0"/>
          <a:chOff x="0" y="0"/>
          <a:chExt cx="0" cy="0"/>
        </a:xfrm>
      </p:grpSpPr>
      <p:sp>
        <p:nvSpPr>
          <p:cNvPr id="1912" name="Google Shape;1912;p62"/>
          <p:cNvSpPr txBox="1"/>
          <p:nvPr/>
        </p:nvSpPr>
        <p:spPr>
          <a:xfrm>
            <a:off x="5054781" y="1269408"/>
            <a:ext cx="3460255" cy="2847895"/>
          </a:xfrm>
          <a:prstGeom prst="rect">
            <a:avLst/>
          </a:prstGeom>
          <a:noFill/>
          <a:ln>
            <a:noFill/>
          </a:ln>
        </p:spPr>
        <p:txBody>
          <a:bodyPr spcFirstLastPara="1" wrap="square" lIns="91425" tIns="91425" rIns="91425" bIns="91425" anchor="t" anchorCtr="0">
            <a:noAutofit/>
          </a:bodyPr>
          <a:lstStyle/>
          <a:p>
            <a:pPr marL="36900" indent="0">
              <a:buNone/>
            </a:pPr>
            <a:r>
              <a:rPr lang="en-IN" sz="1250" dirty="0">
                <a:solidFill>
                  <a:schemeClr val="tx1"/>
                </a:solidFill>
                <a:latin typeface="Arimo" panose="020B0604020202020204" charset="0"/>
                <a:ea typeface="Arimo" panose="020B0604020202020204" charset="0"/>
                <a:cs typeface="Arimo" panose="020B0604020202020204" charset="0"/>
              </a:rPr>
              <a:t>By analysing the chart we can see how Loan Amount is increasing by year.</a:t>
            </a:r>
          </a:p>
          <a:p>
            <a:pPr marL="36900" indent="0">
              <a:buNone/>
            </a:pPr>
            <a:r>
              <a:rPr lang="en-IN" sz="1250" dirty="0">
                <a:solidFill>
                  <a:schemeClr val="tx1"/>
                </a:solidFill>
                <a:latin typeface="Arimo" panose="020B0604020202020204" charset="0"/>
                <a:ea typeface="Arimo" panose="020B0604020202020204" charset="0"/>
                <a:cs typeface="Arimo" panose="020B0604020202020204" charset="0"/>
              </a:rPr>
              <a:t>Starts from 2007 the loan amount is 22,19,275 and in the 2011 the loan amount is 26,05,06,575. </a:t>
            </a:r>
            <a:r>
              <a:rPr lang="en-US" sz="1250" dirty="0">
                <a:solidFill>
                  <a:schemeClr val="tx1"/>
                </a:solidFill>
                <a:latin typeface="Arimo" panose="020B0604020202020204" charset="0"/>
                <a:ea typeface="Arimo" panose="020B0604020202020204" charset="0"/>
                <a:cs typeface="Arimo" panose="020B0604020202020204" charset="0"/>
              </a:rPr>
              <a:t>We can clearly Show the growth from 2007 to 2011 by subtracting the value of 26,05,06,575 from the value of – 22,19,275, which equals 25,82,87,300.</a:t>
            </a:r>
            <a:br>
              <a:rPr lang="en-US" sz="1250" dirty="0">
                <a:solidFill>
                  <a:schemeClr val="tx1"/>
                </a:solidFill>
                <a:latin typeface="Arimo" panose="020B0604020202020204" charset="0"/>
                <a:ea typeface="Arimo" panose="020B0604020202020204" charset="0"/>
                <a:cs typeface="Arimo" panose="020B0604020202020204" charset="0"/>
              </a:rPr>
            </a:br>
            <a:endParaRPr lang="en-US" sz="1250" dirty="0">
              <a:solidFill>
                <a:schemeClr val="tx1"/>
              </a:solidFill>
              <a:latin typeface="Arimo" panose="020B0604020202020204" charset="0"/>
              <a:ea typeface="Arimo" panose="020B0604020202020204" charset="0"/>
              <a:cs typeface="Arimo" panose="020B0604020202020204" charset="0"/>
            </a:endParaRPr>
          </a:p>
          <a:p>
            <a:pPr marL="36900" indent="0">
              <a:buNone/>
            </a:pPr>
            <a:r>
              <a:rPr lang="en-US" sz="1250" dirty="0">
                <a:solidFill>
                  <a:schemeClr val="tx1"/>
                </a:solidFill>
                <a:latin typeface="Arimo" panose="020B0604020202020204" charset="0"/>
                <a:ea typeface="Arimo" panose="020B0604020202020204" charset="0"/>
                <a:cs typeface="Arimo" panose="020B0604020202020204" charset="0"/>
              </a:rPr>
              <a:t>The 44,56,02,650.00 loan amount that the bank provided to its Customers. </a:t>
            </a:r>
            <a:endParaRPr lang="en-IN" sz="1250" dirty="0">
              <a:solidFill>
                <a:schemeClr val="tx1"/>
              </a:solidFill>
              <a:latin typeface="Arimo" panose="020B0604020202020204" charset="0"/>
              <a:ea typeface="Arimo" panose="020B0604020202020204" charset="0"/>
              <a:cs typeface="Arimo" panose="020B0604020202020204" charset="0"/>
            </a:endParaRPr>
          </a:p>
        </p:txBody>
      </p:sp>
      <p:sp>
        <p:nvSpPr>
          <p:cNvPr id="1916" name="Google Shape;1916;p62"/>
          <p:cNvSpPr/>
          <p:nvPr/>
        </p:nvSpPr>
        <p:spPr>
          <a:xfrm>
            <a:off x="8210700" y="2426225"/>
            <a:ext cx="214800" cy="214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210700" y="1341600"/>
            <a:ext cx="214800" cy="21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r>
              <a:rPr lang="en" dirty="0"/>
              <a:t>KPI-1  </a:t>
            </a:r>
            <a:r>
              <a:rPr lang="en-IN" dirty="0"/>
              <a:t>Year Wise Loan Stats</a:t>
            </a:r>
            <a:br>
              <a:rPr lang="en-IN" dirty="0"/>
            </a:br>
            <a:endParaRPr dirty="0"/>
          </a:p>
        </p:txBody>
      </p:sp>
      <p:sp>
        <p:nvSpPr>
          <p:cNvPr id="1908" name="Google Shape;1908;p62"/>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911" name="Google Shape;1911;p62"/>
          <p:cNvSpPr txBox="1"/>
          <p:nvPr/>
        </p:nvSpPr>
        <p:spPr>
          <a:xfrm>
            <a:off x="5121863" y="3057598"/>
            <a:ext cx="2686200" cy="300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700" dirty="0">
              <a:solidFill>
                <a:schemeClr val="dk1"/>
              </a:solidFill>
              <a:latin typeface="Bebas Neue"/>
              <a:ea typeface="Bebas Neue"/>
              <a:cs typeface="Bebas Neue"/>
              <a:sym typeface="Bebas Neue"/>
            </a:endParaRPr>
          </a:p>
        </p:txBody>
      </p:sp>
      <p:sp>
        <p:nvSpPr>
          <p:cNvPr id="1919" name="Google Shape;1919;p62"/>
          <p:cNvSpPr/>
          <p:nvPr/>
        </p:nvSpPr>
        <p:spPr>
          <a:xfrm>
            <a:off x="8210700" y="3510850"/>
            <a:ext cx="214800" cy="214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5" name="Google Shape;1925;p62"/>
          <p:cNvGrpSpPr/>
          <p:nvPr/>
        </p:nvGrpSpPr>
        <p:grpSpPr>
          <a:xfrm>
            <a:off x="706038" y="312972"/>
            <a:ext cx="140222" cy="140409"/>
            <a:chOff x="2741000" y="199475"/>
            <a:chExt cx="191953" cy="192210"/>
          </a:xfrm>
        </p:grpSpPr>
        <p:sp>
          <p:nvSpPr>
            <p:cNvPr id="1926" name="Google Shape;1926;p62"/>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5" name="Google Shape;1935;p62">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7013026" y="8967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7893277" y="61086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6208138" y="11387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rot="-1685758">
            <a:off x="4793066" y="907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6704062" y="8158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5477851" y="74895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AF6D6E61-C3C7-D384-5949-927E058E0A2E}"/>
              </a:ext>
            </a:extLst>
          </p:cNvPr>
          <p:cNvPicPr>
            <a:picLocks noChangeAspect="1"/>
          </p:cNvPicPr>
          <p:nvPr/>
        </p:nvPicPr>
        <p:blipFill>
          <a:blip r:embed="rId4"/>
          <a:stretch>
            <a:fillRect/>
          </a:stretch>
        </p:blipFill>
        <p:spPr>
          <a:xfrm>
            <a:off x="721926" y="1517016"/>
            <a:ext cx="4352925" cy="2352675"/>
          </a:xfrm>
          <a:prstGeom prst="rect">
            <a:avLst/>
          </a:prstGeom>
        </p:spPr>
      </p:pic>
      <p:pic>
        <p:nvPicPr>
          <p:cNvPr id="9" name="Picture 8">
            <a:extLst>
              <a:ext uri="{FF2B5EF4-FFF2-40B4-BE49-F238E27FC236}">
                <a16:creationId xmlns:a16="http://schemas.microsoft.com/office/drawing/2014/main" id="{824743C0-1B24-FA5A-E760-9086C7794BEB}"/>
              </a:ext>
            </a:extLst>
          </p:cNvPr>
          <p:cNvPicPr>
            <a:picLocks noChangeAspect="1"/>
          </p:cNvPicPr>
          <p:nvPr/>
        </p:nvPicPr>
        <p:blipFill>
          <a:blip r:embed="rId5"/>
          <a:stretch>
            <a:fillRect/>
          </a:stretch>
        </p:blipFill>
        <p:spPr>
          <a:xfrm>
            <a:off x="1493098" y="1886023"/>
            <a:ext cx="1266825" cy="11715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998" name="Google Shape;1998;p64"/>
          <p:cNvSpPr/>
          <p:nvPr/>
        </p:nvSpPr>
        <p:spPr>
          <a:xfrm rot="7201279">
            <a:off x="1346119" y="969871"/>
            <a:ext cx="773119" cy="76917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9" name="Google Shape;1999;p64"/>
          <p:cNvGrpSpPr/>
          <p:nvPr/>
        </p:nvGrpSpPr>
        <p:grpSpPr>
          <a:xfrm>
            <a:off x="3887582" y="1773296"/>
            <a:ext cx="1130500" cy="396105"/>
            <a:chOff x="2271950" y="2722775"/>
            <a:chExt cx="575875" cy="201775"/>
          </a:xfrm>
        </p:grpSpPr>
        <p:sp>
          <p:nvSpPr>
            <p:cNvPr id="2000" name="Google Shape;2000;p6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5" name="Google Shape;2005;p64"/>
          <p:cNvSpPr txBox="1">
            <a:spLocks noGrp="1"/>
          </p:cNvSpPr>
          <p:nvPr>
            <p:ph type="subTitle" idx="1"/>
          </p:nvPr>
        </p:nvSpPr>
        <p:spPr>
          <a:xfrm>
            <a:off x="6318913" y="1198951"/>
            <a:ext cx="2429100" cy="1056300"/>
          </a:xfrm>
          <a:prstGeom prst="rect">
            <a:avLst/>
          </a:prstGeom>
        </p:spPr>
        <p:txBody>
          <a:bodyPr spcFirstLastPara="1" wrap="square" lIns="91425" tIns="91425" rIns="91425" bIns="91425" anchor="t" anchorCtr="0">
            <a:noAutofit/>
          </a:bodyPr>
          <a:lstStyle/>
          <a:p>
            <a:pPr marL="36900" indent="0" algn="l"/>
            <a:r>
              <a:rPr lang="en-IN" sz="1250" dirty="0">
                <a:latin typeface="Arimo" panose="020B0604020202020204" charset="0"/>
                <a:ea typeface="Arimo" panose="020B0604020202020204" charset="0"/>
                <a:cs typeface="Arimo" panose="020B0604020202020204" charset="0"/>
              </a:rPr>
              <a:t>In this Grade and subgrade wise </a:t>
            </a:r>
            <a:r>
              <a:rPr lang="en-IN" sz="1250" dirty="0" err="1">
                <a:latin typeface="Arimo" panose="020B0604020202020204" charset="0"/>
                <a:ea typeface="Arimo" panose="020B0604020202020204" charset="0"/>
                <a:cs typeface="Arimo" panose="020B0604020202020204" charset="0"/>
              </a:rPr>
              <a:t>revol</a:t>
            </a:r>
            <a:r>
              <a:rPr lang="en-IN" sz="1250" dirty="0">
                <a:latin typeface="Arimo" panose="020B0604020202020204" charset="0"/>
                <a:ea typeface="Arimo" panose="020B0604020202020204" charset="0"/>
                <a:cs typeface="Arimo" panose="020B0604020202020204" charset="0"/>
              </a:rPr>
              <a:t> balance we can notice Grade-B have more </a:t>
            </a:r>
            <a:r>
              <a:rPr lang="en-IN" sz="1250" dirty="0" err="1">
                <a:latin typeface="Arimo" panose="020B0604020202020204" charset="0"/>
                <a:ea typeface="Arimo" panose="020B0604020202020204" charset="0"/>
                <a:cs typeface="Arimo" panose="020B0604020202020204" charset="0"/>
              </a:rPr>
              <a:t>revol</a:t>
            </a:r>
            <a:r>
              <a:rPr lang="en-IN" sz="1250" dirty="0">
                <a:latin typeface="Arimo" panose="020B0604020202020204" charset="0"/>
                <a:ea typeface="Arimo" panose="020B0604020202020204" charset="0"/>
                <a:cs typeface="Arimo" panose="020B0604020202020204" charset="0"/>
              </a:rPr>
              <a:t> balance then any other grade &amp; Grade-G have very low </a:t>
            </a:r>
            <a:r>
              <a:rPr lang="en-IN" sz="1250" dirty="0" err="1">
                <a:latin typeface="Arimo" panose="020B0604020202020204" charset="0"/>
                <a:ea typeface="Arimo" panose="020B0604020202020204" charset="0"/>
                <a:cs typeface="Arimo" panose="020B0604020202020204" charset="0"/>
              </a:rPr>
              <a:t>revol</a:t>
            </a:r>
            <a:r>
              <a:rPr lang="en-IN" sz="1250" dirty="0">
                <a:latin typeface="Arimo" panose="020B0604020202020204" charset="0"/>
                <a:ea typeface="Arimo" panose="020B0604020202020204" charset="0"/>
                <a:cs typeface="Arimo" panose="020B0604020202020204" charset="0"/>
              </a:rPr>
              <a:t> balance.</a:t>
            </a:r>
            <a:br>
              <a:rPr lang="en-IN" sz="1250" dirty="0">
                <a:latin typeface="Arimo" panose="020B0604020202020204" charset="0"/>
                <a:ea typeface="Arimo" panose="020B0604020202020204" charset="0"/>
                <a:cs typeface="Arimo" panose="020B0604020202020204" charset="0"/>
              </a:rPr>
            </a:br>
            <a:br>
              <a:rPr lang="en-IN" sz="1250" dirty="0">
                <a:latin typeface="Arimo" panose="020B0604020202020204" charset="0"/>
                <a:ea typeface="Arimo" panose="020B0604020202020204" charset="0"/>
                <a:cs typeface="Arimo" panose="020B0604020202020204" charset="0"/>
              </a:rPr>
            </a:br>
            <a:r>
              <a:rPr lang="en-IN" sz="1250" dirty="0">
                <a:latin typeface="Arimo" panose="020B0604020202020204" charset="0"/>
                <a:ea typeface="Arimo" panose="020B0604020202020204" charset="0"/>
                <a:cs typeface="Arimo" panose="020B0604020202020204" charset="0"/>
              </a:rPr>
              <a:t>Grand Total of </a:t>
            </a:r>
            <a:r>
              <a:rPr lang="en-IN" sz="1250" dirty="0" err="1">
                <a:latin typeface="Arimo" panose="020B0604020202020204" charset="0"/>
                <a:ea typeface="Arimo" panose="020B0604020202020204" charset="0"/>
                <a:cs typeface="Arimo" panose="020B0604020202020204" charset="0"/>
              </a:rPr>
              <a:t>Revol</a:t>
            </a:r>
            <a:r>
              <a:rPr lang="en-IN" sz="1250" dirty="0">
                <a:latin typeface="Arimo" panose="020B0604020202020204" charset="0"/>
                <a:ea typeface="Arimo" panose="020B0604020202020204" charset="0"/>
                <a:cs typeface="Arimo" panose="020B0604020202020204" charset="0"/>
              </a:rPr>
              <a:t> Balance = 53,15,13,868.00</a:t>
            </a:r>
            <a:br>
              <a:rPr lang="en-IN" sz="1250" dirty="0">
                <a:latin typeface="Arimo" panose="020B0604020202020204" charset="0"/>
                <a:ea typeface="Arimo" panose="020B0604020202020204" charset="0"/>
                <a:cs typeface="Arimo" panose="020B0604020202020204" charset="0"/>
              </a:rPr>
            </a:br>
            <a:br>
              <a:rPr lang="en-IN" sz="1250" dirty="0">
                <a:latin typeface="Arimo" panose="020B0604020202020204" charset="0"/>
                <a:ea typeface="Arimo" panose="020B0604020202020204" charset="0"/>
                <a:cs typeface="Arimo" panose="020B0604020202020204" charset="0"/>
              </a:rPr>
            </a:br>
            <a:r>
              <a:rPr lang="en-US" sz="1250" b="0" i="0" dirty="0">
                <a:solidFill>
                  <a:schemeClr val="tx1"/>
                </a:solidFill>
                <a:effectLst/>
                <a:latin typeface="Arimo" panose="020B0604020202020204" charset="0"/>
                <a:ea typeface="Arimo" panose="020B0604020202020204" charset="0"/>
                <a:cs typeface="Arimo" panose="020B0604020202020204" charset="0"/>
              </a:rPr>
              <a:t>This matric table clearly </a:t>
            </a:r>
            <a:br>
              <a:rPr lang="en-US" sz="1250" b="0" i="0" dirty="0">
                <a:solidFill>
                  <a:schemeClr val="tx1"/>
                </a:solidFill>
                <a:effectLst/>
                <a:latin typeface="Arimo" panose="020B0604020202020204" charset="0"/>
                <a:ea typeface="Arimo" panose="020B0604020202020204" charset="0"/>
                <a:cs typeface="Arimo" panose="020B0604020202020204" charset="0"/>
              </a:rPr>
            </a:br>
            <a:r>
              <a:rPr lang="en-US" sz="1250" b="0" i="0" dirty="0">
                <a:solidFill>
                  <a:schemeClr val="tx1"/>
                </a:solidFill>
                <a:effectLst/>
                <a:latin typeface="Arimo" panose="020B0604020202020204" charset="0"/>
                <a:ea typeface="Arimo" panose="020B0604020202020204" charset="0"/>
                <a:cs typeface="Arimo" panose="020B0604020202020204" charset="0"/>
              </a:rPr>
              <a:t>illustrates the number of </a:t>
            </a:r>
            <a:br>
              <a:rPr lang="en-US" sz="1250" b="0" i="0" dirty="0">
                <a:solidFill>
                  <a:schemeClr val="tx1"/>
                </a:solidFill>
                <a:effectLst/>
                <a:latin typeface="Arimo" panose="020B0604020202020204" charset="0"/>
                <a:ea typeface="Arimo" panose="020B0604020202020204" charset="0"/>
                <a:cs typeface="Arimo" panose="020B0604020202020204" charset="0"/>
              </a:rPr>
            </a:br>
            <a:r>
              <a:rPr lang="en-US" sz="1250" b="0" i="0" dirty="0">
                <a:solidFill>
                  <a:schemeClr val="tx1"/>
                </a:solidFill>
                <a:effectLst/>
                <a:latin typeface="Arimo" panose="020B0604020202020204" charset="0"/>
                <a:ea typeface="Arimo" panose="020B0604020202020204" charset="0"/>
                <a:cs typeface="Arimo" panose="020B0604020202020204" charset="0"/>
              </a:rPr>
              <a:t>Customers who fall into  </a:t>
            </a:r>
            <a:br>
              <a:rPr lang="en-US" sz="1250" b="0" i="0" dirty="0">
                <a:solidFill>
                  <a:schemeClr val="tx1"/>
                </a:solidFill>
                <a:effectLst/>
                <a:latin typeface="Arimo" panose="020B0604020202020204" charset="0"/>
                <a:ea typeface="Arimo" panose="020B0604020202020204" charset="0"/>
                <a:cs typeface="Arimo" panose="020B0604020202020204" charset="0"/>
              </a:rPr>
            </a:br>
            <a:r>
              <a:rPr lang="en-US" sz="1250" b="0" i="0" dirty="0">
                <a:solidFill>
                  <a:schemeClr val="tx1"/>
                </a:solidFill>
                <a:effectLst/>
                <a:latin typeface="Arimo" panose="020B0604020202020204" charset="0"/>
                <a:ea typeface="Arimo" panose="020B0604020202020204" charset="0"/>
                <a:cs typeface="Arimo" panose="020B0604020202020204" charset="0"/>
              </a:rPr>
              <a:t>grade wise .</a:t>
            </a:r>
            <a:endParaRPr lang="en-IN" sz="1250" dirty="0">
              <a:solidFill>
                <a:schemeClr val="tx1"/>
              </a:solidFill>
              <a:latin typeface="Arimo" panose="020B0604020202020204" charset="0"/>
              <a:ea typeface="Arimo" panose="020B0604020202020204" charset="0"/>
              <a:cs typeface="Arimo" panose="020B0604020202020204" charset="0"/>
            </a:endParaRPr>
          </a:p>
          <a:p>
            <a:pPr marL="36900" indent="0" algn="l">
              <a:buNone/>
            </a:pPr>
            <a:endParaRPr lang="en-IN" sz="1250" dirty="0">
              <a:latin typeface="Arimo" panose="020B0604020202020204" charset="0"/>
              <a:ea typeface="Arimo" panose="020B0604020202020204" charset="0"/>
              <a:cs typeface="Arimo" panose="020B0604020202020204" charset="0"/>
            </a:endParaRPr>
          </a:p>
          <a:p>
            <a:pPr marL="36900" indent="0" algn="l">
              <a:buNone/>
            </a:pPr>
            <a:endParaRPr lang="en-IN" sz="1250" dirty="0">
              <a:latin typeface="Arimo" panose="020B0604020202020204" charset="0"/>
              <a:ea typeface="Arimo" panose="020B0604020202020204" charset="0"/>
              <a:cs typeface="Arimo" panose="020B0604020202020204" charset="0"/>
            </a:endParaRPr>
          </a:p>
          <a:p>
            <a:pPr marL="36900" indent="0" algn="l">
              <a:buNone/>
            </a:pPr>
            <a:endParaRPr lang="en-IN" sz="1250" dirty="0">
              <a:latin typeface="Arimo" panose="020B0604020202020204" charset="0"/>
              <a:ea typeface="Arimo" panose="020B0604020202020204" charset="0"/>
              <a:cs typeface="Arimo" panose="020B0604020202020204" charset="0"/>
            </a:endParaRPr>
          </a:p>
        </p:txBody>
      </p:sp>
      <p:sp>
        <p:nvSpPr>
          <p:cNvPr id="2008" name="Google Shape;2008;p64"/>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2010" name="Google Shape;2010;p64"/>
          <p:cNvSpPr/>
          <p:nvPr/>
        </p:nvSpPr>
        <p:spPr>
          <a:xfrm rot="5400000">
            <a:off x="1328223" y="718768"/>
            <a:ext cx="2961700" cy="4233079"/>
          </a:xfrm>
          <a:custGeom>
            <a:avLst/>
            <a:gdLst/>
            <a:ahLst/>
            <a:cxnLst/>
            <a:rect l="l" t="t" r="r" b="b"/>
            <a:pathLst>
              <a:path w="70249" h="95461" extrusionOk="0">
                <a:moveTo>
                  <a:pt x="35124" y="3590"/>
                </a:moveTo>
                <a:lnTo>
                  <a:pt x="35466" y="3675"/>
                </a:lnTo>
                <a:lnTo>
                  <a:pt x="35723" y="3846"/>
                </a:lnTo>
                <a:lnTo>
                  <a:pt x="35894" y="4103"/>
                </a:lnTo>
                <a:lnTo>
                  <a:pt x="35979" y="4444"/>
                </a:lnTo>
                <a:lnTo>
                  <a:pt x="35894" y="4786"/>
                </a:lnTo>
                <a:lnTo>
                  <a:pt x="35723" y="5043"/>
                </a:lnTo>
                <a:lnTo>
                  <a:pt x="35466" y="5299"/>
                </a:lnTo>
                <a:lnTo>
                  <a:pt x="34783" y="5299"/>
                </a:lnTo>
                <a:lnTo>
                  <a:pt x="34526" y="5043"/>
                </a:lnTo>
                <a:lnTo>
                  <a:pt x="34355" y="4786"/>
                </a:lnTo>
                <a:lnTo>
                  <a:pt x="34270" y="4444"/>
                </a:lnTo>
                <a:lnTo>
                  <a:pt x="34355" y="4103"/>
                </a:lnTo>
                <a:lnTo>
                  <a:pt x="34526" y="3846"/>
                </a:lnTo>
                <a:lnTo>
                  <a:pt x="34783" y="3675"/>
                </a:lnTo>
                <a:lnTo>
                  <a:pt x="35124" y="3590"/>
                </a:lnTo>
                <a:close/>
                <a:moveTo>
                  <a:pt x="64950" y="8547"/>
                </a:moveTo>
                <a:lnTo>
                  <a:pt x="64950" y="86914"/>
                </a:lnTo>
                <a:lnTo>
                  <a:pt x="5299" y="86914"/>
                </a:lnTo>
                <a:lnTo>
                  <a:pt x="5299" y="8547"/>
                </a:lnTo>
                <a:close/>
                <a:moveTo>
                  <a:pt x="35552" y="89307"/>
                </a:moveTo>
                <a:lnTo>
                  <a:pt x="35894" y="89478"/>
                </a:lnTo>
                <a:lnTo>
                  <a:pt x="36235" y="89649"/>
                </a:lnTo>
                <a:lnTo>
                  <a:pt x="36492" y="89905"/>
                </a:lnTo>
                <a:lnTo>
                  <a:pt x="36748" y="90162"/>
                </a:lnTo>
                <a:lnTo>
                  <a:pt x="36919" y="90504"/>
                </a:lnTo>
                <a:lnTo>
                  <a:pt x="37005" y="90845"/>
                </a:lnTo>
                <a:lnTo>
                  <a:pt x="37090" y="91273"/>
                </a:lnTo>
                <a:lnTo>
                  <a:pt x="37005" y="91615"/>
                </a:lnTo>
                <a:lnTo>
                  <a:pt x="36919" y="92042"/>
                </a:lnTo>
                <a:lnTo>
                  <a:pt x="36748" y="92384"/>
                </a:lnTo>
                <a:lnTo>
                  <a:pt x="36492" y="92640"/>
                </a:lnTo>
                <a:lnTo>
                  <a:pt x="36235" y="92896"/>
                </a:lnTo>
                <a:lnTo>
                  <a:pt x="35894" y="93067"/>
                </a:lnTo>
                <a:lnTo>
                  <a:pt x="35552" y="93153"/>
                </a:lnTo>
                <a:lnTo>
                  <a:pt x="35124" y="93238"/>
                </a:lnTo>
                <a:lnTo>
                  <a:pt x="34697" y="93153"/>
                </a:lnTo>
                <a:lnTo>
                  <a:pt x="34355" y="93067"/>
                </a:lnTo>
                <a:lnTo>
                  <a:pt x="34013" y="92896"/>
                </a:lnTo>
                <a:lnTo>
                  <a:pt x="33757" y="92640"/>
                </a:lnTo>
                <a:lnTo>
                  <a:pt x="33501" y="92384"/>
                </a:lnTo>
                <a:lnTo>
                  <a:pt x="33330" y="92042"/>
                </a:lnTo>
                <a:lnTo>
                  <a:pt x="33244" y="91615"/>
                </a:lnTo>
                <a:lnTo>
                  <a:pt x="33159" y="91273"/>
                </a:lnTo>
                <a:lnTo>
                  <a:pt x="33244" y="90845"/>
                </a:lnTo>
                <a:lnTo>
                  <a:pt x="33330" y="90504"/>
                </a:lnTo>
                <a:lnTo>
                  <a:pt x="33501" y="90162"/>
                </a:lnTo>
                <a:lnTo>
                  <a:pt x="33757" y="89905"/>
                </a:lnTo>
                <a:lnTo>
                  <a:pt x="34013" y="89649"/>
                </a:lnTo>
                <a:lnTo>
                  <a:pt x="34355" y="89478"/>
                </a:lnTo>
                <a:lnTo>
                  <a:pt x="34697" y="89307"/>
                </a:lnTo>
                <a:close/>
                <a:moveTo>
                  <a:pt x="3333" y="0"/>
                </a:moveTo>
                <a:lnTo>
                  <a:pt x="2649" y="86"/>
                </a:lnTo>
                <a:lnTo>
                  <a:pt x="2051" y="257"/>
                </a:lnTo>
                <a:lnTo>
                  <a:pt x="1453" y="599"/>
                </a:lnTo>
                <a:lnTo>
                  <a:pt x="1026" y="1026"/>
                </a:lnTo>
                <a:lnTo>
                  <a:pt x="598" y="1453"/>
                </a:lnTo>
                <a:lnTo>
                  <a:pt x="256" y="2052"/>
                </a:lnTo>
                <a:lnTo>
                  <a:pt x="85" y="2650"/>
                </a:lnTo>
                <a:lnTo>
                  <a:pt x="0" y="3333"/>
                </a:lnTo>
                <a:lnTo>
                  <a:pt x="0" y="92213"/>
                </a:lnTo>
                <a:lnTo>
                  <a:pt x="85" y="92811"/>
                </a:lnTo>
                <a:lnTo>
                  <a:pt x="256" y="93495"/>
                </a:lnTo>
                <a:lnTo>
                  <a:pt x="598" y="94007"/>
                </a:lnTo>
                <a:lnTo>
                  <a:pt x="1026" y="94520"/>
                </a:lnTo>
                <a:lnTo>
                  <a:pt x="1453" y="94862"/>
                </a:lnTo>
                <a:lnTo>
                  <a:pt x="2051" y="95204"/>
                </a:lnTo>
                <a:lnTo>
                  <a:pt x="2649" y="95375"/>
                </a:lnTo>
                <a:lnTo>
                  <a:pt x="3333" y="95460"/>
                </a:lnTo>
                <a:lnTo>
                  <a:pt x="66916" y="95460"/>
                </a:lnTo>
                <a:lnTo>
                  <a:pt x="67600" y="95375"/>
                </a:lnTo>
                <a:lnTo>
                  <a:pt x="68198" y="95204"/>
                </a:lnTo>
                <a:lnTo>
                  <a:pt x="68796" y="94862"/>
                </a:lnTo>
                <a:lnTo>
                  <a:pt x="69309" y="94520"/>
                </a:lnTo>
                <a:lnTo>
                  <a:pt x="69651" y="94007"/>
                </a:lnTo>
                <a:lnTo>
                  <a:pt x="69992" y="93495"/>
                </a:lnTo>
                <a:lnTo>
                  <a:pt x="70163" y="92811"/>
                </a:lnTo>
                <a:lnTo>
                  <a:pt x="70249" y="92213"/>
                </a:lnTo>
                <a:lnTo>
                  <a:pt x="70249" y="3333"/>
                </a:lnTo>
                <a:lnTo>
                  <a:pt x="70163" y="2650"/>
                </a:lnTo>
                <a:lnTo>
                  <a:pt x="69992" y="2052"/>
                </a:lnTo>
                <a:lnTo>
                  <a:pt x="69651" y="1453"/>
                </a:lnTo>
                <a:lnTo>
                  <a:pt x="69309" y="1026"/>
                </a:lnTo>
                <a:lnTo>
                  <a:pt x="68796" y="599"/>
                </a:lnTo>
                <a:lnTo>
                  <a:pt x="68198" y="257"/>
                </a:lnTo>
                <a:lnTo>
                  <a:pt x="67600" y="86"/>
                </a:lnTo>
                <a:lnTo>
                  <a:pt x="66916" y="0"/>
                </a:ln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4"/>
          <p:cNvSpPr/>
          <p:nvPr/>
        </p:nvSpPr>
        <p:spPr>
          <a:xfrm>
            <a:off x="7394300" y="6418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4"/>
          <p:cNvSpPr/>
          <p:nvPr/>
        </p:nvSpPr>
        <p:spPr>
          <a:xfrm>
            <a:off x="8027801" y="8651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4"/>
          <p:cNvSpPr/>
          <p:nvPr/>
        </p:nvSpPr>
        <p:spPr>
          <a:xfrm rot="-1685758">
            <a:off x="7765766" y="39873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4"/>
          <p:cNvSpPr/>
          <p:nvPr/>
        </p:nvSpPr>
        <p:spPr>
          <a:xfrm>
            <a:off x="6760529" y="4722748"/>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4"/>
          <p:cNvSpPr/>
          <p:nvPr/>
        </p:nvSpPr>
        <p:spPr>
          <a:xfrm>
            <a:off x="7158412" y="10800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4"/>
          <p:cNvSpPr/>
          <p:nvPr/>
        </p:nvSpPr>
        <p:spPr>
          <a:xfrm>
            <a:off x="6318913" y="718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4"/>
          <p:cNvSpPr/>
          <p:nvPr/>
        </p:nvSpPr>
        <p:spPr>
          <a:xfrm>
            <a:off x="7397851" y="42242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4"/>
          <p:cNvSpPr/>
          <p:nvPr/>
        </p:nvSpPr>
        <p:spPr>
          <a:xfrm>
            <a:off x="4784837" y="39234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4"/>
          <p:cNvSpPr/>
          <p:nvPr/>
        </p:nvSpPr>
        <p:spPr>
          <a:xfrm>
            <a:off x="4925614" y="42242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4"/>
          <p:cNvSpPr/>
          <p:nvPr/>
        </p:nvSpPr>
        <p:spPr>
          <a:xfrm>
            <a:off x="3401763" y="4165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4">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4">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27" name="Google Shape;2027;p64"/>
          <p:cNvGrpSpPr/>
          <p:nvPr/>
        </p:nvGrpSpPr>
        <p:grpSpPr>
          <a:xfrm>
            <a:off x="706038" y="312972"/>
            <a:ext cx="140222" cy="140409"/>
            <a:chOff x="2741000" y="199475"/>
            <a:chExt cx="191953" cy="192210"/>
          </a:xfrm>
        </p:grpSpPr>
        <p:sp>
          <p:nvSpPr>
            <p:cNvPr id="2028" name="Google Shape;2028;p6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7" name="Google Shape;2037;p64">
            <a:hlinkClick r:id="rId3"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07;p62">
            <a:extLst>
              <a:ext uri="{FF2B5EF4-FFF2-40B4-BE49-F238E27FC236}">
                <a16:creationId xmlns:a16="http://schemas.microsoft.com/office/drawing/2014/main" id="{2F90B8FA-426D-7340-25D0-F472FDF05CC9}"/>
              </a:ext>
            </a:extLst>
          </p:cNvPr>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algn="l"/>
            <a:r>
              <a:rPr lang="en" dirty="0"/>
              <a:t>KPI-2  </a:t>
            </a:r>
            <a:r>
              <a:rPr lang="en-US" dirty="0"/>
              <a:t>Grade &amp; Sub Garde Wise </a:t>
            </a:r>
            <a:r>
              <a:rPr lang="en-US" dirty="0" err="1"/>
              <a:t>Revol</a:t>
            </a:r>
            <a:r>
              <a:rPr lang="en-US" dirty="0"/>
              <a:t> Balance</a:t>
            </a:r>
            <a:br>
              <a:rPr lang="en-US" dirty="0"/>
            </a:br>
            <a:endParaRPr dirty="0"/>
          </a:p>
        </p:txBody>
      </p:sp>
      <p:pic>
        <p:nvPicPr>
          <p:cNvPr id="10" name="Picture 9">
            <a:extLst>
              <a:ext uri="{FF2B5EF4-FFF2-40B4-BE49-F238E27FC236}">
                <a16:creationId xmlns:a16="http://schemas.microsoft.com/office/drawing/2014/main" id="{3D12D73D-9581-553D-3FD2-3B2C20FF80FE}"/>
              </a:ext>
            </a:extLst>
          </p:cNvPr>
          <p:cNvPicPr>
            <a:picLocks noChangeAspect="1"/>
          </p:cNvPicPr>
          <p:nvPr/>
        </p:nvPicPr>
        <p:blipFill>
          <a:blip r:embed="rId4"/>
          <a:stretch>
            <a:fillRect/>
          </a:stretch>
        </p:blipFill>
        <p:spPr>
          <a:xfrm>
            <a:off x="5000667" y="2828461"/>
            <a:ext cx="1295400" cy="1428750"/>
          </a:xfrm>
          <a:prstGeom prst="rect">
            <a:avLst/>
          </a:prstGeom>
        </p:spPr>
      </p:pic>
      <p:cxnSp>
        <p:nvCxnSpPr>
          <p:cNvPr id="12" name="Connector: Elbow 11">
            <a:extLst>
              <a:ext uri="{FF2B5EF4-FFF2-40B4-BE49-F238E27FC236}">
                <a16:creationId xmlns:a16="http://schemas.microsoft.com/office/drawing/2014/main" id="{381953B7-93A5-647D-1E18-90C59CE0888D}"/>
              </a:ext>
            </a:extLst>
          </p:cNvPr>
          <p:cNvCxnSpPr>
            <a:cxnSpLocks/>
            <a:stCxn id="10" idx="2"/>
          </p:cNvCxnSpPr>
          <p:nvPr/>
        </p:nvCxnSpPr>
        <p:spPr>
          <a:xfrm rot="5400000" flipH="1" flipV="1">
            <a:off x="5869566" y="3755656"/>
            <a:ext cx="280355" cy="722755"/>
          </a:xfrm>
          <a:prstGeom prst="bentConnector4">
            <a:avLst>
              <a:gd name="adj1" fmla="val -81539"/>
              <a:gd name="adj2" fmla="val 94808"/>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D198F604-898B-122D-2065-0B2202F3BD84}"/>
              </a:ext>
            </a:extLst>
          </p:cNvPr>
          <p:cNvPicPr>
            <a:picLocks noChangeAspect="1"/>
          </p:cNvPicPr>
          <p:nvPr/>
        </p:nvPicPr>
        <p:blipFill>
          <a:blip r:embed="rId5"/>
          <a:stretch>
            <a:fillRect/>
          </a:stretch>
        </p:blipFill>
        <p:spPr>
          <a:xfrm>
            <a:off x="5050535" y="1298515"/>
            <a:ext cx="1209675" cy="1438275"/>
          </a:xfrm>
          <a:prstGeom prst="rect">
            <a:avLst/>
          </a:prstGeom>
        </p:spPr>
      </p:pic>
      <p:pic>
        <p:nvPicPr>
          <p:cNvPr id="19" name="Picture 18">
            <a:extLst>
              <a:ext uri="{FF2B5EF4-FFF2-40B4-BE49-F238E27FC236}">
                <a16:creationId xmlns:a16="http://schemas.microsoft.com/office/drawing/2014/main" id="{020AD7DA-1650-93F1-5988-AD7BE681030B}"/>
              </a:ext>
            </a:extLst>
          </p:cNvPr>
          <p:cNvPicPr>
            <a:picLocks noChangeAspect="1"/>
          </p:cNvPicPr>
          <p:nvPr/>
        </p:nvPicPr>
        <p:blipFill>
          <a:blip r:embed="rId6"/>
          <a:stretch>
            <a:fillRect/>
          </a:stretch>
        </p:blipFill>
        <p:spPr>
          <a:xfrm>
            <a:off x="1051168" y="1573878"/>
            <a:ext cx="3520832" cy="2484102"/>
          </a:xfrm>
          <a:prstGeom prst="rect">
            <a:avLst/>
          </a:prstGeom>
        </p:spPr>
      </p:pic>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680</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Bebas Neue</vt:lpstr>
      <vt:lpstr>Arial</vt:lpstr>
      <vt:lpstr>Arimo</vt:lpstr>
      <vt:lpstr>Anaheim</vt:lpstr>
      <vt:lpstr>Data Analysis for Business by Slidesgo</vt:lpstr>
      <vt:lpstr>          Loan| Finance Project</vt:lpstr>
      <vt:lpstr>About Project-245</vt:lpstr>
      <vt:lpstr>Group Members Deatils</vt:lpstr>
      <vt:lpstr>TABLE OF CONTENT</vt:lpstr>
      <vt:lpstr>TABLE OF CONTENT</vt:lpstr>
      <vt:lpstr>Tableau</vt:lpstr>
      <vt:lpstr>PowerPoint Presentation</vt:lpstr>
      <vt:lpstr>KPI-1  Year Wise Loan Stats </vt:lpstr>
      <vt:lpstr>KPI-2  Grade &amp; Sub Garde Wise Revol Balance </vt:lpstr>
      <vt:lpstr>KPI-3  Total Pay of Verified &amp; Not Verified </vt:lpstr>
      <vt:lpstr>KPI-4  State Wise/ Month Wise Loan Status  </vt:lpstr>
      <vt:lpstr>KPI-5  Home Ownership wise Last Payment Date   </vt:lpstr>
      <vt:lpstr>KPI-5  Home Ownership wise Last Payment Date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Loan| Finance</dc:title>
  <cp:lastModifiedBy>Raj</cp:lastModifiedBy>
  <cp:revision>23</cp:revision>
  <dcterms:modified xsi:type="dcterms:W3CDTF">2023-10-04T15:16:30Z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2023-10-03T05:01:10Z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0ef1d535-bb7f-4e78-82e6-af2f8cd95981</vt:lpwstr>
  </property>
  <property fmtid="{D5CDD505-2E9C-101B-9397-08002B2CF9AE}" pid="7" name="MSIP_Label_defa4170-0d19-0005-0004-bc88714345d2_ActionId">
    <vt:lpwstr>ff4bb8c4-ebe0-488f-b6d6-1c8423628a1f</vt:lpwstr>
  </property>
  <property fmtid="{D5CDD505-2E9C-101B-9397-08002B2CF9AE}" pid="8" name="MSIP_Label_defa4170-0d19-0005-0004-bc88714345d2_ContentBits">
    <vt:lpwstr>0</vt:lpwstr>
  </property>
</Properties>
</file>