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5"/>
  </p:notesMasterIdLst>
  <p:sldIdLst>
    <p:sldId id="298" r:id="rId2"/>
    <p:sldId id="300" r:id="rId3"/>
    <p:sldId id="316" r:id="rId4"/>
    <p:sldId id="308" r:id="rId5"/>
    <p:sldId id="310" r:id="rId6"/>
    <p:sldId id="312" r:id="rId7"/>
    <p:sldId id="309" r:id="rId8"/>
    <p:sldId id="311" r:id="rId9"/>
    <p:sldId id="315" r:id="rId10"/>
    <p:sldId id="314" r:id="rId11"/>
    <p:sldId id="313" r:id="rId12"/>
    <p:sldId id="317" r:id="rId13"/>
    <p:sldId id="318"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82" d="100"/>
          <a:sy n="82" d="100"/>
        </p:scale>
        <p:origin x="1402" y="6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13ADEF-1232-40E6-AA0C-2DC4E3D89003}" type="datetimeFigureOut">
              <a:rPr lang="en-GB" smtClean="0"/>
              <a:pPr/>
              <a:t>15/03/2024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5E719B-CAD1-4CDF-AC07-FD62E51C143C}" type="slidenum">
              <a:rPr lang="en-GB" smtClean="0"/>
              <a:pPr/>
              <a:t>‹#›</a:t>
            </a:fld>
            <a:endParaRPr lang="en-GB"/>
          </a:p>
        </p:txBody>
      </p:sp>
    </p:spTree>
    <p:extLst>
      <p:ext uri="{BB962C8B-B14F-4D97-AF65-F5344CB8AC3E}">
        <p14:creationId xmlns:p14="http://schemas.microsoft.com/office/powerpoint/2010/main" val="2323676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6CD34D0-6C74-4745-8202-CA42E6CD021E}" type="slidenum">
              <a:rPr lang="en-US" smtClean="0">
                <a:solidFill>
                  <a:prstClr val="black"/>
                </a:solidFill>
              </a:rPr>
              <a:pPr/>
              <a:t>1</a:t>
            </a:fld>
            <a:endParaRPr lang="en-US">
              <a:solidFill>
                <a:prstClr val="black"/>
              </a:solidFill>
            </a:endParaRPr>
          </a:p>
        </p:txBody>
      </p:sp>
    </p:spTree>
    <p:extLst>
      <p:ext uri="{BB962C8B-B14F-4D97-AF65-F5344CB8AC3E}">
        <p14:creationId xmlns:p14="http://schemas.microsoft.com/office/powerpoint/2010/main" val="11525757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3F94E21-51E1-4AAB-931E-785DA9B52B9D}" type="datetimeFigureOut">
              <a:rPr lang="en-GB" smtClean="0"/>
              <a:pPr/>
              <a:t>15/03/2024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C248AB-E565-412B-9D95-9B07D6A4F3F3}" type="slidenum">
              <a:rPr lang="en-GB" smtClean="0"/>
              <a:pPr/>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132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F94E21-51E1-4AAB-931E-785DA9B52B9D}" type="datetimeFigureOut">
              <a:rPr lang="en-GB" smtClean="0"/>
              <a:pPr/>
              <a:t>15/03/2024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C248AB-E565-412B-9D95-9B07D6A4F3F3}" type="slidenum">
              <a:rPr lang="en-GB" smtClean="0"/>
              <a:pPr/>
              <a:t>‹#›</a:t>
            </a:fld>
            <a:endParaRPr lang="en-GB"/>
          </a:p>
        </p:txBody>
      </p:sp>
    </p:spTree>
    <p:extLst>
      <p:ext uri="{BB962C8B-B14F-4D97-AF65-F5344CB8AC3E}">
        <p14:creationId xmlns:p14="http://schemas.microsoft.com/office/powerpoint/2010/main" val="294752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F94E21-51E1-4AAB-931E-785DA9B52B9D}" type="datetimeFigureOut">
              <a:rPr lang="en-GB" smtClean="0"/>
              <a:pPr/>
              <a:t>15/03/2024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C248AB-E565-412B-9D95-9B07D6A4F3F3}" type="slidenum">
              <a:rPr lang="en-GB" smtClean="0"/>
              <a:pPr/>
              <a:t>‹#›</a:t>
            </a:fld>
            <a:endParaRPr lang="en-GB"/>
          </a:p>
        </p:txBody>
      </p:sp>
    </p:spTree>
    <p:extLst>
      <p:ext uri="{BB962C8B-B14F-4D97-AF65-F5344CB8AC3E}">
        <p14:creationId xmlns:p14="http://schemas.microsoft.com/office/powerpoint/2010/main" val="13887869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F94E21-51E1-4AAB-931E-785DA9B52B9D}" type="datetimeFigureOut">
              <a:rPr lang="en-GB" smtClean="0"/>
              <a:pPr/>
              <a:t>15/03/2024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C248AB-E565-412B-9D95-9B07D6A4F3F3}" type="slidenum">
              <a:rPr lang="en-GB" smtClean="0"/>
              <a:pPr/>
              <a:t>‹#›</a:t>
            </a:fld>
            <a:endParaRPr lang="en-GB"/>
          </a:p>
        </p:txBody>
      </p:sp>
    </p:spTree>
    <p:extLst>
      <p:ext uri="{BB962C8B-B14F-4D97-AF65-F5344CB8AC3E}">
        <p14:creationId xmlns:p14="http://schemas.microsoft.com/office/powerpoint/2010/main" val="1150143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F94E21-51E1-4AAB-931E-785DA9B52B9D}" type="datetimeFigureOut">
              <a:rPr lang="en-GB" smtClean="0"/>
              <a:pPr/>
              <a:t>15/03/2024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EC248AB-E565-412B-9D95-9B07D6A4F3F3}" type="slidenum">
              <a:rPr lang="en-GB" smtClean="0"/>
              <a:pPr/>
              <a:t>‹#›</a:t>
            </a:fld>
            <a:endParaRPr lang="en-GB"/>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5957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3F94E21-51E1-4AAB-931E-785DA9B52B9D}" type="datetimeFigureOut">
              <a:rPr lang="en-GB" smtClean="0"/>
              <a:pPr/>
              <a:t>15/03/2024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EC248AB-E565-412B-9D95-9B07D6A4F3F3}" type="slidenum">
              <a:rPr lang="en-GB" smtClean="0"/>
              <a:pPr/>
              <a:t>‹#›</a:t>
            </a:fld>
            <a:endParaRPr lang="en-GB"/>
          </a:p>
        </p:txBody>
      </p:sp>
    </p:spTree>
    <p:extLst>
      <p:ext uri="{BB962C8B-B14F-4D97-AF65-F5344CB8AC3E}">
        <p14:creationId xmlns:p14="http://schemas.microsoft.com/office/powerpoint/2010/main" val="1606718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3F94E21-51E1-4AAB-931E-785DA9B52B9D}" type="datetimeFigureOut">
              <a:rPr lang="en-GB" smtClean="0"/>
              <a:pPr/>
              <a:t>15/03/2024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EC248AB-E565-412B-9D95-9B07D6A4F3F3}" type="slidenum">
              <a:rPr lang="en-GB" smtClean="0"/>
              <a:pPr/>
              <a:t>‹#›</a:t>
            </a:fld>
            <a:endParaRPr lang="en-GB"/>
          </a:p>
        </p:txBody>
      </p:sp>
    </p:spTree>
    <p:extLst>
      <p:ext uri="{BB962C8B-B14F-4D97-AF65-F5344CB8AC3E}">
        <p14:creationId xmlns:p14="http://schemas.microsoft.com/office/powerpoint/2010/main" val="3872749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3F94E21-51E1-4AAB-931E-785DA9B52B9D}" type="datetimeFigureOut">
              <a:rPr lang="en-GB" smtClean="0"/>
              <a:pPr/>
              <a:t>15/03/2024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EC248AB-E565-412B-9D95-9B07D6A4F3F3}" type="slidenum">
              <a:rPr lang="en-GB" smtClean="0"/>
              <a:pPr/>
              <a:t>‹#›</a:t>
            </a:fld>
            <a:endParaRPr lang="en-GB"/>
          </a:p>
        </p:txBody>
      </p:sp>
    </p:spTree>
    <p:extLst>
      <p:ext uri="{BB962C8B-B14F-4D97-AF65-F5344CB8AC3E}">
        <p14:creationId xmlns:p14="http://schemas.microsoft.com/office/powerpoint/2010/main" val="8132775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3F94E21-51E1-4AAB-931E-785DA9B52B9D}" type="datetimeFigureOut">
              <a:rPr lang="en-GB" smtClean="0"/>
              <a:pPr/>
              <a:t>15/03/2024</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1EC248AB-E565-412B-9D95-9B07D6A4F3F3}" type="slidenum">
              <a:rPr lang="en-GB" smtClean="0"/>
              <a:pPr/>
              <a:t>‹#›</a:t>
            </a:fld>
            <a:endParaRPr lang="en-GB"/>
          </a:p>
        </p:txBody>
      </p:sp>
    </p:spTree>
    <p:extLst>
      <p:ext uri="{BB962C8B-B14F-4D97-AF65-F5344CB8AC3E}">
        <p14:creationId xmlns:p14="http://schemas.microsoft.com/office/powerpoint/2010/main" val="2926267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3F94E21-51E1-4AAB-931E-785DA9B52B9D}" type="datetimeFigureOut">
              <a:rPr lang="en-GB" smtClean="0"/>
              <a:pPr/>
              <a:t>15/03/2024</a:t>
            </a:fld>
            <a:endParaRPr lang="en-GB"/>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1EC248AB-E565-412B-9D95-9B07D6A4F3F3}" type="slidenum">
              <a:rPr lang="en-GB" smtClean="0"/>
              <a:pPr/>
              <a:t>‹#›</a:t>
            </a:fld>
            <a:endParaRPr lang="en-GB"/>
          </a:p>
        </p:txBody>
      </p:sp>
    </p:spTree>
    <p:extLst>
      <p:ext uri="{BB962C8B-B14F-4D97-AF65-F5344CB8AC3E}">
        <p14:creationId xmlns:p14="http://schemas.microsoft.com/office/powerpoint/2010/main" val="3133085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3F94E21-51E1-4AAB-931E-785DA9B52B9D}" type="datetimeFigureOut">
              <a:rPr lang="en-GB" smtClean="0"/>
              <a:pPr/>
              <a:t>15/03/2024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EC248AB-E565-412B-9D95-9B07D6A4F3F3}" type="slidenum">
              <a:rPr lang="en-GB" smtClean="0"/>
              <a:pPr/>
              <a:t>‹#›</a:t>
            </a:fld>
            <a:endParaRPr lang="en-GB"/>
          </a:p>
        </p:txBody>
      </p:sp>
    </p:spTree>
    <p:extLst>
      <p:ext uri="{BB962C8B-B14F-4D97-AF65-F5344CB8AC3E}">
        <p14:creationId xmlns:p14="http://schemas.microsoft.com/office/powerpoint/2010/main" val="3049969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89000">
              <a:srgbClr val="D6E46F"/>
            </a:gs>
            <a:gs pos="100000">
              <a:srgbClr val="FFFF00"/>
            </a:gs>
            <a:gs pos="44000">
              <a:schemeClr val="bg2">
                <a:lumMod val="90000"/>
              </a:schemeClr>
            </a:gs>
          </a:gsLst>
          <a:lin ang="13500000" scaled="1"/>
          <a:tileRect/>
        </a:gradFill>
        <a:effectLst/>
      </p:bgPr>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3F94E21-51E1-4AAB-931E-785DA9B52B9D}" type="datetimeFigureOut">
              <a:rPr lang="en-GB" smtClean="0"/>
              <a:pPr/>
              <a:t>15/03/2024</a:t>
            </a:fld>
            <a:endParaRPr lang="en-GB"/>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1EC248AB-E565-412B-9D95-9B07D6A4F3F3}" type="slidenum">
              <a:rPr lang="en-GB" smtClean="0"/>
              <a:pPr/>
              <a:t>‹#›</a:t>
            </a:fld>
            <a:endParaRPr lang="en-GB"/>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5358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2652DA4-B506-E206-39D6-546BE930BC22}"/>
              </a:ext>
            </a:extLst>
          </p:cNvPr>
          <p:cNvSpPr/>
          <p:nvPr/>
        </p:nvSpPr>
        <p:spPr>
          <a:xfrm>
            <a:off x="0" y="6248400"/>
            <a:ext cx="9144000" cy="6096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p:cNvCxnSpPr/>
          <p:nvPr/>
        </p:nvCxnSpPr>
        <p:spPr>
          <a:xfrm>
            <a:off x="149243" y="1736301"/>
            <a:ext cx="8852096" cy="0"/>
          </a:xfrm>
          <a:prstGeom prst="line">
            <a:avLst/>
          </a:prstGeom>
          <a:ln w="41275">
            <a:solidFill>
              <a:schemeClr val="tx1">
                <a:alpha val="63000"/>
              </a:schemeClr>
            </a:solidFill>
            <a:prstDash val="sysDot"/>
            <a:bevel/>
          </a:ln>
        </p:spPr>
        <p:style>
          <a:lnRef idx="1">
            <a:schemeClr val="accent1"/>
          </a:lnRef>
          <a:fillRef idx="0">
            <a:schemeClr val="accent1"/>
          </a:fillRef>
          <a:effectRef idx="0">
            <a:schemeClr val="accent1"/>
          </a:effectRef>
          <a:fontRef idx="minor">
            <a:schemeClr val="tx1"/>
          </a:fontRef>
        </p:style>
      </p:cxnSp>
      <p:sp>
        <p:nvSpPr>
          <p:cNvPr id="23" name="Slide Number Placeholder 22"/>
          <p:cNvSpPr>
            <a:spLocks noGrp="1"/>
          </p:cNvSpPr>
          <p:nvPr>
            <p:ph type="sldNum" sz="quarter" idx="12"/>
          </p:nvPr>
        </p:nvSpPr>
        <p:spPr>
          <a:xfrm>
            <a:off x="7425344" y="6459786"/>
            <a:ext cx="984019" cy="365125"/>
          </a:xfrm>
        </p:spPr>
        <p:txBody>
          <a:bodyPr/>
          <a:lstStyle/>
          <a:p>
            <a:fld id="{F3F92700-3F5B-4C92-9980-44F33C76A90C}" type="slidenum">
              <a:rPr lang="en-US"/>
              <a:pPr/>
              <a:t>1</a:t>
            </a:fld>
            <a:endParaRPr lang="en-US" dirty="0"/>
          </a:p>
        </p:txBody>
      </p:sp>
      <p:sp>
        <p:nvSpPr>
          <p:cNvPr id="11" name="Rectangle 10"/>
          <p:cNvSpPr/>
          <p:nvPr/>
        </p:nvSpPr>
        <p:spPr>
          <a:xfrm>
            <a:off x="682743" y="6248400"/>
            <a:ext cx="7699257" cy="462739"/>
          </a:xfrm>
          <a:prstGeom prst="rect">
            <a:avLst/>
          </a:prstGeom>
        </p:spPr>
        <p:txBody>
          <a:bodyPr wrap="none" lIns="91425" tIns="45712" rIns="91425" bIns="45712">
            <a:spAutoFit/>
          </a:bodyPr>
          <a:lstStyle/>
          <a:p>
            <a:pPr algn="ctr">
              <a:lnSpc>
                <a:spcPct val="150000"/>
              </a:lnSpc>
            </a:pPr>
            <a:r>
              <a:rPr lang="en-US" b="1" dirty="0">
                <a:solidFill>
                  <a:prstClr val="black"/>
                </a:solidFill>
                <a:latin typeface="Arial Narrow" panose="020B0606020202030204" pitchFamily="34" charset="0"/>
                <a:ea typeface="Calibri" panose="020F0502020204030204" pitchFamily="34" charset="0"/>
                <a:cs typeface="Times New Roman" panose="02020603050405020304" pitchFamily="18" charset="0"/>
              </a:rPr>
              <a:t>Organized by </a:t>
            </a:r>
            <a:r>
              <a:rPr lang="en-US" b="1" dirty="0">
                <a:solidFill>
                  <a:prstClr val="black"/>
                </a:solidFill>
                <a:latin typeface="Cg omega"/>
                <a:ea typeface="Calibri" panose="020F0502020204030204" pitchFamily="34" charset="0"/>
                <a:cs typeface="Times New Roman" panose="02020603050405020304" pitchFamily="18" charset="0"/>
              </a:rPr>
              <a:t>Tulsiramji Gaikwad-Patil College of </a:t>
            </a:r>
            <a:r>
              <a:rPr lang="en-US" b="1" dirty="0" err="1">
                <a:solidFill>
                  <a:prstClr val="black"/>
                </a:solidFill>
                <a:latin typeface="Cg omega"/>
                <a:ea typeface="Calibri" panose="020F0502020204030204" pitchFamily="34" charset="0"/>
                <a:cs typeface="Times New Roman" panose="02020603050405020304" pitchFamily="18" charset="0"/>
              </a:rPr>
              <a:t>Engg</a:t>
            </a:r>
            <a:r>
              <a:rPr lang="en-US" b="1" dirty="0">
                <a:solidFill>
                  <a:prstClr val="black"/>
                </a:solidFill>
                <a:latin typeface="Cg omega"/>
                <a:ea typeface="Calibri" panose="020F0502020204030204" pitchFamily="34" charset="0"/>
                <a:cs typeface="Times New Roman" panose="02020603050405020304" pitchFamily="18" charset="0"/>
              </a:rPr>
              <a:t>. &amp; Technology</a:t>
            </a:r>
            <a:r>
              <a:rPr lang="en-US" b="1" dirty="0">
                <a:solidFill>
                  <a:prstClr val="black"/>
                </a:solidFill>
                <a:latin typeface="Arial Narrow" panose="020B0606020202030204" pitchFamily="34" charset="0"/>
                <a:ea typeface="Calibri" panose="020F0502020204030204" pitchFamily="34" charset="0"/>
                <a:cs typeface="Times New Roman" panose="02020603050405020304" pitchFamily="18" charset="0"/>
              </a:rPr>
              <a:t>, </a:t>
            </a:r>
            <a:r>
              <a:rPr lang="en-US" b="1" dirty="0">
                <a:solidFill>
                  <a:prstClr val="black"/>
                </a:solidFill>
                <a:latin typeface="Cg omega"/>
                <a:ea typeface="Calibri" panose="020F0502020204030204" pitchFamily="34" charset="0"/>
                <a:cs typeface="Times New Roman" panose="02020603050405020304" pitchFamily="18" charset="0"/>
              </a:rPr>
              <a:t>Nagpur</a:t>
            </a:r>
          </a:p>
        </p:txBody>
      </p:sp>
      <p:sp>
        <p:nvSpPr>
          <p:cNvPr id="13" name="Rectangle 12"/>
          <p:cNvSpPr/>
          <p:nvPr/>
        </p:nvSpPr>
        <p:spPr>
          <a:xfrm>
            <a:off x="165841" y="1911043"/>
            <a:ext cx="8812318" cy="1446534"/>
          </a:xfrm>
          <a:prstGeom prst="rect">
            <a:avLst/>
          </a:prstGeom>
        </p:spPr>
        <p:txBody>
          <a:bodyPr wrap="square" lIns="91425" tIns="45712" rIns="91425" bIns="45712">
            <a:spAutoFit/>
          </a:bodyPr>
          <a:lstStyle/>
          <a:p>
            <a:pPr algn="ctr"/>
            <a:r>
              <a:rPr lang="en-US" sz="3200" dirty="0"/>
              <a:t>NutriChef – ML and CNN based nutrient analysis and culinary exploration</a:t>
            </a:r>
            <a:endParaRPr lang="en-US" sz="3200" b="1" dirty="0">
              <a:solidFill>
                <a:srgbClr val="E84C22"/>
              </a:solidFill>
              <a:latin typeface="Arial Narrow" panose="020B0606020202030204" pitchFamily="34" charset="0"/>
            </a:endParaRPr>
          </a:p>
          <a:p>
            <a:pPr algn="ctr"/>
            <a:r>
              <a:rPr lang="en-US" sz="2400" b="1" dirty="0">
                <a:solidFill>
                  <a:prstClr val="black"/>
                </a:solidFill>
                <a:latin typeface="Arial Narrow" panose="020B0606020202030204" pitchFamily="34" charset="0"/>
              </a:rPr>
              <a:t>(Paper ID - 13)</a:t>
            </a:r>
            <a:endParaRPr lang="en-US" sz="2400" dirty="0">
              <a:solidFill>
                <a:prstClr val="black"/>
              </a:solidFill>
              <a:latin typeface="Arial Narrow" panose="020B0606020202030204" pitchFamily="34" charset="0"/>
            </a:endParaRPr>
          </a:p>
        </p:txBody>
      </p:sp>
      <p:sp>
        <p:nvSpPr>
          <p:cNvPr id="14" name="Rectangle 13"/>
          <p:cNvSpPr/>
          <p:nvPr/>
        </p:nvSpPr>
        <p:spPr>
          <a:xfrm>
            <a:off x="3659602" y="3317574"/>
            <a:ext cx="1861057" cy="492426"/>
          </a:xfrm>
          <a:prstGeom prst="rect">
            <a:avLst/>
          </a:prstGeom>
        </p:spPr>
        <p:txBody>
          <a:bodyPr wrap="none" lIns="91425" tIns="45712" rIns="91425" bIns="45712">
            <a:spAutoFit/>
          </a:bodyPr>
          <a:lstStyle/>
          <a:p>
            <a:pPr algn="ctr"/>
            <a:r>
              <a:rPr lang="en-US" sz="2600" b="1" dirty="0">
                <a:solidFill>
                  <a:srgbClr val="00B050"/>
                </a:solidFill>
                <a:latin typeface="Arial Narrow" panose="020B0606020202030204" pitchFamily="34" charset="0"/>
              </a:rPr>
              <a:t>Jeet Agrawal</a:t>
            </a:r>
            <a:endParaRPr lang="en-US" sz="2600" dirty="0">
              <a:solidFill>
                <a:srgbClr val="00B050"/>
              </a:solidFill>
              <a:latin typeface="Arial Narrow" panose="020B0606020202030204" pitchFamily="34" charset="0"/>
            </a:endParaRPr>
          </a:p>
        </p:txBody>
      </p:sp>
      <p:sp>
        <p:nvSpPr>
          <p:cNvPr id="4" name="Rectangle 3"/>
          <p:cNvSpPr/>
          <p:nvPr/>
        </p:nvSpPr>
        <p:spPr>
          <a:xfrm>
            <a:off x="3651553" y="3889673"/>
            <a:ext cx="1994471" cy="13681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91425" tIns="45712" rIns="91425" bIns="45712" rtlCol="0" anchor="ctr"/>
          <a:lstStyle/>
          <a:p>
            <a:pPr algn="ctr"/>
            <a:endParaRPr lang="en-US" dirty="0">
              <a:solidFill>
                <a:prstClr val="white"/>
              </a:solidFill>
            </a:endParaRPr>
          </a:p>
        </p:txBody>
      </p:sp>
      <p:sp>
        <p:nvSpPr>
          <p:cNvPr id="15" name="Rectangle 14"/>
          <p:cNvSpPr/>
          <p:nvPr/>
        </p:nvSpPr>
        <p:spPr>
          <a:xfrm>
            <a:off x="868153" y="5435961"/>
            <a:ext cx="7513847" cy="707870"/>
          </a:xfrm>
          <a:prstGeom prst="rect">
            <a:avLst/>
          </a:prstGeom>
        </p:spPr>
        <p:txBody>
          <a:bodyPr wrap="square" lIns="91425" tIns="45712" rIns="91425" bIns="45712">
            <a:spAutoFit/>
          </a:bodyPr>
          <a:lstStyle/>
          <a:p>
            <a:pPr algn="ctr"/>
            <a:r>
              <a:rPr lang="en-US" sz="2000" b="1" dirty="0">
                <a:solidFill>
                  <a:srgbClr val="7030A0"/>
                </a:solidFill>
                <a:latin typeface="Arial Narrow" panose="020B0606020202030204" pitchFamily="34" charset="0"/>
              </a:rPr>
              <a:t>Department of Information Technology, Tulsiramji Gaikwad Patil College of Engineering and Technology, Mohgaon, Nagpur</a:t>
            </a:r>
            <a:endParaRPr lang="en-US" sz="2000" dirty="0">
              <a:solidFill>
                <a:srgbClr val="7030A0"/>
              </a:solidFill>
              <a:latin typeface="Arial Narrow" panose="020B0606020202030204" pitchFamily="34" charset="0"/>
            </a:endParaRPr>
          </a:p>
        </p:txBody>
      </p:sp>
      <p:pic>
        <p:nvPicPr>
          <p:cNvPr id="1026" name="Picture 2" descr="D:\Committee International conference TGPCET\Final IC IKSAT 2K24\Template PPT\PPT HEADER (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16300"/>
            <a:ext cx="8991600" cy="166010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5677D5D-AC59-B6ED-48C1-959F895DB16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587" b="26984"/>
          <a:stretch/>
        </p:blipFill>
        <p:spPr>
          <a:xfrm flipH="1">
            <a:off x="3657600" y="3914569"/>
            <a:ext cx="1981198" cy="1343231"/>
          </a:xfrm>
          <a:prstGeom prst="rect">
            <a:avLst/>
          </a:prstGeom>
        </p:spPr>
      </p:pic>
    </p:spTree>
    <p:extLst>
      <p:ext uri="{BB962C8B-B14F-4D97-AF65-F5344CB8AC3E}">
        <p14:creationId xmlns:p14="http://schemas.microsoft.com/office/powerpoint/2010/main" val="3890438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90">
            <a:extLst>
              <a:ext uri="{FF2B5EF4-FFF2-40B4-BE49-F238E27FC236}">
                <a16:creationId xmlns:a16="http://schemas.microsoft.com/office/drawing/2014/main" id="{6437054A-3F9B-45E0-AACD-646833A64A6D}"/>
              </a:ext>
            </a:extLst>
          </p:cNvPr>
          <p:cNvSpPr txBox="1">
            <a:spLocks/>
          </p:cNvSpPr>
          <p:nvPr/>
        </p:nvSpPr>
        <p:spPr>
          <a:xfrm>
            <a:off x="8875142" y="6527559"/>
            <a:ext cx="317050" cy="225601"/>
          </a:xfrm>
          <a:prstGeom prst="rect">
            <a:avLst/>
          </a:prstGeom>
        </p:spPr>
        <p:txBody>
          <a:bodyPr lIns="91425" tIns="45712" rIns="91425" bIns="45712" numCol="1" spcCol="365701"/>
          <a:lstStyle>
            <a:lvl1pPr marL="0" indent="0" algn="just"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1pPr>
            <a:lvl2pPr marL="457200" indent="0" algn="just"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2pPr>
            <a:lvl3pPr marL="914400" indent="0" algn="just"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3pPr>
            <a:lvl4pPr marL="1371600" indent="0" algn="just"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4pPr>
            <a:lvl5pPr marL="1828800" indent="0" algn="just"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latin typeface="+mn-lt"/>
              </a:rPr>
              <a:t>1</a:t>
            </a:r>
          </a:p>
        </p:txBody>
      </p:sp>
      <p:sp>
        <p:nvSpPr>
          <p:cNvPr id="10" name="Title 1">
            <a:extLst>
              <a:ext uri="{FF2B5EF4-FFF2-40B4-BE49-F238E27FC236}">
                <a16:creationId xmlns:a16="http://schemas.microsoft.com/office/drawing/2014/main" id="{5B64C1F3-F188-D6BD-809D-D3FE108F1F1C}"/>
              </a:ext>
            </a:extLst>
          </p:cNvPr>
          <p:cNvSpPr txBox="1">
            <a:spLocks/>
          </p:cNvSpPr>
          <p:nvPr/>
        </p:nvSpPr>
        <p:spPr>
          <a:xfrm>
            <a:off x="-304800" y="51846"/>
            <a:ext cx="3581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solidFill>
                  <a:srgbClr val="002060"/>
                </a:solidFill>
                <a:latin typeface="+mn-lt"/>
              </a:rPr>
              <a:t>Advantages</a:t>
            </a:r>
          </a:p>
        </p:txBody>
      </p:sp>
      <p:sp>
        <p:nvSpPr>
          <p:cNvPr id="13" name="object 5" descr="Beige rectangle">
            <a:extLst>
              <a:ext uri="{FF2B5EF4-FFF2-40B4-BE49-F238E27FC236}">
                <a16:creationId xmlns:a16="http://schemas.microsoft.com/office/drawing/2014/main" id="{9FF1D8BE-03C3-DB69-8888-E9A674E470CB}"/>
              </a:ext>
            </a:extLst>
          </p:cNvPr>
          <p:cNvSpPr/>
          <p:nvPr/>
        </p:nvSpPr>
        <p:spPr>
          <a:xfrm flipV="1">
            <a:off x="304800" y="685799"/>
            <a:ext cx="2286000" cy="95113"/>
          </a:xfrm>
          <a:custGeom>
            <a:avLst/>
            <a:gdLst/>
            <a:ahLst/>
            <a:cxnLst/>
            <a:rect l="l" t="t" r="r" b="b"/>
            <a:pathLst>
              <a:path w="3931920">
                <a:moveTo>
                  <a:pt x="0" y="0"/>
                </a:moveTo>
                <a:lnTo>
                  <a:pt x="3931920" y="0"/>
                </a:lnTo>
              </a:path>
            </a:pathLst>
          </a:custGeom>
          <a:ln w="54864">
            <a:solidFill>
              <a:srgbClr val="0070C0"/>
            </a:solidFill>
          </a:ln>
        </p:spPr>
        <p:txBody>
          <a:bodyPr wrap="square" lIns="0" tIns="0" rIns="0" bIns="0" rtlCol="0"/>
          <a:lstStyle/>
          <a:p>
            <a:endParaRPr lang="en-US" dirty="0"/>
          </a:p>
        </p:txBody>
      </p:sp>
      <p:sp>
        <p:nvSpPr>
          <p:cNvPr id="6" name="object 3" descr="Blue rectangle">
            <a:extLst>
              <a:ext uri="{FF2B5EF4-FFF2-40B4-BE49-F238E27FC236}">
                <a16:creationId xmlns:a16="http://schemas.microsoft.com/office/drawing/2014/main" id="{C24B36F2-A8A3-3074-15CE-2050E941CF29}"/>
              </a:ext>
            </a:extLst>
          </p:cNvPr>
          <p:cNvSpPr/>
          <p:nvPr/>
        </p:nvSpPr>
        <p:spPr>
          <a:xfrm>
            <a:off x="886392" y="1524000"/>
            <a:ext cx="3380808" cy="4260472"/>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1">
              <a:lumMod val="20000"/>
              <a:lumOff val="80000"/>
              <a:alpha val="69999"/>
            </a:schemeClr>
          </a:solidFill>
        </p:spPr>
        <p:txBody>
          <a:bodyPr wrap="square" lIns="0" tIns="0" rIns="0" bIns="0" rtlCol="0"/>
          <a:lstStyle/>
          <a:p>
            <a:pPr marL="285750" indent="-285750">
              <a:buFont typeface="Arial" panose="020B0604020202020204" pitchFamily="34" charset="0"/>
              <a:buChar char="•"/>
            </a:pPr>
            <a:endParaRPr lang="en-US" dirty="0"/>
          </a:p>
        </p:txBody>
      </p:sp>
      <p:sp>
        <p:nvSpPr>
          <p:cNvPr id="15" name="Rectangle 14">
            <a:extLst>
              <a:ext uri="{FF2B5EF4-FFF2-40B4-BE49-F238E27FC236}">
                <a16:creationId xmlns:a16="http://schemas.microsoft.com/office/drawing/2014/main" id="{490CB30A-A063-24A6-7398-EE7C69375AD9}"/>
              </a:ext>
            </a:extLst>
          </p:cNvPr>
          <p:cNvSpPr/>
          <p:nvPr/>
        </p:nvSpPr>
        <p:spPr>
          <a:xfrm>
            <a:off x="0" y="6400800"/>
            <a:ext cx="9144000" cy="457200"/>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3" descr="Blue rectangle">
            <a:extLst>
              <a:ext uri="{FF2B5EF4-FFF2-40B4-BE49-F238E27FC236}">
                <a16:creationId xmlns:a16="http://schemas.microsoft.com/office/drawing/2014/main" id="{3722CC30-7ACA-EC1A-1416-7113F7FC07A0}"/>
              </a:ext>
            </a:extLst>
          </p:cNvPr>
          <p:cNvSpPr/>
          <p:nvPr/>
        </p:nvSpPr>
        <p:spPr>
          <a:xfrm>
            <a:off x="4800600" y="1504301"/>
            <a:ext cx="3380808" cy="4260472"/>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1">
              <a:lumMod val="20000"/>
              <a:lumOff val="80000"/>
              <a:alpha val="69999"/>
            </a:schemeClr>
          </a:solidFill>
        </p:spPr>
        <p:txBody>
          <a:bodyPr wrap="square" lIns="0" tIns="0" rIns="0" bIns="0" rtlCol="0"/>
          <a:lstStyle/>
          <a:p>
            <a:endParaRPr lang="en-US" dirty="0"/>
          </a:p>
          <a:p>
            <a:endParaRPr lang="en-US" dirty="0"/>
          </a:p>
        </p:txBody>
      </p:sp>
      <p:sp>
        <p:nvSpPr>
          <p:cNvPr id="3" name="TextBox 2">
            <a:extLst>
              <a:ext uri="{FF2B5EF4-FFF2-40B4-BE49-F238E27FC236}">
                <a16:creationId xmlns:a16="http://schemas.microsoft.com/office/drawing/2014/main" id="{9BCBBC42-155D-A869-B6CD-E264A2D38855}"/>
              </a:ext>
            </a:extLst>
          </p:cNvPr>
          <p:cNvSpPr txBox="1"/>
          <p:nvPr/>
        </p:nvSpPr>
        <p:spPr>
          <a:xfrm>
            <a:off x="1104900" y="1676400"/>
            <a:ext cx="2971800" cy="3733800"/>
          </a:xfrm>
          <a:prstGeom prst="rect">
            <a:avLst/>
          </a:prstGeom>
          <a:noFill/>
        </p:spPr>
        <p:txBody>
          <a:bodyPr wrap="square" rtlCol="0">
            <a:spAutoFit/>
          </a:bodyPr>
          <a:lstStyle/>
          <a:p>
            <a:pPr marL="285750" indent="-285750">
              <a:buFont typeface="Arial" panose="020B0604020202020204" pitchFamily="34" charset="0"/>
              <a:buChar char="•"/>
            </a:pPr>
            <a:r>
              <a:rPr lang="en-US" dirty="0"/>
              <a:t>User- friendly interface</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Promotes Healthy Eating habits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Culinary Exploration and diversity</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Ingredient Availability</a:t>
            </a:r>
          </a:p>
          <a:p>
            <a:endParaRPr lang="en-US" dirty="0"/>
          </a:p>
        </p:txBody>
      </p:sp>
      <p:sp>
        <p:nvSpPr>
          <p:cNvPr id="5" name="TextBox 4">
            <a:extLst>
              <a:ext uri="{FF2B5EF4-FFF2-40B4-BE49-F238E27FC236}">
                <a16:creationId xmlns:a16="http://schemas.microsoft.com/office/drawing/2014/main" id="{7D225AF8-A497-DBFA-A6F9-7A8BA0C62910}"/>
              </a:ext>
            </a:extLst>
          </p:cNvPr>
          <p:cNvSpPr txBox="1"/>
          <p:nvPr/>
        </p:nvSpPr>
        <p:spPr>
          <a:xfrm>
            <a:off x="5005104" y="1716881"/>
            <a:ext cx="2971800" cy="3970318"/>
          </a:xfrm>
          <a:prstGeom prst="rect">
            <a:avLst/>
          </a:prstGeom>
          <a:noFill/>
        </p:spPr>
        <p:txBody>
          <a:bodyPr wrap="square" rtlCol="0">
            <a:spAutoFit/>
          </a:bodyPr>
          <a:lstStyle/>
          <a:p>
            <a:pPr marL="285750" indent="-285750">
              <a:buFont typeface="Arial" panose="020B0604020202020204" pitchFamily="34" charset="0"/>
              <a:buChar char="•"/>
            </a:pPr>
            <a:r>
              <a:rPr lang="en-US" dirty="0"/>
              <a:t>Variety of Recipes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Positive Impact on Public  Health</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Raises Awareness of Nutritional gaps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Continual Updates</a:t>
            </a:r>
          </a:p>
          <a:p>
            <a:pPr marL="285750" indent="-285750">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4059083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90">
            <a:extLst>
              <a:ext uri="{FF2B5EF4-FFF2-40B4-BE49-F238E27FC236}">
                <a16:creationId xmlns:a16="http://schemas.microsoft.com/office/drawing/2014/main" id="{6437054A-3F9B-45E0-AACD-646833A64A6D}"/>
              </a:ext>
            </a:extLst>
          </p:cNvPr>
          <p:cNvSpPr txBox="1">
            <a:spLocks/>
          </p:cNvSpPr>
          <p:nvPr/>
        </p:nvSpPr>
        <p:spPr>
          <a:xfrm>
            <a:off x="8875142" y="6527559"/>
            <a:ext cx="317050" cy="225601"/>
          </a:xfrm>
          <a:prstGeom prst="rect">
            <a:avLst/>
          </a:prstGeom>
        </p:spPr>
        <p:txBody>
          <a:bodyPr lIns="91425" tIns="45712" rIns="91425" bIns="45712" numCol="1" spcCol="365701"/>
          <a:lstStyle>
            <a:lvl1pPr marL="0" indent="0" algn="just"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1pPr>
            <a:lvl2pPr marL="457200" indent="0" algn="just"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2pPr>
            <a:lvl3pPr marL="914400" indent="0" algn="just"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3pPr>
            <a:lvl4pPr marL="1371600" indent="0" algn="just"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4pPr>
            <a:lvl5pPr marL="1828800" indent="0" algn="just"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latin typeface="+mn-lt"/>
              </a:rPr>
              <a:t>1</a:t>
            </a:r>
          </a:p>
        </p:txBody>
      </p:sp>
      <p:sp>
        <p:nvSpPr>
          <p:cNvPr id="10" name="Title 1">
            <a:extLst>
              <a:ext uri="{FF2B5EF4-FFF2-40B4-BE49-F238E27FC236}">
                <a16:creationId xmlns:a16="http://schemas.microsoft.com/office/drawing/2014/main" id="{5B64C1F3-F188-D6BD-809D-D3FE108F1F1C}"/>
              </a:ext>
            </a:extLst>
          </p:cNvPr>
          <p:cNvSpPr txBox="1">
            <a:spLocks/>
          </p:cNvSpPr>
          <p:nvPr/>
        </p:nvSpPr>
        <p:spPr>
          <a:xfrm>
            <a:off x="-152400" y="51846"/>
            <a:ext cx="37338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solidFill>
                  <a:srgbClr val="002060"/>
                </a:solidFill>
                <a:latin typeface="+mn-lt"/>
              </a:rPr>
              <a:t>CONCLUSIONS</a:t>
            </a:r>
          </a:p>
        </p:txBody>
      </p:sp>
      <p:sp>
        <p:nvSpPr>
          <p:cNvPr id="13" name="object 5" descr="Beige rectangle">
            <a:extLst>
              <a:ext uri="{FF2B5EF4-FFF2-40B4-BE49-F238E27FC236}">
                <a16:creationId xmlns:a16="http://schemas.microsoft.com/office/drawing/2014/main" id="{9FF1D8BE-03C3-DB69-8888-E9A674E470CB}"/>
              </a:ext>
            </a:extLst>
          </p:cNvPr>
          <p:cNvSpPr/>
          <p:nvPr/>
        </p:nvSpPr>
        <p:spPr>
          <a:xfrm flipV="1">
            <a:off x="304800" y="685800"/>
            <a:ext cx="2819400" cy="76200"/>
          </a:xfrm>
          <a:custGeom>
            <a:avLst/>
            <a:gdLst/>
            <a:ahLst/>
            <a:cxnLst/>
            <a:rect l="l" t="t" r="r" b="b"/>
            <a:pathLst>
              <a:path w="3931920">
                <a:moveTo>
                  <a:pt x="0" y="0"/>
                </a:moveTo>
                <a:lnTo>
                  <a:pt x="3931920" y="0"/>
                </a:lnTo>
              </a:path>
            </a:pathLst>
          </a:custGeom>
          <a:ln w="54864">
            <a:solidFill>
              <a:srgbClr val="0070C0"/>
            </a:solidFill>
          </a:ln>
        </p:spPr>
        <p:txBody>
          <a:bodyPr wrap="square" lIns="0" tIns="0" rIns="0" bIns="0" rtlCol="0"/>
          <a:lstStyle/>
          <a:p>
            <a:endParaRPr lang="en-US" dirty="0"/>
          </a:p>
        </p:txBody>
      </p:sp>
      <p:sp>
        <p:nvSpPr>
          <p:cNvPr id="6" name="object 3" descr="Blue rectangle">
            <a:extLst>
              <a:ext uri="{FF2B5EF4-FFF2-40B4-BE49-F238E27FC236}">
                <a16:creationId xmlns:a16="http://schemas.microsoft.com/office/drawing/2014/main" id="{C24B36F2-A8A3-3074-15CE-2050E941CF29}"/>
              </a:ext>
            </a:extLst>
          </p:cNvPr>
          <p:cNvSpPr/>
          <p:nvPr/>
        </p:nvSpPr>
        <p:spPr>
          <a:xfrm>
            <a:off x="886392" y="1752600"/>
            <a:ext cx="8305800" cy="38862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1">
              <a:lumMod val="20000"/>
              <a:lumOff val="80000"/>
              <a:alpha val="69999"/>
            </a:schemeClr>
          </a:solidFill>
        </p:spPr>
        <p:txBody>
          <a:bodyPr wrap="square" lIns="0" tIns="0" rIns="0" bIns="0" rtlCol="0"/>
          <a:lstStyle/>
          <a:p>
            <a:endParaRPr lang="en-US" dirty="0"/>
          </a:p>
        </p:txBody>
      </p:sp>
      <p:sp>
        <p:nvSpPr>
          <p:cNvPr id="14" name="TextBox 13">
            <a:extLst>
              <a:ext uri="{FF2B5EF4-FFF2-40B4-BE49-F238E27FC236}">
                <a16:creationId xmlns:a16="http://schemas.microsoft.com/office/drawing/2014/main" id="{17B83385-5A89-C40E-6D91-0F2829E20968}"/>
              </a:ext>
            </a:extLst>
          </p:cNvPr>
          <p:cNvSpPr txBox="1"/>
          <p:nvPr/>
        </p:nvSpPr>
        <p:spPr>
          <a:xfrm>
            <a:off x="1114992" y="1796079"/>
            <a:ext cx="7848600" cy="3737946"/>
          </a:xfrm>
          <a:prstGeom prst="rect">
            <a:avLst/>
          </a:prstGeom>
          <a:noFill/>
        </p:spPr>
        <p:txBody>
          <a:bodyPr wrap="square" rtlCol="0">
            <a:spAutoFit/>
          </a:bodyPr>
          <a:lstStyle/>
          <a:p>
            <a:pPr>
              <a:lnSpc>
                <a:spcPct val="150000"/>
              </a:lnSpc>
            </a:pPr>
            <a:r>
              <a:rPr lang="en-US" sz="2000" dirty="0"/>
              <a:t>The utilization of machine learning and computer vision in identifying and analyzing foods has empowered users to make informed dietary choices. The ability to explore the diverse landscape of Indian cuisine, learn about dishes, and understand their nutritional value fosters cultural appreciation and well-informed decision-making. The future scope, including personalized health-driven suggestions, visually similar recipe recommendations, and the introduction of a chatbot, promises to elevate "NutriChef" to new heights of user engagement and nutritional support. </a:t>
            </a:r>
          </a:p>
        </p:txBody>
      </p:sp>
      <p:sp>
        <p:nvSpPr>
          <p:cNvPr id="15" name="Rectangle 14">
            <a:extLst>
              <a:ext uri="{FF2B5EF4-FFF2-40B4-BE49-F238E27FC236}">
                <a16:creationId xmlns:a16="http://schemas.microsoft.com/office/drawing/2014/main" id="{490CB30A-A063-24A6-7398-EE7C69375AD9}"/>
              </a:ext>
            </a:extLst>
          </p:cNvPr>
          <p:cNvSpPr/>
          <p:nvPr/>
        </p:nvSpPr>
        <p:spPr>
          <a:xfrm>
            <a:off x="0" y="6400800"/>
            <a:ext cx="9144000" cy="457200"/>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56521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90">
            <a:extLst>
              <a:ext uri="{FF2B5EF4-FFF2-40B4-BE49-F238E27FC236}">
                <a16:creationId xmlns:a16="http://schemas.microsoft.com/office/drawing/2014/main" id="{6437054A-3F9B-45E0-AACD-646833A64A6D}"/>
              </a:ext>
            </a:extLst>
          </p:cNvPr>
          <p:cNvSpPr txBox="1">
            <a:spLocks/>
          </p:cNvSpPr>
          <p:nvPr/>
        </p:nvSpPr>
        <p:spPr>
          <a:xfrm>
            <a:off x="8875142" y="6527559"/>
            <a:ext cx="317050" cy="225601"/>
          </a:xfrm>
          <a:prstGeom prst="rect">
            <a:avLst/>
          </a:prstGeom>
        </p:spPr>
        <p:txBody>
          <a:bodyPr lIns="91425" tIns="45712" rIns="91425" bIns="45712" numCol="1" spcCol="365701"/>
          <a:lstStyle>
            <a:lvl1pPr marL="0" indent="0" algn="just"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1pPr>
            <a:lvl2pPr marL="457200" indent="0" algn="just"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2pPr>
            <a:lvl3pPr marL="914400" indent="0" algn="just"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3pPr>
            <a:lvl4pPr marL="1371600" indent="0" algn="just"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4pPr>
            <a:lvl5pPr marL="1828800" indent="0" algn="just"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latin typeface="+mn-lt"/>
              </a:rPr>
              <a:t>1</a:t>
            </a:r>
          </a:p>
        </p:txBody>
      </p:sp>
      <p:sp>
        <p:nvSpPr>
          <p:cNvPr id="10" name="Title 1">
            <a:extLst>
              <a:ext uri="{FF2B5EF4-FFF2-40B4-BE49-F238E27FC236}">
                <a16:creationId xmlns:a16="http://schemas.microsoft.com/office/drawing/2014/main" id="{5B64C1F3-F188-D6BD-809D-D3FE108F1F1C}"/>
              </a:ext>
            </a:extLst>
          </p:cNvPr>
          <p:cNvSpPr txBox="1">
            <a:spLocks/>
          </p:cNvSpPr>
          <p:nvPr/>
        </p:nvSpPr>
        <p:spPr>
          <a:xfrm>
            <a:off x="-304800" y="51846"/>
            <a:ext cx="3581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solidFill>
                  <a:srgbClr val="002060"/>
                </a:solidFill>
                <a:latin typeface="+mn-lt"/>
              </a:rPr>
              <a:t>REFERENCES</a:t>
            </a:r>
          </a:p>
        </p:txBody>
      </p:sp>
      <p:sp>
        <p:nvSpPr>
          <p:cNvPr id="13" name="object 5" descr="Beige rectangle">
            <a:extLst>
              <a:ext uri="{FF2B5EF4-FFF2-40B4-BE49-F238E27FC236}">
                <a16:creationId xmlns:a16="http://schemas.microsoft.com/office/drawing/2014/main" id="{9FF1D8BE-03C3-DB69-8888-E9A674E470CB}"/>
              </a:ext>
            </a:extLst>
          </p:cNvPr>
          <p:cNvSpPr/>
          <p:nvPr/>
        </p:nvSpPr>
        <p:spPr>
          <a:xfrm flipV="1">
            <a:off x="304800" y="685800"/>
            <a:ext cx="2362200" cy="76200"/>
          </a:xfrm>
          <a:custGeom>
            <a:avLst/>
            <a:gdLst/>
            <a:ahLst/>
            <a:cxnLst/>
            <a:rect l="l" t="t" r="r" b="b"/>
            <a:pathLst>
              <a:path w="3931920">
                <a:moveTo>
                  <a:pt x="0" y="0"/>
                </a:moveTo>
                <a:lnTo>
                  <a:pt x="3931920" y="0"/>
                </a:lnTo>
              </a:path>
            </a:pathLst>
          </a:custGeom>
          <a:ln w="54864">
            <a:solidFill>
              <a:srgbClr val="0070C0"/>
            </a:solidFill>
          </a:ln>
        </p:spPr>
        <p:txBody>
          <a:bodyPr wrap="square" lIns="0" tIns="0" rIns="0" bIns="0" rtlCol="0"/>
          <a:lstStyle/>
          <a:p>
            <a:endParaRPr lang="en-US" dirty="0"/>
          </a:p>
        </p:txBody>
      </p:sp>
      <p:sp>
        <p:nvSpPr>
          <p:cNvPr id="6" name="object 3" descr="Blue rectangle">
            <a:extLst>
              <a:ext uri="{FF2B5EF4-FFF2-40B4-BE49-F238E27FC236}">
                <a16:creationId xmlns:a16="http://schemas.microsoft.com/office/drawing/2014/main" id="{C24B36F2-A8A3-3074-15CE-2050E941CF29}"/>
              </a:ext>
            </a:extLst>
          </p:cNvPr>
          <p:cNvSpPr/>
          <p:nvPr/>
        </p:nvSpPr>
        <p:spPr>
          <a:xfrm>
            <a:off x="886392" y="1524000"/>
            <a:ext cx="8305800" cy="4260472"/>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1">
              <a:lumMod val="20000"/>
              <a:lumOff val="80000"/>
              <a:alpha val="69999"/>
            </a:schemeClr>
          </a:solidFill>
        </p:spPr>
        <p:txBody>
          <a:bodyPr wrap="square" lIns="0" tIns="0" rIns="0" bIns="0" rtlCol="0"/>
          <a:lstStyle/>
          <a:p>
            <a:endParaRPr lang="en-US" dirty="0"/>
          </a:p>
        </p:txBody>
      </p:sp>
      <p:sp>
        <p:nvSpPr>
          <p:cNvPr id="14" name="TextBox 13">
            <a:extLst>
              <a:ext uri="{FF2B5EF4-FFF2-40B4-BE49-F238E27FC236}">
                <a16:creationId xmlns:a16="http://schemas.microsoft.com/office/drawing/2014/main" id="{17B83385-5A89-C40E-6D91-0F2829E20968}"/>
              </a:ext>
            </a:extLst>
          </p:cNvPr>
          <p:cNvSpPr txBox="1"/>
          <p:nvPr/>
        </p:nvSpPr>
        <p:spPr>
          <a:xfrm>
            <a:off x="1185067" y="1635855"/>
            <a:ext cx="7848600" cy="4031873"/>
          </a:xfrm>
          <a:prstGeom prst="rect">
            <a:avLst/>
          </a:prstGeom>
          <a:noFill/>
        </p:spPr>
        <p:txBody>
          <a:bodyPr wrap="square" rtlCol="0">
            <a:spAutoFit/>
          </a:bodyPr>
          <a:lstStyle/>
          <a:p>
            <a:r>
              <a:rPr lang="en-US" sz="1600" dirty="0"/>
              <a:t>[1] Dorian </a:t>
            </a:r>
            <a:r>
              <a:rPr lang="en-US" sz="1600" dirty="0" err="1"/>
              <a:t>Raboy</a:t>
            </a:r>
            <a:r>
              <a:rPr lang="en-US" sz="1600" dirty="0"/>
              <a:t>, Sabrina Lu,” Image to Recipe/Nutritional Information Generator”, 2020 </a:t>
            </a:r>
          </a:p>
          <a:p>
            <a:r>
              <a:rPr lang="en-US" sz="1600" dirty="0"/>
              <a:t>[2] </a:t>
            </a:r>
            <a:r>
              <a:rPr lang="en-US" sz="1600" dirty="0" err="1"/>
              <a:t>Moolya</a:t>
            </a:r>
            <a:r>
              <a:rPr lang="en-US" sz="1600" dirty="0"/>
              <a:t>, Sakshi Pansare, </a:t>
            </a:r>
            <a:r>
              <a:rPr lang="en-US" sz="1600" dirty="0" err="1"/>
              <a:t>Anushree</a:t>
            </a:r>
            <a:r>
              <a:rPr lang="en-US" sz="1600" dirty="0"/>
              <a:t> </a:t>
            </a:r>
            <a:r>
              <a:rPr lang="en-US" sz="1600" dirty="0" err="1"/>
              <a:t>Kshirsagar</a:t>
            </a:r>
            <a:r>
              <a:rPr lang="en-US" sz="1600" dirty="0"/>
              <a:t>, Sonali </a:t>
            </a:r>
            <a:r>
              <a:rPr lang="en-US" sz="1600" dirty="0" err="1"/>
              <a:t>Bodekar</a:t>
            </a:r>
            <a:r>
              <a:rPr lang="en-US" sz="1600" dirty="0"/>
              <a:t>-Kale, “Recipe Generator Using Deep Learning.” International Journal for Research in Applied Science and Engineering Technology, (IJRASET), vol. 10, no. 5,May 2022, pp. 846–51. </a:t>
            </a:r>
          </a:p>
          <a:p>
            <a:r>
              <a:rPr lang="en-US" sz="1600" dirty="0"/>
              <a:t>[3] Amaia Salvador, Michal </a:t>
            </a:r>
            <a:r>
              <a:rPr lang="en-US" sz="1600" dirty="0" err="1"/>
              <a:t>Drozdzal</a:t>
            </a:r>
            <a:r>
              <a:rPr lang="en-US" sz="1600" dirty="0"/>
              <a:t>, Xavier Giro-</a:t>
            </a:r>
            <a:r>
              <a:rPr lang="en-US" sz="1600" dirty="0" err="1"/>
              <a:t>i</a:t>
            </a:r>
            <a:r>
              <a:rPr lang="en-US" sz="1600" dirty="0"/>
              <a:t>-Nieto, Adriana Romero,” Inverse Cooking: Recipe Generation from Food Images”, 2019 </a:t>
            </a:r>
          </a:p>
          <a:p>
            <a:r>
              <a:rPr lang="en-US" sz="1600" dirty="0"/>
              <a:t>[4] Javier Marin1 , </a:t>
            </a:r>
            <a:r>
              <a:rPr lang="en-US" sz="1600" dirty="0" err="1"/>
              <a:t>Aritro</a:t>
            </a:r>
            <a:r>
              <a:rPr lang="en-US" sz="1600" dirty="0"/>
              <a:t> Biswas, </a:t>
            </a:r>
            <a:r>
              <a:rPr lang="en-US" sz="1600" dirty="0" err="1"/>
              <a:t>Ferda</a:t>
            </a:r>
            <a:r>
              <a:rPr lang="en-US" sz="1600" dirty="0"/>
              <a:t> </a:t>
            </a:r>
            <a:r>
              <a:rPr lang="en-US" sz="1600" dirty="0" err="1"/>
              <a:t>Ofli</a:t>
            </a:r>
            <a:r>
              <a:rPr lang="en-US" sz="1600" dirty="0"/>
              <a:t> , Nicholas Hynes , Amaia Salvador , Yusuf </a:t>
            </a:r>
            <a:r>
              <a:rPr lang="en-US" sz="1600" dirty="0" err="1"/>
              <a:t>Aytar</a:t>
            </a:r>
            <a:r>
              <a:rPr lang="en-US" sz="1600" dirty="0"/>
              <a:t> , Ingmar Weber , Antonio Torralba,” Recipe1M+: A Dataset for Learning Cross-Modal Embeddings for Cooking Recipes and Food Images”, IEEE TRANSACTIONS ON PATTERN ANALYSIS AND MACHINE INTELLIGENCE, June 2019(Chinese food). </a:t>
            </a:r>
          </a:p>
          <a:p>
            <a:r>
              <a:rPr lang="en-US" sz="1600" dirty="0"/>
              <a:t>[5] Ekta </a:t>
            </a:r>
            <a:r>
              <a:rPr lang="en-US" sz="1600" dirty="0" err="1"/>
              <a:t>Belwal</a:t>
            </a:r>
            <a:r>
              <a:rPr lang="en-US" sz="1600" dirty="0"/>
              <a:t>, M Sujatha,” Development of foxtail millet incorporated breakfast recipes and their comparison with traditional recipes made of cereals”, Int J Home Sci 2021, vol.7, no.3, pp.147-151. </a:t>
            </a:r>
          </a:p>
          <a:p>
            <a:r>
              <a:rPr lang="en-US" sz="1600" dirty="0"/>
              <a:t>[6] </a:t>
            </a:r>
            <a:r>
              <a:rPr lang="en-US" sz="1600" dirty="0" err="1"/>
              <a:t>Srinivasamoorthy.P</a:t>
            </a:r>
            <a:r>
              <a:rPr lang="en-US" sz="1600" dirty="0"/>
              <a:t>, Preeti </a:t>
            </a:r>
            <a:r>
              <a:rPr lang="en-US" sz="1600" dirty="0" err="1"/>
              <a:t>Savant,”RECIPE</a:t>
            </a:r>
            <a:r>
              <a:rPr lang="en-US" sz="1600" dirty="0"/>
              <a:t> GENERATION FROM FOOD IMAGES USING DEEP </a:t>
            </a:r>
            <a:r>
              <a:rPr lang="en-US" sz="1600" dirty="0" err="1"/>
              <a:t>LEARNING”,International</a:t>
            </a:r>
            <a:r>
              <a:rPr lang="en-US" sz="1600" dirty="0"/>
              <a:t> Research Journal of Engineering and Technology (IRJET), Volume: 09, Issue 03 ,Mar 2022 </a:t>
            </a:r>
          </a:p>
        </p:txBody>
      </p:sp>
      <p:sp>
        <p:nvSpPr>
          <p:cNvPr id="15" name="Rectangle 14">
            <a:extLst>
              <a:ext uri="{FF2B5EF4-FFF2-40B4-BE49-F238E27FC236}">
                <a16:creationId xmlns:a16="http://schemas.microsoft.com/office/drawing/2014/main" id="{490CB30A-A063-24A6-7398-EE7C69375AD9}"/>
              </a:ext>
            </a:extLst>
          </p:cNvPr>
          <p:cNvSpPr/>
          <p:nvPr/>
        </p:nvSpPr>
        <p:spPr>
          <a:xfrm>
            <a:off x="0" y="6400800"/>
            <a:ext cx="9144000" cy="457200"/>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49212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18657-4B1A-F874-F264-E9E0BC468723}"/>
              </a:ext>
            </a:extLst>
          </p:cNvPr>
          <p:cNvSpPr>
            <a:spLocks noGrp="1"/>
          </p:cNvSpPr>
          <p:nvPr>
            <p:ph type="title"/>
          </p:nvPr>
        </p:nvSpPr>
        <p:spPr>
          <a:xfrm>
            <a:off x="800100" y="2286000"/>
            <a:ext cx="7543800" cy="1450757"/>
          </a:xfrm>
        </p:spPr>
        <p:txBody>
          <a:bodyPr/>
          <a:lstStyle/>
          <a:p>
            <a:pPr algn="ctr"/>
            <a:r>
              <a:rPr lang="en-US" b="1" dirty="0"/>
              <a:t>THANK YOU</a:t>
            </a:r>
          </a:p>
        </p:txBody>
      </p:sp>
    </p:spTree>
    <p:extLst>
      <p:ext uri="{BB962C8B-B14F-4D97-AF65-F5344CB8AC3E}">
        <p14:creationId xmlns:p14="http://schemas.microsoft.com/office/powerpoint/2010/main" val="297885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3" descr="Blue rectangle">
            <a:extLst>
              <a:ext uri="{FF2B5EF4-FFF2-40B4-BE49-F238E27FC236}">
                <a16:creationId xmlns:a16="http://schemas.microsoft.com/office/drawing/2014/main" id="{C24B36F2-A8A3-3074-15CE-2050E941CF29}"/>
              </a:ext>
            </a:extLst>
          </p:cNvPr>
          <p:cNvSpPr/>
          <p:nvPr/>
        </p:nvSpPr>
        <p:spPr>
          <a:xfrm>
            <a:off x="838200" y="1524001"/>
            <a:ext cx="8305800" cy="35814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1">
              <a:lumMod val="20000"/>
              <a:lumOff val="80000"/>
              <a:alpha val="69999"/>
            </a:schemeClr>
          </a:solidFill>
        </p:spPr>
        <p:txBody>
          <a:bodyPr wrap="square" lIns="0" tIns="0" rIns="0" bIns="0" rtlCol="0"/>
          <a:lstStyle/>
          <a:p>
            <a:endParaRPr lang="en-US" dirty="0"/>
          </a:p>
        </p:txBody>
      </p:sp>
      <p:sp>
        <p:nvSpPr>
          <p:cNvPr id="4" name="Slide Number Placeholder 90">
            <a:extLst>
              <a:ext uri="{FF2B5EF4-FFF2-40B4-BE49-F238E27FC236}">
                <a16:creationId xmlns:a16="http://schemas.microsoft.com/office/drawing/2014/main" id="{6437054A-3F9B-45E0-AACD-646833A64A6D}"/>
              </a:ext>
            </a:extLst>
          </p:cNvPr>
          <p:cNvSpPr txBox="1">
            <a:spLocks/>
          </p:cNvSpPr>
          <p:nvPr/>
        </p:nvSpPr>
        <p:spPr>
          <a:xfrm>
            <a:off x="8875142" y="6527559"/>
            <a:ext cx="317050" cy="225601"/>
          </a:xfrm>
          <a:prstGeom prst="rect">
            <a:avLst/>
          </a:prstGeom>
        </p:spPr>
        <p:txBody>
          <a:bodyPr lIns="91425" tIns="45712" rIns="91425" bIns="45712" numCol="1" spcCol="365701"/>
          <a:lstStyle>
            <a:lvl1pPr marL="0" indent="0" algn="just"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1pPr>
            <a:lvl2pPr marL="457200" indent="0" algn="just"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2pPr>
            <a:lvl3pPr marL="914400" indent="0" algn="just"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3pPr>
            <a:lvl4pPr marL="1371600" indent="0" algn="just"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4pPr>
            <a:lvl5pPr marL="1828800" indent="0" algn="just"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latin typeface="+mn-lt"/>
              </a:rPr>
              <a:t>1</a:t>
            </a:r>
          </a:p>
        </p:txBody>
      </p:sp>
      <p:sp>
        <p:nvSpPr>
          <p:cNvPr id="10" name="Title 1">
            <a:extLst>
              <a:ext uri="{FF2B5EF4-FFF2-40B4-BE49-F238E27FC236}">
                <a16:creationId xmlns:a16="http://schemas.microsoft.com/office/drawing/2014/main" id="{5B64C1F3-F188-D6BD-809D-D3FE108F1F1C}"/>
              </a:ext>
            </a:extLst>
          </p:cNvPr>
          <p:cNvSpPr txBox="1">
            <a:spLocks/>
          </p:cNvSpPr>
          <p:nvPr/>
        </p:nvSpPr>
        <p:spPr>
          <a:xfrm>
            <a:off x="-304800" y="51846"/>
            <a:ext cx="41910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solidFill>
                  <a:srgbClr val="002060"/>
                </a:solidFill>
                <a:latin typeface="+mn-lt"/>
              </a:rPr>
              <a:t>INTRODUCTION</a:t>
            </a:r>
          </a:p>
        </p:txBody>
      </p:sp>
      <p:sp>
        <p:nvSpPr>
          <p:cNvPr id="13" name="object 5" descr="Beige rectangle">
            <a:extLst>
              <a:ext uri="{FF2B5EF4-FFF2-40B4-BE49-F238E27FC236}">
                <a16:creationId xmlns:a16="http://schemas.microsoft.com/office/drawing/2014/main" id="{9FF1D8BE-03C3-DB69-8888-E9A674E470CB}"/>
              </a:ext>
            </a:extLst>
          </p:cNvPr>
          <p:cNvSpPr/>
          <p:nvPr/>
        </p:nvSpPr>
        <p:spPr>
          <a:xfrm flipV="1">
            <a:off x="304800" y="685800"/>
            <a:ext cx="2971800" cy="76200"/>
          </a:xfrm>
          <a:custGeom>
            <a:avLst/>
            <a:gdLst/>
            <a:ahLst/>
            <a:cxnLst/>
            <a:rect l="l" t="t" r="r" b="b"/>
            <a:pathLst>
              <a:path w="3931920">
                <a:moveTo>
                  <a:pt x="0" y="0"/>
                </a:moveTo>
                <a:lnTo>
                  <a:pt x="3931920" y="0"/>
                </a:lnTo>
              </a:path>
            </a:pathLst>
          </a:custGeom>
          <a:ln w="54864">
            <a:solidFill>
              <a:srgbClr val="0070C0"/>
            </a:solidFill>
          </a:ln>
        </p:spPr>
        <p:txBody>
          <a:bodyPr wrap="square" lIns="0" tIns="0" rIns="0" bIns="0" rtlCol="0"/>
          <a:lstStyle/>
          <a:p>
            <a:endParaRPr lang="en-US" dirty="0"/>
          </a:p>
        </p:txBody>
      </p:sp>
      <p:sp>
        <p:nvSpPr>
          <p:cNvPr id="14" name="TextBox 13">
            <a:extLst>
              <a:ext uri="{FF2B5EF4-FFF2-40B4-BE49-F238E27FC236}">
                <a16:creationId xmlns:a16="http://schemas.microsoft.com/office/drawing/2014/main" id="{17B83385-5A89-C40E-6D91-0F2829E20968}"/>
              </a:ext>
            </a:extLst>
          </p:cNvPr>
          <p:cNvSpPr txBox="1"/>
          <p:nvPr/>
        </p:nvSpPr>
        <p:spPr>
          <a:xfrm>
            <a:off x="1026542" y="2017455"/>
            <a:ext cx="7848600" cy="2554545"/>
          </a:xfrm>
          <a:prstGeom prst="rect">
            <a:avLst/>
          </a:prstGeom>
          <a:noFill/>
        </p:spPr>
        <p:txBody>
          <a:bodyPr wrap="square" rtlCol="0">
            <a:spAutoFit/>
          </a:bodyPr>
          <a:lstStyle/>
          <a:p>
            <a:pPr algn="just"/>
            <a:r>
              <a:rPr lang="en-US" sz="2000" b="0" i="0" dirty="0">
                <a:solidFill>
                  <a:schemeClr val="tx1">
                    <a:lumMod val="95000"/>
                    <a:lumOff val="5000"/>
                  </a:schemeClr>
                </a:solidFill>
                <a:effectLst/>
              </a:rPr>
              <a:t>NutriChef is designed to revolutionize how we approach nutrition and healthy eating. Our primary focus is on providing comprehensive nutritional analysis for a wide range of foods, empowering users to make informed decisions about their diet. Alongside this essential feature, NutriChef also offers a vast collection of delicious recipes and other food related insights tailored to individual preferences and dietary needs. By combining scientific expertise with culinary innovation, we aim to inspire and guide users towards making healthier choices in their everyday lives. </a:t>
            </a:r>
            <a:endParaRPr lang="en-US" sz="2000" dirty="0">
              <a:solidFill>
                <a:schemeClr val="tx1">
                  <a:lumMod val="95000"/>
                  <a:lumOff val="5000"/>
                </a:schemeClr>
              </a:solidFill>
            </a:endParaRPr>
          </a:p>
        </p:txBody>
      </p:sp>
      <p:sp>
        <p:nvSpPr>
          <p:cNvPr id="15" name="Rectangle 14">
            <a:extLst>
              <a:ext uri="{FF2B5EF4-FFF2-40B4-BE49-F238E27FC236}">
                <a16:creationId xmlns:a16="http://schemas.microsoft.com/office/drawing/2014/main" id="{490CB30A-A063-24A6-7398-EE7C69375AD9}"/>
              </a:ext>
            </a:extLst>
          </p:cNvPr>
          <p:cNvSpPr/>
          <p:nvPr/>
        </p:nvSpPr>
        <p:spPr>
          <a:xfrm>
            <a:off x="0" y="6400800"/>
            <a:ext cx="9144000" cy="457200"/>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9709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3" descr="Blue rectangle">
            <a:extLst>
              <a:ext uri="{FF2B5EF4-FFF2-40B4-BE49-F238E27FC236}">
                <a16:creationId xmlns:a16="http://schemas.microsoft.com/office/drawing/2014/main" id="{C24B36F2-A8A3-3074-15CE-2050E941CF29}"/>
              </a:ext>
            </a:extLst>
          </p:cNvPr>
          <p:cNvSpPr/>
          <p:nvPr/>
        </p:nvSpPr>
        <p:spPr>
          <a:xfrm>
            <a:off x="838200" y="1676400"/>
            <a:ext cx="2362200" cy="1905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1">
              <a:lumMod val="20000"/>
              <a:lumOff val="80000"/>
              <a:alpha val="69999"/>
            </a:schemeClr>
          </a:solidFill>
        </p:spPr>
        <p:txBody>
          <a:bodyPr wrap="square" lIns="0" tIns="0" rIns="0" bIns="0" rtlCol="0"/>
          <a:lstStyle/>
          <a:p>
            <a:endParaRPr lang="en-US" dirty="0"/>
          </a:p>
        </p:txBody>
      </p:sp>
      <p:sp>
        <p:nvSpPr>
          <p:cNvPr id="4" name="Slide Number Placeholder 90">
            <a:extLst>
              <a:ext uri="{FF2B5EF4-FFF2-40B4-BE49-F238E27FC236}">
                <a16:creationId xmlns:a16="http://schemas.microsoft.com/office/drawing/2014/main" id="{6437054A-3F9B-45E0-AACD-646833A64A6D}"/>
              </a:ext>
            </a:extLst>
          </p:cNvPr>
          <p:cNvSpPr txBox="1">
            <a:spLocks/>
          </p:cNvSpPr>
          <p:nvPr/>
        </p:nvSpPr>
        <p:spPr>
          <a:xfrm>
            <a:off x="8875142" y="6527559"/>
            <a:ext cx="317050" cy="225601"/>
          </a:xfrm>
          <a:prstGeom prst="rect">
            <a:avLst/>
          </a:prstGeom>
        </p:spPr>
        <p:txBody>
          <a:bodyPr lIns="91425" tIns="45712" rIns="91425" bIns="45712" numCol="1" spcCol="365701"/>
          <a:lstStyle>
            <a:lvl1pPr marL="0" indent="0" algn="just"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1pPr>
            <a:lvl2pPr marL="457200" indent="0" algn="just"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2pPr>
            <a:lvl3pPr marL="914400" indent="0" algn="just"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3pPr>
            <a:lvl4pPr marL="1371600" indent="0" algn="just"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4pPr>
            <a:lvl5pPr marL="1828800" indent="0" algn="just"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latin typeface="+mn-lt"/>
              </a:rPr>
              <a:t>1</a:t>
            </a:r>
          </a:p>
        </p:txBody>
      </p:sp>
      <p:sp>
        <p:nvSpPr>
          <p:cNvPr id="10" name="Title 1">
            <a:extLst>
              <a:ext uri="{FF2B5EF4-FFF2-40B4-BE49-F238E27FC236}">
                <a16:creationId xmlns:a16="http://schemas.microsoft.com/office/drawing/2014/main" id="{5B64C1F3-F188-D6BD-809D-D3FE108F1F1C}"/>
              </a:ext>
            </a:extLst>
          </p:cNvPr>
          <p:cNvSpPr txBox="1">
            <a:spLocks/>
          </p:cNvSpPr>
          <p:nvPr/>
        </p:nvSpPr>
        <p:spPr>
          <a:xfrm>
            <a:off x="-304800" y="51846"/>
            <a:ext cx="45720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solidFill>
                  <a:srgbClr val="002060"/>
                </a:solidFill>
                <a:latin typeface="+mn-lt"/>
              </a:rPr>
              <a:t>NEED OF PROJECT</a:t>
            </a:r>
          </a:p>
        </p:txBody>
      </p:sp>
      <p:sp>
        <p:nvSpPr>
          <p:cNvPr id="13" name="object 5" descr="Beige rectangle">
            <a:extLst>
              <a:ext uri="{FF2B5EF4-FFF2-40B4-BE49-F238E27FC236}">
                <a16:creationId xmlns:a16="http://schemas.microsoft.com/office/drawing/2014/main" id="{9FF1D8BE-03C3-DB69-8888-E9A674E470CB}"/>
              </a:ext>
            </a:extLst>
          </p:cNvPr>
          <p:cNvSpPr/>
          <p:nvPr/>
        </p:nvSpPr>
        <p:spPr>
          <a:xfrm flipV="1">
            <a:off x="304800" y="685800"/>
            <a:ext cx="3429000" cy="76200"/>
          </a:xfrm>
          <a:custGeom>
            <a:avLst/>
            <a:gdLst/>
            <a:ahLst/>
            <a:cxnLst/>
            <a:rect l="l" t="t" r="r" b="b"/>
            <a:pathLst>
              <a:path w="3931920">
                <a:moveTo>
                  <a:pt x="0" y="0"/>
                </a:moveTo>
                <a:lnTo>
                  <a:pt x="3931920" y="0"/>
                </a:lnTo>
              </a:path>
            </a:pathLst>
          </a:custGeom>
          <a:ln w="54864">
            <a:solidFill>
              <a:srgbClr val="0070C0"/>
            </a:solidFill>
          </a:ln>
        </p:spPr>
        <p:txBody>
          <a:bodyPr wrap="square" lIns="0" tIns="0" rIns="0" bIns="0" rtlCol="0"/>
          <a:lstStyle/>
          <a:p>
            <a:endParaRPr lang="en-US" dirty="0"/>
          </a:p>
        </p:txBody>
      </p:sp>
      <p:sp>
        <p:nvSpPr>
          <p:cNvPr id="14" name="TextBox 13">
            <a:extLst>
              <a:ext uri="{FF2B5EF4-FFF2-40B4-BE49-F238E27FC236}">
                <a16:creationId xmlns:a16="http://schemas.microsoft.com/office/drawing/2014/main" id="{17B83385-5A89-C40E-6D91-0F2829E20968}"/>
              </a:ext>
            </a:extLst>
          </p:cNvPr>
          <p:cNvSpPr txBox="1"/>
          <p:nvPr/>
        </p:nvSpPr>
        <p:spPr>
          <a:xfrm>
            <a:off x="1026542" y="1982688"/>
            <a:ext cx="2097658" cy="1323439"/>
          </a:xfrm>
          <a:prstGeom prst="rect">
            <a:avLst/>
          </a:prstGeom>
          <a:noFill/>
        </p:spPr>
        <p:txBody>
          <a:bodyPr wrap="square" rtlCol="0">
            <a:spAutoFit/>
          </a:bodyPr>
          <a:lstStyle/>
          <a:p>
            <a:r>
              <a:rPr lang="en-US" sz="2000" b="0" i="0" dirty="0">
                <a:effectLst/>
                <a:latin typeface="Google Sans"/>
              </a:rPr>
              <a:t>India has </a:t>
            </a:r>
            <a:r>
              <a:rPr lang="en-US" sz="2000" b="1" i="0" dirty="0">
                <a:effectLst/>
                <a:latin typeface="Google Sans"/>
              </a:rPr>
              <a:t>31  cuisines</a:t>
            </a:r>
            <a:r>
              <a:rPr lang="en-US" sz="2000" b="0" i="0" dirty="0">
                <a:effectLst/>
                <a:latin typeface="Google Sans"/>
              </a:rPr>
              <a:t> and at least </a:t>
            </a:r>
            <a:r>
              <a:rPr lang="en-US" sz="2000" b="1" i="0" dirty="0">
                <a:effectLst/>
                <a:latin typeface="Google Sans"/>
              </a:rPr>
              <a:t>50,000</a:t>
            </a:r>
            <a:r>
              <a:rPr lang="en-US" sz="2000" b="0" i="0" dirty="0">
                <a:effectLst/>
                <a:latin typeface="Google Sans"/>
              </a:rPr>
              <a:t> regional dishes.</a:t>
            </a:r>
            <a:endParaRPr lang="en-US" sz="2000" dirty="0"/>
          </a:p>
        </p:txBody>
      </p:sp>
      <p:sp>
        <p:nvSpPr>
          <p:cNvPr id="15" name="Rectangle 14">
            <a:extLst>
              <a:ext uri="{FF2B5EF4-FFF2-40B4-BE49-F238E27FC236}">
                <a16:creationId xmlns:a16="http://schemas.microsoft.com/office/drawing/2014/main" id="{490CB30A-A063-24A6-7398-EE7C69375AD9}"/>
              </a:ext>
            </a:extLst>
          </p:cNvPr>
          <p:cNvSpPr/>
          <p:nvPr/>
        </p:nvSpPr>
        <p:spPr>
          <a:xfrm>
            <a:off x="0" y="6400800"/>
            <a:ext cx="9144000" cy="457200"/>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object 3" descr="Blue rectangle">
            <a:extLst>
              <a:ext uri="{FF2B5EF4-FFF2-40B4-BE49-F238E27FC236}">
                <a16:creationId xmlns:a16="http://schemas.microsoft.com/office/drawing/2014/main" id="{B54A0013-47C9-26A0-AF3C-B1937B27AC1F}"/>
              </a:ext>
            </a:extLst>
          </p:cNvPr>
          <p:cNvSpPr/>
          <p:nvPr/>
        </p:nvSpPr>
        <p:spPr>
          <a:xfrm>
            <a:off x="3382116" y="1676400"/>
            <a:ext cx="2362200" cy="1905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1">
              <a:lumMod val="20000"/>
              <a:lumOff val="80000"/>
              <a:alpha val="69999"/>
            </a:schemeClr>
          </a:solidFill>
        </p:spPr>
        <p:txBody>
          <a:bodyPr wrap="square" lIns="0" tIns="0" rIns="0" bIns="0" rtlCol="0"/>
          <a:lstStyle/>
          <a:p>
            <a:endParaRPr lang="en-US" dirty="0"/>
          </a:p>
        </p:txBody>
      </p:sp>
      <p:sp>
        <p:nvSpPr>
          <p:cNvPr id="3" name="TextBox 2">
            <a:extLst>
              <a:ext uri="{FF2B5EF4-FFF2-40B4-BE49-F238E27FC236}">
                <a16:creationId xmlns:a16="http://schemas.microsoft.com/office/drawing/2014/main" id="{FD566671-65FB-8116-54AA-38CA0ED3A22B}"/>
              </a:ext>
            </a:extLst>
          </p:cNvPr>
          <p:cNvSpPr txBox="1"/>
          <p:nvPr/>
        </p:nvSpPr>
        <p:spPr>
          <a:xfrm>
            <a:off x="3570458" y="1837496"/>
            <a:ext cx="2097658" cy="1631216"/>
          </a:xfrm>
          <a:prstGeom prst="rect">
            <a:avLst/>
          </a:prstGeom>
          <a:noFill/>
        </p:spPr>
        <p:txBody>
          <a:bodyPr wrap="square" rtlCol="0">
            <a:spAutoFit/>
          </a:bodyPr>
          <a:lstStyle/>
          <a:p>
            <a:r>
              <a:rPr lang="en-US" sz="2000" b="1" dirty="0"/>
              <a:t>60% of food &amp; beverage</a:t>
            </a:r>
            <a:r>
              <a:rPr lang="en-US" sz="2000" dirty="0"/>
              <a:t> products available in Indian markets are unhealthy. </a:t>
            </a:r>
            <a:endParaRPr lang="en-US" sz="2000" dirty="0">
              <a:solidFill>
                <a:schemeClr val="tx1">
                  <a:lumMod val="95000"/>
                  <a:lumOff val="5000"/>
                </a:schemeClr>
              </a:solidFill>
            </a:endParaRPr>
          </a:p>
        </p:txBody>
      </p:sp>
      <p:sp>
        <p:nvSpPr>
          <p:cNvPr id="5" name="object 3" descr="Blue rectangle">
            <a:extLst>
              <a:ext uri="{FF2B5EF4-FFF2-40B4-BE49-F238E27FC236}">
                <a16:creationId xmlns:a16="http://schemas.microsoft.com/office/drawing/2014/main" id="{9DA4086A-7174-DD8D-E7D5-11AA6DF5EAB9}"/>
              </a:ext>
            </a:extLst>
          </p:cNvPr>
          <p:cNvSpPr/>
          <p:nvPr/>
        </p:nvSpPr>
        <p:spPr>
          <a:xfrm>
            <a:off x="5943601" y="1676400"/>
            <a:ext cx="2494469" cy="1905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1">
              <a:lumMod val="20000"/>
              <a:lumOff val="80000"/>
              <a:alpha val="69999"/>
            </a:schemeClr>
          </a:solidFill>
        </p:spPr>
        <p:txBody>
          <a:bodyPr wrap="square" lIns="0" tIns="0" rIns="0" bIns="0" rtlCol="0"/>
          <a:lstStyle/>
          <a:p>
            <a:endParaRPr lang="en-US" dirty="0"/>
          </a:p>
        </p:txBody>
      </p:sp>
      <p:sp>
        <p:nvSpPr>
          <p:cNvPr id="7" name="TextBox 6">
            <a:extLst>
              <a:ext uri="{FF2B5EF4-FFF2-40B4-BE49-F238E27FC236}">
                <a16:creationId xmlns:a16="http://schemas.microsoft.com/office/drawing/2014/main" id="{2E1787D6-4869-F523-0880-7E0E18401A41}"/>
              </a:ext>
            </a:extLst>
          </p:cNvPr>
          <p:cNvSpPr txBox="1"/>
          <p:nvPr/>
        </p:nvSpPr>
        <p:spPr>
          <a:xfrm>
            <a:off x="6019800" y="1828800"/>
            <a:ext cx="2362199" cy="1631216"/>
          </a:xfrm>
          <a:prstGeom prst="rect">
            <a:avLst/>
          </a:prstGeom>
          <a:noFill/>
        </p:spPr>
        <p:txBody>
          <a:bodyPr wrap="square" rtlCol="0">
            <a:spAutoFit/>
          </a:bodyPr>
          <a:lstStyle/>
          <a:p>
            <a:r>
              <a:rPr lang="en-US" sz="2000" b="1" dirty="0"/>
              <a:t>42%</a:t>
            </a:r>
            <a:r>
              <a:rPr lang="en-US" sz="2000" dirty="0"/>
              <a:t> of the world's population cannot afford a healthy diet, figure is a huge </a:t>
            </a:r>
            <a:r>
              <a:rPr lang="en-US" sz="2000" b="1" dirty="0"/>
              <a:t>71%</a:t>
            </a:r>
            <a:r>
              <a:rPr lang="en-US" sz="2000" dirty="0"/>
              <a:t> for India. </a:t>
            </a:r>
            <a:endParaRPr lang="en-US" sz="2000" dirty="0">
              <a:solidFill>
                <a:schemeClr val="tx1">
                  <a:lumMod val="95000"/>
                  <a:lumOff val="5000"/>
                </a:schemeClr>
              </a:solidFill>
            </a:endParaRPr>
          </a:p>
        </p:txBody>
      </p:sp>
      <p:sp>
        <p:nvSpPr>
          <p:cNvPr id="8" name="object 3" descr="Blue rectangle">
            <a:extLst>
              <a:ext uri="{FF2B5EF4-FFF2-40B4-BE49-F238E27FC236}">
                <a16:creationId xmlns:a16="http://schemas.microsoft.com/office/drawing/2014/main" id="{CF3E6D00-31B3-6137-FB50-63BF80462297}"/>
              </a:ext>
            </a:extLst>
          </p:cNvPr>
          <p:cNvSpPr/>
          <p:nvPr/>
        </p:nvSpPr>
        <p:spPr>
          <a:xfrm>
            <a:off x="838200" y="4191000"/>
            <a:ext cx="2362200" cy="1905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1">
              <a:lumMod val="20000"/>
              <a:lumOff val="80000"/>
              <a:alpha val="69999"/>
            </a:schemeClr>
          </a:solidFill>
        </p:spPr>
        <p:txBody>
          <a:bodyPr wrap="square" lIns="0" tIns="0" rIns="0" bIns="0" rtlCol="0"/>
          <a:lstStyle/>
          <a:p>
            <a:endParaRPr lang="en-US" dirty="0"/>
          </a:p>
        </p:txBody>
      </p:sp>
      <p:sp>
        <p:nvSpPr>
          <p:cNvPr id="9" name="TextBox 8">
            <a:extLst>
              <a:ext uri="{FF2B5EF4-FFF2-40B4-BE49-F238E27FC236}">
                <a16:creationId xmlns:a16="http://schemas.microsoft.com/office/drawing/2014/main" id="{3C0DF1DC-70C4-CBCF-6C82-616D4CA8ADCA}"/>
              </a:ext>
            </a:extLst>
          </p:cNvPr>
          <p:cNvSpPr txBox="1"/>
          <p:nvPr/>
        </p:nvSpPr>
        <p:spPr>
          <a:xfrm>
            <a:off x="1026542" y="4303455"/>
            <a:ext cx="2097658" cy="1631216"/>
          </a:xfrm>
          <a:prstGeom prst="rect">
            <a:avLst/>
          </a:prstGeom>
          <a:noFill/>
        </p:spPr>
        <p:txBody>
          <a:bodyPr wrap="square" rtlCol="0">
            <a:spAutoFit/>
          </a:bodyPr>
          <a:lstStyle/>
          <a:p>
            <a:r>
              <a:rPr lang="en-US" sz="2000" b="1" dirty="0"/>
              <a:t>92%</a:t>
            </a:r>
            <a:r>
              <a:rPr lang="en-US" sz="2000" dirty="0"/>
              <a:t> of people choose unhealthy food options unknowingly in India.</a:t>
            </a:r>
            <a:endParaRPr lang="en-US" sz="2000" dirty="0">
              <a:solidFill>
                <a:schemeClr val="tx1">
                  <a:lumMod val="95000"/>
                  <a:lumOff val="5000"/>
                </a:schemeClr>
              </a:solidFill>
            </a:endParaRPr>
          </a:p>
        </p:txBody>
      </p:sp>
      <p:sp>
        <p:nvSpPr>
          <p:cNvPr id="11" name="object 3" descr="Blue rectangle">
            <a:extLst>
              <a:ext uri="{FF2B5EF4-FFF2-40B4-BE49-F238E27FC236}">
                <a16:creationId xmlns:a16="http://schemas.microsoft.com/office/drawing/2014/main" id="{8F95906C-3C85-69C2-A5BB-CB25EEE06D87}"/>
              </a:ext>
            </a:extLst>
          </p:cNvPr>
          <p:cNvSpPr/>
          <p:nvPr/>
        </p:nvSpPr>
        <p:spPr>
          <a:xfrm>
            <a:off x="3390900" y="4191000"/>
            <a:ext cx="2362200" cy="1905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1">
              <a:lumMod val="20000"/>
              <a:lumOff val="80000"/>
              <a:alpha val="69999"/>
            </a:schemeClr>
          </a:solidFill>
        </p:spPr>
        <p:txBody>
          <a:bodyPr wrap="square" lIns="0" tIns="0" rIns="0" bIns="0" rtlCol="0"/>
          <a:lstStyle/>
          <a:p>
            <a:endParaRPr lang="en-US" dirty="0"/>
          </a:p>
        </p:txBody>
      </p:sp>
      <p:sp>
        <p:nvSpPr>
          <p:cNvPr id="12" name="TextBox 11">
            <a:extLst>
              <a:ext uri="{FF2B5EF4-FFF2-40B4-BE49-F238E27FC236}">
                <a16:creationId xmlns:a16="http://schemas.microsoft.com/office/drawing/2014/main" id="{661D92F9-7926-6764-8FDC-E8825A31D25B}"/>
              </a:ext>
            </a:extLst>
          </p:cNvPr>
          <p:cNvSpPr txBox="1"/>
          <p:nvPr/>
        </p:nvSpPr>
        <p:spPr>
          <a:xfrm>
            <a:off x="3570458" y="4481780"/>
            <a:ext cx="2097658" cy="1323439"/>
          </a:xfrm>
          <a:prstGeom prst="rect">
            <a:avLst/>
          </a:prstGeom>
          <a:noFill/>
        </p:spPr>
        <p:txBody>
          <a:bodyPr wrap="square" rtlCol="0">
            <a:spAutoFit/>
          </a:bodyPr>
          <a:lstStyle/>
          <a:p>
            <a:r>
              <a:rPr lang="en-US" sz="2000" dirty="0"/>
              <a:t>More than </a:t>
            </a:r>
            <a:r>
              <a:rPr lang="en-US" sz="2000" b="1" dirty="0"/>
              <a:t>1.5 million</a:t>
            </a:r>
            <a:r>
              <a:rPr lang="en-US" sz="2000" dirty="0"/>
              <a:t> people in India die due to unhealthy diets.</a:t>
            </a:r>
            <a:endParaRPr lang="en-US" sz="2000" dirty="0">
              <a:solidFill>
                <a:schemeClr val="tx1">
                  <a:lumMod val="95000"/>
                  <a:lumOff val="5000"/>
                </a:schemeClr>
              </a:solidFill>
            </a:endParaRPr>
          </a:p>
        </p:txBody>
      </p:sp>
      <p:sp>
        <p:nvSpPr>
          <p:cNvPr id="16" name="object 3" descr="Blue rectangle">
            <a:extLst>
              <a:ext uri="{FF2B5EF4-FFF2-40B4-BE49-F238E27FC236}">
                <a16:creationId xmlns:a16="http://schemas.microsoft.com/office/drawing/2014/main" id="{904EA736-0DD1-81ED-759E-3E48F893B12B}"/>
              </a:ext>
            </a:extLst>
          </p:cNvPr>
          <p:cNvSpPr/>
          <p:nvPr/>
        </p:nvSpPr>
        <p:spPr>
          <a:xfrm>
            <a:off x="5943601" y="4191000"/>
            <a:ext cx="2494469" cy="19050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1">
              <a:lumMod val="20000"/>
              <a:lumOff val="80000"/>
              <a:alpha val="69999"/>
            </a:schemeClr>
          </a:solidFill>
        </p:spPr>
        <p:txBody>
          <a:bodyPr wrap="square" lIns="0" tIns="0" rIns="0" bIns="0" rtlCol="0"/>
          <a:lstStyle/>
          <a:p>
            <a:endParaRPr lang="en-US" dirty="0"/>
          </a:p>
        </p:txBody>
      </p:sp>
      <p:sp>
        <p:nvSpPr>
          <p:cNvPr id="17" name="TextBox 16">
            <a:extLst>
              <a:ext uri="{FF2B5EF4-FFF2-40B4-BE49-F238E27FC236}">
                <a16:creationId xmlns:a16="http://schemas.microsoft.com/office/drawing/2014/main" id="{79BBE94E-9872-5045-10BF-8D6B4E85CFFE}"/>
              </a:ext>
            </a:extLst>
          </p:cNvPr>
          <p:cNvSpPr txBox="1"/>
          <p:nvPr/>
        </p:nvSpPr>
        <p:spPr>
          <a:xfrm>
            <a:off x="6019800" y="4303455"/>
            <a:ext cx="2494469" cy="1631216"/>
          </a:xfrm>
          <a:prstGeom prst="rect">
            <a:avLst/>
          </a:prstGeom>
          <a:noFill/>
        </p:spPr>
        <p:txBody>
          <a:bodyPr wrap="square" rtlCol="0">
            <a:spAutoFit/>
          </a:bodyPr>
          <a:lstStyle/>
          <a:p>
            <a:r>
              <a:rPr lang="en-US" sz="2000" dirty="0"/>
              <a:t>Indian fast food industry is grew by </a:t>
            </a:r>
            <a:r>
              <a:rPr lang="en-US" sz="2000" b="1" dirty="0"/>
              <a:t>40%</a:t>
            </a:r>
            <a:r>
              <a:rPr lang="en-US" sz="2000" dirty="0"/>
              <a:t> every year and it’s worth is </a:t>
            </a:r>
            <a:r>
              <a:rPr lang="en-US" sz="2000" b="1" dirty="0"/>
              <a:t>US $27.5 billion</a:t>
            </a:r>
            <a:r>
              <a:rPr lang="en-US" sz="2000" dirty="0"/>
              <a:t> in 2020. </a:t>
            </a:r>
            <a:endParaRPr lang="en-US" sz="2000" dirty="0">
              <a:solidFill>
                <a:schemeClr val="tx1">
                  <a:lumMod val="95000"/>
                  <a:lumOff val="5000"/>
                </a:schemeClr>
              </a:solidFill>
            </a:endParaRPr>
          </a:p>
        </p:txBody>
      </p:sp>
      <p:sp>
        <p:nvSpPr>
          <p:cNvPr id="18" name="Rectangle 17">
            <a:extLst>
              <a:ext uri="{FF2B5EF4-FFF2-40B4-BE49-F238E27FC236}">
                <a16:creationId xmlns:a16="http://schemas.microsoft.com/office/drawing/2014/main" id="{F0D5B6C9-5AF8-3F94-2AFE-6BB377D7ECCA}"/>
              </a:ext>
            </a:extLst>
          </p:cNvPr>
          <p:cNvSpPr/>
          <p:nvPr/>
        </p:nvSpPr>
        <p:spPr>
          <a:xfrm>
            <a:off x="762000" y="1499646"/>
            <a:ext cx="1219200" cy="304800"/>
          </a:xfrm>
          <a:prstGeom prst="rect">
            <a:avLst/>
          </a:prstGeom>
          <a:solidFill>
            <a:schemeClr val="bg2">
              <a:lumMod val="5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2A3A92D-7FF2-B14E-99F9-232C4A46F28E}"/>
              </a:ext>
            </a:extLst>
          </p:cNvPr>
          <p:cNvSpPr txBox="1"/>
          <p:nvPr/>
        </p:nvSpPr>
        <p:spPr>
          <a:xfrm>
            <a:off x="762000" y="1459468"/>
            <a:ext cx="1219200" cy="369332"/>
          </a:xfrm>
          <a:prstGeom prst="rect">
            <a:avLst/>
          </a:prstGeom>
          <a:noFill/>
        </p:spPr>
        <p:txBody>
          <a:bodyPr wrap="square" rtlCol="0">
            <a:spAutoFit/>
          </a:bodyPr>
          <a:lstStyle/>
          <a:p>
            <a:r>
              <a:rPr lang="en-US" dirty="0">
                <a:solidFill>
                  <a:schemeClr val="bg1"/>
                </a:solidFill>
              </a:rPr>
              <a:t>Wikipedia</a:t>
            </a:r>
          </a:p>
        </p:txBody>
      </p:sp>
      <p:sp>
        <p:nvSpPr>
          <p:cNvPr id="21" name="Rectangle 20">
            <a:extLst>
              <a:ext uri="{FF2B5EF4-FFF2-40B4-BE49-F238E27FC236}">
                <a16:creationId xmlns:a16="http://schemas.microsoft.com/office/drawing/2014/main" id="{400252CC-59AA-D66C-C1AA-2DDCF47A6E9F}"/>
              </a:ext>
            </a:extLst>
          </p:cNvPr>
          <p:cNvSpPr/>
          <p:nvPr/>
        </p:nvSpPr>
        <p:spPr>
          <a:xfrm>
            <a:off x="3309170" y="1498429"/>
            <a:ext cx="1113685" cy="308562"/>
          </a:xfrm>
          <a:prstGeom prst="rect">
            <a:avLst/>
          </a:prstGeom>
          <a:solidFill>
            <a:schemeClr val="bg2">
              <a:lumMod val="5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Nestle</a:t>
            </a:r>
          </a:p>
        </p:txBody>
      </p:sp>
      <p:sp>
        <p:nvSpPr>
          <p:cNvPr id="22" name="Rectangle 21">
            <a:extLst>
              <a:ext uri="{FF2B5EF4-FFF2-40B4-BE49-F238E27FC236}">
                <a16:creationId xmlns:a16="http://schemas.microsoft.com/office/drawing/2014/main" id="{E26818B4-2D92-3B7F-CDBF-28D8DBA8553D}"/>
              </a:ext>
            </a:extLst>
          </p:cNvPr>
          <p:cNvSpPr/>
          <p:nvPr/>
        </p:nvSpPr>
        <p:spPr>
          <a:xfrm>
            <a:off x="5873620" y="1499522"/>
            <a:ext cx="1441580" cy="308562"/>
          </a:xfrm>
          <a:prstGeom prst="rect">
            <a:avLst/>
          </a:prstGeom>
          <a:solidFill>
            <a:schemeClr val="bg2">
              <a:lumMod val="5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AB73540-AD06-45F3-61D9-5F140E713664}"/>
              </a:ext>
            </a:extLst>
          </p:cNvPr>
          <p:cNvSpPr/>
          <p:nvPr/>
        </p:nvSpPr>
        <p:spPr>
          <a:xfrm>
            <a:off x="5867400" y="3938666"/>
            <a:ext cx="1113685" cy="308562"/>
          </a:xfrm>
          <a:prstGeom prst="rect">
            <a:avLst/>
          </a:prstGeom>
          <a:solidFill>
            <a:schemeClr val="bg2">
              <a:lumMod val="5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LiveMint</a:t>
            </a:r>
          </a:p>
        </p:txBody>
      </p:sp>
      <p:sp>
        <p:nvSpPr>
          <p:cNvPr id="24" name="Rectangle 23">
            <a:extLst>
              <a:ext uri="{FF2B5EF4-FFF2-40B4-BE49-F238E27FC236}">
                <a16:creationId xmlns:a16="http://schemas.microsoft.com/office/drawing/2014/main" id="{9535416F-4F79-4510-8B76-4DAB4DC85CBF}"/>
              </a:ext>
            </a:extLst>
          </p:cNvPr>
          <p:cNvSpPr/>
          <p:nvPr/>
        </p:nvSpPr>
        <p:spPr>
          <a:xfrm>
            <a:off x="3324031" y="3938666"/>
            <a:ext cx="1628969" cy="308562"/>
          </a:xfrm>
          <a:prstGeom prst="rect">
            <a:avLst/>
          </a:prstGeom>
          <a:solidFill>
            <a:schemeClr val="bg2">
              <a:lumMod val="5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Lancet Journal</a:t>
            </a:r>
          </a:p>
        </p:txBody>
      </p:sp>
      <p:sp>
        <p:nvSpPr>
          <p:cNvPr id="25" name="Rectangle 24">
            <a:extLst>
              <a:ext uri="{FF2B5EF4-FFF2-40B4-BE49-F238E27FC236}">
                <a16:creationId xmlns:a16="http://schemas.microsoft.com/office/drawing/2014/main" id="{B56DA3E0-4181-B174-4221-FAA4F2B07BE5}"/>
              </a:ext>
            </a:extLst>
          </p:cNvPr>
          <p:cNvSpPr/>
          <p:nvPr/>
        </p:nvSpPr>
        <p:spPr>
          <a:xfrm>
            <a:off x="762000" y="3938666"/>
            <a:ext cx="1628969" cy="308562"/>
          </a:xfrm>
          <a:prstGeom prst="rect">
            <a:avLst/>
          </a:prstGeom>
          <a:solidFill>
            <a:schemeClr val="bg2">
              <a:lumMod val="50000"/>
            </a:schemeClr>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Times of India</a:t>
            </a:r>
          </a:p>
        </p:txBody>
      </p:sp>
      <p:sp>
        <p:nvSpPr>
          <p:cNvPr id="26" name="TextBox 25">
            <a:extLst>
              <a:ext uri="{FF2B5EF4-FFF2-40B4-BE49-F238E27FC236}">
                <a16:creationId xmlns:a16="http://schemas.microsoft.com/office/drawing/2014/main" id="{A0252C6F-3D6D-FC02-431B-F8A2865B1883}"/>
              </a:ext>
            </a:extLst>
          </p:cNvPr>
          <p:cNvSpPr txBox="1"/>
          <p:nvPr/>
        </p:nvSpPr>
        <p:spPr>
          <a:xfrm>
            <a:off x="5856458" y="1468164"/>
            <a:ext cx="1534942" cy="369332"/>
          </a:xfrm>
          <a:prstGeom prst="rect">
            <a:avLst/>
          </a:prstGeom>
          <a:noFill/>
        </p:spPr>
        <p:txBody>
          <a:bodyPr wrap="square" rtlCol="0">
            <a:spAutoFit/>
          </a:bodyPr>
          <a:lstStyle/>
          <a:p>
            <a:r>
              <a:rPr lang="en-US" dirty="0">
                <a:solidFill>
                  <a:schemeClr val="bg1"/>
                </a:solidFill>
              </a:rPr>
              <a:t>Indian Times</a:t>
            </a:r>
          </a:p>
        </p:txBody>
      </p:sp>
    </p:spTree>
    <p:extLst>
      <p:ext uri="{BB962C8B-B14F-4D97-AF65-F5344CB8AC3E}">
        <p14:creationId xmlns:p14="http://schemas.microsoft.com/office/powerpoint/2010/main" val="3079786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3" descr="Blue rectangle">
            <a:extLst>
              <a:ext uri="{FF2B5EF4-FFF2-40B4-BE49-F238E27FC236}">
                <a16:creationId xmlns:a16="http://schemas.microsoft.com/office/drawing/2014/main" id="{C24B36F2-A8A3-3074-15CE-2050E941CF29}"/>
              </a:ext>
            </a:extLst>
          </p:cNvPr>
          <p:cNvSpPr/>
          <p:nvPr/>
        </p:nvSpPr>
        <p:spPr>
          <a:xfrm>
            <a:off x="609600" y="1143000"/>
            <a:ext cx="8534400" cy="2414047"/>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1">
              <a:lumMod val="20000"/>
              <a:lumOff val="80000"/>
              <a:alpha val="69999"/>
            </a:schemeClr>
          </a:solidFill>
        </p:spPr>
        <p:txBody>
          <a:bodyPr wrap="square" lIns="0" tIns="0" rIns="0" bIns="0" rtlCol="0"/>
          <a:lstStyle/>
          <a:p>
            <a:endParaRPr lang="en-US" dirty="0"/>
          </a:p>
        </p:txBody>
      </p:sp>
      <p:sp>
        <p:nvSpPr>
          <p:cNvPr id="4" name="Slide Number Placeholder 90">
            <a:extLst>
              <a:ext uri="{FF2B5EF4-FFF2-40B4-BE49-F238E27FC236}">
                <a16:creationId xmlns:a16="http://schemas.microsoft.com/office/drawing/2014/main" id="{6437054A-3F9B-45E0-AACD-646833A64A6D}"/>
              </a:ext>
            </a:extLst>
          </p:cNvPr>
          <p:cNvSpPr txBox="1">
            <a:spLocks/>
          </p:cNvSpPr>
          <p:nvPr/>
        </p:nvSpPr>
        <p:spPr>
          <a:xfrm>
            <a:off x="8875142" y="6527559"/>
            <a:ext cx="317050" cy="225601"/>
          </a:xfrm>
          <a:prstGeom prst="rect">
            <a:avLst/>
          </a:prstGeom>
        </p:spPr>
        <p:txBody>
          <a:bodyPr lIns="91425" tIns="45712" rIns="91425" bIns="45712" numCol="1" spcCol="365701"/>
          <a:lstStyle>
            <a:lvl1pPr marL="0" indent="0" algn="just"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1pPr>
            <a:lvl2pPr marL="457200" indent="0" algn="just"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2pPr>
            <a:lvl3pPr marL="914400" indent="0" algn="just"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3pPr>
            <a:lvl4pPr marL="1371600" indent="0" algn="just"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4pPr>
            <a:lvl5pPr marL="1828800" indent="0" algn="just"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latin typeface="+mn-lt"/>
              </a:rPr>
              <a:t>1</a:t>
            </a:r>
          </a:p>
        </p:txBody>
      </p:sp>
      <p:sp>
        <p:nvSpPr>
          <p:cNvPr id="10" name="Title 1">
            <a:extLst>
              <a:ext uri="{FF2B5EF4-FFF2-40B4-BE49-F238E27FC236}">
                <a16:creationId xmlns:a16="http://schemas.microsoft.com/office/drawing/2014/main" id="{5B64C1F3-F188-D6BD-809D-D3FE108F1F1C}"/>
              </a:ext>
            </a:extLst>
          </p:cNvPr>
          <p:cNvSpPr txBox="1">
            <a:spLocks/>
          </p:cNvSpPr>
          <p:nvPr/>
        </p:nvSpPr>
        <p:spPr>
          <a:xfrm>
            <a:off x="152400" y="51846"/>
            <a:ext cx="41910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solidFill>
                  <a:srgbClr val="002060"/>
                </a:solidFill>
                <a:latin typeface="+mn-lt"/>
              </a:rPr>
              <a:t>LITERATURE SURVEY</a:t>
            </a:r>
          </a:p>
        </p:txBody>
      </p:sp>
      <p:sp>
        <p:nvSpPr>
          <p:cNvPr id="13" name="object 5" descr="Beige rectangle">
            <a:extLst>
              <a:ext uri="{FF2B5EF4-FFF2-40B4-BE49-F238E27FC236}">
                <a16:creationId xmlns:a16="http://schemas.microsoft.com/office/drawing/2014/main" id="{9FF1D8BE-03C3-DB69-8888-E9A674E470CB}"/>
              </a:ext>
            </a:extLst>
          </p:cNvPr>
          <p:cNvSpPr/>
          <p:nvPr/>
        </p:nvSpPr>
        <p:spPr>
          <a:xfrm flipV="1">
            <a:off x="304800" y="685800"/>
            <a:ext cx="3886200" cy="76200"/>
          </a:xfrm>
          <a:custGeom>
            <a:avLst/>
            <a:gdLst/>
            <a:ahLst/>
            <a:cxnLst/>
            <a:rect l="l" t="t" r="r" b="b"/>
            <a:pathLst>
              <a:path w="3931920">
                <a:moveTo>
                  <a:pt x="0" y="0"/>
                </a:moveTo>
                <a:lnTo>
                  <a:pt x="3931920" y="0"/>
                </a:lnTo>
              </a:path>
            </a:pathLst>
          </a:custGeom>
          <a:ln w="54864">
            <a:solidFill>
              <a:srgbClr val="0070C0"/>
            </a:solidFill>
          </a:ln>
        </p:spPr>
        <p:txBody>
          <a:bodyPr wrap="square" lIns="0" tIns="0" rIns="0" bIns="0" rtlCol="0"/>
          <a:lstStyle/>
          <a:p>
            <a:endParaRPr lang="en-US" dirty="0"/>
          </a:p>
        </p:txBody>
      </p:sp>
      <p:sp>
        <p:nvSpPr>
          <p:cNvPr id="14" name="TextBox 13">
            <a:extLst>
              <a:ext uri="{FF2B5EF4-FFF2-40B4-BE49-F238E27FC236}">
                <a16:creationId xmlns:a16="http://schemas.microsoft.com/office/drawing/2014/main" id="{17B83385-5A89-C40E-6D91-0F2829E20968}"/>
              </a:ext>
            </a:extLst>
          </p:cNvPr>
          <p:cNvSpPr txBox="1"/>
          <p:nvPr/>
        </p:nvSpPr>
        <p:spPr>
          <a:xfrm>
            <a:off x="838200" y="1187167"/>
            <a:ext cx="7848600" cy="2369880"/>
          </a:xfrm>
          <a:prstGeom prst="rect">
            <a:avLst/>
          </a:prstGeom>
          <a:noFill/>
        </p:spPr>
        <p:txBody>
          <a:bodyPr wrap="square" rtlCol="0">
            <a:spAutoFit/>
          </a:bodyPr>
          <a:lstStyle/>
          <a:p>
            <a:pPr algn="just"/>
            <a:r>
              <a:rPr lang="en-US" sz="1600" b="1" dirty="0"/>
              <a:t>Title</a:t>
            </a:r>
            <a:r>
              <a:rPr lang="en-US" sz="1600" dirty="0"/>
              <a:t> : Inverse Cooking : Recipe Generation from Food Images (2018) </a:t>
            </a:r>
          </a:p>
          <a:p>
            <a:pPr algn="just"/>
            <a:r>
              <a:rPr lang="en-US" sz="1600" b="1" dirty="0"/>
              <a:t>Author</a:t>
            </a:r>
            <a:r>
              <a:rPr lang="en-US" sz="1600" dirty="0"/>
              <a:t> : Salvador A, Michal Drozdal, Xavier Gier-</a:t>
            </a:r>
            <a:r>
              <a:rPr lang="en-US" sz="1600" dirty="0" err="1"/>
              <a:t>i</a:t>
            </a:r>
            <a:r>
              <a:rPr lang="en-US" sz="1600" dirty="0"/>
              <a:t>-Nieto, Adriana Romero. </a:t>
            </a:r>
          </a:p>
          <a:p>
            <a:pPr algn="just"/>
            <a:r>
              <a:rPr lang="en-US" sz="1600" b="1" dirty="0"/>
              <a:t>Journal </a:t>
            </a:r>
            <a:r>
              <a:rPr lang="en-US" sz="1600" dirty="0"/>
              <a:t>: ArXiv Preprint ArXiv:1804.01378, Volume 1. </a:t>
            </a:r>
          </a:p>
          <a:p>
            <a:pPr algn="just"/>
            <a:r>
              <a:rPr lang="en-US" sz="1600" b="1" dirty="0"/>
              <a:t>Technique</a:t>
            </a:r>
            <a:r>
              <a:rPr lang="en-US" sz="1600" dirty="0"/>
              <a:t> : Convolutional Neural Networks (CNNs) and Recurrent Neural Networks (RNNs). </a:t>
            </a:r>
            <a:r>
              <a:rPr lang="en-US" sz="1600" b="1" dirty="0"/>
              <a:t>Contribution</a:t>
            </a:r>
            <a:r>
              <a:rPr lang="en-US" sz="1600" dirty="0"/>
              <a:t> : The paper proposes a novel approach to recipe generation from food images, which is an important problem in computer vision and natural language processing. The model uses a modified version of the encoder-decoder framework. </a:t>
            </a:r>
          </a:p>
          <a:p>
            <a:pPr algn="just"/>
            <a:r>
              <a:rPr lang="en-US" sz="1600" b="1" dirty="0"/>
              <a:t>Drawbacks</a:t>
            </a:r>
            <a:r>
              <a:rPr lang="en-US" sz="1600" dirty="0"/>
              <a:t> : The model generates ambiguous or incorrect instructions, which could lead to poor results or even unsafe cooking practices.</a:t>
            </a:r>
            <a:endParaRPr lang="en-US" sz="1600" dirty="0">
              <a:solidFill>
                <a:schemeClr val="tx1">
                  <a:lumMod val="95000"/>
                  <a:lumOff val="5000"/>
                </a:schemeClr>
              </a:solidFill>
            </a:endParaRPr>
          </a:p>
        </p:txBody>
      </p:sp>
      <p:sp>
        <p:nvSpPr>
          <p:cNvPr id="15" name="Rectangle 14">
            <a:extLst>
              <a:ext uri="{FF2B5EF4-FFF2-40B4-BE49-F238E27FC236}">
                <a16:creationId xmlns:a16="http://schemas.microsoft.com/office/drawing/2014/main" id="{490CB30A-A063-24A6-7398-EE7C69375AD9}"/>
              </a:ext>
            </a:extLst>
          </p:cNvPr>
          <p:cNvSpPr/>
          <p:nvPr/>
        </p:nvSpPr>
        <p:spPr>
          <a:xfrm>
            <a:off x="0" y="6400800"/>
            <a:ext cx="9144000" cy="457200"/>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bject 3" descr="Blue rectangle">
            <a:extLst>
              <a:ext uri="{FF2B5EF4-FFF2-40B4-BE49-F238E27FC236}">
                <a16:creationId xmlns:a16="http://schemas.microsoft.com/office/drawing/2014/main" id="{A126DD92-6935-816C-9337-F964E40C8470}"/>
              </a:ext>
            </a:extLst>
          </p:cNvPr>
          <p:cNvSpPr/>
          <p:nvPr/>
        </p:nvSpPr>
        <p:spPr>
          <a:xfrm>
            <a:off x="609600" y="3791113"/>
            <a:ext cx="8534400" cy="2414047"/>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1">
              <a:lumMod val="20000"/>
              <a:lumOff val="80000"/>
              <a:alpha val="69999"/>
            </a:schemeClr>
          </a:solidFill>
        </p:spPr>
        <p:txBody>
          <a:bodyPr wrap="square" lIns="0" tIns="0" rIns="0" bIns="0" rtlCol="0"/>
          <a:lstStyle/>
          <a:p>
            <a:endParaRPr lang="en-US" dirty="0"/>
          </a:p>
        </p:txBody>
      </p:sp>
      <p:sp>
        <p:nvSpPr>
          <p:cNvPr id="8" name="TextBox 7">
            <a:extLst>
              <a:ext uri="{FF2B5EF4-FFF2-40B4-BE49-F238E27FC236}">
                <a16:creationId xmlns:a16="http://schemas.microsoft.com/office/drawing/2014/main" id="{877A96F4-4BE5-ACEE-C8D3-CD3C448B55A4}"/>
              </a:ext>
            </a:extLst>
          </p:cNvPr>
          <p:cNvSpPr txBox="1"/>
          <p:nvPr/>
        </p:nvSpPr>
        <p:spPr>
          <a:xfrm>
            <a:off x="838200" y="3835280"/>
            <a:ext cx="7848600" cy="2308324"/>
          </a:xfrm>
          <a:prstGeom prst="rect">
            <a:avLst/>
          </a:prstGeom>
          <a:noFill/>
        </p:spPr>
        <p:txBody>
          <a:bodyPr wrap="square" rtlCol="0">
            <a:spAutoFit/>
          </a:bodyPr>
          <a:lstStyle/>
          <a:p>
            <a:pPr algn="just"/>
            <a:r>
              <a:rPr lang="en-US" sz="1600" b="1" dirty="0"/>
              <a:t>Title</a:t>
            </a:r>
            <a:r>
              <a:rPr lang="en-US" sz="1600" dirty="0"/>
              <a:t> : Inverse Cooking Recipe Generation from Food Images and cuisine classification. (2020) </a:t>
            </a:r>
            <a:r>
              <a:rPr lang="en-US" sz="1600" b="1" dirty="0"/>
              <a:t>Author </a:t>
            </a:r>
            <a:r>
              <a:rPr lang="en-US" sz="1600" dirty="0"/>
              <a:t>: Ruchi k.oza, Aanal s. Raval, Aakansha V Jain </a:t>
            </a:r>
          </a:p>
          <a:p>
            <a:pPr algn="just"/>
            <a:r>
              <a:rPr lang="en-US" sz="1600" b="1" dirty="0"/>
              <a:t>Journal</a:t>
            </a:r>
            <a:r>
              <a:rPr lang="en-US" sz="1600" dirty="0"/>
              <a:t> : Journal of Intelligent Information Systems (JIIS), Volume 57 (2020), Issue 2. </a:t>
            </a:r>
            <a:r>
              <a:rPr lang="en-US" sz="1600" b="1" dirty="0"/>
              <a:t>Technique</a:t>
            </a:r>
            <a:r>
              <a:rPr lang="en-US" sz="1600" dirty="0"/>
              <a:t> : Convolutional Neural Network (CNN) and a Long Short-Term Memory (LSTM). </a:t>
            </a:r>
            <a:r>
              <a:rPr lang="en-US" sz="1600" b="1" dirty="0"/>
              <a:t>Contribution</a:t>
            </a:r>
            <a:r>
              <a:rPr lang="en-US" sz="1600" dirty="0"/>
              <a:t> : The authors proposed a novel approach to combining the two models, where the cuisine classifier was used to pre-select a set of candidate recipes that matched the predicted cuisine label before feeding them to the recipe generation model.</a:t>
            </a:r>
          </a:p>
          <a:p>
            <a:pPr algn="just"/>
            <a:r>
              <a:rPr lang="en-US" sz="1600" b="1" dirty="0"/>
              <a:t>Drawbacks</a:t>
            </a:r>
            <a:r>
              <a:rPr lang="en-US" sz="1600" dirty="0"/>
              <a:t> : The model lacks the understanding of the complex relationships between different ingredients, cooking techniques, and recipe steps.</a:t>
            </a:r>
            <a:endParaRPr lang="en-US" sz="1600" dirty="0">
              <a:solidFill>
                <a:schemeClr val="tx1">
                  <a:lumMod val="95000"/>
                  <a:lumOff val="5000"/>
                </a:schemeClr>
              </a:solidFill>
            </a:endParaRPr>
          </a:p>
        </p:txBody>
      </p:sp>
    </p:spTree>
    <p:extLst>
      <p:ext uri="{BB962C8B-B14F-4D97-AF65-F5344CB8AC3E}">
        <p14:creationId xmlns:p14="http://schemas.microsoft.com/office/powerpoint/2010/main" val="952159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3" descr="Blue rectangle">
            <a:extLst>
              <a:ext uri="{FF2B5EF4-FFF2-40B4-BE49-F238E27FC236}">
                <a16:creationId xmlns:a16="http://schemas.microsoft.com/office/drawing/2014/main" id="{C24B36F2-A8A3-3074-15CE-2050E941CF29}"/>
              </a:ext>
            </a:extLst>
          </p:cNvPr>
          <p:cNvSpPr/>
          <p:nvPr/>
        </p:nvSpPr>
        <p:spPr>
          <a:xfrm>
            <a:off x="609600" y="1143000"/>
            <a:ext cx="8534400" cy="2414047"/>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1">
              <a:lumMod val="20000"/>
              <a:lumOff val="80000"/>
              <a:alpha val="69999"/>
            </a:schemeClr>
          </a:solidFill>
        </p:spPr>
        <p:txBody>
          <a:bodyPr wrap="square" lIns="0" tIns="0" rIns="0" bIns="0" rtlCol="0"/>
          <a:lstStyle/>
          <a:p>
            <a:endParaRPr lang="en-US" dirty="0"/>
          </a:p>
        </p:txBody>
      </p:sp>
      <p:sp>
        <p:nvSpPr>
          <p:cNvPr id="4" name="Slide Number Placeholder 90">
            <a:extLst>
              <a:ext uri="{FF2B5EF4-FFF2-40B4-BE49-F238E27FC236}">
                <a16:creationId xmlns:a16="http://schemas.microsoft.com/office/drawing/2014/main" id="{6437054A-3F9B-45E0-AACD-646833A64A6D}"/>
              </a:ext>
            </a:extLst>
          </p:cNvPr>
          <p:cNvSpPr txBox="1">
            <a:spLocks/>
          </p:cNvSpPr>
          <p:nvPr/>
        </p:nvSpPr>
        <p:spPr>
          <a:xfrm>
            <a:off x="8875142" y="6527559"/>
            <a:ext cx="317050" cy="225601"/>
          </a:xfrm>
          <a:prstGeom prst="rect">
            <a:avLst/>
          </a:prstGeom>
        </p:spPr>
        <p:txBody>
          <a:bodyPr lIns="91425" tIns="45712" rIns="91425" bIns="45712" numCol="1" spcCol="365701"/>
          <a:lstStyle>
            <a:lvl1pPr marL="0" indent="0" algn="just"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1pPr>
            <a:lvl2pPr marL="457200" indent="0" algn="just"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2pPr>
            <a:lvl3pPr marL="914400" indent="0" algn="just"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3pPr>
            <a:lvl4pPr marL="1371600" indent="0" algn="just"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4pPr>
            <a:lvl5pPr marL="1828800" indent="0" algn="just"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latin typeface="+mn-lt"/>
              </a:rPr>
              <a:t>1</a:t>
            </a:r>
          </a:p>
        </p:txBody>
      </p:sp>
      <p:sp>
        <p:nvSpPr>
          <p:cNvPr id="10" name="Title 1">
            <a:extLst>
              <a:ext uri="{FF2B5EF4-FFF2-40B4-BE49-F238E27FC236}">
                <a16:creationId xmlns:a16="http://schemas.microsoft.com/office/drawing/2014/main" id="{5B64C1F3-F188-D6BD-809D-D3FE108F1F1C}"/>
              </a:ext>
            </a:extLst>
          </p:cNvPr>
          <p:cNvSpPr txBox="1">
            <a:spLocks/>
          </p:cNvSpPr>
          <p:nvPr/>
        </p:nvSpPr>
        <p:spPr>
          <a:xfrm>
            <a:off x="152400" y="51846"/>
            <a:ext cx="41910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solidFill>
                  <a:srgbClr val="002060"/>
                </a:solidFill>
                <a:latin typeface="+mn-lt"/>
              </a:rPr>
              <a:t>LITERATURE SURVEY</a:t>
            </a:r>
          </a:p>
        </p:txBody>
      </p:sp>
      <p:sp>
        <p:nvSpPr>
          <p:cNvPr id="13" name="object 5" descr="Beige rectangle">
            <a:extLst>
              <a:ext uri="{FF2B5EF4-FFF2-40B4-BE49-F238E27FC236}">
                <a16:creationId xmlns:a16="http://schemas.microsoft.com/office/drawing/2014/main" id="{9FF1D8BE-03C3-DB69-8888-E9A674E470CB}"/>
              </a:ext>
            </a:extLst>
          </p:cNvPr>
          <p:cNvSpPr/>
          <p:nvPr/>
        </p:nvSpPr>
        <p:spPr>
          <a:xfrm flipV="1">
            <a:off x="304800" y="685800"/>
            <a:ext cx="3886200" cy="76200"/>
          </a:xfrm>
          <a:custGeom>
            <a:avLst/>
            <a:gdLst/>
            <a:ahLst/>
            <a:cxnLst/>
            <a:rect l="l" t="t" r="r" b="b"/>
            <a:pathLst>
              <a:path w="3931920">
                <a:moveTo>
                  <a:pt x="0" y="0"/>
                </a:moveTo>
                <a:lnTo>
                  <a:pt x="3931920" y="0"/>
                </a:lnTo>
              </a:path>
            </a:pathLst>
          </a:custGeom>
          <a:ln w="54864">
            <a:solidFill>
              <a:srgbClr val="0070C0"/>
            </a:solidFill>
          </a:ln>
        </p:spPr>
        <p:txBody>
          <a:bodyPr wrap="square" lIns="0" tIns="0" rIns="0" bIns="0" rtlCol="0"/>
          <a:lstStyle/>
          <a:p>
            <a:endParaRPr lang="en-US" dirty="0"/>
          </a:p>
        </p:txBody>
      </p:sp>
      <p:sp>
        <p:nvSpPr>
          <p:cNvPr id="14" name="TextBox 13">
            <a:extLst>
              <a:ext uri="{FF2B5EF4-FFF2-40B4-BE49-F238E27FC236}">
                <a16:creationId xmlns:a16="http://schemas.microsoft.com/office/drawing/2014/main" id="{17B83385-5A89-C40E-6D91-0F2829E20968}"/>
              </a:ext>
            </a:extLst>
          </p:cNvPr>
          <p:cNvSpPr txBox="1"/>
          <p:nvPr/>
        </p:nvSpPr>
        <p:spPr>
          <a:xfrm>
            <a:off x="838200" y="1187167"/>
            <a:ext cx="7848600" cy="2308324"/>
          </a:xfrm>
          <a:prstGeom prst="rect">
            <a:avLst/>
          </a:prstGeom>
          <a:noFill/>
        </p:spPr>
        <p:txBody>
          <a:bodyPr wrap="square" rtlCol="0">
            <a:spAutoFit/>
          </a:bodyPr>
          <a:lstStyle/>
          <a:p>
            <a:pPr algn="just"/>
            <a:r>
              <a:rPr lang="en-US" sz="1600" b="1" dirty="0"/>
              <a:t>Title</a:t>
            </a:r>
            <a:r>
              <a:rPr lang="en-US" sz="1600" dirty="0"/>
              <a:t> : CNN-based visible ingredient segmentation in food images for food ingredient recognition(2022).</a:t>
            </a:r>
          </a:p>
          <a:p>
            <a:pPr algn="just"/>
            <a:r>
              <a:rPr lang="en-US" sz="1600" b="1" dirty="0"/>
              <a:t>Author</a:t>
            </a:r>
            <a:r>
              <a:rPr lang="en-US" sz="1600" dirty="0"/>
              <a:t> : </a:t>
            </a:r>
            <a:r>
              <a:rPr lang="en-US" sz="1600" dirty="0" err="1"/>
              <a:t>Ziyi</a:t>
            </a:r>
            <a:r>
              <a:rPr lang="en-US" sz="1600" dirty="0"/>
              <a:t> Zhu, Ying </a:t>
            </a:r>
            <a:r>
              <a:rPr lang="en-US" sz="1600" dirty="0" err="1"/>
              <a:t>Dhai</a:t>
            </a:r>
            <a:r>
              <a:rPr lang="en-US" sz="1600" dirty="0"/>
              <a:t> Journal : IEEE on Industrial Informatics, Volume 18, Issue 4 </a:t>
            </a:r>
          </a:p>
          <a:p>
            <a:pPr algn="just"/>
            <a:r>
              <a:rPr lang="en-US" sz="1600" b="1" dirty="0"/>
              <a:t>Technique</a:t>
            </a:r>
            <a:r>
              <a:rPr lang="en-US" sz="1600" dirty="0"/>
              <a:t> : Deep learning-based segmentation algorithm that uses a convolutional neural network (CNN) to classify each pixel in the input image as ingredient or non-ingredient. </a:t>
            </a:r>
          </a:p>
          <a:p>
            <a:pPr algn="just"/>
            <a:r>
              <a:rPr lang="en-US" sz="1600" b="1" dirty="0"/>
              <a:t>Contribution</a:t>
            </a:r>
            <a:r>
              <a:rPr lang="en-US" sz="1600" dirty="0"/>
              <a:t> : The proposed method for segmenting visible ingredients in food images, achieved state-of-the-art performance on the popular Food-101 dataset for ingredient segmentation, demonstrating the effectiveness of their method. </a:t>
            </a:r>
          </a:p>
          <a:p>
            <a:pPr algn="just"/>
            <a:r>
              <a:rPr lang="en-US" sz="1600" b="1" dirty="0"/>
              <a:t>Drawbacks</a:t>
            </a:r>
            <a:r>
              <a:rPr lang="en-US" sz="1600" dirty="0"/>
              <a:t> : The performance heavily depends on the quality and diversity of training data.</a:t>
            </a:r>
            <a:endParaRPr lang="en-US" sz="1600" dirty="0">
              <a:solidFill>
                <a:schemeClr val="tx1">
                  <a:lumMod val="95000"/>
                  <a:lumOff val="5000"/>
                </a:schemeClr>
              </a:solidFill>
            </a:endParaRPr>
          </a:p>
        </p:txBody>
      </p:sp>
      <p:sp>
        <p:nvSpPr>
          <p:cNvPr id="15" name="Rectangle 14">
            <a:extLst>
              <a:ext uri="{FF2B5EF4-FFF2-40B4-BE49-F238E27FC236}">
                <a16:creationId xmlns:a16="http://schemas.microsoft.com/office/drawing/2014/main" id="{490CB30A-A063-24A6-7398-EE7C69375AD9}"/>
              </a:ext>
            </a:extLst>
          </p:cNvPr>
          <p:cNvSpPr/>
          <p:nvPr/>
        </p:nvSpPr>
        <p:spPr>
          <a:xfrm>
            <a:off x="0" y="6400800"/>
            <a:ext cx="9144000" cy="457200"/>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bject 3" descr="Blue rectangle">
            <a:extLst>
              <a:ext uri="{FF2B5EF4-FFF2-40B4-BE49-F238E27FC236}">
                <a16:creationId xmlns:a16="http://schemas.microsoft.com/office/drawing/2014/main" id="{A126DD92-6935-816C-9337-F964E40C8470}"/>
              </a:ext>
            </a:extLst>
          </p:cNvPr>
          <p:cNvSpPr/>
          <p:nvPr/>
        </p:nvSpPr>
        <p:spPr>
          <a:xfrm>
            <a:off x="609600" y="3791113"/>
            <a:ext cx="8534400" cy="2414047"/>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1">
              <a:lumMod val="20000"/>
              <a:lumOff val="80000"/>
              <a:alpha val="69999"/>
            </a:schemeClr>
          </a:solidFill>
        </p:spPr>
        <p:txBody>
          <a:bodyPr wrap="square" lIns="0" tIns="0" rIns="0" bIns="0" rtlCol="0"/>
          <a:lstStyle/>
          <a:p>
            <a:endParaRPr lang="en-US" dirty="0"/>
          </a:p>
        </p:txBody>
      </p:sp>
      <p:sp>
        <p:nvSpPr>
          <p:cNvPr id="8" name="TextBox 7">
            <a:extLst>
              <a:ext uri="{FF2B5EF4-FFF2-40B4-BE49-F238E27FC236}">
                <a16:creationId xmlns:a16="http://schemas.microsoft.com/office/drawing/2014/main" id="{877A96F4-4BE5-ACEE-C8D3-CD3C448B55A4}"/>
              </a:ext>
            </a:extLst>
          </p:cNvPr>
          <p:cNvSpPr txBox="1"/>
          <p:nvPr/>
        </p:nvSpPr>
        <p:spPr>
          <a:xfrm>
            <a:off x="838200" y="3835280"/>
            <a:ext cx="7848600" cy="2308324"/>
          </a:xfrm>
          <a:prstGeom prst="rect">
            <a:avLst/>
          </a:prstGeom>
          <a:noFill/>
        </p:spPr>
        <p:txBody>
          <a:bodyPr wrap="square" rtlCol="0">
            <a:spAutoFit/>
          </a:bodyPr>
          <a:lstStyle/>
          <a:p>
            <a:pPr algn="just"/>
            <a:r>
              <a:rPr lang="en-US" sz="1600" b="1" dirty="0"/>
              <a:t>Title</a:t>
            </a:r>
            <a:r>
              <a:rPr lang="en-US" sz="1600" dirty="0"/>
              <a:t> : Food Genre Classification from Food Images by Deep Neural Network with </a:t>
            </a:r>
            <a:r>
              <a:rPr lang="en-US" sz="1600" dirty="0" err="1"/>
              <a:t>Tf</a:t>
            </a:r>
            <a:r>
              <a:rPr lang="en-US" sz="1600" dirty="0"/>
              <a:t> &amp; Keras. </a:t>
            </a:r>
          </a:p>
          <a:p>
            <a:pPr algn="just"/>
            <a:r>
              <a:rPr lang="en-US" sz="1600" b="1" dirty="0"/>
              <a:t>Author</a:t>
            </a:r>
            <a:r>
              <a:rPr lang="en-US" sz="1600" dirty="0"/>
              <a:t> : Andrews </a:t>
            </a:r>
            <a:r>
              <a:rPr lang="en-US" sz="1600" dirty="0" err="1"/>
              <a:t>Samraj</a:t>
            </a:r>
            <a:r>
              <a:rPr lang="en-US" sz="1600" dirty="0"/>
              <a:t>, </a:t>
            </a:r>
            <a:r>
              <a:rPr lang="en-US" sz="1600" dirty="0" err="1"/>
              <a:t>Sowmiya</a:t>
            </a:r>
            <a:r>
              <a:rPr lang="en-US" sz="1600" dirty="0"/>
              <a:t> D., </a:t>
            </a:r>
            <a:r>
              <a:rPr lang="en-US" sz="1600" dirty="0" err="1"/>
              <a:t>Deepthisri</a:t>
            </a:r>
            <a:r>
              <a:rPr lang="en-US" sz="1600" dirty="0"/>
              <a:t> K.A., and </a:t>
            </a:r>
            <a:r>
              <a:rPr lang="en-US" sz="1600" dirty="0" err="1"/>
              <a:t>Oviya</a:t>
            </a:r>
            <a:r>
              <a:rPr lang="en-US" sz="1600" dirty="0"/>
              <a:t> R </a:t>
            </a:r>
          </a:p>
          <a:p>
            <a:pPr algn="just"/>
            <a:r>
              <a:rPr lang="en-US" sz="1600" b="1" dirty="0"/>
              <a:t>Journal</a:t>
            </a:r>
            <a:r>
              <a:rPr lang="en-US" sz="1600" dirty="0"/>
              <a:t> : International Journal of Advanced Research in CS and Software Engineering, Vol 7. </a:t>
            </a:r>
          </a:p>
          <a:p>
            <a:pPr algn="just"/>
            <a:r>
              <a:rPr lang="en-US" sz="1600" b="1" dirty="0"/>
              <a:t>Technique </a:t>
            </a:r>
            <a:r>
              <a:rPr lang="en-US" sz="1600" dirty="0"/>
              <a:t>: Convolutional Neural Networks ( VGG-16) Contribution : To classify food images into different food genres. The authors achieved an accuracy of 96.4% on their test set, demonstrating the effectiveness of their approach. </a:t>
            </a:r>
          </a:p>
          <a:p>
            <a:pPr algn="just"/>
            <a:r>
              <a:rPr lang="en-US" sz="1600" b="1" dirty="0"/>
              <a:t>Drawbacks </a:t>
            </a:r>
            <a:r>
              <a:rPr lang="en-US" sz="1600" dirty="0"/>
              <a:t>: The lack of explanation or justification for the choice of the food genres used in the study. The dataset used for training and testing the model is relatively small and may not be representative of the full range of food images.</a:t>
            </a:r>
            <a:endParaRPr lang="en-US" sz="1600" dirty="0">
              <a:solidFill>
                <a:schemeClr val="tx1">
                  <a:lumMod val="95000"/>
                  <a:lumOff val="5000"/>
                </a:schemeClr>
              </a:solidFill>
            </a:endParaRPr>
          </a:p>
        </p:txBody>
      </p:sp>
    </p:spTree>
    <p:extLst>
      <p:ext uri="{BB962C8B-B14F-4D97-AF65-F5344CB8AC3E}">
        <p14:creationId xmlns:p14="http://schemas.microsoft.com/office/powerpoint/2010/main" val="38475343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90">
            <a:extLst>
              <a:ext uri="{FF2B5EF4-FFF2-40B4-BE49-F238E27FC236}">
                <a16:creationId xmlns:a16="http://schemas.microsoft.com/office/drawing/2014/main" id="{6437054A-3F9B-45E0-AACD-646833A64A6D}"/>
              </a:ext>
            </a:extLst>
          </p:cNvPr>
          <p:cNvSpPr txBox="1">
            <a:spLocks/>
          </p:cNvSpPr>
          <p:nvPr/>
        </p:nvSpPr>
        <p:spPr>
          <a:xfrm>
            <a:off x="8875142" y="6527559"/>
            <a:ext cx="317050" cy="225601"/>
          </a:xfrm>
          <a:prstGeom prst="rect">
            <a:avLst/>
          </a:prstGeom>
        </p:spPr>
        <p:txBody>
          <a:bodyPr lIns="91425" tIns="45712" rIns="91425" bIns="45712" numCol="1" spcCol="365701"/>
          <a:lstStyle>
            <a:lvl1pPr marL="0" indent="0" algn="just"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1pPr>
            <a:lvl2pPr marL="457200" indent="0" algn="just"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2pPr>
            <a:lvl3pPr marL="914400" indent="0" algn="just"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3pPr>
            <a:lvl4pPr marL="1371600" indent="0" algn="just"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4pPr>
            <a:lvl5pPr marL="1828800" indent="0" algn="just"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latin typeface="+mn-lt"/>
              </a:rPr>
              <a:t>1</a:t>
            </a:r>
          </a:p>
        </p:txBody>
      </p:sp>
      <p:sp>
        <p:nvSpPr>
          <p:cNvPr id="10" name="Title 1">
            <a:extLst>
              <a:ext uri="{FF2B5EF4-FFF2-40B4-BE49-F238E27FC236}">
                <a16:creationId xmlns:a16="http://schemas.microsoft.com/office/drawing/2014/main" id="{5B64C1F3-F188-D6BD-809D-D3FE108F1F1C}"/>
              </a:ext>
            </a:extLst>
          </p:cNvPr>
          <p:cNvSpPr txBox="1">
            <a:spLocks/>
          </p:cNvSpPr>
          <p:nvPr/>
        </p:nvSpPr>
        <p:spPr>
          <a:xfrm>
            <a:off x="-304800" y="51846"/>
            <a:ext cx="37338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solidFill>
                  <a:srgbClr val="002060"/>
                </a:solidFill>
                <a:latin typeface="+mn-lt"/>
              </a:rPr>
              <a:t>DISCUSSIONS</a:t>
            </a:r>
          </a:p>
        </p:txBody>
      </p:sp>
      <p:sp>
        <p:nvSpPr>
          <p:cNvPr id="13" name="object 5" descr="Beige rectangle">
            <a:extLst>
              <a:ext uri="{FF2B5EF4-FFF2-40B4-BE49-F238E27FC236}">
                <a16:creationId xmlns:a16="http://schemas.microsoft.com/office/drawing/2014/main" id="{9FF1D8BE-03C3-DB69-8888-E9A674E470CB}"/>
              </a:ext>
            </a:extLst>
          </p:cNvPr>
          <p:cNvSpPr/>
          <p:nvPr/>
        </p:nvSpPr>
        <p:spPr>
          <a:xfrm flipV="1">
            <a:off x="304800" y="685800"/>
            <a:ext cx="2514600" cy="76200"/>
          </a:xfrm>
          <a:custGeom>
            <a:avLst/>
            <a:gdLst/>
            <a:ahLst/>
            <a:cxnLst/>
            <a:rect l="l" t="t" r="r" b="b"/>
            <a:pathLst>
              <a:path w="3931920">
                <a:moveTo>
                  <a:pt x="0" y="0"/>
                </a:moveTo>
                <a:lnTo>
                  <a:pt x="3931920" y="0"/>
                </a:lnTo>
              </a:path>
            </a:pathLst>
          </a:custGeom>
          <a:ln w="54864">
            <a:solidFill>
              <a:srgbClr val="0070C0"/>
            </a:solidFill>
          </a:ln>
        </p:spPr>
        <p:txBody>
          <a:bodyPr wrap="square" lIns="0" tIns="0" rIns="0" bIns="0" rtlCol="0"/>
          <a:lstStyle/>
          <a:p>
            <a:endParaRPr lang="en-US" dirty="0"/>
          </a:p>
        </p:txBody>
      </p:sp>
      <p:sp>
        <p:nvSpPr>
          <p:cNvPr id="6" name="object 3" descr="Blue rectangle">
            <a:extLst>
              <a:ext uri="{FF2B5EF4-FFF2-40B4-BE49-F238E27FC236}">
                <a16:creationId xmlns:a16="http://schemas.microsoft.com/office/drawing/2014/main" id="{C24B36F2-A8A3-3074-15CE-2050E941CF29}"/>
              </a:ext>
            </a:extLst>
          </p:cNvPr>
          <p:cNvSpPr/>
          <p:nvPr/>
        </p:nvSpPr>
        <p:spPr>
          <a:xfrm>
            <a:off x="886392" y="1752600"/>
            <a:ext cx="8305800" cy="3824904"/>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1">
              <a:lumMod val="20000"/>
              <a:lumOff val="80000"/>
              <a:alpha val="69999"/>
            </a:schemeClr>
          </a:solidFill>
        </p:spPr>
        <p:txBody>
          <a:bodyPr wrap="square" lIns="0" tIns="0" rIns="0" bIns="0" rtlCol="0"/>
          <a:lstStyle/>
          <a:p>
            <a:endParaRPr lang="en-US" dirty="0"/>
          </a:p>
        </p:txBody>
      </p:sp>
      <p:sp>
        <p:nvSpPr>
          <p:cNvPr id="14" name="TextBox 13">
            <a:extLst>
              <a:ext uri="{FF2B5EF4-FFF2-40B4-BE49-F238E27FC236}">
                <a16:creationId xmlns:a16="http://schemas.microsoft.com/office/drawing/2014/main" id="{17B83385-5A89-C40E-6D91-0F2829E20968}"/>
              </a:ext>
            </a:extLst>
          </p:cNvPr>
          <p:cNvSpPr txBox="1"/>
          <p:nvPr/>
        </p:nvSpPr>
        <p:spPr>
          <a:xfrm>
            <a:off x="1185067" y="1635855"/>
            <a:ext cx="7848600" cy="3814890"/>
          </a:xfrm>
          <a:prstGeom prst="rect">
            <a:avLst/>
          </a:prstGeom>
          <a:noFill/>
        </p:spPr>
        <p:txBody>
          <a:bodyPr wrap="square" rtlCol="0">
            <a:spAutoFit/>
          </a:bodyPr>
          <a:lstStyle/>
          <a:p>
            <a:pPr>
              <a:lnSpc>
                <a:spcPct val="250000"/>
              </a:lnSpc>
              <a:buFont typeface="Arial" panose="020B0604020202020204" pitchFamily="34" charset="0"/>
              <a:buChar char="•"/>
            </a:pPr>
            <a:r>
              <a:rPr lang="en-US" sz="2000" dirty="0"/>
              <a:t> Challenges Faced in Implementing ML in Nutrition Analysis</a:t>
            </a:r>
          </a:p>
          <a:p>
            <a:pPr>
              <a:lnSpc>
                <a:spcPct val="250000"/>
              </a:lnSpc>
              <a:buFont typeface="Arial" panose="020B0604020202020204" pitchFamily="34" charset="0"/>
              <a:buChar char="•"/>
            </a:pPr>
            <a:r>
              <a:rPr lang="en-US" sz="2000" dirty="0"/>
              <a:t> Collection of data for training the data model.</a:t>
            </a:r>
          </a:p>
          <a:p>
            <a:pPr>
              <a:lnSpc>
                <a:spcPct val="250000"/>
              </a:lnSpc>
              <a:buFont typeface="Arial" panose="020B0604020202020204" pitchFamily="34" charset="0"/>
              <a:buChar char="•"/>
            </a:pPr>
            <a:r>
              <a:rPr lang="en-US" sz="2000" dirty="0"/>
              <a:t> Ethical Considerations in Using ML for Food Analysis</a:t>
            </a:r>
          </a:p>
          <a:p>
            <a:pPr>
              <a:lnSpc>
                <a:spcPct val="250000"/>
              </a:lnSpc>
              <a:buFont typeface="Arial" panose="020B0604020202020204" pitchFamily="34" charset="0"/>
              <a:buChar char="•"/>
            </a:pPr>
            <a:r>
              <a:rPr lang="en-US" sz="2000" dirty="0"/>
              <a:t> Future Scope in ML-based Culinary Exploration</a:t>
            </a:r>
          </a:p>
          <a:p>
            <a:pPr>
              <a:lnSpc>
                <a:spcPct val="250000"/>
              </a:lnSpc>
              <a:buFont typeface="Arial" panose="020B0604020202020204" pitchFamily="34" charset="0"/>
              <a:buChar char="•"/>
            </a:pPr>
            <a:r>
              <a:rPr lang="en-US" sz="2000" dirty="0"/>
              <a:t> Collaborations and Partnerships for Advancing NutriChef Technology</a:t>
            </a:r>
          </a:p>
        </p:txBody>
      </p:sp>
      <p:sp>
        <p:nvSpPr>
          <p:cNvPr id="15" name="Rectangle 14">
            <a:extLst>
              <a:ext uri="{FF2B5EF4-FFF2-40B4-BE49-F238E27FC236}">
                <a16:creationId xmlns:a16="http://schemas.microsoft.com/office/drawing/2014/main" id="{490CB30A-A063-24A6-7398-EE7C69375AD9}"/>
              </a:ext>
            </a:extLst>
          </p:cNvPr>
          <p:cNvSpPr/>
          <p:nvPr/>
        </p:nvSpPr>
        <p:spPr>
          <a:xfrm>
            <a:off x="0" y="6400800"/>
            <a:ext cx="9144000" cy="457200"/>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1303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3" descr="Blue rectangle">
            <a:extLst>
              <a:ext uri="{FF2B5EF4-FFF2-40B4-BE49-F238E27FC236}">
                <a16:creationId xmlns:a16="http://schemas.microsoft.com/office/drawing/2014/main" id="{C24B36F2-A8A3-3074-15CE-2050E941CF29}"/>
              </a:ext>
            </a:extLst>
          </p:cNvPr>
          <p:cNvSpPr/>
          <p:nvPr/>
        </p:nvSpPr>
        <p:spPr>
          <a:xfrm>
            <a:off x="838200" y="1524000"/>
            <a:ext cx="8305800" cy="4267200"/>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1">
              <a:lumMod val="20000"/>
              <a:lumOff val="80000"/>
              <a:alpha val="69999"/>
            </a:schemeClr>
          </a:solidFill>
        </p:spPr>
        <p:txBody>
          <a:bodyPr wrap="square" lIns="0" tIns="0" rIns="0" bIns="0" rtlCol="0"/>
          <a:lstStyle/>
          <a:p>
            <a:endParaRPr lang="en-US" dirty="0"/>
          </a:p>
        </p:txBody>
      </p:sp>
      <p:sp>
        <p:nvSpPr>
          <p:cNvPr id="4" name="Slide Number Placeholder 90">
            <a:extLst>
              <a:ext uri="{FF2B5EF4-FFF2-40B4-BE49-F238E27FC236}">
                <a16:creationId xmlns:a16="http://schemas.microsoft.com/office/drawing/2014/main" id="{6437054A-3F9B-45E0-AACD-646833A64A6D}"/>
              </a:ext>
            </a:extLst>
          </p:cNvPr>
          <p:cNvSpPr txBox="1">
            <a:spLocks/>
          </p:cNvSpPr>
          <p:nvPr/>
        </p:nvSpPr>
        <p:spPr>
          <a:xfrm>
            <a:off x="8875142" y="6527559"/>
            <a:ext cx="317050" cy="225601"/>
          </a:xfrm>
          <a:prstGeom prst="rect">
            <a:avLst/>
          </a:prstGeom>
        </p:spPr>
        <p:txBody>
          <a:bodyPr lIns="91425" tIns="45712" rIns="91425" bIns="45712" numCol="1" spcCol="365701"/>
          <a:lstStyle>
            <a:lvl1pPr marL="0" indent="0" algn="just"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1pPr>
            <a:lvl2pPr marL="457200" indent="0" algn="just"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2pPr>
            <a:lvl3pPr marL="914400" indent="0" algn="just"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3pPr>
            <a:lvl4pPr marL="1371600" indent="0" algn="just"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4pPr>
            <a:lvl5pPr marL="1828800" indent="0" algn="just"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latin typeface="+mn-lt"/>
              </a:rPr>
              <a:t>1</a:t>
            </a:r>
          </a:p>
        </p:txBody>
      </p:sp>
      <p:sp>
        <p:nvSpPr>
          <p:cNvPr id="10" name="Title 1">
            <a:extLst>
              <a:ext uri="{FF2B5EF4-FFF2-40B4-BE49-F238E27FC236}">
                <a16:creationId xmlns:a16="http://schemas.microsoft.com/office/drawing/2014/main" id="{5B64C1F3-F188-D6BD-809D-D3FE108F1F1C}"/>
              </a:ext>
            </a:extLst>
          </p:cNvPr>
          <p:cNvSpPr txBox="1">
            <a:spLocks/>
          </p:cNvSpPr>
          <p:nvPr/>
        </p:nvSpPr>
        <p:spPr>
          <a:xfrm>
            <a:off x="-304800" y="51846"/>
            <a:ext cx="41910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solidFill>
                  <a:srgbClr val="002060"/>
                </a:solidFill>
                <a:latin typeface="+mn-lt"/>
              </a:rPr>
              <a:t>METHODOLOGY</a:t>
            </a:r>
          </a:p>
        </p:txBody>
      </p:sp>
      <p:sp>
        <p:nvSpPr>
          <p:cNvPr id="13" name="object 5" descr="Beige rectangle">
            <a:extLst>
              <a:ext uri="{FF2B5EF4-FFF2-40B4-BE49-F238E27FC236}">
                <a16:creationId xmlns:a16="http://schemas.microsoft.com/office/drawing/2014/main" id="{9FF1D8BE-03C3-DB69-8888-E9A674E470CB}"/>
              </a:ext>
            </a:extLst>
          </p:cNvPr>
          <p:cNvSpPr/>
          <p:nvPr/>
        </p:nvSpPr>
        <p:spPr>
          <a:xfrm flipV="1">
            <a:off x="228600" y="685800"/>
            <a:ext cx="3124200" cy="76200"/>
          </a:xfrm>
          <a:custGeom>
            <a:avLst/>
            <a:gdLst/>
            <a:ahLst/>
            <a:cxnLst/>
            <a:rect l="l" t="t" r="r" b="b"/>
            <a:pathLst>
              <a:path w="3931920">
                <a:moveTo>
                  <a:pt x="0" y="0"/>
                </a:moveTo>
                <a:lnTo>
                  <a:pt x="3931920" y="0"/>
                </a:lnTo>
              </a:path>
            </a:pathLst>
          </a:custGeom>
          <a:ln w="54864">
            <a:solidFill>
              <a:srgbClr val="0070C0"/>
            </a:solidFill>
          </a:ln>
        </p:spPr>
        <p:txBody>
          <a:bodyPr wrap="square" lIns="0" tIns="0" rIns="0" bIns="0" rtlCol="0"/>
          <a:lstStyle/>
          <a:p>
            <a:endParaRPr lang="en-US" dirty="0"/>
          </a:p>
        </p:txBody>
      </p:sp>
      <p:sp>
        <p:nvSpPr>
          <p:cNvPr id="14" name="TextBox 13">
            <a:extLst>
              <a:ext uri="{FF2B5EF4-FFF2-40B4-BE49-F238E27FC236}">
                <a16:creationId xmlns:a16="http://schemas.microsoft.com/office/drawing/2014/main" id="{17B83385-5A89-C40E-6D91-0F2829E20968}"/>
              </a:ext>
            </a:extLst>
          </p:cNvPr>
          <p:cNvSpPr txBox="1"/>
          <p:nvPr/>
        </p:nvSpPr>
        <p:spPr>
          <a:xfrm>
            <a:off x="1066800" y="1741501"/>
            <a:ext cx="7848600" cy="3970318"/>
          </a:xfrm>
          <a:prstGeom prst="rect">
            <a:avLst/>
          </a:prstGeom>
          <a:noFill/>
        </p:spPr>
        <p:txBody>
          <a:bodyPr wrap="square" rtlCol="0">
            <a:spAutoFit/>
          </a:bodyPr>
          <a:lstStyle/>
          <a:p>
            <a:pPr marL="342900" indent="-342900" algn="just">
              <a:buFont typeface="Arial" panose="020B0604020202020204" pitchFamily="34" charset="0"/>
              <a:buChar char="•"/>
            </a:pPr>
            <a:r>
              <a:rPr lang="en-US" b="1" dirty="0">
                <a:solidFill>
                  <a:schemeClr val="tx1">
                    <a:lumMod val="95000"/>
                    <a:lumOff val="5000"/>
                  </a:schemeClr>
                </a:solidFill>
              </a:rPr>
              <a:t>Data Collection </a:t>
            </a:r>
            <a:r>
              <a:rPr lang="en-US" dirty="0">
                <a:solidFill>
                  <a:schemeClr val="tx1">
                    <a:lumMod val="95000"/>
                    <a:lumOff val="5000"/>
                  </a:schemeClr>
                </a:solidFill>
              </a:rPr>
              <a:t>:</a:t>
            </a:r>
          </a:p>
          <a:p>
            <a:pPr algn="just"/>
            <a:r>
              <a:rPr lang="en-US" dirty="0">
                <a:solidFill>
                  <a:schemeClr val="tx1">
                    <a:lumMod val="95000"/>
                    <a:lumOff val="5000"/>
                  </a:schemeClr>
                </a:solidFill>
              </a:rPr>
              <a:t>Collected over 1.5 million images manually to train the model over 158        classes.</a:t>
            </a:r>
          </a:p>
          <a:p>
            <a:pPr algn="just"/>
            <a:endParaRPr lang="en-US" dirty="0">
              <a:solidFill>
                <a:schemeClr val="tx1">
                  <a:lumMod val="95000"/>
                  <a:lumOff val="5000"/>
                </a:schemeClr>
              </a:solidFill>
            </a:endParaRPr>
          </a:p>
          <a:p>
            <a:pPr marL="342900" indent="-342900" algn="just">
              <a:buFont typeface="Arial" panose="020B0604020202020204" pitchFamily="34" charset="0"/>
              <a:buChar char="•"/>
            </a:pPr>
            <a:r>
              <a:rPr lang="en-US" b="1" dirty="0">
                <a:solidFill>
                  <a:schemeClr val="tx1">
                    <a:lumMod val="95000"/>
                    <a:lumOff val="5000"/>
                  </a:schemeClr>
                </a:solidFill>
              </a:rPr>
              <a:t>Model Selection </a:t>
            </a:r>
            <a:r>
              <a:rPr lang="en-US" dirty="0">
                <a:solidFill>
                  <a:schemeClr val="tx1">
                    <a:lumMod val="95000"/>
                    <a:lumOff val="5000"/>
                  </a:schemeClr>
                </a:solidFill>
              </a:rPr>
              <a:t>:</a:t>
            </a:r>
          </a:p>
          <a:p>
            <a:pPr algn="just"/>
            <a:r>
              <a:rPr lang="en-US" dirty="0">
                <a:latin typeface="Söhne"/>
              </a:rPr>
              <a:t>S</a:t>
            </a:r>
            <a:r>
              <a:rPr lang="en-US" b="0" i="0" dirty="0">
                <a:effectLst/>
                <a:latin typeface="Söhne"/>
              </a:rPr>
              <a:t>elected the VGG16 model as our primary deep learning architecture for image classification tasks. With its 16 layers, including 13 convolutional layers and 3 fully connected layers, the VGG16 model provides a powerful framework for image recognition tasks.</a:t>
            </a:r>
          </a:p>
          <a:p>
            <a:pPr algn="just"/>
            <a:endParaRPr lang="en-US" b="0" i="0" dirty="0">
              <a:effectLst/>
              <a:latin typeface="Söhne"/>
            </a:endParaRPr>
          </a:p>
          <a:p>
            <a:pPr marL="342900" indent="-342900" algn="just">
              <a:buFont typeface="Arial" panose="020B0604020202020204" pitchFamily="34" charset="0"/>
              <a:buChar char="•"/>
            </a:pPr>
            <a:r>
              <a:rPr lang="en-US" b="1" dirty="0">
                <a:latin typeface="Söhne"/>
              </a:rPr>
              <a:t>Model Training </a:t>
            </a:r>
            <a:r>
              <a:rPr lang="en-US" dirty="0">
                <a:latin typeface="Söhne"/>
              </a:rPr>
              <a:t>:</a:t>
            </a:r>
          </a:p>
          <a:p>
            <a:pPr algn="just"/>
            <a:r>
              <a:rPr lang="en-US" b="0" i="0" dirty="0">
                <a:effectLst/>
                <a:latin typeface="Söhne"/>
              </a:rPr>
              <a:t>The training process involved several key steps to ensure optimal performance of the model. First, the dataset was split into training, validation, and test sets to facilitate model evaluation and prevent overfitting.</a:t>
            </a:r>
            <a:endParaRPr lang="en-US" dirty="0"/>
          </a:p>
        </p:txBody>
      </p:sp>
      <p:sp>
        <p:nvSpPr>
          <p:cNvPr id="15" name="Rectangle 14">
            <a:extLst>
              <a:ext uri="{FF2B5EF4-FFF2-40B4-BE49-F238E27FC236}">
                <a16:creationId xmlns:a16="http://schemas.microsoft.com/office/drawing/2014/main" id="{490CB30A-A063-24A6-7398-EE7C69375AD9}"/>
              </a:ext>
            </a:extLst>
          </p:cNvPr>
          <p:cNvSpPr/>
          <p:nvPr/>
        </p:nvSpPr>
        <p:spPr>
          <a:xfrm>
            <a:off x="0" y="6400800"/>
            <a:ext cx="9144000" cy="457200"/>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3403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3" descr="Blue rectangle">
            <a:extLst>
              <a:ext uri="{FF2B5EF4-FFF2-40B4-BE49-F238E27FC236}">
                <a16:creationId xmlns:a16="http://schemas.microsoft.com/office/drawing/2014/main" id="{C24B36F2-A8A3-3074-15CE-2050E941CF29}"/>
              </a:ext>
            </a:extLst>
          </p:cNvPr>
          <p:cNvSpPr/>
          <p:nvPr/>
        </p:nvSpPr>
        <p:spPr>
          <a:xfrm>
            <a:off x="1219201" y="1524000"/>
            <a:ext cx="7010399" cy="3809999"/>
          </a:xfrm>
          <a:custGeom>
            <a:avLst/>
            <a:gdLst/>
            <a:ahLst/>
            <a:cxnLst/>
            <a:rect l="l" t="t" r="r" b="b"/>
            <a:pathLst>
              <a:path w="12189460" h="6858000">
                <a:moveTo>
                  <a:pt x="0" y="6858000"/>
                </a:moveTo>
                <a:lnTo>
                  <a:pt x="12188952" y="6858000"/>
                </a:lnTo>
                <a:lnTo>
                  <a:pt x="12188952" y="0"/>
                </a:lnTo>
                <a:lnTo>
                  <a:pt x="0" y="0"/>
                </a:lnTo>
                <a:lnTo>
                  <a:pt x="0" y="6858000"/>
                </a:lnTo>
                <a:close/>
              </a:path>
            </a:pathLst>
          </a:custGeom>
          <a:solidFill>
            <a:schemeClr val="accent1">
              <a:lumMod val="20000"/>
              <a:lumOff val="80000"/>
              <a:alpha val="69999"/>
            </a:schemeClr>
          </a:solidFill>
        </p:spPr>
        <p:txBody>
          <a:bodyPr wrap="square" lIns="0" tIns="0" rIns="0" bIns="0" rtlCol="0"/>
          <a:lstStyle/>
          <a:p>
            <a:endParaRPr lang="en-US" dirty="0"/>
          </a:p>
        </p:txBody>
      </p:sp>
      <p:sp>
        <p:nvSpPr>
          <p:cNvPr id="4" name="Slide Number Placeholder 90">
            <a:extLst>
              <a:ext uri="{FF2B5EF4-FFF2-40B4-BE49-F238E27FC236}">
                <a16:creationId xmlns:a16="http://schemas.microsoft.com/office/drawing/2014/main" id="{6437054A-3F9B-45E0-AACD-646833A64A6D}"/>
              </a:ext>
            </a:extLst>
          </p:cNvPr>
          <p:cNvSpPr txBox="1">
            <a:spLocks/>
          </p:cNvSpPr>
          <p:nvPr/>
        </p:nvSpPr>
        <p:spPr>
          <a:xfrm>
            <a:off x="8875142" y="6527559"/>
            <a:ext cx="317050" cy="225601"/>
          </a:xfrm>
          <a:prstGeom prst="rect">
            <a:avLst/>
          </a:prstGeom>
        </p:spPr>
        <p:txBody>
          <a:bodyPr lIns="91425" tIns="45712" rIns="91425" bIns="45712" numCol="1" spcCol="365701"/>
          <a:lstStyle>
            <a:lvl1pPr marL="0" indent="0" algn="just"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1pPr>
            <a:lvl2pPr marL="457200" indent="0" algn="just"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2pPr>
            <a:lvl3pPr marL="914400" indent="0" algn="just"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3pPr>
            <a:lvl4pPr marL="1371600" indent="0" algn="just"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4pPr>
            <a:lvl5pPr marL="1828800" indent="0" algn="just"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latin typeface="+mn-lt"/>
              </a:rPr>
              <a:t>1</a:t>
            </a:r>
          </a:p>
        </p:txBody>
      </p:sp>
      <p:sp>
        <p:nvSpPr>
          <p:cNvPr id="10" name="Title 1">
            <a:extLst>
              <a:ext uri="{FF2B5EF4-FFF2-40B4-BE49-F238E27FC236}">
                <a16:creationId xmlns:a16="http://schemas.microsoft.com/office/drawing/2014/main" id="{5B64C1F3-F188-D6BD-809D-D3FE108F1F1C}"/>
              </a:ext>
            </a:extLst>
          </p:cNvPr>
          <p:cNvSpPr txBox="1">
            <a:spLocks/>
          </p:cNvSpPr>
          <p:nvPr/>
        </p:nvSpPr>
        <p:spPr>
          <a:xfrm>
            <a:off x="-304800" y="51846"/>
            <a:ext cx="41910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solidFill>
                  <a:srgbClr val="002060"/>
                </a:solidFill>
                <a:latin typeface="+mn-lt"/>
              </a:rPr>
              <a:t>METHODOLOGY</a:t>
            </a:r>
          </a:p>
        </p:txBody>
      </p:sp>
      <p:sp>
        <p:nvSpPr>
          <p:cNvPr id="13" name="object 5" descr="Beige rectangle">
            <a:extLst>
              <a:ext uri="{FF2B5EF4-FFF2-40B4-BE49-F238E27FC236}">
                <a16:creationId xmlns:a16="http://schemas.microsoft.com/office/drawing/2014/main" id="{9FF1D8BE-03C3-DB69-8888-E9A674E470CB}"/>
              </a:ext>
            </a:extLst>
          </p:cNvPr>
          <p:cNvSpPr/>
          <p:nvPr/>
        </p:nvSpPr>
        <p:spPr>
          <a:xfrm flipV="1">
            <a:off x="304800" y="685800"/>
            <a:ext cx="2971800" cy="76200"/>
          </a:xfrm>
          <a:custGeom>
            <a:avLst/>
            <a:gdLst/>
            <a:ahLst/>
            <a:cxnLst/>
            <a:rect l="l" t="t" r="r" b="b"/>
            <a:pathLst>
              <a:path w="3931920">
                <a:moveTo>
                  <a:pt x="0" y="0"/>
                </a:moveTo>
                <a:lnTo>
                  <a:pt x="3931920" y="0"/>
                </a:lnTo>
              </a:path>
            </a:pathLst>
          </a:custGeom>
          <a:ln w="54864">
            <a:solidFill>
              <a:srgbClr val="0070C0"/>
            </a:solidFill>
          </a:ln>
        </p:spPr>
        <p:txBody>
          <a:bodyPr wrap="square" lIns="0" tIns="0" rIns="0" bIns="0" rtlCol="0"/>
          <a:lstStyle/>
          <a:p>
            <a:endParaRPr lang="en-US" dirty="0"/>
          </a:p>
        </p:txBody>
      </p:sp>
      <p:sp>
        <p:nvSpPr>
          <p:cNvPr id="15" name="Rectangle 14">
            <a:extLst>
              <a:ext uri="{FF2B5EF4-FFF2-40B4-BE49-F238E27FC236}">
                <a16:creationId xmlns:a16="http://schemas.microsoft.com/office/drawing/2014/main" id="{490CB30A-A063-24A6-7398-EE7C69375AD9}"/>
              </a:ext>
            </a:extLst>
          </p:cNvPr>
          <p:cNvSpPr/>
          <p:nvPr/>
        </p:nvSpPr>
        <p:spPr>
          <a:xfrm>
            <a:off x="0" y="6400800"/>
            <a:ext cx="9144000" cy="457200"/>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3A784A85-8839-69B7-7F50-A9C0B7382EF4}"/>
              </a:ext>
            </a:extLst>
          </p:cNvPr>
          <p:cNvPicPr>
            <a:picLocks noChangeAspect="1"/>
          </p:cNvPicPr>
          <p:nvPr/>
        </p:nvPicPr>
        <p:blipFill>
          <a:blip r:embed="rId2"/>
          <a:stretch>
            <a:fillRect/>
          </a:stretch>
        </p:blipFill>
        <p:spPr>
          <a:xfrm>
            <a:off x="1313829" y="1600200"/>
            <a:ext cx="6839570" cy="3657600"/>
          </a:xfrm>
          <a:prstGeom prst="rect">
            <a:avLst/>
          </a:prstGeom>
        </p:spPr>
      </p:pic>
      <p:sp>
        <p:nvSpPr>
          <p:cNvPr id="3" name="TextBox 2">
            <a:extLst>
              <a:ext uri="{FF2B5EF4-FFF2-40B4-BE49-F238E27FC236}">
                <a16:creationId xmlns:a16="http://schemas.microsoft.com/office/drawing/2014/main" id="{D64E660E-8C5E-800F-3CE7-C935EEF05940}"/>
              </a:ext>
            </a:extLst>
          </p:cNvPr>
          <p:cNvSpPr txBox="1"/>
          <p:nvPr/>
        </p:nvSpPr>
        <p:spPr>
          <a:xfrm>
            <a:off x="3048000" y="5562600"/>
            <a:ext cx="3429000" cy="369332"/>
          </a:xfrm>
          <a:prstGeom prst="rect">
            <a:avLst/>
          </a:prstGeom>
          <a:noFill/>
        </p:spPr>
        <p:txBody>
          <a:bodyPr wrap="square" rtlCol="0">
            <a:spAutoFit/>
          </a:bodyPr>
          <a:lstStyle/>
          <a:p>
            <a:r>
              <a:rPr lang="en-US" dirty="0"/>
              <a:t>Fig. Basic system flow functionality </a:t>
            </a:r>
          </a:p>
        </p:txBody>
      </p:sp>
      <p:sp>
        <p:nvSpPr>
          <p:cNvPr id="5" name="TextBox 4">
            <a:extLst>
              <a:ext uri="{FF2B5EF4-FFF2-40B4-BE49-F238E27FC236}">
                <a16:creationId xmlns:a16="http://schemas.microsoft.com/office/drawing/2014/main" id="{82C28559-E1E5-6E50-0FFA-146B816A4A03}"/>
              </a:ext>
            </a:extLst>
          </p:cNvPr>
          <p:cNvSpPr txBox="1"/>
          <p:nvPr/>
        </p:nvSpPr>
        <p:spPr>
          <a:xfrm>
            <a:off x="5943600" y="1905000"/>
            <a:ext cx="1828800" cy="584775"/>
          </a:xfrm>
          <a:prstGeom prst="rect">
            <a:avLst/>
          </a:prstGeom>
          <a:noFill/>
        </p:spPr>
        <p:txBody>
          <a:bodyPr wrap="square" rtlCol="0">
            <a:spAutoFit/>
          </a:bodyPr>
          <a:lstStyle/>
          <a:p>
            <a:pPr algn="ctr"/>
            <a:r>
              <a:rPr lang="en-US" sz="1600" dirty="0"/>
              <a:t>Display Nutritional analysis</a:t>
            </a:r>
          </a:p>
        </p:txBody>
      </p:sp>
      <p:sp>
        <p:nvSpPr>
          <p:cNvPr id="7" name="Rectangle 6">
            <a:extLst>
              <a:ext uri="{FF2B5EF4-FFF2-40B4-BE49-F238E27FC236}">
                <a16:creationId xmlns:a16="http://schemas.microsoft.com/office/drawing/2014/main" id="{67C91EA5-80A0-5350-7A2A-81E8A22C0188}"/>
              </a:ext>
            </a:extLst>
          </p:cNvPr>
          <p:cNvSpPr/>
          <p:nvPr/>
        </p:nvSpPr>
        <p:spPr>
          <a:xfrm>
            <a:off x="5943600" y="1888867"/>
            <a:ext cx="1828800" cy="625733"/>
          </a:xfrm>
          <a:prstGeom prst="rect">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2747DC88-99A6-2388-08FA-B92EBAB2CE50}"/>
              </a:ext>
            </a:extLst>
          </p:cNvPr>
          <p:cNvCxnSpPr/>
          <p:nvPr/>
        </p:nvCxnSpPr>
        <p:spPr>
          <a:xfrm flipV="1">
            <a:off x="6400800" y="2514600"/>
            <a:ext cx="0" cy="5334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74462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randombar(horizontal)">
                                      <p:cBhvr>
                                        <p:cTn id="16" dur="500"/>
                                        <p:tgtEl>
                                          <p:spTgt spid="3"/>
                                        </p:tgtEl>
                                      </p:cBhvr>
                                    </p:animEffect>
                                  </p:childTnLst>
                                </p:cTn>
                              </p:par>
                              <p:par>
                                <p:cTn id="17" presetID="14" presetClass="entr" presetSubtype="1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randombar(horizontal)">
                                      <p:cBhvr>
                                        <p:cTn id="1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90">
            <a:extLst>
              <a:ext uri="{FF2B5EF4-FFF2-40B4-BE49-F238E27FC236}">
                <a16:creationId xmlns:a16="http://schemas.microsoft.com/office/drawing/2014/main" id="{6437054A-3F9B-45E0-AACD-646833A64A6D}"/>
              </a:ext>
            </a:extLst>
          </p:cNvPr>
          <p:cNvSpPr txBox="1">
            <a:spLocks/>
          </p:cNvSpPr>
          <p:nvPr/>
        </p:nvSpPr>
        <p:spPr>
          <a:xfrm>
            <a:off x="8875142" y="6527559"/>
            <a:ext cx="317050" cy="225601"/>
          </a:xfrm>
          <a:prstGeom prst="rect">
            <a:avLst/>
          </a:prstGeom>
        </p:spPr>
        <p:txBody>
          <a:bodyPr lIns="91425" tIns="45712" rIns="91425" bIns="45712" numCol="1" spcCol="365701"/>
          <a:lstStyle>
            <a:lvl1pPr marL="0" indent="0" algn="just" defTabSz="914400" rtl="0" eaLnBrk="1" latinLnBrk="0" hangingPunct="1">
              <a:lnSpc>
                <a:spcPct val="90000"/>
              </a:lnSpc>
              <a:spcBef>
                <a:spcPts val="10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1pPr>
            <a:lvl2pPr marL="457200" indent="0" algn="just"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2pPr>
            <a:lvl3pPr marL="914400" indent="0" algn="just"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3pPr>
            <a:lvl4pPr marL="1371600" indent="0" algn="just"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4pPr>
            <a:lvl5pPr marL="1828800" indent="0" algn="just" defTabSz="914400" rtl="0" eaLnBrk="1" latinLnBrk="0" hangingPunct="1">
              <a:lnSpc>
                <a:spcPct val="90000"/>
              </a:lnSpc>
              <a:spcBef>
                <a:spcPts val="500"/>
              </a:spcBef>
              <a:buFont typeface="Arial" panose="020B0604020202020204" pitchFamily="34" charset="0"/>
              <a:buNone/>
              <a:defRPr sz="1600" kern="1200">
                <a:solidFill>
                  <a:schemeClr val="tx1">
                    <a:lumMod val="75000"/>
                    <a:lumOff val="25000"/>
                  </a:schemeClr>
                </a:solidFill>
                <a:latin typeface="Lato" panose="020F050202020403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b="1" dirty="0">
                <a:latin typeface="+mn-lt"/>
              </a:rPr>
              <a:t>1</a:t>
            </a:r>
          </a:p>
        </p:txBody>
      </p:sp>
      <p:sp>
        <p:nvSpPr>
          <p:cNvPr id="10" name="Title 1">
            <a:extLst>
              <a:ext uri="{FF2B5EF4-FFF2-40B4-BE49-F238E27FC236}">
                <a16:creationId xmlns:a16="http://schemas.microsoft.com/office/drawing/2014/main" id="{5B64C1F3-F188-D6BD-809D-D3FE108F1F1C}"/>
              </a:ext>
            </a:extLst>
          </p:cNvPr>
          <p:cNvSpPr txBox="1">
            <a:spLocks/>
          </p:cNvSpPr>
          <p:nvPr/>
        </p:nvSpPr>
        <p:spPr>
          <a:xfrm>
            <a:off x="-304800" y="51846"/>
            <a:ext cx="28194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600" b="1" dirty="0">
                <a:solidFill>
                  <a:srgbClr val="002060"/>
                </a:solidFill>
                <a:latin typeface="+mn-lt"/>
              </a:rPr>
              <a:t>RESULTS</a:t>
            </a:r>
          </a:p>
        </p:txBody>
      </p:sp>
      <p:sp>
        <p:nvSpPr>
          <p:cNvPr id="13" name="object 5" descr="Beige rectangle">
            <a:extLst>
              <a:ext uri="{FF2B5EF4-FFF2-40B4-BE49-F238E27FC236}">
                <a16:creationId xmlns:a16="http://schemas.microsoft.com/office/drawing/2014/main" id="{9FF1D8BE-03C3-DB69-8888-E9A674E470CB}"/>
              </a:ext>
            </a:extLst>
          </p:cNvPr>
          <p:cNvSpPr/>
          <p:nvPr/>
        </p:nvSpPr>
        <p:spPr>
          <a:xfrm flipV="1">
            <a:off x="304800" y="685800"/>
            <a:ext cx="1600200" cy="76200"/>
          </a:xfrm>
          <a:custGeom>
            <a:avLst/>
            <a:gdLst/>
            <a:ahLst/>
            <a:cxnLst/>
            <a:rect l="l" t="t" r="r" b="b"/>
            <a:pathLst>
              <a:path w="3931920">
                <a:moveTo>
                  <a:pt x="0" y="0"/>
                </a:moveTo>
                <a:lnTo>
                  <a:pt x="3931920" y="0"/>
                </a:lnTo>
              </a:path>
            </a:pathLst>
          </a:custGeom>
          <a:ln w="54864">
            <a:solidFill>
              <a:srgbClr val="0070C0"/>
            </a:solidFill>
          </a:ln>
        </p:spPr>
        <p:txBody>
          <a:bodyPr wrap="square" lIns="0" tIns="0" rIns="0" bIns="0" rtlCol="0"/>
          <a:lstStyle/>
          <a:p>
            <a:endParaRPr lang="en-US" dirty="0"/>
          </a:p>
        </p:txBody>
      </p:sp>
      <p:sp>
        <p:nvSpPr>
          <p:cNvPr id="14" name="TextBox 13">
            <a:extLst>
              <a:ext uri="{FF2B5EF4-FFF2-40B4-BE49-F238E27FC236}">
                <a16:creationId xmlns:a16="http://schemas.microsoft.com/office/drawing/2014/main" id="{17B83385-5A89-C40E-6D91-0F2829E20968}"/>
              </a:ext>
            </a:extLst>
          </p:cNvPr>
          <p:cNvSpPr txBox="1"/>
          <p:nvPr/>
        </p:nvSpPr>
        <p:spPr>
          <a:xfrm>
            <a:off x="1185067" y="1635855"/>
            <a:ext cx="7848600" cy="737125"/>
          </a:xfrm>
          <a:prstGeom prst="rect">
            <a:avLst/>
          </a:prstGeom>
          <a:noFill/>
        </p:spPr>
        <p:txBody>
          <a:bodyPr wrap="square" rtlCol="0">
            <a:spAutoFit/>
          </a:bodyPr>
          <a:lstStyle/>
          <a:p>
            <a:pPr>
              <a:lnSpc>
                <a:spcPct val="250000"/>
              </a:lnSpc>
              <a:buFont typeface="Arial" panose="020B0604020202020204" pitchFamily="34" charset="0"/>
              <a:buChar char="•"/>
            </a:pPr>
            <a:r>
              <a:rPr lang="en-US" sz="2000" dirty="0"/>
              <a:t>VNFNFRNJRN</a:t>
            </a:r>
          </a:p>
        </p:txBody>
      </p:sp>
      <p:sp>
        <p:nvSpPr>
          <p:cNvPr id="15" name="Rectangle 14">
            <a:extLst>
              <a:ext uri="{FF2B5EF4-FFF2-40B4-BE49-F238E27FC236}">
                <a16:creationId xmlns:a16="http://schemas.microsoft.com/office/drawing/2014/main" id="{490CB30A-A063-24A6-7398-EE7C69375AD9}"/>
              </a:ext>
            </a:extLst>
          </p:cNvPr>
          <p:cNvSpPr/>
          <p:nvPr/>
        </p:nvSpPr>
        <p:spPr>
          <a:xfrm>
            <a:off x="0" y="6400800"/>
            <a:ext cx="9144000" cy="457200"/>
          </a:xfrm>
          <a:prstGeom prst="rect">
            <a:avLst/>
          </a:prstGeom>
          <a:solidFill>
            <a:schemeClr val="bg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5B85D1FE-73E0-259A-1FD1-84F995A5DD90}"/>
              </a:ext>
            </a:extLst>
          </p:cNvPr>
          <p:cNvPicPr>
            <a:picLocks noChangeAspect="1"/>
          </p:cNvPicPr>
          <p:nvPr/>
        </p:nvPicPr>
        <p:blipFill rotWithShape="1">
          <a:blip r:embed="rId2">
            <a:extLst>
              <a:ext uri="{28A0092B-C50C-407E-A947-70E740481C1C}">
                <a14:useLocalDpi xmlns:a14="http://schemas.microsoft.com/office/drawing/2010/main" val="0"/>
              </a:ext>
            </a:extLst>
          </a:blip>
          <a:srcRect l="13358" r="20253"/>
          <a:stretch/>
        </p:blipFill>
        <p:spPr>
          <a:xfrm>
            <a:off x="154384" y="1170457"/>
            <a:ext cx="4341416" cy="4051687"/>
          </a:xfrm>
          <a:prstGeom prst="rect">
            <a:avLst/>
          </a:prstGeom>
        </p:spPr>
      </p:pic>
      <p:pic>
        <p:nvPicPr>
          <p:cNvPr id="3" name="Picture 2">
            <a:extLst>
              <a:ext uri="{FF2B5EF4-FFF2-40B4-BE49-F238E27FC236}">
                <a16:creationId xmlns:a16="http://schemas.microsoft.com/office/drawing/2014/main" id="{9D9F0D36-1025-6C5E-A250-68E856DB3CEF}"/>
              </a:ext>
            </a:extLst>
          </p:cNvPr>
          <p:cNvPicPr>
            <a:picLocks noChangeAspect="1"/>
          </p:cNvPicPr>
          <p:nvPr/>
        </p:nvPicPr>
        <p:blipFill rotWithShape="1">
          <a:blip r:embed="rId3">
            <a:extLst>
              <a:ext uri="{28A0092B-C50C-407E-A947-70E740481C1C}">
                <a14:useLocalDpi xmlns:a14="http://schemas.microsoft.com/office/drawing/2010/main" val="0"/>
              </a:ext>
            </a:extLst>
          </a:blip>
          <a:srcRect l="17272" r="17274"/>
          <a:stretch/>
        </p:blipFill>
        <p:spPr>
          <a:xfrm>
            <a:off x="4559183" y="1170457"/>
            <a:ext cx="4474483" cy="4051687"/>
          </a:xfrm>
          <a:prstGeom prst="rect">
            <a:avLst/>
          </a:prstGeom>
        </p:spPr>
      </p:pic>
      <p:sp>
        <p:nvSpPr>
          <p:cNvPr id="5" name="TextBox 4">
            <a:extLst>
              <a:ext uri="{FF2B5EF4-FFF2-40B4-BE49-F238E27FC236}">
                <a16:creationId xmlns:a16="http://schemas.microsoft.com/office/drawing/2014/main" id="{CD333A90-9D96-3A11-2EC9-23B40DE2C74A}"/>
              </a:ext>
            </a:extLst>
          </p:cNvPr>
          <p:cNvSpPr txBox="1"/>
          <p:nvPr/>
        </p:nvSpPr>
        <p:spPr>
          <a:xfrm>
            <a:off x="3124200" y="5486400"/>
            <a:ext cx="5486400" cy="369332"/>
          </a:xfrm>
          <a:prstGeom prst="rect">
            <a:avLst/>
          </a:prstGeom>
          <a:noFill/>
        </p:spPr>
        <p:txBody>
          <a:bodyPr wrap="square" rtlCol="0">
            <a:spAutoFit/>
          </a:bodyPr>
          <a:lstStyle/>
          <a:p>
            <a:r>
              <a:rPr lang="en-US" dirty="0"/>
              <a:t>Fig. Result page of NutriChef</a:t>
            </a:r>
          </a:p>
        </p:txBody>
      </p:sp>
    </p:spTree>
    <p:extLst>
      <p:ext uri="{BB962C8B-B14F-4D97-AF65-F5344CB8AC3E}">
        <p14:creationId xmlns:p14="http://schemas.microsoft.com/office/powerpoint/2010/main" val="2636757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randombar(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963</TotalTime>
  <Words>1264</Words>
  <Application>Microsoft Office PowerPoint</Application>
  <PresentationFormat>On-screen Show (4:3)</PresentationFormat>
  <Paragraphs>105</Paragraphs>
  <Slides>13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Arial Narrow</vt:lpstr>
      <vt:lpstr>Calibri</vt:lpstr>
      <vt:lpstr>Calibri Light</vt:lpstr>
      <vt:lpstr>Cg omega</vt:lpstr>
      <vt:lpstr>Google Sans</vt:lpstr>
      <vt:lpstr>Söhne</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Kevin Hickey</dc:creator>
  <cp:lastModifiedBy>Jeet Agrawal</cp:lastModifiedBy>
  <cp:revision>55</cp:revision>
  <dcterms:created xsi:type="dcterms:W3CDTF">2010-06-24T14:41:07Z</dcterms:created>
  <dcterms:modified xsi:type="dcterms:W3CDTF">2024-03-15T16:01:49Z</dcterms:modified>
</cp:coreProperties>
</file>