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68" r:id="rId4"/>
    <p:sldId id="259" r:id="rId5"/>
    <p:sldId id="262" r:id="rId6"/>
    <p:sldId id="261" r:id="rId7"/>
    <p:sldId id="260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30479B-FA5E-4F9B-8FED-961507D480AA}">
          <p14:sldIdLst>
            <p14:sldId id="267"/>
            <p14:sldId id="257"/>
            <p14:sldId id="268"/>
            <p14:sldId id="259"/>
            <p14:sldId id="262"/>
            <p14:sldId id="261"/>
            <p14:sldId id="260"/>
            <p14:sldId id="263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9D9A-4D33-4681-9580-342FB1DA6503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961A-2819-4D04-ABC4-DBF930A9C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21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9D9A-4D33-4681-9580-342FB1DA6503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961A-2819-4D04-ABC4-DBF930A9C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45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9D9A-4D33-4681-9580-342FB1DA6503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961A-2819-4D04-ABC4-DBF930A9C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38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9D9A-4D33-4681-9580-342FB1DA6503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961A-2819-4D04-ABC4-DBF930A9C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80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9D9A-4D33-4681-9580-342FB1DA6503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961A-2819-4D04-ABC4-DBF930A9C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555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9D9A-4D33-4681-9580-342FB1DA6503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961A-2819-4D04-ABC4-DBF930A9C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19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9D9A-4D33-4681-9580-342FB1DA6503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961A-2819-4D04-ABC4-DBF930A9C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88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9D9A-4D33-4681-9580-342FB1DA6503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961A-2819-4D04-ABC4-DBF930A9C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52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9D9A-4D33-4681-9580-342FB1DA6503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961A-2819-4D04-ABC4-DBF930A9C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80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9D9A-4D33-4681-9580-342FB1DA6503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961A-2819-4D04-ABC4-DBF930A9C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53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9D9A-4D33-4681-9580-342FB1DA6503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961A-2819-4D04-ABC4-DBF930A9C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13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C9D9A-4D33-4681-9580-342FB1DA6503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7961A-2819-4D04-ABC4-DBF930A9C3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87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2.jp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5"/>
            <a:ext cx="1219200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2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263" cy="6858000"/>
          </a:xfrm>
        </p:spPr>
      </p:pic>
    </p:spTree>
    <p:extLst>
      <p:ext uri="{BB962C8B-B14F-4D97-AF65-F5344CB8AC3E}">
        <p14:creationId xmlns:p14="http://schemas.microsoft.com/office/powerpoint/2010/main" val="416816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3" y="0"/>
            <a:ext cx="11635154" cy="687348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025" y="604277"/>
            <a:ext cx="10515600" cy="1325563"/>
          </a:xfrm>
        </p:spPr>
        <p:txBody>
          <a:bodyPr/>
          <a:lstStyle/>
          <a:p>
            <a:r>
              <a:rPr lang="en-IN" sz="3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Project Objective</a:t>
            </a:r>
            <a:endParaRPr lang="en-IN" sz="3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2025" y="2029287"/>
            <a:ext cx="89189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To help Amazon understand how customers perceive its products, and how reviews, ratings, and discounts influence purchasing decisions. The ultimate goal: drive smarter marketing, inventory, and pricing strategies.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5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37" y="3141"/>
            <a:ext cx="11666563" cy="6858000"/>
          </a:xfrm>
        </p:spPr>
      </p:pic>
      <p:sp>
        <p:nvSpPr>
          <p:cNvPr id="5" name="TextBox 4"/>
          <p:cNvSpPr txBox="1"/>
          <p:nvPr/>
        </p:nvSpPr>
        <p:spPr>
          <a:xfrm>
            <a:off x="592540" y="344750"/>
            <a:ext cx="52054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Data Analysis Process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1154" y="1796507"/>
            <a:ext cx="10380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Cleaned </a:t>
            </a:r>
            <a:r>
              <a:rPr lang="en-US" sz="2800" b="1" dirty="0">
                <a:solidFill>
                  <a:schemeClr val="bg1"/>
                </a:solidFill>
              </a:rPr>
              <a:t>missing values, formatted ratings &amp; discounts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80978" y="1197535"/>
            <a:ext cx="1431230" cy="3694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567544"/>
              </p:ext>
            </p:extLst>
          </p:nvPr>
        </p:nvGraphicFramePr>
        <p:xfrm>
          <a:off x="5897974" y="1252520"/>
          <a:ext cx="1403233" cy="293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Packager Shell Object" showAsIcon="1" r:id="rId4" imgW="1726560" imgH="437760" progId="Package">
                  <p:embed/>
                </p:oleObj>
              </mc:Choice>
              <mc:Fallback>
                <p:oleObj name="Packager Shell Object" showAsIcon="1" r:id="rId4" imgW="172656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97974" y="1252520"/>
                        <a:ext cx="1403233" cy="29384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33599" y="1130934"/>
            <a:ext cx="4746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  <a:latin typeface="Bahnschrift" panose="020B0502040204020203" pitchFamily="34" charset="0"/>
              </a:rPr>
              <a:t>Data cleaning &amp; formatting:  </a:t>
            </a:r>
            <a:endParaRPr lang="en-IN" sz="2800" dirty="0">
              <a:solidFill>
                <a:schemeClr val="accent4"/>
              </a:solidFill>
              <a:latin typeface="Bahnschrift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104169" y="1220798"/>
            <a:ext cx="48920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529746" y="2379688"/>
            <a:ext cx="5642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accent4"/>
                </a:solidFill>
                <a:latin typeface="Bahnschrift" panose="020B0502040204020203" pitchFamily="34" charset="0"/>
              </a:rPr>
              <a:t>Data </a:t>
            </a:r>
            <a:r>
              <a:rPr lang="en-US" sz="2800" dirty="0">
                <a:solidFill>
                  <a:schemeClr val="accent4"/>
                </a:solidFill>
                <a:latin typeface="Bahnschrift" panose="020B0502040204020203" pitchFamily="34" charset="0"/>
              </a:rPr>
              <a:t>Transformation &amp; Analysis:  </a:t>
            </a:r>
            <a:endParaRPr lang="en-IN" sz="2800" dirty="0">
              <a:solidFill>
                <a:schemeClr val="accent4"/>
              </a:solidFill>
              <a:latin typeface="Bahnschrift" panose="020B0502040204020203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5940801" y="2480892"/>
            <a:ext cx="489204" cy="369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6611890" y="2495531"/>
            <a:ext cx="1431230" cy="3932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6145" y="3113902"/>
            <a:ext cx="10380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Created sentiment labels, flags, and patterns using Pandas</a:t>
            </a:r>
            <a:endParaRPr lang="en-IN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871035"/>
              </p:ext>
            </p:extLst>
          </p:nvPr>
        </p:nvGraphicFramePr>
        <p:xfrm>
          <a:off x="6611890" y="2533577"/>
          <a:ext cx="1431230" cy="323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Packager Shell Object" showAsIcon="1" r:id="rId6" imgW="1604160" imgH="437760" progId="Package">
                  <p:embed/>
                </p:oleObj>
              </mc:Choice>
              <mc:Fallback>
                <p:oleObj name="Packager Shell Object" showAsIcon="1" r:id="rId6" imgW="160416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11890" y="2533577"/>
                        <a:ext cx="1431230" cy="3230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529746" y="3742941"/>
            <a:ext cx="5897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Bahnschrift" panose="020B0502040204020203" pitchFamily="34" charset="0"/>
              </a:rPr>
              <a:t>Data Visualization (</a:t>
            </a:r>
            <a:r>
              <a:rPr lang="en-US" sz="2800" dirty="0" err="1">
                <a:solidFill>
                  <a:schemeClr val="accent4"/>
                </a:solidFill>
                <a:latin typeface="Bahnschrift" panose="020B0502040204020203" pitchFamily="34" charset="0"/>
              </a:rPr>
              <a:t>Dashboarding</a:t>
            </a:r>
            <a:r>
              <a:rPr lang="en-US" sz="2800" dirty="0">
                <a:solidFill>
                  <a:schemeClr val="accent4"/>
                </a:solidFill>
                <a:latin typeface="Bahnschrift" panose="020B0502040204020203" pitchFamily="34" charset="0"/>
              </a:rPr>
              <a:t>):  </a:t>
            </a:r>
            <a:endParaRPr lang="en-IN" sz="2800" dirty="0">
              <a:solidFill>
                <a:schemeClr val="accent4"/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6281087" y="3878230"/>
            <a:ext cx="48920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ounded Rectangle 19"/>
          <p:cNvSpPr/>
          <p:nvPr/>
        </p:nvSpPr>
        <p:spPr>
          <a:xfrm>
            <a:off x="7069540" y="3843434"/>
            <a:ext cx="1431230" cy="4309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48180" y="4449829"/>
            <a:ext cx="10380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Built Power BI dashboard to present insights visually</a:t>
            </a:r>
            <a:endParaRPr lang="en-IN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40034"/>
              </p:ext>
            </p:extLst>
          </p:nvPr>
        </p:nvGraphicFramePr>
        <p:xfrm>
          <a:off x="7069540" y="3888665"/>
          <a:ext cx="1414282" cy="348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Packager Shell Object" showAsIcon="1" r:id="rId8" imgW="1156320" imgH="437760" progId="Package">
                  <p:embed/>
                </p:oleObj>
              </mc:Choice>
              <mc:Fallback>
                <p:oleObj name="Packager Shell Object" showAsIcon="1" r:id="rId8" imgW="1156320" imgH="4377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69540" y="3888665"/>
                        <a:ext cx="1414282" cy="3484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034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2622" cy="6858000"/>
          </a:xfrm>
          <a:effectLst>
            <a:softEdge rad="0"/>
          </a:effectLst>
        </p:spPr>
      </p:pic>
      <p:sp>
        <p:nvSpPr>
          <p:cNvPr id="5" name="TextBox 4"/>
          <p:cNvSpPr txBox="1"/>
          <p:nvPr/>
        </p:nvSpPr>
        <p:spPr>
          <a:xfrm>
            <a:off x="936674" y="560100"/>
            <a:ext cx="4465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IN" sz="3600" dirty="0" smtClean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Top Rated Products</a:t>
            </a:r>
            <a:endParaRPr lang="en-IN" sz="3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4389" y="1659285"/>
            <a:ext cx="46986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Products with consistent 4.8–5 star ratings across categories. </a:t>
            </a:r>
          </a:p>
          <a:p>
            <a:r>
              <a:rPr lang="en-US" sz="3200" b="1" dirty="0" smtClean="0">
                <a:solidFill>
                  <a:schemeClr val="bg1"/>
                </a:solidFill>
              </a:rPr>
              <a:t>Impact: Ideal for featuring in marketing campaigns, suggested listings, and homepage highlights.</a:t>
            </a:r>
            <a:endParaRPr lang="en-IN" sz="3200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997" y="2143542"/>
            <a:ext cx="3953021" cy="2317207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154504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8" y="0"/>
            <a:ext cx="12162622" cy="6858000"/>
          </a:xfrm>
        </p:spPr>
      </p:pic>
      <p:sp>
        <p:nvSpPr>
          <p:cNvPr id="3" name="TextBox 2"/>
          <p:cNvSpPr txBox="1"/>
          <p:nvPr/>
        </p:nvSpPr>
        <p:spPr>
          <a:xfrm>
            <a:off x="1083213" y="604910"/>
            <a:ext cx="3986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</a:rPr>
              <a:t>Low Rated Products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8115" y="1930473"/>
            <a:ext cx="51206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Products with less than 2.5 stars. </a:t>
            </a:r>
          </a:p>
          <a:p>
            <a:r>
              <a:rPr lang="en-US" sz="3200" b="1" dirty="0" smtClean="0">
                <a:solidFill>
                  <a:schemeClr val="bg1"/>
                </a:solidFill>
              </a:rPr>
              <a:t>Impact: Risk to reputation and returns. Need investigation, review management, or removal</a:t>
            </a:r>
            <a:endParaRPr lang="en-IN" sz="3200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471" y="2216975"/>
            <a:ext cx="3982329" cy="2473984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264444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8" y="0"/>
            <a:ext cx="12162622" cy="6858000"/>
          </a:xfrm>
        </p:spPr>
      </p:pic>
      <p:sp>
        <p:nvSpPr>
          <p:cNvPr id="5" name="TextBox 4"/>
          <p:cNvSpPr txBox="1"/>
          <p:nvPr/>
        </p:nvSpPr>
        <p:spPr>
          <a:xfrm flipH="1">
            <a:off x="1086729" y="590843"/>
            <a:ext cx="3752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Discount vs Ratings</a:t>
            </a:r>
            <a:endParaRPr lang="en-IN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72862" y="1983545"/>
            <a:ext cx="45438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No strong correlation between discounts and higher ratings. 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Impact: Discounts alone don’t build loyalty. Quality and fit matter more.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038" y="2079478"/>
            <a:ext cx="4118762" cy="2562860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27726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62622" cy="6858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970671" y="590843"/>
            <a:ext cx="4093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</a:rPr>
              <a:t>Sentiment Analysis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5576" y="1905506"/>
            <a:ext cx="52179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87% of reviews were positive. Negative sentiment clustered in a few categories. </a:t>
            </a:r>
          </a:p>
          <a:p>
            <a:r>
              <a:rPr lang="en-US" sz="3200" b="1" dirty="0" smtClean="0">
                <a:solidFill>
                  <a:schemeClr val="bg1"/>
                </a:solidFill>
              </a:rPr>
              <a:t>Impact: Overall strong brand equity, with opportunity for focused improvement.</a:t>
            </a:r>
            <a:endParaRPr lang="en-IN" sz="32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025" y="2210557"/>
            <a:ext cx="3617776" cy="2642796"/>
          </a:xfrm>
          <a:prstGeom prst="rect">
            <a:avLst/>
          </a:prstGeom>
          <a:ln>
            <a:noFill/>
          </a:ln>
          <a:effectLst>
            <a:outerShdw blurRad="44450" dist="27940" dir="5400000" sx="64000" sy="64000" algn="ctr">
              <a:srgbClr val="000000">
                <a:alpha val="0"/>
              </a:srgbClr>
            </a:outerShdw>
            <a:softEdge rad="5080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28480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9" y="-9327"/>
            <a:ext cx="12162622" cy="6858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964809" y="658353"/>
            <a:ext cx="4732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chemeClr val="bg1"/>
                </a:solidFill>
              </a:rPr>
              <a:t>Skills Demonstrated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45603" y="2151727"/>
            <a:ext cx="59007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python (</a:t>
            </a:r>
            <a:r>
              <a:rPr lang="en-US" sz="3200" b="1" dirty="0" smtClean="0">
                <a:solidFill>
                  <a:schemeClr val="bg1"/>
                </a:solidFill>
              </a:rPr>
              <a:t>pandas, EDA, filtering)</a:t>
            </a:r>
          </a:p>
          <a:p>
            <a:r>
              <a:rPr lang="en-US" sz="3200" b="1" dirty="0" smtClean="0">
                <a:solidFill>
                  <a:schemeClr val="bg1"/>
                </a:solidFill>
              </a:rPr>
              <a:t>Sentiment Analysis using NLP</a:t>
            </a:r>
          </a:p>
          <a:p>
            <a:r>
              <a:rPr lang="en-US" sz="3200" b="1" dirty="0" smtClean="0">
                <a:solidFill>
                  <a:schemeClr val="bg1"/>
                </a:solidFill>
              </a:rPr>
              <a:t>Power BI (Dashboard, DAX)</a:t>
            </a:r>
          </a:p>
          <a:p>
            <a:r>
              <a:rPr lang="en-US" sz="3200" b="1" dirty="0" smtClean="0">
                <a:solidFill>
                  <a:schemeClr val="bg1"/>
                </a:solidFill>
              </a:rPr>
              <a:t>Business Communication</a:t>
            </a:r>
          </a:p>
          <a:p>
            <a:r>
              <a:rPr lang="en-US" sz="3200" b="1" dirty="0" smtClean="0">
                <a:solidFill>
                  <a:schemeClr val="bg1"/>
                </a:solidFill>
              </a:rPr>
              <a:t>Problem Solving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787962" y="2349576"/>
            <a:ext cx="357641" cy="27487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ight Arrow 7"/>
          <p:cNvSpPr/>
          <p:nvPr/>
        </p:nvSpPr>
        <p:spPr>
          <a:xfrm>
            <a:off x="2784901" y="2791813"/>
            <a:ext cx="357641" cy="27487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>
            <a:off x="2784901" y="3282235"/>
            <a:ext cx="357641" cy="27487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Arrow 9"/>
          <p:cNvSpPr/>
          <p:nvPr/>
        </p:nvSpPr>
        <p:spPr>
          <a:xfrm>
            <a:off x="2784900" y="4233696"/>
            <a:ext cx="357641" cy="27487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Arrow 10"/>
          <p:cNvSpPr/>
          <p:nvPr/>
        </p:nvSpPr>
        <p:spPr>
          <a:xfrm>
            <a:off x="2784900" y="3772657"/>
            <a:ext cx="357641" cy="27487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75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933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88034" y="462909"/>
            <a:ext cx="5081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</a:rPr>
              <a:t>Conclusion &amp; Suggestions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034" y="1340543"/>
            <a:ext cx="1158357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4"/>
                </a:solidFill>
              </a:rPr>
              <a:t>Conclusion: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I turned raw data into actionable business intelligence. This project shows I understand how to clean, analyze, and communicate insights that truly matter.</a:t>
            </a:r>
          </a:p>
          <a:p>
            <a:r>
              <a:rPr lang="en-US" sz="2800" b="1" dirty="0" smtClean="0">
                <a:solidFill>
                  <a:schemeClr val="accent4"/>
                </a:solidFill>
              </a:rPr>
              <a:t>Business Suggestions: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1. Promote top-rated &amp; hidden gem products to increase revenue.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2. Address pain points in low-rated and negative sentiment categories.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3. Shift marketing focus from discounts to long-term customer trust.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4. Use sentiment dashboards for monthly product performance review.</a:t>
            </a:r>
            <a:endParaRPr lang="en-IN" sz="2800" b="1" dirty="0" smtClean="0">
              <a:solidFill>
                <a:schemeClr val="bg1"/>
              </a:solidFill>
            </a:endParaRPr>
          </a:p>
          <a:p>
            <a:endParaRPr lang="en-I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16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298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Bahnschrift</vt:lpstr>
      <vt:lpstr>Calibri</vt:lpstr>
      <vt:lpstr>Calibri Light</vt:lpstr>
      <vt:lpstr>Segoe UI Semibold</vt:lpstr>
      <vt:lpstr>Office Theme</vt:lpstr>
      <vt:lpstr>Package</vt:lpstr>
      <vt:lpstr>PowerPoint Presentation</vt:lpstr>
      <vt:lpstr>Project 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23</cp:revision>
  <dcterms:created xsi:type="dcterms:W3CDTF">2025-07-13T07:15:06Z</dcterms:created>
  <dcterms:modified xsi:type="dcterms:W3CDTF">2025-07-16T06:32:00Z</dcterms:modified>
</cp:coreProperties>
</file>