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5" r:id="rId6"/>
    <p:sldId id="266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DF7-E4B7-4EDE-877B-FC0FCF92F0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02D-4361-4904-86F0-E8E2E076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0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DF7-E4B7-4EDE-877B-FC0FCF92F0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02D-4361-4904-86F0-E8E2E076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DF7-E4B7-4EDE-877B-FC0FCF92F0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02D-4361-4904-86F0-E8E2E076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64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DF7-E4B7-4EDE-877B-FC0FCF92F0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02D-4361-4904-86F0-E8E2E076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06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DF7-E4B7-4EDE-877B-FC0FCF92F0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02D-4361-4904-86F0-E8E2E076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6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DF7-E4B7-4EDE-877B-FC0FCF92F0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02D-4361-4904-86F0-E8E2E076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5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DF7-E4B7-4EDE-877B-FC0FCF92F0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02D-4361-4904-86F0-E8E2E076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46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DF7-E4B7-4EDE-877B-FC0FCF92F0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02D-4361-4904-86F0-E8E2E076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11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DF7-E4B7-4EDE-877B-FC0FCF92F0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02D-4361-4904-86F0-E8E2E076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97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DF7-E4B7-4EDE-877B-FC0FCF92F0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02D-4361-4904-86F0-E8E2E076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68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1DF7-E4B7-4EDE-877B-FC0FCF92F0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DC02D-4361-4904-86F0-E8E2E076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7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1DF7-E4B7-4EDE-877B-FC0FCF92F09B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DC02D-4361-4904-86F0-E8E2E0763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35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3" y="0"/>
            <a:ext cx="12192000" cy="68537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77016" y="4995426"/>
            <a:ext cx="4056164" cy="1569660"/>
          </a:xfrm>
          <a:prstGeom prst="rect">
            <a:avLst/>
          </a:prstGeom>
          <a:noFill/>
          <a:ln w="44450" cap="rnd" cmpd="sng">
            <a:noFill/>
          </a:ln>
          <a:effectLst>
            <a:glow rad="101600">
              <a:schemeClr val="tx1"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152400" dist="38100" dir="18900000" sx="102000" sy="102000" algn="bl" rotWithShape="0">
                    <a:schemeClr val="tx1">
                      <a:alpha val="40000"/>
                    </a:schemeClr>
                  </a:outerShdw>
                </a:effectLst>
              </a:rPr>
              <a:t>By </a:t>
            </a:r>
          </a:p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152400" dist="38100" dir="18900000" sx="102000" sy="102000" algn="bl" rotWithShape="0">
                    <a:schemeClr val="tx1">
                      <a:alpha val="40000"/>
                    </a:schemeClr>
                  </a:outerShdw>
                </a:effectLst>
              </a:rPr>
              <a:t>RAJSINGH</a:t>
            </a:r>
          </a:p>
          <a:p>
            <a:r>
              <a:rPr lang="en-US" sz="3200" b="1" dirty="0" smtClean="0">
                <a:solidFill>
                  <a:schemeClr val="bg1"/>
                </a:solidFill>
                <a:effectLst>
                  <a:outerShdw blurRad="152400" dist="38100" dir="18900000" sx="102000" sy="102000" algn="bl" rotWithShape="0">
                    <a:schemeClr val="tx1">
                      <a:alpha val="40000"/>
                    </a:schemeClr>
                  </a:outerShdw>
                </a:effectLst>
              </a:rPr>
              <a:t>rajbgi377@gmail.com</a:t>
            </a:r>
            <a:endParaRPr lang="en-IN" sz="3200" b="1" dirty="0">
              <a:solidFill>
                <a:schemeClr val="bg1"/>
              </a:solidFill>
              <a:effectLst>
                <a:outerShdw blurRad="152400" dist="38100" dir="18900000" sx="102000" sy="102000" algn="bl" rotWithShape="0">
                  <a:schemeClr val="tx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1126" y="2006090"/>
            <a:ext cx="4471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Analysis </a:t>
            </a:r>
            <a:r>
              <a:rPr lang="en-US" sz="6000" b="1" dirty="0" smtClean="0">
                <a:solidFill>
                  <a:schemeClr val="bg1"/>
                </a:solidFill>
              </a:rPr>
              <a:t>Of</a:t>
            </a:r>
            <a:endParaRPr lang="en-IN" sz="6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7368" y="4124494"/>
            <a:ext cx="3488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Products</a:t>
            </a:r>
            <a:endParaRPr lang="en-I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7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/>
          <p:cNvSpPr txBox="1"/>
          <p:nvPr/>
        </p:nvSpPr>
        <p:spPr>
          <a:xfrm>
            <a:off x="412125" y="457311"/>
            <a:ext cx="3841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</a:rPr>
              <a:t>Project Overview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257382"/>
            <a:ext cx="110934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/>
                </a:solidFill>
              </a:rPr>
              <a:t>Objective:</a:t>
            </a:r>
            <a:r>
              <a:rPr lang="en-US" sz="3200" b="1" dirty="0" smtClean="0">
                <a:solidFill>
                  <a:schemeClr val="bg1"/>
                </a:solidFill>
              </a:rPr>
              <a:t> Use data analytics to uncover trends in Flipkart’s sales and profit performance.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Data Scope: 38K+ transactions, ₹2M+ sales, across 3 main categories (Technology, Furniture, Office Supplies).</a:t>
            </a:r>
          </a:p>
          <a:p>
            <a:r>
              <a:rPr lang="en-US" sz="3200" b="1" dirty="0" smtClean="0">
                <a:solidFill>
                  <a:schemeClr val="accent4"/>
                </a:solidFill>
              </a:rPr>
              <a:t>Key Areas of Analysis: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Sales trends over time Discount impact on profit Category and product-level performance</a:t>
            </a:r>
          </a:p>
          <a:p>
            <a:r>
              <a:rPr lang="en-US" sz="3200" b="1" dirty="0">
                <a:solidFill>
                  <a:schemeClr val="accent4"/>
                </a:solidFill>
              </a:rPr>
              <a:t>B</a:t>
            </a:r>
            <a:r>
              <a:rPr lang="en-US" sz="3200" b="1" dirty="0" smtClean="0">
                <a:solidFill>
                  <a:schemeClr val="accent4"/>
                </a:solidFill>
              </a:rPr>
              <a:t>usiness Value: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Applies descriptive and diagnostic analytics to support business intelligence and decision-making in e-commerce.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18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811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330419" y="400572"/>
            <a:ext cx="633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Cut Loss-Making </a:t>
            </a:r>
            <a:r>
              <a:rPr lang="en-IN" sz="4000" b="1" dirty="0" smtClean="0">
                <a:solidFill>
                  <a:schemeClr val="bg1"/>
                </a:solidFill>
              </a:rPr>
              <a:t>Products : 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62539"/>
            <a:ext cx="66888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Observation: </a:t>
            </a:r>
            <a:endParaRPr lang="en-US" sz="3200" b="1" dirty="0" smtClean="0">
              <a:solidFill>
                <a:schemeClr val="accent4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Products </a:t>
            </a:r>
            <a:r>
              <a:rPr lang="en-US" sz="3200" b="1" dirty="0">
                <a:solidFill>
                  <a:schemeClr val="bg1"/>
                </a:solidFill>
              </a:rPr>
              <a:t>like vacuums and surge protectors have profit margins as low as -275</a:t>
            </a:r>
            <a:r>
              <a:rPr lang="en-US" sz="3200" b="1" dirty="0" smtClean="0">
                <a:solidFill>
                  <a:schemeClr val="bg1"/>
                </a:solidFill>
              </a:rPr>
              <a:t>%.</a:t>
            </a:r>
          </a:p>
          <a:p>
            <a:r>
              <a:rPr lang="en-US" sz="3200" b="1" dirty="0" smtClean="0">
                <a:solidFill>
                  <a:schemeClr val="accent4"/>
                </a:solidFill>
              </a:rPr>
              <a:t>Real-Time </a:t>
            </a:r>
            <a:r>
              <a:rPr lang="en-US" sz="3200" b="1" dirty="0">
                <a:solidFill>
                  <a:schemeClr val="accent4"/>
                </a:solidFill>
              </a:rPr>
              <a:t>Use: </a:t>
            </a:r>
            <a:endParaRPr lang="en-US" sz="3200" b="1" dirty="0" smtClean="0">
              <a:solidFill>
                <a:schemeClr val="accent4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Eliminate </a:t>
            </a:r>
            <a:r>
              <a:rPr lang="en-US" sz="3200" b="1" dirty="0">
                <a:solidFill>
                  <a:schemeClr val="bg1"/>
                </a:solidFill>
              </a:rPr>
              <a:t>or renegotiate terms for these products to stop revenue leakage and boost overall profitability.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409" t="1428" r="1339" b="1568"/>
          <a:stretch/>
        </p:blipFill>
        <p:spPr>
          <a:xfrm>
            <a:off x="7616282" y="2011729"/>
            <a:ext cx="3847171" cy="31334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630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411065" y="484972"/>
            <a:ext cx="8133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Invest More in Technology Category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554057"/>
            <a:ext cx="66888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Observation: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Technology </a:t>
            </a:r>
            <a:r>
              <a:rPr lang="en-US" sz="3200" b="1" dirty="0">
                <a:solidFill>
                  <a:schemeClr val="bg1"/>
                </a:solidFill>
              </a:rPr>
              <a:t>contributes nearly half of the total profit and maintains strong margins (~47</a:t>
            </a:r>
            <a:r>
              <a:rPr lang="en-US" sz="3200" b="1" dirty="0" smtClean="0">
                <a:solidFill>
                  <a:schemeClr val="bg1"/>
                </a:solidFill>
              </a:rPr>
              <a:t>%).</a:t>
            </a:r>
          </a:p>
          <a:p>
            <a:r>
              <a:rPr lang="en-US" sz="3200" b="1" dirty="0" smtClean="0">
                <a:solidFill>
                  <a:schemeClr val="accent4"/>
                </a:solidFill>
              </a:rPr>
              <a:t>Real-Time </a:t>
            </a:r>
            <a:r>
              <a:rPr lang="en-US" sz="3200" b="1" dirty="0">
                <a:solidFill>
                  <a:schemeClr val="accent4"/>
                </a:solidFill>
              </a:rPr>
              <a:t>Use: </a:t>
            </a:r>
            <a:endParaRPr lang="en-US" sz="3200" b="1" dirty="0" smtClean="0">
              <a:solidFill>
                <a:schemeClr val="accent4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Allocate </a:t>
            </a:r>
            <a:r>
              <a:rPr lang="en-US" sz="3200" b="1" dirty="0">
                <a:solidFill>
                  <a:schemeClr val="bg1"/>
                </a:solidFill>
              </a:rPr>
              <a:t>more marketing and inventory to Technology products for high ROI.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64" t="-458" r="1431" b="1154"/>
          <a:stretch/>
        </p:blipFill>
        <p:spPr>
          <a:xfrm>
            <a:off x="7839307" y="1851104"/>
            <a:ext cx="3624147" cy="318924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994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341570" y="528997"/>
            <a:ext cx="633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Stop Discounts Beyond 30%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629" y="1612971"/>
            <a:ext cx="66888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Observation: </a:t>
            </a:r>
            <a:endParaRPr lang="en-US" sz="3200" b="1" dirty="0" smtClean="0">
              <a:solidFill>
                <a:schemeClr val="accent4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Profits </a:t>
            </a:r>
            <a:r>
              <a:rPr lang="en-US" sz="3200" b="1" dirty="0">
                <a:solidFill>
                  <a:schemeClr val="bg1"/>
                </a:solidFill>
              </a:rPr>
              <a:t>sharply drop below zero when discounts exceed 30%, regardless of </a:t>
            </a:r>
            <a:r>
              <a:rPr lang="en-US" sz="3200" b="1" dirty="0" smtClean="0">
                <a:solidFill>
                  <a:schemeClr val="bg1"/>
                </a:solidFill>
              </a:rPr>
              <a:t>category .</a:t>
            </a:r>
          </a:p>
          <a:p>
            <a:r>
              <a:rPr lang="en-US" sz="3200" b="1" dirty="0" smtClean="0">
                <a:solidFill>
                  <a:schemeClr val="accent4"/>
                </a:solidFill>
              </a:rPr>
              <a:t>Real-Time </a:t>
            </a:r>
            <a:r>
              <a:rPr lang="en-US" sz="3200" b="1" dirty="0">
                <a:solidFill>
                  <a:schemeClr val="accent4"/>
                </a:solidFill>
              </a:rPr>
              <a:t>Use: </a:t>
            </a:r>
            <a:endParaRPr lang="en-US" sz="3200" b="1" dirty="0" smtClean="0">
              <a:solidFill>
                <a:schemeClr val="accent4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Cap </a:t>
            </a:r>
            <a:r>
              <a:rPr lang="en-US" sz="3200" b="1" dirty="0">
                <a:solidFill>
                  <a:schemeClr val="bg1"/>
                </a:solidFill>
              </a:rPr>
              <a:t>discounts at 30% max to avoid loss-making orders.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80" t="971" r="1616" b="1694"/>
          <a:stretch/>
        </p:blipFill>
        <p:spPr>
          <a:xfrm>
            <a:off x="7337502" y="1818919"/>
            <a:ext cx="4471639" cy="266514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577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" y="0"/>
            <a:ext cx="12179030" cy="6858000"/>
          </a:xfrm>
        </p:spPr>
      </p:pic>
      <p:sp>
        <p:nvSpPr>
          <p:cNvPr id="5" name="TextBox 4"/>
          <p:cNvSpPr txBox="1"/>
          <p:nvPr/>
        </p:nvSpPr>
        <p:spPr>
          <a:xfrm>
            <a:off x="453081" y="540729"/>
            <a:ext cx="8166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Focus on High-Profit Sub-Categories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1866292"/>
            <a:ext cx="63989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Observation: </a:t>
            </a:r>
            <a:endParaRPr lang="en-US" sz="3200" b="1" dirty="0" smtClean="0">
              <a:solidFill>
                <a:schemeClr val="accent4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Sub-categories </a:t>
            </a:r>
            <a:r>
              <a:rPr lang="en-US" sz="3200" b="1" dirty="0">
                <a:solidFill>
                  <a:schemeClr val="bg1"/>
                </a:solidFill>
              </a:rPr>
              <a:t>like Copiers, Phones, Accessories generate the highest </a:t>
            </a:r>
            <a:r>
              <a:rPr lang="en-US" sz="3200" b="1" dirty="0" smtClean="0">
                <a:solidFill>
                  <a:schemeClr val="bg1"/>
                </a:solidFill>
              </a:rPr>
              <a:t>profits .</a:t>
            </a:r>
          </a:p>
          <a:p>
            <a:r>
              <a:rPr lang="en-US" sz="3200" b="1" dirty="0" smtClean="0">
                <a:solidFill>
                  <a:schemeClr val="accent4"/>
                </a:solidFill>
              </a:rPr>
              <a:t>Real-Time </a:t>
            </a:r>
            <a:r>
              <a:rPr lang="en-US" sz="3200" b="1" dirty="0">
                <a:solidFill>
                  <a:schemeClr val="accent4"/>
                </a:solidFill>
              </a:rPr>
              <a:t>Use: </a:t>
            </a:r>
            <a:endParaRPr lang="en-US" sz="3200" b="1" dirty="0" smtClean="0">
              <a:solidFill>
                <a:schemeClr val="accent4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Prioritize </a:t>
            </a:r>
            <a:r>
              <a:rPr lang="en-US" sz="3200" b="1" dirty="0">
                <a:solidFill>
                  <a:schemeClr val="bg1"/>
                </a:solidFill>
              </a:rPr>
              <a:t>these for bundling, upselling, or targeted offers.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49" t="591" r="1125" b="719"/>
          <a:stretch/>
        </p:blipFill>
        <p:spPr>
          <a:xfrm>
            <a:off x="7237141" y="2231417"/>
            <a:ext cx="4237464" cy="30554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986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2"/>
          <a:stretch/>
        </p:blipFill>
        <p:spPr>
          <a:xfrm>
            <a:off x="1" y="0"/>
            <a:ext cx="12192000" cy="6858000"/>
          </a:xfrm>
        </p:spPr>
      </p:pic>
      <p:sp>
        <p:nvSpPr>
          <p:cNvPr id="5" name="TextBox 4"/>
          <p:cNvSpPr txBox="1"/>
          <p:nvPr/>
        </p:nvSpPr>
        <p:spPr>
          <a:xfrm>
            <a:off x="492947" y="353516"/>
            <a:ext cx="6335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C</a:t>
            </a:r>
            <a:r>
              <a:rPr lang="en-US" sz="4000" b="1" dirty="0" smtClean="0">
                <a:solidFill>
                  <a:schemeClr val="bg1"/>
                </a:solidFill>
              </a:rPr>
              <a:t>onclusion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1" y="1027906"/>
            <a:ext cx="11353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This project reveals key insights to improve profitability and efficiency in e-commerce operations</a:t>
            </a:r>
            <a:r>
              <a:rPr lang="en-US" sz="2800" b="1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sz="2800" b="1" dirty="0" smtClean="0">
                <a:solidFill>
                  <a:schemeClr val="accent4"/>
                </a:solidFill>
              </a:rPr>
              <a:t>Key </a:t>
            </a:r>
            <a:r>
              <a:rPr lang="en-US" sz="2800" b="1" dirty="0">
                <a:solidFill>
                  <a:schemeClr val="accent4"/>
                </a:solidFill>
              </a:rPr>
              <a:t>Business </a:t>
            </a:r>
            <a:r>
              <a:rPr lang="en-US" sz="2800" b="1" dirty="0" smtClean="0">
                <a:solidFill>
                  <a:schemeClr val="accent4"/>
                </a:solidFill>
              </a:rPr>
              <a:t>Decisions : 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Stop </a:t>
            </a:r>
            <a:r>
              <a:rPr lang="en-US" sz="2800" b="1" dirty="0">
                <a:solidFill>
                  <a:schemeClr val="bg1"/>
                </a:solidFill>
              </a:rPr>
              <a:t>loss-making products (up to -27% profit</a:t>
            </a:r>
            <a:r>
              <a:rPr lang="en-US" sz="2800" b="1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Invest </a:t>
            </a:r>
            <a:r>
              <a:rPr lang="en-US" sz="2800" b="1" dirty="0">
                <a:solidFill>
                  <a:schemeClr val="bg1"/>
                </a:solidFill>
              </a:rPr>
              <a:t>in Technology category (47% of total profit</a:t>
            </a:r>
            <a:r>
              <a:rPr lang="en-US" sz="2800" b="1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Cap </a:t>
            </a:r>
            <a:r>
              <a:rPr lang="en-US" sz="2800" b="1" dirty="0">
                <a:solidFill>
                  <a:schemeClr val="bg1"/>
                </a:solidFill>
              </a:rPr>
              <a:t>discounts at 30% to avoid losses</a:t>
            </a:r>
            <a:r>
              <a:rPr lang="en-US" sz="2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Apply </a:t>
            </a:r>
            <a:r>
              <a:rPr lang="en-US" sz="2800" b="1" dirty="0">
                <a:solidFill>
                  <a:schemeClr val="bg1"/>
                </a:solidFill>
              </a:rPr>
              <a:t>category-wise discount rules</a:t>
            </a:r>
            <a:r>
              <a:rPr lang="en-US" sz="2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Promote </a:t>
            </a:r>
            <a:r>
              <a:rPr lang="en-US" sz="2800" b="1" dirty="0">
                <a:solidFill>
                  <a:schemeClr val="bg1"/>
                </a:solidFill>
              </a:rPr>
              <a:t>high-profit sub-categories like Copiers</a:t>
            </a:r>
            <a:r>
              <a:rPr lang="en-US" sz="2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Plan </a:t>
            </a:r>
            <a:r>
              <a:rPr lang="en-US" sz="2800" b="1" dirty="0">
                <a:solidFill>
                  <a:schemeClr val="bg1"/>
                </a:solidFill>
              </a:rPr>
              <a:t>for peak months (March, Sept, Nov</a:t>
            </a:r>
            <a:r>
              <a:rPr lang="en-US" sz="2800" b="1" dirty="0" smtClean="0">
                <a:solidFill>
                  <a:schemeClr val="bg1"/>
                </a:solidFill>
              </a:rPr>
              <a:t>).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Bundle </a:t>
            </a:r>
            <a:r>
              <a:rPr lang="en-US" sz="2800" b="1" dirty="0">
                <a:solidFill>
                  <a:schemeClr val="bg1"/>
                </a:solidFill>
              </a:rPr>
              <a:t>high-sales, low-profit items</a:t>
            </a:r>
            <a:r>
              <a:rPr lang="en-US" sz="2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Automate </a:t>
            </a:r>
            <a:r>
              <a:rPr lang="en-US" sz="2800" b="1" dirty="0">
                <a:solidFill>
                  <a:schemeClr val="bg1"/>
                </a:solidFill>
              </a:rPr>
              <a:t>pricing based on profit trends</a:t>
            </a:r>
            <a:r>
              <a:rPr lang="en-US" sz="28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These </a:t>
            </a:r>
            <a:r>
              <a:rPr lang="en-US" sz="2800" b="1" dirty="0">
                <a:solidFill>
                  <a:schemeClr val="bg1"/>
                </a:solidFill>
              </a:rPr>
              <a:t>actions support smarter pricing, better product focus, and data-driven business growth.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6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4090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325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22</cp:revision>
  <dcterms:created xsi:type="dcterms:W3CDTF">2025-07-20T14:20:45Z</dcterms:created>
  <dcterms:modified xsi:type="dcterms:W3CDTF">2025-07-20T19:37:07Z</dcterms:modified>
</cp:coreProperties>
</file>