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83" r:id="rId2"/>
    <p:sldId id="264" r:id="rId3"/>
    <p:sldId id="280" r:id="rId4"/>
    <p:sldId id="282" r:id="rId5"/>
    <p:sldId id="256" r:id="rId6"/>
    <p:sldId id="285" r:id="rId7"/>
    <p:sldId id="284" r:id="rId8"/>
    <p:sldId id="257" r:id="rId9"/>
    <p:sldId id="258" r:id="rId10"/>
    <p:sldId id="259" r:id="rId11"/>
    <p:sldId id="266" r:id="rId12"/>
    <p:sldId id="265" r:id="rId13"/>
    <p:sldId id="260" r:id="rId14"/>
    <p:sldId id="267" r:id="rId15"/>
    <p:sldId id="271" r:id="rId16"/>
    <p:sldId id="272" r:id="rId17"/>
    <p:sldId id="270" r:id="rId18"/>
    <p:sldId id="286" r:id="rId19"/>
    <p:sldId id="287" r:id="rId20"/>
    <p:sldId id="288" r:id="rId21"/>
    <p:sldId id="289" r:id="rId22"/>
    <p:sldId id="273" r:id="rId23"/>
    <p:sldId id="290" r:id="rId24"/>
    <p:sldId id="276" r:id="rId25"/>
    <p:sldId id="274" r:id="rId26"/>
    <p:sldId id="319" r:id="rId27"/>
    <p:sldId id="277" r:id="rId28"/>
    <p:sldId id="291" r:id="rId29"/>
    <p:sldId id="278" r:id="rId30"/>
    <p:sldId id="292" r:id="rId31"/>
    <p:sldId id="279" r:id="rId32"/>
    <p:sldId id="337" r:id="rId33"/>
    <p:sldId id="281" r:id="rId34"/>
    <p:sldId id="293" r:id="rId35"/>
    <p:sldId id="294" r:id="rId36"/>
    <p:sldId id="295" r:id="rId37"/>
    <p:sldId id="296" r:id="rId38"/>
    <p:sldId id="297" r:id="rId39"/>
    <p:sldId id="298" r:id="rId40"/>
    <p:sldId id="299" r:id="rId41"/>
    <p:sldId id="300" r:id="rId42"/>
    <p:sldId id="301" r:id="rId43"/>
    <p:sldId id="302" r:id="rId44"/>
    <p:sldId id="303" r:id="rId45"/>
    <p:sldId id="304" r:id="rId46"/>
    <p:sldId id="305" r:id="rId47"/>
    <p:sldId id="306" r:id="rId48"/>
    <p:sldId id="307" r:id="rId49"/>
    <p:sldId id="308" r:id="rId50"/>
    <p:sldId id="309" r:id="rId51"/>
    <p:sldId id="310" r:id="rId52"/>
    <p:sldId id="311" r:id="rId53"/>
    <p:sldId id="312" r:id="rId54"/>
    <p:sldId id="313" r:id="rId55"/>
    <p:sldId id="314" r:id="rId56"/>
    <p:sldId id="315" r:id="rId57"/>
    <p:sldId id="316" r:id="rId58"/>
    <p:sldId id="317" r:id="rId59"/>
    <p:sldId id="318" r:id="rId60"/>
    <p:sldId id="320" r:id="rId61"/>
    <p:sldId id="321" r:id="rId62"/>
    <p:sldId id="322" r:id="rId63"/>
    <p:sldId id="323" r:id="rId64"/>
    <p:sldId id="324" r:id="rId65"/>
    <p:sldId id="325" r:id="rId66"/>
    <p:sldId id="326" r:id="rId67"/>
    <p:sldId id="327" r:id="rId68"/>
    <p:sldId id="328" r:id="rId69"/>
    <p:sldId id="329" r:id="rId70"/>
    <p:sldId id="330" r:id="rId71"/>
    <p:sldId id="331" r:id="rId72"/>
    <p:sldId id="332" r:id="rId73"/>
    <p:sldId id="333" r:id="rId74"/>
    <p:sldId id="334" r:id="rId75"/>
    <p:sldId id="335" r:id="rId76"/>
    <p:sldId id="336" r:id="rId77"/>
    <p:sldId id="338" r:id="rId78"/>
    <p:sldId id="339" r:id="rId79"/>
    <p:sldId id="340" r:id="rId80"/>
    <p:sldId id="362" r:id="rId81"/>
    <p:sldId id="341" r:id="rId82"/>
    <p:sldId id="342" r:id="rId83"/>
    <p:sldId id="343" r:id="rId84"/>
    <p:sldId id="344" r:id="rId85"/>
    <p:sldId id="345" r:id="rId86"/>
    <p:sldId id="363" r:id="rId87"/>
    <p:sldId id="346" r:id="rId88"/>
    <p:sldId id="364" r:id="rId89"/>
    <p:sldId id="347" r:id="rId90"/>
    <p:sldId id="365" r:id="rId91"/>
    <p:sldId id="348" r:id="rId92"/>
    <p:sldId id="366" r:id="rId93"/>
    <p:sldId id="349" r:id="rId94"/>
    <p:sldId id="367" r:id="rId95"/>
    <p:sldId id="350" r:id="rId96"/>
    <p:sldId id="368" r:id="rId97"/>
    <p:sldId id="351" r:id="rId98"/>
    <p:sldId id="369" r:id="rId99"/>
    <p:sldId id="352" r:id="rId100"/>
    <p:sldId id="370" r:id="rId101"/>
    <p:sldId id="353" r:id="rId102"/>
    <p:sldId id="371" r:id="rId103"/>
    <p:sldId id="354" r:id="rId104"/>
    <p:sldId id="372" r:id="rId105"/>
    <p:sldId id="355" r:id="rId106"/>
    <p:sldId id="373" r:id="rId107"/>
    <p:sldId id="356" r:id="rId108"/>
    <p:sldId id="357" r:id="rId109"/>
    <p:sldId id="374" r:id="rId110"/>
    <p:sldId id="358" r:id="rId111"/>
    <p:sldId id="359" r:id="rId112"/>
    <p:sldId id="360" r:id="rId113"/>
    <p:sldId id="361" r:id="rId114"/>
    <p:sldId id="375" r:id="rId1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143" autoAdjust="0"/>
    <p:restoredTop sz="94660"/>
  </p:normalViewPr>
  <p:slideViewPr>
    <p:cSldViewPr>
      <p:cViewPr varScale="1">
        <p:scale>
          <a:sx n="83" d="100"/>
          <a:sy n="83" d="100"/>
        </p:scale>
        <p:origin x="-1373" y="-77"/>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viewProps" Target="viewProps.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slide" Target="slides/slide109.xml"/><Relationship Id="rId115" Type="http://schemas.openxmlformats.org/officeDocument/2006/relationships/slide" Target="slides/slide114.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54AB02A5-4FE5-49D9-9E24-09F23B90C450}" type="datetimeFigureOut">
              <a:rPr lang="en-US" smtClean="0"/>
              <a:t>2/11/2020</a:t>
            </a:fld>
            <a:endParaRPr lang="en-US"/>
          </a:p>
        </p:txBody>
      </p:sp>
      <p:sp>
        <p:nvSpPr>
          <p:cNvPr id="20" name="Footer Placeholder 19"/>
          <p:cNvSpPr>
            <a:spLocks noGrp="1"/>
          </p:cNvSpPr>
          <p:nvPr>
            <p:ph type="ftr" sz="quarter" idx="11"/>
          </p:nvPr>
        </p:nvSpPr>
        <p:spPr/>
        <p:txBody>
          <a:bodyPr/>
          <a:lstStyle>
            <a:extLst/>
          </a:lstStyle>
          <a:p>
            <a:endParaRPr kumimoji="0" lang="en-US"/>
          </a:p>
        </p:txBody>
      </p:sp>
      <p:sp>
        <p:nvSpPr>
          <p:cNvPr id="10" name="Slide Number Placeholder 9"/>
          <p:cNvSpPr>
            <a:spLocks noGrp="1"/>
          </p:cNvSpPr>
          <p:nvPr>
            <p:ph type="sldNum" sz="quarter" idx="12"/>
          </p:nvPr>
        </p:nvSpPr>
        <p:spPr/>
        <p:txBody>
          <a:bodyPr/>
          <a:lstStyle>
            <a:extLst/>
          </a:lstStyle>
          <a:p>
            <a:fld id="{6294C92D-0306-4E69-9CD3-20855E849650}" type="slidenum">
              <a:rPr kumimoji="0" lang="en-US" smtClean="0"/>
              <a:t>‹#›</a:t>
            </a:fld>
            <a:endParaRPr kumimoji="0"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54AB02A5-4FE5-49D9-9E24-09F23B90C450}" type="datetimeFigureOut">
              <a:rPr lang="en-US" smtClean="0"/>
              <a:t>2/11/2020</a:t>
            </a:fld>
            <a:endParaRPr lang="en-US"/>
          </a:p>
        </p:txBody>
      </p:sp>
      <p:sp>
        <p:nvSpPr>
          <p:cNvPr id="5" name="Footer Placeholder 4"/>
          <p:cNvSpPr>
            <a:spLocks noGrp="1"/>
          </p:cNvSpPr>
          <p:nvPr>
            <p:ph type="ftr" sz="quarter" idx="11"/>
          </p:nvPr>
        </p:nvSpPr>
        <p:spPr/>
        <p:txBody>
          <a:bodyPr/>
          <a:lstStyle>
            <a:extLst/>
          </a:lstStyle>
          <a:p>
            <a:endParaRPr kumimoji="0" lang="en-US"/>
          </a:p>
        </p:txBody>
      </p:sp>
      <p:sp>
        <p:nvSpPr>
          <p:cNvPr id="6" name="Slide Number Placeholder 5"/>
          <p:cNvSpPr>
            <a:spLocks noGrp="1"/>
          </p:cNvSpPr>
          <p:nvPr>
            <p:ph type="sldNum" sz="quarter" idx="12"/>
          </p:nvPr>
        </p:nvSpPr>
        <p:spPr/>
        <p:txBody>
          <a:bodyPr/>
          <a:lstStyle>
            <a:extLst/>
          </a:lstStyle>
          <a:p>
            <a:fld id="{6294C92D-0306-4E69-9CD3-20855E849650}" type="slidenum">
              <a:rPr kumimoji="0" lang="en-US" smtClean="0"/>
              <a:t>‹#›</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54AB02A5-4FE5-49D9-9E24-09F23B90C450}" type="datetimeFigureOut">
              <a:rPr lang="en-US" smtClean="0"/>
              <a:t>2/11/2020</a:t>
            </a:fld>
            <a:endParaRPr lang="en-US"/>
          </a:p>
        </p:txBody>
      </p:sp>
      <p:sp>
        <p:nvSpPr>
          <p:cNvPr id="5" name="Footer Placeholder 4"/>
          <p:cNvSpPr>
            <a:spLocks noGrp="1"/>
          </p:cNvSpPr>
          <p:nvPr>
            <p:ph type="ftr" sz="quarter" idx="11"/>
          </p:nvPr>
        </p:nvSpPr>
        <p:spPr/>
        <p:txBody>
          <a:bodyPr/>
          <a:lstStyle>
            <a:extLst/>
          </a:lstStyle>
          <a:p>
            <a:endParaRPr kumimoji="0" lang="en-US"/>
          </a:p>
        </p:txBody>
      </p:sp>
      <p:sp>
        <p:nvSpPr>
          <p:cNvPr id="6" name="Slide Number Placeholder 5"/>
          <p:cNvSpPr>
            <a:spLocks noGrp="1"/>
          </p:cNvSpPr>
          <p:nvPr>
            <p:ph type="sldNum" sz="quarter" idx="12"/>
          </p:nvPr>
        </p:nvSpPr>
        <p:spPr/>
        <p:txBody>
          <a:bodyPr/>
          <a:lstStyle>
            <a:extLst/>
          </a:lstStyle>
          <a:p>
            <a:fld id="{6294C92D-0306-4E69-9CD3-20855E849650}" type="slidenum">
              <a:rPr kumimoji="0" lang="en-US" smtClean="0"/>
              <a:t>‹#›</a:t>
            </a:fld>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54AB02A5-4FE5-49D9-9E24-09F23B90C450}" type="datetimeFigureOut">
              <a:rPr lang="en-US" smtClean="0"/>
              <a:t>2/11/2020</a:t>
            </a:fld>
            <a:endParaRPr lang="en-US"/>
          </a:p>
        </p:txBody>
      </p:sp>
      <p:sp>
        <p:nvSpPr>
          <p:cNvPr id="5" name="Footer Placeholder 4"/>
          <p:cNvSpPr>
            <a:spLocks noGrp="1"/>
          </p:cNvSpPr>
          <p:nvPr>
            <p:ph type="ftr" sz="quarter" idx="11"/>
          </p:nvPr>
        </p:nvSpPr>
        <p:spPr/>
        <p:txBody>
          <a:bodyPr/>
          <a:lstStyle>
            <a:extLst/>
          </a:lstStyle>
          <a:p>
            <a:endParaRPr kumimoji="0" lang="en-US"/>
          </a:p>
        </p:txBody>
      </p:sp>
      <p:sp>
        <p:nvSpPr>
          <p:cNvPr id="6" name="Slide Number Placeholder 5"/>
          <p:cNvSpPr>
            <a:spLocks noGrp="1"/>
          </p:cNvSpPr>
          <p:nvPr>
            <p:ph type="sldNum" sz="quarter" idx="12"/>
          </p:nvPr>
        </p:nvSpPr>
        <p:spPr/>
        <p:txBody>
          <a:bodyPr/>
          <a:lstStyle>
            <a:extLst/>
          </a:lstStyle>
          <a:p>
            <a:fld id="{6294C92D-0306-4E69-9CD3-20855E849650}" type="slidenum">
              <a:rPr kumimoji="0" lang="en-US" smtClean="0"/>
              <a:t>‹#›</a:t>
            </a:fld>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54AB02A5-4FE5-49D9-9E24-09F23B90C450}" type="datetimeFigureOut">
              <a:rPr lang="en-US" smtClean="0"/>
              <a:t>2/11/2020</a:t>
            </a:fld>
            <a:endParaRPr lang="en-US"/>
          </a:p>
        </p:txBody>
      </p:sp>
      <p:sp>
        <p:nvSpPr>
          <p:cNvPr id="5" name="Footer Placeholder 4"/>
          <p:cNvSpPr>
            <a:spLocks noGrp="1"/>
          </p:cNvSpPr>
          <p:nvPr>
            <p:ph type="ftr" sz="quarter" idx="11"/>
          </p:nvPr>
        </p:nvSpPr>
        <p:spPr/>
        <p:txBody>
          <a:bodyPr/>
          <a:lstStyle>
            <a:extLst/>
          </a:lstStyle>
          <a:p>
            <a:endParaRPr kumimoji="0" lang="en-US"/>
          </a:p>
        </p:txBody>
      </p:sp>
      <p:sp>
        <p:nvSpPr>
          <p:cNvPr id="6" name="Slide Number Placeholder 5"/>
          <p:cNvSpPr>
            <a:spLocks noGrp="1"/>
          </p:cNvSpPr>
          <p:nvPr>
            <p:ph type="sldNum" sz="quarter" idx="12"/>
          </p:nvPr>
        </p:nvSpPr>
        <p:spPr/>
        <p:txBody>
          <a:bodyPr/>
          <a:lstStyle>
            <a:extLst/>
          </a:lstStyle>
          <a:p>
            <a:fld id="{6294C92D-0306-4E69-9CD3-20855E849650}" type="slidenum">
              <a:rPr kumimoji="0" lang="en-US" smtClean="0"/>
              <a:t>‹#›</a:t>
            </a:fld>
            <a:endParaRPr kumimoji="0"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54AB02A5-4FE5-49D9-9E24-09F23B90C450}" type="datetimeFigureOut">
              <a:rPr lang="en-US" smtClean="0"/>
              <a:t>2/11/2020</a:t>
            </a:fld>
            <a:endParaRPr lang="en-US"/>
          </a:p>
        </p:txBody>
      </p:sp>
      <p:sp>
        <p:nvSpPr>
          <p:cNvPr id="6" name="Footer Placeholder 5"/>
          <p:cNvSpPr>
            <a:spLocks noGrp="1"/>
          </p:cNvSpPr>
          <p:nvPr>
            <p:ph type="ftr" sz="quarter" idx="11"/>
          </p:nvPr>
        </p:nvSpPr>
        <p:spPr/>
        <p:txBody>
          <a:bodyPr/>
          <a:lstStyle>
            <a:extLst/>
          </a:lstStyle>
          <a:p>
            <a:endParaRPr kumimoji="0" lang="en-US"/>
          </a:p>
        </p:txBody>
      </p:sp>
      <p:sp>
        <p:nvSpPr>
          <p:cNvPr id="7" name="Slide Number Placeholder 6"/>
          <p:cNvSpPr>
            <a:spLocks noGrp="1"/>
          </p:cNvSpPr>
          <p:nvPr>
            <p:ph type="sldNum" sz="quarter" idx="12"/>
          </p:nvPr>
        </p:nvSpPr>
        <p:spPr/>
        <p:txBody>
          <a:bodyPr/>
          <a:lstStyle>
            <a:extLst/>
          </a:lstStyle>
          <a:p>
            <a:fld id="{6294C92D-0306-4E69-9CD3-20855E849650}" type="slidenum">
              <a:rPr kumimoji="0" lang="en-US" smtClean="0"/>
              <a:t>‹#›</a:t>
            </a:fld>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54AB02A5-4FE5-49D9-9E24-09F23B90C450}" type="datetimeFigureOut">
              <a:rPr lang="en-US" smtClean="0"/>
              <a:t>2/11/2020</a:t>
            </a:fld>
            <a:endParaRPr lang="en-US"/>
          </a:p>
        </p:txBody>
      </p:sp>
      <p:sp>
        <p:nvSpPr>
          <p:cNvPr id="8" name="Footer Placeholder 7"/>
          <p:cNvSpPr>
            <a:spLocks noGrp="1"/>
          </p:cNvSpPr>
          <p:nvPr>
            <p:ph type="ftr" sz="quarter" idx="11"/>
          </p:nvPr>
        </p:nvSpPr>
        <p:spPr/>
        <p:txBody>
          <a:bodyPr/>
          <a:lstStyle>
            <a:extLst/>
          </a:lstStyle>
          <a:p>
            <a:endParaRPr kumimoji="0" lang="en-US"/>
          </a:p>
        </p:txBody>
      </p:sp>
      <p:sp>
        <p:nvSpPr>
          <p:cNvPr id="9" name="Slide Number Placeholder 8"/>
          <p:cNvSpPr>
            <a:spLocks noGrp="1"/>
          </p:cNvSpPr>
          <p:nvPr>
            <p:ph type="sldNum" sz="quarter" idx="12"/>
          </p:nvPr>
        </p:nvSpPr>
        <p:spPr/>
        <p:txBody>
          <a:bodyPr/>
          <a:lstStyle>
            <a:extLst/>
          </a:lstStyle>
          <a:p>
            <a:fld id="{6294C92D-0306-4E69-9CD3-20855E849650}" type="slidenum">
              <a:rPr kumimoji="0" lang="en-US" smtClean="0"/>
              <a:t>‹#›</a:t>
            </a:fld>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54AB02A5-4FE5-49D9-9E24-09F23B90C450}" type="datetimeFigureOut">
              <a:rPr lang="en-US" smtClean="0"/>
              <a:t>2/11/2020</a:t>
            </a:fld>
            <a:endParaRPr lang="en-US"/>
          </a:p>
        </p:txBody>
      </p:sp>
      <p:sp>
        <p:nvSpPr>
          <p:cNvPr id="4" name="Footer Placeholder 3"/>
          <p:cNvSpPr>
            <a:spLocks noGrp="1"/>
          </p:cNvSpPr>
          <p:nvPr>
            <p:ph type="ftr" sz="quarter" idx="11"/>
          </p:nvPr>
        </p:nvSpPr>
        <p:spPr/>
        <p:txBody>
          <a:bodyPr/>
          <a:lstStyle>
            <a:extLst/>
          </a:lstStyle>
          <a:p>
            <a:endParaRPr kumimoji="0" lang="en-US"/>
          </a:p>
        </p:txBody>
      </p:sp>
      <p:sp>
        <p:nvSpPr>
          <p:cNvPr id="5" name="Slide Number Placeholder 4"/>
          <p:cNvSpPr>
            <a:spLocks noGrp="1"/>
          </p:cNvSpPr>
          <p:nvPr>
            <p:ph type="sldNum" sz="quarter" idx="12"/>
          </p:nvPr>
        </p:nvSpPr>
        <p:spPr/>
        <p:txBody>
          <a:bodyPr/>
          <a:lstStyle>
            <a:extLst/>
          </a:lstStyle>
          <a:p>
            <a:fld id="{6294C92D-0306-4E69-9CD3-20855E849650}" type="slidenum">
              <a:rPr kumimoji="0" lang="en-US" smtClean="0"/>
              <a:t>‹#›</a:t>
            </a:fld>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54AB02A5-4FE5-49D9-9E24-09F23B90C450}" type="datetimeFigureOut">
              <a:rPr lang="en-US" smtClean="0"/>
              <a:t>2/11/2020</a:t>
            </a:fld>
            <a:endParaRPr lang="en-US"/>
          </a:p>
        </p:txBody>
      </p:sp>
      <p:sp>
        <p:nvSpPr>
          <p:cNvPr id="3" name="Footer Placeholder 2"/>
          <p:cNvSpPr>
            <a:spLocks noGrp="1"/>
          </p:cNvSpPr>
          <p:nvPr>
            <p:ph type="ftr" sz="quarter" idx="11"/>
          </p:nvPr>
        </p:nvSpPr>
        <p:spPr/>
        <p:txBody>
          <a:bodyPr/>
          <a:lstStyle>
            <a:extLst/>
          </a:lstStyle>
          <a:p>
            <a:endParaRPr kumimoji="0" lang="en-US"/>
          </a:p>
        </p:txBody>
      </p:sp>
      <p:sp>
        <p:nvSpPr>
          <p:cNvPr id="4" name="Slide Number Placeholder 3"/>
          <p:cNvSpPr>
            <a:spLocks noGrp="1"/>
          </p:cNvSpPr>
          <p:nvPr>
            <p:ph type="sldNum" sz="quarter" idx="12"/>
          </p:nvPr>
        </p:nvSpPr>
        <p:spPr/>
        <p:txBody>
          <a:bodyPr/>
          <a:lstStyle>
            <a:extLst/>
          </a:lstStyle>
          <a:p>
            <a:fld id="{6294C92D-0306-4E69-9CD3-20855E849650}" type="slidenum">
              <a:rPr kumimoji="0" lang="en-US" smtClean="0"/>
              <a:t>‹#›</a:t>
            </a:fld>
            <a:endParaRPr kumimoji="0"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54AB02A5-4FE5-49D9-9E24-09F23B90C450}" type="datetimeFigureOut">
              <a:rPr lang="en-US" smtClean="0"/>
              <a:t>2/11/2020</a:t>
            </a:fld>
            <a:endParaRPr lang="en-US"/>
          </a:p>
        </p:txBody>
      </p:sp>
      <p:sp>
        <p:nvSpPr>
          <p:cNvPr id="6" name="Footer Placeholder 5"/>
          <p:cNvSpPr>
            <a:spLocks noGrp="1"/>
          </p:cNvSpPr>
          <p:nvPr>
            <p:ph type="ftr" sz="quarter" idx="11"/>
          </p:nvPr>
        </p:nvSpPr>
        <p:spPr/>
        <p:txBody>
          <a:bodyPr/>
          <a:lstStyle>
            <a:extLst/>
          </a:lstStyle>
          <a:p>
            <a:endParaRPr kumimoji="0" lang="en-US"/>
          </a:p>
        </p:txBody>
      </p:sp>
      <p:sp>
        <p:nvSpPr>
          <p:cNvPr id="7" name="Slide Number Placeholder 6"/>
          <p:cNvSpPr>
            <a:spLocks noGrp="1"/>
          </p:cNvSpPr>
          <p:nvPr>
            <p:ph type="sldNum" sz="quarter" idx="12"/>
          </p:nvPr>
        </p:nvSpPr>
        <p:spPr/>
        <p:txBody>
          <a:bodyPr/>
          <a:lstStyle>
            <a:extLst/>
          </a:lstStyle>
          <a:p>
            <a:fld id="{6294C92D-0306-4E69-9CD3-20855E849650}" type="slidenum">
              <a:rPr kumimoji="0" lang="en-US" smtClean="0"/>
              <a:t>‹#›</a:t>
            </a:fld>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54AB02A5-4FE5-49D9-9E24-09F23B90C450}" type="datetimeFigureOut">
              <a:rPr lang="en-US" smtClean="0"/>
              <a:t>2/11/2020</a:t>
            </a:fld>
            <a:endParaRPr lang="en-US"/>
          </a:p>
        </p:txBody>
      </p:sp>
      <p:sp>
        <p:nvSpPr>
          <p:cNvPr id="6" name="Footer Placeholder 5"/>
          <p:cNvSpPr>
            <a:spLocks noGrp="1"/>
          </p:cNvSpPr>
          <p:nvPr>
            <p:ph type="ftr" sz="quarter" idx="11"/>
          </p:nvPr>
        </p:nvSpPr>
        <p:spPr/>
        <p:txBody>
          <a:bodyPr/>
          <a:lstStyle>
            <a:extLst/>
          </a:lstStyle>
          <a:p>
            <a:endParaRPr kumimoji="0" lang="en-US"/>
          </a:p>
        </p:txBody>
      </p:sp>
      <p:sp>
        <p:nvSpPr>
          <p:cNvPr id="7" name="Slide Number Placeholder 6"/>
          <p:cNvSpPr>
            <a:spLocks noGrp="1"/>
          </p:cNvSpPr>
          <p:nvPr>
            <p:ph type="sldNum" sz="quarter" idx="12"/>
          </p:nvPr>
        </p:nvSpPr>
        <p:spPr/>
        <p:txBody>
          <a:bodyPr/>
          <a:lstStyle>
            <a:extLst/>
          </a:lstStyle>
          <a:p>
            <a:fld id="{6294C92D-0306-4E69-9CD3-20855E849650}" type="slidenum">
              <a:rPr kumimoji="0" lang="en-US" smtClean="0"/>
              <a:t>‹#›</a:t>
            </a:fld>
            <a:endParaRPr kumimoji="0"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pPr algn="r" eaLnBrk="1" latinLnBrk="0" hangingPunct="1"/>
            <a:fld id="{54AB02A5-4FE5-49D9-9E24-09F23B90C450}" type="datetimeFigureOut">
              <a:rPr lang="en-US" smtClean="0"/>
              <a:t>2/11/2020</a:t>
            </a:fld>
            <a:endParaRPr lang="en-US" sz="1200">
              <a:solidFill>
                <a:schemeClr val="bg2">
                  <a:shade val="50000"/>
                </a:schemeClr>
              </a:solidFill>
            </a:endParaRPr>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kumimoji="0" lang="en-US" sz="1200">
              <a:solidFill>
                <a:schemeClr val="bg2">
                  <a:shade val="50000"/>
                </a:schemeClr>
              </a:solidFill>
              <a:effectLst/>
            </a:endParaRPr>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pPr algn="ctr" eaLnBrk="1" latinLnBrk="0" hangingPunct="1"/>
            <a:fld id="{6294C92D-0306-4E69-9CD3-20855E849650}" type="slidenum">
              <a:rPr kumimoji="0" lang="en-US" smtClean="0"/>
              <a:t>‹#›</a:t>
            </a:fld>
            <a:endParaRPr kumimoji="0" lang="en-US" sz="1200">
              <a:solidFill>
                <a:schemeClr val="bg2">
                  <a:shade val="50000"/>
                </a:schemeClr>
              </a:solidFill>
              <a:effectLst/>
            </a:endParaRPr>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hyperlink" Target="https://github.com/MaximAbramchuck/awesome-interview-questions" TargetMode="Externa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hyperlink" Target="https://www.tutorialrepublic.com/sql-reference/mysql-data-types.php#numeric-types" TargetMode="External"/><Relationship Id="rId2" Type="http://schemas.openxmlformats.org/officeDocument/2006/relationships/hyperlink" Target="https://www.tutorialrepublic.com/sql-reference/mysql-data-types.php#string-types" TargetMode="External"/><Relationship Id="rId1" Type="http://schemas.openxmlformats.org/officeDocument/2006/relationships/slideLayout" Target="../slideLayouts/slideLayout2.xml"/><Relationship Id="rId4" Type="http://schemas.openxmlformats.org/officeDocument/2006/relationships/hyperlink" Target="https://www.tutorialrepublic.com/sql-reference/mysql-data-types.php#date-and-time-types"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8" Type="http://schemas.openxmlformats.org/officeDocument/2006/relationships/hyperlink" Target="https://www.w3schools.com/sql/sql_create_index.asp" TargetMode="External"/><Relationship Id="rId3" Type="http://schemas.openxmlformats.org/officeDocument/2006/relationships/hyperlink" Target="https://www.w3schools.com/sql/sql_unique.asp" TargetMode="External"/><Relationship Id="rId7" Type="http://schemas.openxmlformats.org/officeDocument/2006/relationships/hyperlink" Target="https://www.w3schools.com/sql/sql_default.asp" TargetMode="External"/><Relationship Id="rId2" Type="http://schemas.openxmlformats.org/officeDocument/2006/relationships/hyperlink" Target="https://www.w3schools.com/sql/sql_notnull.asp" TargetMode="External"/><Relationship Id="rId1" Type="http://schemas.openxmlformats.org/officeDocument/2006/relationships/slideLayout" Target="../slideLayouts/slideLayout2.xml"/><Relationship Id="rId6" Type="http://schemas.openxmlformats.org/officeDocument/2006/relationships/hyperlink" Target="https://www.w3schools.com/sql/sql_check.asp" TargetMode="External"/><Relationship Id="rId5" Type="http://schemas.openxmlformats.org/officeDocument/2006/relationships/hyperlink" Target="https://www.w3schools.com/sql/sql_foreignkey.asp" TargetMode="External"/><Relationship Id="rId4" Type="http://schemas.openxmlformats.org/officeDocument/2006/relationships/hyperlink" Target="https://www.w3schools.com/sql/sql_primarykey.asp"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8" Type="http://schemas.openxmlformats.org/officeDocument/2006/relationships/hyperlink" Target="https://www.w3schools.com/sql/func_mysql_format.asp" TargetMode="External"/><Relationship Id="rId13" Type="http://schemas.openxmlformats.org/officeDocument/2006/relationships/hyperlink" Target="https://www.w3schools.com/sql/func_mysql_length.asp" TargetMode="External"/><Relationship Id="rId3" Type="http://schemas.openxmlformats.org/officeDocument/2006/relationships/hyperlink" Target="https://www.w3schools.com/sql/func_mysql_char_length.asp" TargetMode="External"/><Relationship Id="rId7" Type="http://schemas.openxmlformats.org/officeDocument/2006/relationships/hyperlink" Target="https://www.w3schools.com/sql/func_mysql_find_in_set.asp" TargetMode="External"/><Relationship Id="rId12" Type="http://schemas.openxmlformats.org/officeDocument/2006/relationships/hyperlink" Target="https://www.w3schools.com/sql/func_mysql_left.asp" TargetMode="External"/><Relationship Id="rId2" Type="http://schemas.openxmlformats.org/officeDocument/2006/relationships/hyperlink" Target="https://www.w3schools.com/sql/func_mysql_ascii.asp" TargetMode="External"/><Relationship Id="rId1" Type="http://schemas.openxmlformats.org/officeDocument/2006/relationships/slideLayout" Target="../slideLayouts/slideLayout2.xml"/><Relationship Id="rId6" Type="http://schemas.openxmlformats.org/officeDocument/2006/relationships/hyperlink" Target="https://www.w3schools.com/sql/func_mysql_field.asp" TargetMode="External"/><Relationship Id="rId11" Type="http://schemas.openxmlformats.org/officeDocument/2006/relationships/hyperlink" Target="https://www.w3schools.com/sql/func_mysql_lcase.asp" TargetMode="External"/><Relationship Id="rId5" Type="http://schemas.openxmlformats.org/officeDocument/2006/relationships/hyperlink" Target="https://www.w3schools.com/sql/func_mysql_concat_ws.asp" TargetMode="External"/><Relationship Id="rId15" Type="http://schemas.openxmlformats.org/officeDocument/2006/relationships/hyperlink" Target="https://www.w3schools.com/sql/func_mysql_lpad.asp" TargetMode="External"/><Relationship Id="rId10" Type="http://schemas.openxmlformats.org/officeDocument/2006/relationships/hyperlink" Target="https://www.w3schools.com/sql/func_mysql_instr.asp" TargetMode="External"/><Relationship Id="rId4" Type="http://schemas.openxmlformats.org/officeDocument/2006/relationships/hyperlink" Target="https://www.w3schools.com/sql/func_mysql_concat.asp" TargetMode="External"/><Relationship Id="rId9" Type="http://schemas.openxmlformats.org/officeDocument/2006/relationships/hyperlink" Target="https://www.w3schools.com/sql/func_mysql_insert.asp" TargetMode="External"/><Relationship Id="rId14" Type="http://schemas.openxmlformats.org/officeDocument/2006/relationships/hyperlink" Target="https://www.w3schools.com/sql/func_mysql_locate.asp" TargetMode="External"/></Relationships>
</file>

<file path=ppt/slides/_rels/slide69.xml.rels><?xml version="1.0" encoding="UTF-8" standalone="yes"?>
<Relationships xmlns="http://schemas.openxmlformats.org/package/2006/relationships"><Relationship Id="rId8" Type="http://schemas.openxmlformats.org/officeDocument/2006/relationships/hyperlink" Target="https://www.w3schools.com/sql/func_mysql_right.asp" TargetMode="External"/><Relationship Id="rId13" Type="http://schemas.openxmlformats.org/officeDocument/2006/relationships/hyperlink" Target="https://www.w3schools.com/sql/func_mysql_substr.asp" TargetMode="External"/><Relationship Id="rId3" Type="http://schemas.openxmlformats.org/officeDocument/2006/relationships/hyperlink" Target="https://www.w3schools.com/sql/func_mysql_mid.asp" TargetMode="External"/><Relationship Id="rId7" Type="http://schemas.openxmlformats.org/officeDocument/2006/relationships/hyperlink" Target="https://www.w3schools.com/sql/func_mysql_reverse.asp" TargetMode="External"/><Relationship Id="rId12" Type="http://schemas.openxmlformats.org/officeDocument/2006/relationships/hyperlink" Target="https://www.w3schools.com/sql/func_mysql_strcmp.asp" TargetMode="External"/><Relationship Id="rId2" Type="http://schemas.openxmlformats.org/officeDocument/2006/relationships/hyperlink" Target="https://www.w3schools.com/sql/func_mysql_ltrim.asp" TargetMode="External"/><Relationship Id="rId16" Type="http://schemas.openxmlformats.org/officeDocument/2006/relationships/hyperlink" Target="https://www.w3schools.com/sql/func_mysql_ucase.asp" TargetMode="External"/><Relationship Id="rId1" Type="http://schemas.openxmlformats.org/officeDocument/2006/relationships/slideLayout" Target="../slideLayouts/slideLayout2.xml"/><Relationship Id="rId6" Type="http://schemas.openxmlformats.org/officeDocument/2006/relationships/hyperlink" Target="https://www.w3schools.com/sql/func_mysql_replace.asp" TargetMode="External"/><Relationship Id="rId11" Type="http://schemas.openxmlformats.org/officeDocument/2006/relationships/hyperlink" Target="https://www.w3schools.com/sql/func_mysql_space.asp" TargetMode="External"/><Relationship Id="rId5" Type="http://schemas.openxmlformats.org/officeDocument/2006/relationships/hyperlink" Target="https://www.w3schools.com/sql/func_mysql_repeat.asp" TargetMode="External"/><Relationship Id="rId15" Type="http://schemas.openxmlformats.org/officeDocument/2006/relationships/hyperlink" Target="https://www.w3schools.com/sql/func_mysql_trim.asp" TargetMode="External"/><Relationship Id="rId10" Type="http://schemas.openxmlformats.org/officeDocument/2006/relationships/hyperlink" Target="https://www.w3schools.com/sql/func_mysql_rtrim.asp" TargetMode="External"/><Relationship Id="rId4" Type="http://schemas.openxmlformats.org/officeDocument/2006/relationships/hyperlink" Target="https://www.w3schools.com/sql/func_mysql_position.asp" TargetMode="External"/><Relationship Id="rId9" Type="http://schemas.openxmlformats.org/officeDocument/2006/relationships/hyperlink" Target="https://www.w3schools.com/sql/func_mysql_rpad.asp" TargetMode="External"/><Relationship Id="rId14" Type="http://schemas.openxmlformats.org/officeDocument/2006/relationships/hyperlink" Target="https://www.w3schools.com/sql/func_mysql_substring_index.asp"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8" Type="http://schemas.openxmlformats.org/officeDocument/2006/relationships/hyperlink" Target="https://www.w3schools.com/sql/func_mysql_ceil.asp" TargetMode="External"/><Relationship Id="rId13" Type="http://schemas.openxmlformats.org/officeDocument/2006/relationships/hyperlink" Target="https://www.w3schools.com/sql/func_mysql_degrees.asp" TargetMode="External"/><Relationship Id="rId3" Type="http://schemas.openxmlformats.org/officeDocument/2006/relationships/hyperlink" Target="https://www.w3schools.com/sql/func_mysql_acos.asp" TargetMode="External"/><Relationship Id="rId7" Type="http://schemas.openxmlformats.org/officeDocument/2006/relationships/hyperlink" Target="https://www.w3schools.com/sql/func_mysql_avg.asp" TargetMode="External"/><Relationship Id="rId12" Type="http://schemas.openxmlformats.org/officeDocument/2006/relationships/hyperlink" Target="https://www.w3schools.com/sql/func_mysql_count.asp" TargetMode="External"/><Relationship Id="rId2" Type="http://schemas.openxmlformats.org/officeDocument/2006/relationships/hyperlink" Target="https://www.w3schools.com/sql/func_mysql_abs.asp" TargetMode="External"/><Relationship Id="rId16" Type="http://schemas.openxmlformats.org/officeDocument/2006/relationships/hyperlink" Target="https://www.w3schools.com/sql/func_mysql_floor.asp" TargetMode="External"/><Relationship Id="rId1" Type="http://schemas.openxmlformats.org/officeDocument/2006/relationships/slideLayout" Target="../slideLayouts/slideLayout2.xml"/><Relationship Id="rId6" Type="http://schemas.openxmlformats.org/officeDocument/2006/relationships/hyperlink" Target="https://www.w3schools.com/sql/func_mysql_atan2.asp" TargetMode="External"/><Relationship Id="rId11" Type="http://schemas.openxmlformats.org/officeDocument/2006/relationships/hyperlink" Target="https://www.w3schools.com/sql/func_mysql_cot.asp" TargetMode="External"/><Relationship Id="rId5" Type="http://schemas.openxmlformats.org/officeDocument/2006/relationships/hyperlink" Target="https://www.w3schools.com/sql/func_mysql_atan.asp" TargetMode="External"/><Relationship Id="rId15" Type="http://schemas.openxmlformats.org/officeDocument/2006/relationships/hyperlink" Target="https://www.w3schools.com/sql/func_mysql_exp.asp" TargetMode="External"/><Relationship Id="rId10" Type="http://schemas.openxmlformats.org/officeDocument/2006/relationships/hyperlink" Target="https://www.w3schools.com/sql/func_mysql_cos.asp" TargetMode="External"/><Relationship Id="rId4" Type="http://schemas.openxmlformats.org/officeDocument/2006/relationships/hyperlink" Target="https://www.w3schools.com/sql/func_mysql_asin.asp" TargetMode="External"/><Relationship Id="rId9" Type="http://schemas.openxmlformats.org/officeDocument/2006/relationships/hyperlink" Target="https://www.w3schools.com/sql/func_mysql_ceiling.asp" TargetMode="External"/><Relationship Id="rId14" Type="http://schemas.openxmlformats.org/officeDocument/2006/relationships/hyperlink" Target="https://www.w3schools.com/sql/func_mysql_div.asp" TargetMode="External"/></Relationships>
</file>

<file path=ppt/slides/_rels/slide71.xml.rels><?xml version="1.0" encoding="UTF-8" standalone="yes"?>
<Relationships xmlns="http://schemas.openxmlformats.org/package/2006/relationships"><Relationship Id="rId8" Type="http://schemas.openxmlformats.org/officeDocument/2006/relationships/hyperlink" Target="https://www.w3schools.com/sql/func_mysql_max.asp" TargetMode="External"/><Relationship Id="rId13" Type="http://schemas.openxmlformats.org/officeDocument/2006/relationships/hyperlink" Target="https://www.w3schools.com/sql/func_mysql_power.asp" TargetMode="External"/><Relationship Id="rId18" Type="http://schemas.openxmlformats.org/officeDocument/2006/relationships/hyperlink" Target="https://www.w3schools.com/sql/func_mysql_sin.asp" TargetMode="External"/><Relationship Id="rId3" Type="http://schemas.openxmlformats.org/officeDocument/2006/relationships/hyperlink" Target="https://www.w3schools.com/sql/func_mysql_least.asp" TargetMode="External"/><Relationship Id="rId21" Type="http://schemas.openxmlformats.org/officeDocument/2006/relationships/hyperlink" Target="https://www.w3schools.com/sql/func_mysql_tan.asp" TargetMode="External"/><Relationship Id="rId7" Type="http://schemas.openxmlformats.org/officeDocument/2006/relationships/hyperlink" Target="https://www.w3schools.com/sql/func_mysql_log2.asp" TargetMode="External"/><Relationship Id="rId12" Type="http://schemas.openxmlformats.org/officeDocument/2006/relationships/hyperlink" Target="https://www.w3schools.com/sql/func_mysql_pow.asp" TargetMode="External"/><Relationship Id="rId17" Type="http://schemas.openxmlformats.org/officeDocument/2006/relationships/hyperlink" Target="https://www.w3schools.com/sql/func_mysql_sign.asp" TargetMode="External"/><Relationship Id="rId2" Type="http://schemas.openxmlformats.org/officeDocument/2006/relationships/hyperlink" Target="https://www.w3schools.com/sql/func_mysql_greatest.asp" TargetMode="External"/><Relationship Id="rId16" Type="http://schemas.openxmlformats.org/officeDocument/2006/relationships/hyperlink" Target="https://www.w3schools.com/sql/func_mysql_round.asp" TargetMode="External"/><Relationship Id="rId20" Type="http://schemas.openxmlformats.org/officeDocument/2006/relationships/hyperlink" Target="https://www.w3schools.com/sql/func_mysql_sum.asp" TargetMode="External"/><Relationship Id="rId1" Type="http://schemas.openxmlformats.org/officeDocument/2006/relationships/slideLayout" Target="../slideLayouts/slideLayout2.xml"/><Relationship Id="rId6" Type="http://schemas.openxmlformats.org/officeDocument/2006/relationships/hyperlink" Target="https://www.w3schools.com/sql/func_mysql_log10.asp" TargetMode="External"/><Relationship Id="rId11" Type="http://schemas.openxmlformats.org/officeDocument/2006/relationships/hyperlink" Target="https://www.w3schools.com/sql/func_mysql_pi.asp" TargetMode="External"/><Relationship Id="rId5" Type="http://schemas.openxmlformats.org/officeDocument/2006/relationships/hyperlink" Target="https://www.w3schools.com/sql/func_mysql_log.asp" TargetMode="External"/><Relationship Id="rId15" Type="http://schemas.openxmlformats.org/officeDocument/2006/relationships/hyperlink" Target="https://www.w3schools.com/sql/func_mysql_rand.asp" TargetMode="External"/><Relationship Id="rId10" Type="http://schemas.openxmlformats.org/officeDocument/2006/relationships/hyperlink" Target="https://www.w3schools.com/sql/func_mysql_mod.asp" TargetMode="External"/><Relationship Id="rId19" Type="http://schemas.openxmlformats.org/officeDocument/2006/relationships/hyperlink" Target="https://www.w3schools.com/sql/func_mysql_sqrt.asp" TargetMode="External"/><Relationship Id="rId4" Type="http://schemas.openxmlformats.org/officeDocument/2006/relationships/hyperlink" Target="https://www.w3schools.com/sql/func_mysql_ln.asp" TargetMode="External"/><Relationship Id="rId9" Type="http://schemas.openxmlformats.org/officeDocument/2006/relationships/hyperlink" Target="https://www.w3schools.com/sql/func_mysql_min.asp" TargetMode="External"/><Relationship Id="rId14" Type="http://schemas.openxmlformats.org/officeDocument/2006/relationships/hyperlink" Target="https://www.w3schools.com/sql/func_mysql_radians.asp" TargetMode="External"/><Relationship Id="rId22" Type="http://schemas.openxmlformats.org/officeDocument/2006/relationships/hyperlink" Target="https://www.w3schools.com/sql/func_mysql_truncate.asp" TargetMode="External"/></Relationships>
</file>

<file path=ppt/slides/_rels/slide72.xml.rels><?xml version="1.0" encoding="UTF-8" standalone="yes"?>
<Relationships xmlns="http://schemas.openxmlformats.org/package/2006/relationships"><Relationship Id="rId8" Type="http://schemas.openxmlformats.org/officeDocument/2006/relationships/hyperlink" Target="https://www.w3schools.com/sql/func_mysql_curtime.asp" TargetMode="External"/><Relationship Id="rId13" Type="http://schemas.openxmlformats.org/officeDocument/2006/relationships/hyperlink" Target="https://www.w3schools.com/sql/func_mysql_date_sub.asp" TargetMode="External"/><Relationship Id="rId3" Type="http://schemas.openxmlformats.org/officeDocument/2006/relationships/hyperlink" Target="https://www.w3schools.com/sql/func_mysql_addtime.asp" TargetMode="External"/><Relationship Id="rId7" Type="http://schemas.openxmlformats.org/officeDocument/2006/relationships/hyperlink" Target="https://www.w3schools.com/sql/func_mysql_current_timestamp.asp" TargetMode="External"/><Relationship Id="rId12" Type="http://schemas.openxmlformats.org/officeDocument/2006/relationships/hyperlink" Target="https://www.w3schools.com/sql/func_mysql_date_format.asp" TargetMode="External"/><Relationship Id="rId2" Type="http://schemas.openxmlformats.org/officeDocument/2006/relationships/hyperlink" Target="https://www.w3schools.com/sql/func_mysql_adddate.asp" TargetMode="External"/><Relationship Id="rId16" Type="http://schemas.openxmlformats.org/officeDocument/2006/relationships/hyperlink" Target="https://www.w3schools.com/sql/func_mysql_dayofmonth.asp" TargetMode="External"/><Relationship Id="rId1" Type="http://schemas.openxmlformats.org/officeDocument/2006/relationships/slideLayout" Target="../slideLayouts/slideLayout2.xml"/><Relationship Id="rId6" Type="http://schemas.openxmlformats.org/officeDocument/2006/relationships/hyperlink" Target="https://www.w3schools.com/sql/func_mysql_current_time.asp" TargetMode="External"/><Relationship Id="rId11" Type="http://schemas.openxmlformats.org/officeDocument/2006/relationships/hyperlink" Target="https://www.w3schools.com/sql/func_mysql_date_add.asp" TargetMode="External"/><Relationship Id="rId5" Type="http://schemas.openxmlformats.org/officeDocument/2006/relationships/hyperlink" Target="https://www.w3schools.com/sql/func_mysql_current_date.asp" TargetMode="External"/><Relationship Id="rId15" Type="http://schemas.openxmlformats.org/officeDocument/2006/relationships/hyperlink" Target="https://www.w3schools.com/sql/func_mysql_dayname.asp" TargetMode="External"/><Relationship Id="rId10" Type="http://schemas.openxmlformats.org/officeDocument/2006/relationships/hyperlink" Target="https://www.w3schools.com/sql/func_mysql_datediff.asp" TargetMode="External"/><Relationship Id="rId4" Type="http://schemas.openxmlformats.org/officeDocument/2006/relationships/hyperlink" Target="https://www.w3schools.com/sql/func_mysql_curdate.asp" TargetMode="External"/><Relationship Id="rId9" Type="http://schemas.openxmlformats.org/officeDocument/2006/relationships/hyperlink" Target="https://www.w3schools.com/sql/func_mysql_date.asp" TargetMode="External"/><Relationship Id="rId14" Type="http://schemas.openxmlformats.org/officeDocument/2006/relationships/hyperlink" Target="https://www.w3schools.com/sql/func_mysql_day.asp" TargetMode="External"/></Relationships>
</file>

<file path=ppt/slides/_rels/slide73.xml.rels><?xml version="1.0" encoding="UTF-8" standalone="yes"?>
<Relationships xmlns="http://schemas.openxmlformats.org/package/2006/relationships"><Relationship Id="rId8" Type="http://schemas.openxmlformats.org/officeDocument/2006/relationships/hyperlink" Target="https://www.w3schools.com/sql/func_mysql_localtime.asp" TargetMode="External"/><Relationship Id="rId13" Type="http://schemas.openxmlformats.org/officeDocument/2006/relationships/hyperlink" Target="https://www.w3schools.com/sql/func_mysql_minute.asp" TargetMode="External"/><Relationship Id="rId3" Type="http://schemas.openxmlformats.org/officeDocument/2006/relationships/hyperlink" Target="https://www.w3schools.com/sql/func_mysql_dayofyear.asp" TargetMode="External"/><Relationship Id="rId7" Type="http://schemas.openxmlformats.org/officeDocument/2006/relationships/hyperlink" Target="https://www.w3schools.com/sql/func_mysql_last_day.asp" TargetMode="External"/><Relationship Id="rId12" Type="http://schemas.openxmlformats.org/officeDocument/2006/relationships/hyperlink" Target="https://www.w3schools.com/sql/func_mysql_microsecond.asp" TargetMode="External"/><Relationship Id="rId2" Type="http://schemas.openxmlformats.org/officeDocument/2006/relationships/hyperlink" Target="https://www.w3schools.com/sql/func_mysql_dayofweek.asp" TargetMode="External"/><Relationship Id="rId16" Type="http://schemas.openxmlformats.org/officeDocument/2006/relationships/hyperlink" Target="https://www.w3schools.com/sql/func_mysql_now.asp" TargetMode="External"/><Relationship Id="rId1" Type="http://schemas.openxmlformats.org/officeDocument/2006/relationships/slideLayout" Target="../slideLayouts/slideLayout2.xml"/><Relationship Id="rId6" Type="http://schemas.openxmlformats.org/officeDocument/2006/relationships/hyperlink" Target="https://www.w3schools.com/sql/func_mysql_hour.asp" TargetMode="External"/><Relationship Id="rId11" Type="http://schemas.openxmlformats.org/officeDocument/2006/relationships/hyperlink" Target="https://www.w3schools.com/sql/func_mysql_maketime.asp" TargetMode="External"/><Relationship Id="rId5" Type="http://schemas.openxmlformats.org/officeDocument/2006/relationships/hyperlink" Target="https://www.w3schools.com/sql/func_mysql_from_days.asp" TargetMode="External"/><Relationship Id="rId15" Type="http://schemas.openxmlformats.org/officeDocument/2006/relationships/hyperlink" Target="https://www.w3schools.com/sql/func_mysql_monthname.asp" TargetMode="External"/><Relationship Id="rId10" Type="http://schemas.openxmlformats.org/officeDocument/2006/relationships/hyperlink" Target="https://www.w3schools.com/sql/func_mysql_makedate.asp" TargetMode="External"/><Relationship Id="rId4" Type="http://schemas.openxmlformats.org/officeDocument/2006/relationships/hyperlink" Target="https://www.w3schools.com/sql/func_mysql_extract.asp" TargetMode="External"/><Relationship Id="rId9" Type="http://schemas.openxmlformats.org/officeDocument/2006/relationships/hyperlink" Target="https://www.w3schools.com/sql/func_mysql_localtimestamp.asp" TargetMode="External"/><Relationship Id="rId14" Type="http://schemas.openxmlformats.org/officeDocument/2006/relationships/hyperlink" Target="https://www.w3schools.com/sql/func_mysql_month.asp" TargetMode="External"/></Relationships>
</file>

<file path=ppt/slides/_rels/slide74.xml.rels><?xml version="1.0" encoding="UTF-8" standalone="yes"?>
<Relationships xmlns="http://schemas.openxmlformats.org/package/2006/relationships"><Relationship Id="rId8" Type="http://schemas.openxmlformats.org/officeDocument/2006/relationships/hyperlink" Target="https://www.w3schools.com/sql/func_mysql_subdate.asp" TargetMode="External"/><Relationship Id="rId13" Type="http://schemas.openxmlformats.org/officeDocument/2006/relationships/hyperlink" Target="https://www.w3schools.com/sql/func_mysql_time_to_sec.asp" TargetMode="External"/><Relationship Id="rId18" Type="http://schemas.openxmlformats.org/officeDocument/2006/relationships/hyperlink" Target="https://www.w3schools.com/sql/func_mysql_weekday.asp" TargetMode="External"/><Relationship Id="rId3" Type="http://schemas.openxmlformats.org/officeDocument/2006/relationships/hyperlink" Target="https://www.w3schools.com/sql/func_mysql_period_diff.asp" TargetMode="External"/><Relationship Id="rId21" Type="http://schemas.openxmlformats.org/officeDocument/2006/relationships/hyperlink" Target="https://www.w3schools.com/sql/func_mysql_yearweek.asp" TargetMode="External"/><Relationship Id="rId7" Type="http://schemas.openxmlformats.org/officeDocument/2006/relationships/hyperlink" Target="https://www.w3schools.com/sql/func_mysql_str_to_date.asp" TargetMode="External"/><Relationship Id="rId12" Type="http://schemas.openxmlformats.org/officeDocument/2006/relationships/hyperlink" Target="https://www.w3schools.com/sql/func_mysql_time_format.asp" TargetMode="External"/><Relationship Id="rId17" Type="http://schemas.openxmlformats.org/officeDocument/2006/relationships/hyperlink" Target="https://www.w3schools.com/sql/func_mysql_week.asp" TargetMode="External"/><Relationship Id="rId2" Type="http://schemas.openxmlformats.org/officeDocument/2006/relationships/hyperlink" Target="https://www.w3schools.com/sql/func_mysql_period_add.asp" TargetMode="External"/><Relationship Id="rId16" Type="http://schemas.openxmlformats.org/officeDocument/2006/relationships/hyperlink" Target="https://www.w3schools.com/sql/func_mysql_to_days.asp" TargetMode="External"/><Relationship Id="rId20" Type="http://schemas.openxmlformats.org/officeDocument/2006/relationships/hyperlink" Target="https://www.w3schools.com/sql/func_mysql_year.asp" TargetMode="External"/><Relationship Id="rId1" Type="http://schemas.openxmlformats.org/officeDocument/2006/relationships/slideLayout" Target="../slideLayouts/slideLayout2.xml"/><Relationship Id="rId6" Type="http://schemas.openxmlformats.org/officeDocument/2006/relationships/hyperlink" Target="https://www.w3schools.com/sql/func_mysql_sec_to_time.asp" TargetMode="External"/><Relationship Id="rId11" Type="http://schemas.openxmlformats.org/officeDocument/2006/relationships/hyperlink" Target="https://www.w3schools.com/sql/func_mysql_time.asp" TargetMode="External"/><Relationship Id="rId5" Type="http://schemas.openxmlformats.org/officeDocument/2006/relationships/hyperlink" Target="https://www.w3schools.com/sql/func_mysql_second.asp" TargetMode="External"/><Relationship Id="rId15" Type="http://schemas.openxmlformats.org/officeDocument/2006/relationships/hyperlink" Target="https://www.w3schools.com/sql/func_mysql_timestamp.asp" TargetMode="External"/><Relationship Id="rId10" Type="http://schemas.openxmlformats.org/officeDocument/2006/relationships/hyperlink" Target="https://www.w3schools.com/sql/func_mysql_sysdate.asp" TargetMode="External"/><Relationship Id="rId19" Type="http://schemas.openxmlformats.org/officeDocument/2006/relationships/hyperlink" Target="https://www.w3schools.com/sql/func_mysql_weekofyear.asp" TargetMode="External"/><Relationship Id="rId4" Type="http://schemas.openxmlformats.org/officeDocument/2006/relationships/hyperlink" Target="https://www.w3schools.com/sql/func_mysql_quarter.asp" TargetMode="External"/><Relationship Id="rId9" Type="http://schemas.openxmlformats.org/officeDocument/2006/relationships/hyperlink" Target="https://www.w3schools.com/sql/func_mysql_subtime.asp" TargetMode="External"/><Relationship Id="rId14" Type="http://schemas.openxmlformats.org/officeDocument/2006/relationships/hyperlink" Target="https://www.w3schools.com/sql/func_mysql_timediff.asp" TargetMode="External"/></Relationships>
</file>

<file path=ppt/slides/_rels/slide75.xml.rels><?xml version="1.0" encoding="UTF-8" standalone="yes"?>
<Relationships xmlns="http://schemas.openxmlformats.org/package/2006/relationships"><Relationship Id="rId8" Type="http://schemas.openxmlformats.org/officeDocument/2006/relationships/hyperlink" Target="https://www.w3schools.com/sql/func_mysql_conv.asp" TargetMode="External"/><Relationship Id="rId13" Type="http://schemas.openxmlformats.org/officeDocument/2006/relationships/hyperlink" Target="https://www.w3schools.com/sql/func_mysql_ifnull.asp" TargetMode="External"/><Relationship Id="rId18" Type="http://schemas.openxmlformats.org/officeDocument/2006/relationships/hyperlink" Target="https://www.w3schools.com/sql/func_mysql_system_user.asp" TargetMode="External"/><Relationship Id="rId3" Type="http://schemas.openxmlformats.org/officeDocument/2006/relationships/hyperlink" Target="https://www.w3schools.com/sql/func_mysql_binary.asp" TargetMode="External"/><Relationship Id="rId7" Type="http://schemas.openxmlformats.org/officeDocument/2006/relationships/hyperlink" Target="https://www.w3schools.com/sql/func_mysql_connection_id.asp" TargetMode="External"/><Relationship Id="rId12" Type="http://schemas.openxmlformats.org/officeDocument/2006/relationships/hyperlink" Target="https://www.w3schools.com/sql/func_mysql_if.asp" TargetMode="External"/><Relationship Id="rId17" Type="http://schemas.openxmlformats.org/officeDocument/2006/relationships/hyperlink" Target="https://www.w3schools.com/sql/func_mysql_session_user.asp" TargetMode="External"/><Relationship Id="rId2" Type="http://schemas.openxmlformats.org/officeDocument/2006/relationships/hyperlink" Target="https://www.w3schools.com/sql/func_mysql_bin.asp" TargetMode="External"/><Relationship Id="rId16" Type="http://schemas.openxmlformats.org/officeDocument/2006/relationships/hyperlink" Target="https://www.w3schools.com/sql/func_mysql_nullif.asp" TargetMode="External"/><Relationship Id="rId20" Type="http://schemas.openxmlformats.org/officeDocument/2006/relationships/hyperlink" Target="https://www.w3schools.com/sql/func_mysql_version.asp" TargetMode="External"/><Relationship Id="rId1" Type="http://schemas.openxmlformats.org/officeDocument/2006/relationships/slideLayout" Target="../slideLayouts/slideLayout2.xml"/><Relationship Id="rId6" Type="http://schemas.openxmlformats.org/officeDocument/2006/relationships/hyperlink" Target="https://www.w3schools.com/sql/func_mysql_coalesce.asp" TargetMode="External"/><Relationship Id="rId11" Type="http://schemas.openxmlformats.org/officeDocument/2006/relationships/hyperlink" Target="https://www.w3schools.com/sql/func_mysql_database.asp" TargetMode="External"/><Relationship Id="rId5" Type="http://schemas.openxmlformats.org/officeDocument/2006/relationships/hyperlink" Target="https://www.w3schools.com/sql/func_mysql_cast.asp" TargetMode="External"/><Relationship Id="rId15" Type="http://schemas.openxmlformats.org/officeDocument/2006/relationships/hyperlink" Target="https://www.w3schools.com/sql/func_mysql_last_insert_id.asp" TargetMode="External"/><Relationship Id="rId10" Type="http://schemas.openxmlformats.org/officeDocument/2006/relationships/hyperlink" Target="https://www.w3schools.com/sql/func_mysql_current_user.asp" TargetMode="External"/><Relationship Id="rId19" Type="http://schemas.openxmlformats.org/officeDocument/2006/relationships/hyperlink" Target="https://www.w3schools.com/sql/func_mysql_user.asp" TargetMode="External"/><Relationship Id="rId4" Type="http://schemas.openxmlformats.org/officeDocument/2006/relationships/hyperlink" Target="https://www.w3schools.com/sql/func_mysql_case.asp" TargetMode="External"/><Relationship Id="rId9" Type="http://schemas.openxmlformats.org/officeDocument/2006/relationships/hyperlink" Target="https://www.w3schools.com/sql/func_mysql_convert.asp" TargetMode="External"/><Relationship Id="rId14" Type="http://schemas.openxmlformats.org/officeDocument/2006/relationships/hyperlink" Target="https://www.w3schools.com/sql/func_mysql_isnull.asp" TargetMode="Externa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3200" y="2209800"/>
            <a:ext cx="2438400" cy="1143000"/>
          </a:xfrm>
        </p:spPr>
        <p:txBody>
          <a:bodyPr/>
          <a:lstStyle/>
          <a:p>
            <a:r>
              <a:rPr lang="en-US" dirty="0" smtClean="0"/>
              <a:t>MYSQL</a:t>
            </a:r>
            <a:endParaRPr lang="en-US" dirty="0"/>
          </a:p>
        </p:txBody>
      </p:sp>
      <p:sp>
        <p:nvSpPr>
          <p:cNvPr id="4" name="TextBox 3"/>
          <p:cNvSpPr txBox="1"/>
          <p:nvPr/>
        </p:nvSpPr>
        <p:spPr>
          <a:xfrm>
            <a:off x="4038600" y="5894076"/>
            <a:ext cx="5181600" cy="707886"/>
          </a:xfrm>
          <a:prstGeom prst="rect">
            <a:avLst/>
          </a:prstGeom>
          <a:noFill/>
        </p:spPr>
        <p:txBody>
          <a:bodyPr wrap="square" rtlCol="0">
            <a:spAutoFit/>
          </a:bodyPr>
          <a:lstStyle/>
          <a:p>
            <a:r>
              <a:rPr lang="en-US" sz="4000" b="1" dirty="0" smtClean="0"/>
              <a:t>By: Raj </a:t>
            </a:r>
            <a:r>
              <a:rPr lang="en-US" sz="4000" b="1" dirty="0" err="1" smtClean="0"/>
              <a:t>singh</a:t>
            </a:r>
            <a:r>
              <a:rPr lang="en-US" sz="4000" b="1" dirty="0" smtClean="0"/>
              <a:t> </a:t>
            </a:r>
            <a:r>
              <a:rPr lang="en-US" sz="4000" b="1" dirty="0" err="1" smtClean="0"/>
              <a:t>rajpoot</a:t>
            </a:r>
            <a:endParaRPr lang="en-US" sz="4000" b="1" dirty="0"/>
          </a:p>
        </p:txBody>
      </p:sp>
    </p:spTree>
    <p:extLst>
      <p:ext uri="{BB962C8B-B14F-4D97-AF65-F5344CB8AC3E}">
        <p14:creationId xmlns:p14="http://schemas.microsoft.com/office/powerpoint/2010/main" val="36908229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90600" y="0"/>
            <a:ext cx="8153400" cy="6248400"/>
          </a:xfrm>
        </p:spPr>
        <p:txBody>
          <a:bodyPr/>
          <a:lstStyle/>
          <a:p>
            <a:r>
              <a:rPr lang="en-US" dirty="0"/>
              <a:t>The DROP DATABASE statement is used to drop an existing SQL database</a:t>
            </a:r>
            <a:r>
              <a:rPr lang="en-US" dirty="0" smtClean="0"/>
              <a:t>.</a:t>
            </a:r>
          </a:p>
          <a:p>
            <a:endParaRPr lang="en-US" dirty="0"/>
          </a:p>
          <a:p>
            <a:endParaRPr lang="en-US" dirty="0" smtClean="0"/>
          </a:p>
          <a:p>
            <a:endParaRPr lang="en-US" dirty="0" smtClean="0"/>
          </a:p>
          <a:p>
            <a:pPr marL="82296" indent="0">
              <a:buNone/>
            </a:pPr>
            <a:r>
              <a:rPr lang="en-US" dirty="0" smtClean="0"/>
              <a:t>EX: DROP DATABASE employees;</a:t>
            </a:r>
          </a:p>
          <a:p>
            <a:pPr marL="82296" indent="0">
              <a:buNone/>
            </a:pPr>
            <a:endParaRPr lang="en-US" dirty="0"/>
          </a:p>
          <a:p>
            <a:r>
              <a:rPr lang="en-US" b="1" dirty="0"/>
              <a:t>Note:</a:t>
            </a:r>
            <a:r>
              <a:rPr lang="en-US" dirty="0"/>
              <a:t> Be careful before dropping a database. Deleting a database will result in loss of complete information stored in the database!</a:t>
            </a:r>
          </a:p>
        </p:txBody>
      </p:sp>
      <p:sp>
        <p:nvSpPr>
          <p:cNvPr id="4" name="Rectangle 3"/>
          <p:cNvSpPr/>
          <p:nvPr/>
        </p:nvSpPr>
        <p:spPr>
          <a:xfrm>
            <a:off x="969264" y="1524000"/>
            <a:ext cx="8153400" cy="646331"/>
          </a:xfrm>
          <a:prstGeom prst="rect">
            <a:avLst/>
          </a:prstGeom>
        </p:spPr>
        <p:txBody>
          <a:bodyPr wrap="square">
            <a:spAutoFit/>
          </a:bodyPr>
          <a:lstStyle/>
          <a:p>
            <a:pPr marL="82296" indent="0">
              <a:buNone/>
            </a:pPr>
            <a:r>
              <a:rPr lang="en-US" sz="3600" b="1" dirty="0" smtClean="0"/>
              <a:t>DROP DATABASE </a:t>
            </a:r>
            <a:r>
              <a:rPr lang="en-US" sz="3600" b="1" dirty="0" err="1" smtClean="0"/>
              <a:t>database_name</a:t>
            </a:r>
            <a:r>
              <a:rPr lang="en-US" sz="3600" b="1" dirty="0" smtClean="0"/>
              <a:t>;</a:t>
            </a:r>
            <a:endParaRPr lang="en-US" sz="3600" b="1" dirty="0"/>
          </a:p>
        </p:txBody>
      </p:sp>
    </p:spTree>
    <p:extLst>
      <p:ext uri="{BB962C8B-B14F-4D97-AF65-F5344CB8AC3E}">
        <p14:creationId xmlns:p14="http://schemas.microsoft.com/office/powerpoint/2010/main" val="2139024411"/>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05000" y="2743200"/>
            <a:ext cx="6705600" cy="609600"/>
          </a:xfrm>
        </p:spPr>
        <p:txBody>
          <a:bodyPr>
            <a:normAutofit fontScale="40000" lnSpcReduction="20000"/>
          </a:bodyPr>
          <a:lstStyle/>
          <a:p>
            <a:r>
              <a:rPr lang="en-US" sz="8000" dirty="0" smtClean="0"/>
              <a:t>MONGODB BULK OPERATION</a:t>
            </a:r>
            <a:endParaRPr lang="en-US" sz="8000" dirty="0"/>
          </a:p>
        </p:txBody>
      </p:sp>
    </p:spTree>
    <p:extLst>
      <p:ext uri="{BB962C8B-B14F-4D97-AF65-F5344CB8AC3E}">
        <p14:creationId xmlns:p14="http://schemas.microsoft.com/office/powerpoint/2010/main" val="1478119093"/>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30481"/>
            <a:ext cx="7772400" cy="655319"/>
          </a:xfrm>
        </p:spPr>
        <p:txBody>
          <a:bodyPr>
            <a:normAutofit fontScale="90000"/>
          </a:bodyPr>
          <a:lstStyle/>
          <a:p>
            <a:r>
              <a:rPr lang="en-US" u="sng" dirty="0" smtClean="0"/>
              <a:t>Bulk Operation</a:t>
            </a:r>
            <a:endParaRPr lang="en-US" dirty="0"/>
          </a:p>
        </p:txBody>
      </p:sp>
      <p:sp>
        <p:nvSpPr>
          <p:cNvPr id="3" name="Subtitle 2"/>
          <p:cNvSpPr>
            <a:spLocks noGrp="1"/>
          </p:cNvSpPr>
          <p:nvPr>
            <p:ph type="subTitle" idx="1"/>
          </p:nvPr>
        </p:nvSpPr>
        <p:spPr>
          <a:xfrm>
            <a:off x="0" y="963168"/>
            <a:ext cx="9144000" cy="5867400"/>
          </a:xfrm>
        </p:spPr>
        <p:txBody>
          <a:bodyPr>
            <a:normAutofit/>
          </a:bodyPr>
          <a:lstStyle/>
          <a:p>
            <a:endParaRPr lang="en-US" sz="1800" b="1" dirty="0"/>
          </a:p>
          <a:p>
            <a:endParaRPr lang="en-US" sz="1800" dirty="0" smtClean="0"/>
          </a:p>
          <a:p>
            <a:endParaRPr lang="en-US" sz="1800" dirty="0"/>
          </a:p>
          <a:p>
            <a:endParaRPr lang="en-US" sz="1800" dirty="0"/>
          </a:p>
          <a:p>
            <a:r>
              <a:rPr lang="en-US" sz="1800" dirty="0"/>
              <a:t> </a:t>
            </a:r>
            <a:endParaRPr lang="en-US" sz="1800" dirty="0" smtClean="0"/>
          </a:p>
          <a:p>
            <a:endParaRPr lang="en-US" sz="1800" dirty="0"/>
          </a:p>
          <a:p>
            <a:endParaRPr lang="en-US" sz="1800" dirty="0" smtClean="0"/>
          </a:p>
          <a:p>
            <a:endParaRPr lang="en-US" sz="1800" dirty="0"/>
          </a:p>
          <a:p>
            <a:endParaRPr lang="en-US" sz="1800" dirty="0"/>
          </a:p>
          <a:p>
            <a:endParaRPr lang="en-US" sz="1800" dirty="0"/>
          </a:p>
        </p:txBody>
      </p:sp>
    </p:spTree>
    <p:extLst>
      <p:ext uri="{BB962C8B-B14F-4D97-AF65-F5344CB8AC3E}">
        <p14:creationId xmlns:p14="http://schemas.microsoft.com/office/powerpoint/2010/main" val="1564846244"/>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05000" y="2743200"/>
            <a:ext cx="6705600" cy="609600"/>
          </a:xfrm>
        </p:spPr>
        <p:txBody>
          <a:bodyPr>
            <a:normAutofit fontScale="47500" lnSpcReduction="20000"/>
          </a:bodyPr>
          <a:lstStyle/>
          <a:p>
            <a:r>
              <a:rPr lang="en-US" sz="8000" dirty="0" smtClean="0"/>
              <a:t>MONGODB REPLICATION</a:t>
            </a:r>
            <a:endParaRPr lang="en-US" sz="8000" dirty="0"/>
          </a:p>
        </p:txBody>
      </p:sp>
    </p:spTree>
    <p:extLst>
      <p:ext uri="{BB962C8B-B14F-4D97-AF65-F5344CB8AC3E}">
        <p14:creationId xmlns:p14="http://schemas.microsoft.com/office/powerpoint/2010/main" val="1478119093"/>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30481"/>
            <a:ext cx="7772400" cy="655319"/>
          </a:xfrm>
        </p:spPr>
        <p:txBody>
          <a:bodyPr>
            <a:normAutofit fontScale="90000"/>
          </a:bodyPr>
          <a:lstStyle/>
          <a:p>
            <a:r>
              <a:rPr lang="en-US" u="sng" dirty="0" smtClean="0"/>
              <a:t>Replication</a:t>
            </a:r>
            <a:endParaRPr lang="en-US" dirty="0"/>
          </a:p>
        </p:txBody>
      </p:sp>
      <p:sp>
        <p:nvSpPr>
          <p:cNvPr id="3" name="Subtitle 2"/>
          <p:cNvSpPr>
            <a:spLocks noGrp="1"/>
          </p:cNvSpPr>
          <p:nvPr>
            <p:ph type="subTitle" idx="1"/>
          </p:nvPr>
        </p:nvSpPr>
        <p:spPr>
          <a:xfrm>
            <a:off x="0" y="963168"/>
            <a:ext cx="9144000" cy="5867400"/>
          </a:xfrm>
        </p:spPr>
        <p:txBody>
          <a:bodyPr>
            <a:normAutofit/>
          </a:bodyPr>
          <a:lstStyle/>
          <a:p>
            <a:endParaRPr lang="en-US" sz="1800" b="1" dirty="0"/>
          </a:p>
          <a:p>
            <a:endParaRPr lang="en-US" sz="1800" dirty="0" smtClean="0"/>
          </a:p>
          <a:p>
            <a:endParaRPr lang="en-US" sz="1800" dirty="0"/>
          </a:p>
          <a:p>
            <a:endParaRPr lang="en-US" sz="1800" dirty="0"/>
          </a:p>
          <a:p>
            <a:r>
              <a:rPr lang="en-US" sz="1800" dirty="0"/>
              <a:t> </a:t>
            </a:r>
            <a:endParaRPr lang="en-US" sz="1800" dirty="0" smtClean="0"/>
          </a:p>
          <a:p>
            <a:endParaRPr lang="en-US" sz="1800" dirty="0"/>
          </a:p>
          <a:p>
            <a:endParaRPr lang="en-US" sz="1800" dirty="0" smtClean="0"/>
          </a:p>
          <a:p>
            <a:endParaRPr lang="en-US" sz="1800" dirty="0"/>
          </a:p>
          <a:p>
            <a:endParaRPr lang="en-US" sz="1800" dirty="0"/>
          </a:p>
          <a:p>
            <a:endParaRPr lang="en-US" sz="1800" dirty="0"/>
          </a:p>
        </p:txBody>
      </p:sp>
    </p:spTree>
    <p:extLst>
      <p:ext uri="{BB962C8B-B14F-4D97-AF65-F5344CB8AC3E}">
        <p14:creationId xmlns:p14="http://schemas.microsoft.com/office/powerpoint/2010/main" val="400007304"/>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05000" y="2743200"/>
            <a:ext cx="6705600" cy="609600"/>
          </a:xfrm>
        </p:spPr>
        <p:txBody>
          <a:bodyPr>
            <a:normAutofit fontScale="55000" lnSpcReduction="20000"/>
          </a:bodyPr>
          <a:lstStyle/>
          <a:p>
            <a:r>
              <a:rPr lang="en-US" sz="8000" dirty="0" smtClean="0"/>
              <a:t>MONGODB SHARDING</a:t>
            </a:r>
            <a:endParaRPr lang="en-US" sz="8000" dirty="0"/>
          </a:p>
        </p:txBody>
      </p:sp>
    </p:spTree>
    <p:extLst>
      <p:ext uri="{BB962C8B-B14F-4D97-AF65-F5344CB8AC3E}">
        <p14:creationId xmlns:p14="http://schemas.microsoft.com/office/powerpoint/2010/main" val="1478119093"/>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30481"/>
            <a:ext cx="7772400" cy="655319"/>
          </a:xfrm>
        </p:spPr>
        <p:txBody>
          <a:bodyPr>
            <a:normAutofit fontScale="90000"/>
          </a:bodyPr>
          <a:lstStyle/>
          <a:p>
            <a:r>
              <a:rPr lang="en-US" u="sng" dirty="0" err="1" smtClean="0"/>
              <a:t>Sharding</a:t>
            </a:r>
            <a:endParaRPr lang="en-US" dirty="0"/>
          </a:p>
        </p:txBody>
      </p:sp>
      <p:sp>
        <p:nvSpPr>
          <p:cNvPr id="3" name="Subtitle 2"/>
          <p:cNvSpPr>
            <a:spLocks noGrp="1"/>
          </p:cNvSpPr>
          <p:nvPr>
            <p:ph type="subTitle" idx="1"/>
          </p:nvPr>
        </p:nvSpPr>
        <p:spPr>
          <a:xfrm>
            <a:off x="0" y="963168"/>
            <a:ext cx="9144000" cy="5867400"/>
          </a:xfrm>
        </p:spPr>
        <p:txBody>
          <a:bodyPr>
            <a:normAutofit/>
          </a:bodyPr>
          <a:lstStyle/>
          <a:p>
            <a:endParaRPr lang="en-US" sz="1800" b="1" dirty="0"/>
          </a:p>
          <a:p>
            <a:endParaRPr lang="en-US" sz="1800" dirty="0" smtClean="0"/>
          </a:p>
          <a:p>
            <a:endParaRPr lang="en-US" sz="1800" dirty="0"/>
          </a:p>
          <a:p>
            <a:endParaRPr lang="en-US" sz="1800" dirty="0"/>
          </a:p>
          <a:p>
            <a:r>
              <a:rPr lang="en-US" sz="1800" dirty="0"/>
              <a:t> </a:t>
            </a:r>
            <a:endParaRPr lang="en-US" sz="1800" dirty="0" smtClean="0"/>
          </a:p>
          <a:p>
            <a:endParaRPr lang="en-US" sz="1800" dirty="0"/>
          </a:p>
          <a:p>
            <a:endParaRPr lang="en-US" sz="1800" dirty="0" smtClean="0"/>
          </a:p>
          <a:p>
            <a:endParaRPr lang="en-US" sz="1800" dirty="0"/>
          </a:p>
          <a:p>
            <a:endParaRPr lang="en-US" sz="1800" dirty="0"/>
          </a:p>
          <a:p>
            <a:endParaRPr lang="en-US" sz="1800" dirty="0"/>
          </a:p>
        </p:txBody>
      </p:sp>
    </p:spTree>
    <p:extLst>
      <p:ext uri="{BB962C8B-B14F-4D97-AF65-F5344CB8AC3E}">
        <p14:creationId xmlns:p14="http://schemas.microsoft.com/office/powerpoint/2010/main" val="609049316"/>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05000" y="2743200"/>
            <a:ext cx="6705600" cy="609600"/>
          </a:xfrm>
        </p:spPr>
        <p:txBody>
          <a:bodyPr>
            <a:normAutofit fontScale="47500" lnSpcReduction="20000"/>
          </a:bodyPr>
          <a:lstStyle/>
          <a:p>
            <a:r>
              <a:rPr lang="en-US" sz="8000" dirty="0" smtClean="0"/>
              <a:t>MONGODB AGGREGATION</a:t>
            </a:r>
            <a:endParaRPr lang="en-US" sz="8000" dirty="0"/>
          </a:p>
        </p:txBody>
      </p:sp>
    </p:spTree>
    <p:extLst>
      <p:ext uri="{BB962C8B-B14F-4D97-AF65-F5344CB8AC3E}">
        <p14:creationId xmlns:p14="http://schemas.microsoft.com/office/powerpoint/2010/main" val="1478119093"/>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30481"/>
            <a:ext cx="7772400" cy="655319"/>
          </a:xfrm>
        </p:spPr>
        <p:txBody>
          <a:bodyPr>
            <a:normAutofit fontScale="90000"/>
          </a:bodyPr>
          <a:lstStyle/>
          <a:p>
            <a:r>
              <a:rPr lang="en-US" u="sng" dirty="0" smtClean="0"/>
              <a:t>Aggregation</a:t>
            </a:r>
            <a:endParaRPr lang="en-US" dirty="0"/>
          </a:p>
        </p:txBody>
      </p:sp>
      <p:sp>
        <p:nvSpPr>
          <p:cNvPr id="3" name="Subtitle 2"/>
          <p:cNvSpPr>
            <a:spLocks noGrp="1"/>
          </p:cNvSpPr>
          <p:nvPr>
            <p:ph type="subTitle" idx="1"/>
          </p:nvPr>
        </p:nvSpPr>
        <p:spPr>
          <a:xfrm>
            <a:off x="0" y="963168"/>
            <a:ext cx="9144000" cy="5867400"/>
          </a:xfrm>
        </p:spPr>
        <p:txBody>
          <a:bodyPr>
            <a:normAutofit fontScale="92500" lnSpcReduction="20000"/>
          </a:bodyPr>
          <a:lstStyle/>
          <a:p>
            <a:pPr algn="l"/>
            <a:r>
              <a:rPr lang="en-US" sz="1800" dirty="0" smtClean="0"/>
              <a:t>Aggregations </a:t>
            </a:r>
            <a:r>
              <a:rPr lang="en-US" sz="1800" dirty="0"/>
              <a:t>operations process data records and return computed results. Aggregation operations group values from multiple documents together, and can perform a variety of operations on the grouped data to return a single result. In SQL count(*) and with group by is an equivalent of </a:t>
            </a:r>
            <a:r>
              <a:rPr lang="en-US" sz="1800" dirty="0" err="1"/>
              <a:t>mongodb</a:t>
            </a:r>
            <a:r>
              <a:rPr lang="en-US" sz="1800" dirty="0"/>
              <a:t> </a:t>
            </a:r>
            <a:r>
              <a:rPr lang="en-US" sz="1800" dirty="0" smtClean="0"/>
              <a:t>aggregation</a:t>
            </a:r>
          </a:p>
          <a:p>
            <a:pPr algn="l"/>
            <a:r>
              <a:rPr lang="en-US" sz="1800" dirty="0"/>
              <a:t>$sum ,$avg ,$min, $max ,$push, $</a:t>
            </a:r>
            <a:r>
              <a:rPr lang="en-US" sz="1800" dirty="0" err="1"/>
              <a:t>addToSet</a:t>
            </a:r>
            <a:r>
              <a:rPr lang="en-US" sz="1800" dirty="0"/>
              <a:t> ,$first, $last  , $</a:t>
            </a:r>
            <a:r>
              <a:rPr lang="en-US" sz="1800" dirty="0" smtClean="0"/>
              <a:t>count</a:t>
            </a:r>
          </a:p>
          <a:p>
            <a:pPr algn="l"/>
            <a:endParaRPr lang="en-US" sz="1800" dirty="0"/>
          </a:p>
          <a:p>
            <a:pPr algn="l"/>
            <a:r>
              <a:rPr lang="en-US" sz="1800" dirty="0" err="1"/>
              <a:t>db.sales.aggregate</a:t>
            </a:r>
            <a:r>
              <a:rPr lang="en-US" sz="1800" dirty="0"/>
              <a:t>(</a:t>
            </a:r>
          </a:p>
          <a:p>
            <a:pPr algn="l"/>
            <a:r>
              <a:rPr lang="en-US" sz="1800" dirty="0"/>
              <a:t>   [</a:t>
            </a:r>
          </a:p>
          <a:p>
            <a:pPr algn="l"/>
            <a:r>
              <a:rPr lang="en-US" sz="1800" dirty="0"/>
              <a:t>      {</a:t>
            </a:r>
          </a:p>
          <a:p>
            <a:pPr algn="l"/>
            <a:r>
              <a:rPr lang="en-US" sz="1800" dirty="0"/>
              <a:t>        $group : {</a:t>
            </a:r>
          </a:p>
          <a:p>
            <a:pPr algn="l"/>
            <a:r>
              <a:rPr lang="en-US" sz="1800" dirty="0"/>
              <a:t>           _id : { month: { $month: "$date" }, day: { $</a:t>
            </a:r>
            <a:r>
              <a:rPr lang="en-US" sz="1800" dirty="0" err="1"/>
              <a:t>dayOfMonth</a:t>
            </a:r>
            <a:r>
              <a:rPr lang="en-US" sz="1800" dirty="0"/>
              <a:t>: "$date" }, year: { $year: "$date" } },</a:t>
            </a:r>
          </a:p>
          <a:p>
            <a:pPr algn="l"/>
            <a:r>
              <a:rPr lang="en-US" sz="1800" dirty="0"/>
              <a:t>           </a:t>
            </a:r>
            <a:r>
              <a:rPr lang="en-US" sz="1800" dirty="0" err="1"/>
              <a:t>totalPrice</a:t>
            </a:r>
            <a:r>
              <a:rPr lang="en-US" sz="1800" dirty="0"/>
              <a:t>: { $sum: { $multiply: [ "$price", "$quantity" ] } },</a:t>
            </a:r>
          </a:p>
          <a:p>
            <a:pPr algn="l"/>
            <a:r>
              <a:rPr lang="en-US" sz="1800" dirty="0"/>
              <a:t>           </a:t>
            </a:r>
            <a:r>
              <a:rPr lang="en-US" sz="1800" dirty="0" err="1"/>
              <a:t>averageQuantity</a:t>
            </a:r>
            <a:r>
              <a:rPr lang="en-US" sz="1800" dirty="0"/>
              <a:t>: { $avg: "$quantity" },</a:t>
            </a:r>
          </a:p>
          <a:p>
            <a:pPr algn="l"/>
            <a:r>
              <a:rPr lang="en-US" sz="1800" dirty="0"/>
              <a:t>           count: { $sum: 1 }</a:t>
            </a:r>
          </a:p>
          <a:p>
            <a:pPr algn="l"/>
            <a:r>
              <a:rPr lang="en-US" sz="1800" dirty="0"/>
              <a:t>        }</a:t>
            </a:r>
          </a:p>
          <a:p>
            <a:pPr algn="l"/>
            <a:r>
              <a:rPr lang="en-US" sz="1800" dirty="0"/>
              <a:t>      }</a:t>
            </a:r>
          </a:p>
          <a:p>
            <a:pPr algn="l"/>
            <a:r>
              <a:rPr lang="en-US" sz="1800" dirty="0"/>
              <a:t>   ]</a:t>
            </a:r>
          </a:p>
          <a:p>
            <a:pPr algn="l"/>
            <a:r>
              <a:rPr lang="en-US" sz="1800" dirty="0"/>
              <a:t>)</a:t>
            </a:r>
            <a:endParaRPr lang="en-US" sz="1800" dirty="0" smtClean="0"/>
          </a:p>
          <a:p>
            <a:endParaRPr lang="en-US" sz="1800" dirty="0"/>
          </a:p>
          <a:p>
            <a:r>
              <a:rPr lang="en-US" sz="1800" dirty="0" smtClean="0"/>
              <a:t> </a:t>
            </a:r>
          </a:p>
          <a:p>
            <a:endParaRPr lang="en-US" sz="1800" dirty="0"/>
          </a:p>
          <a:p>
            <a:endParaRPr lang="en-US" sz="1800" dirty="0" smtClean="0"/>
          </a:p>
          <a:p>
            <a:endParaRPr lang="en-US" sz="1800" dirty="0"/>
          </a:p>
          <a:p>
            <a:endParaRPr lang="en-US" sz="1800" dirty="0"/>
          </a:p>
          <a:p>
            <a:endParaRPr lang="en-US" sz="1800" dirty="0"/>
          </a:p>
        </p:txBody>
      </p:sp>
    </p:spTree>
    <p:extLst>
      <p:ext uri="{BB962C8B-B14F-4D97-AF65-F5344CB8AC3E}">
        <p14:creationId xmlns:p14="http://schemas.microsoft.com/office/powerpoint/2010/main" val="3627616284"/>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30481"/>
            <a:ext cx="7772400" cy="655319"/>
          </a:xfrm>
        </p:spPr>
        <p:txBody>
          <a:bodyPr>
            <a:normAutofit fontScale="90000"/>
          </a:bodyPr>
          <a:lstStyle/>
          <a:p>
            <a:r>
              <a:rPr lang="en-US" u="sng" dirty="0" smtClean="0"/>
              <a:t>Logical</a:t>
            </a:r>
            <a:endParaRPr lang="en-US" dirty="0"/>
          </a:p>
        </p:txBody>
      </p:sp>
      <p:sp>
        <p:nvSpPr>
          <p:cNvPr id="3" name="Subtitle 2"/>
          <p:cNvSpPr>
            <a:spLocks noGrp="1"/>
          </p:cNvSpPr>
          <p:nvPr>
            <p:ph type="subTitle" idx="1"/>
          </p:nvPr>
        </p:nvSpPr>
        <p:spPr>
          <a:xfrm>
            <a:off x="0" y="963168"/>
            <a:ext cx="9144000" cy="5867400"/>
          </a:xfrm>
        </p:spPr>
        <p:txBody>
          <a:bodyPr>
            <a:normAutofit/>
          </a:bodyPr>
          <a:lstStyle/>
          <a:p>
            <a:endParaRPr lang="en-US" sz="1800" b="1" dirty="0"/>
          </a:p>
          <a:p>
            <a:pPr algn="l"/>
            <a:r>
              <a:rPr lang="en-US" sz="1800" dirty="0" smtClean="0"/>
              <a:t>$and ,$or , $not , $nor</a:t>
            </a:r>
          </a:p>
          <a:p>
            <a:pPr algn="l"/>
            <a:endParaRPr lang="en-US" sz="1800" dirty="0" smtClean="0"/>
          </a:p>
          <a:p>
            <a:r>
              <a:rPr lang="en-US" sz="1800" dirty="0" err="1"/>
              <a:t>db.COLLECTION_NAME.find</a:t>
            </a:r>
            <a:r>
              <a:rPr lang="en-US" sz="1800" dirty="0"/>
              <a:t>( { </a:t>
            </a:r>
            <a:r>
              <a:rPr lang="en-US" sz="1800" dirty="0" err="1"/>
              <a:t>qty</a:t>
            </a:r>
            <a:r>
              <a:rPr lang="en-US" sz="1800" dirty="0"/>
              <a:t>: { $</a:t>
            </a:r>
            <a:r>
              <a:rPr lang="en-US" sz="1800" dirty="0" err="1"/>
              <a:t>gt</a:t>
            </a:r>
            <a:r>
              <a:rPr lang="en-US" sz="1800" dirty="0"/>
              <a:t>/</a:t>
            </a:r>
            <a:r>
              <a:rPr lang="en-US" sz="1800" dirty="0" err="1"/>
              <a:t>gte</a:t>
            </a:r>
            <a:r>
              <a:rPr lang="en-US" sz="1800" dirty="0"/>
              <a:t>/</a:t>
            </a:r>
            <a:r>
              <a:rPr lang="en-US" sz="1800" dirty="0" err="1"/>
              <a:t>lt</a:t>
            </a:r>
            <a:r>
              <a:rPr lang="en-US" sz="1800" dirty="0"/>
              <a:t>/</a:t>
            </a:r>
            <a:r>
              <a:rPr lang="en-US" sz="1800" dirty="0" err="1"/>
              <a:t>lte</a:t>
            </a:r>
            <a:r>
              <a:rPr lang="en-US" sz="1800" dirty="0"/>
              <a:t>/ne: 20 } } )</a:t>
            </a:r>
          </a:p>
          <a:p>
            <a:r>
              <a:rPr lang="en-US" sz="1800" dirty="0" err="1"/>
              <a:t>db.COLLECTION_NAME.find</a:t>
            </a:r>
            <a:r>
              <a:rPr lang="en-US" sz="1800" dirty="0"/>
              <a:t>( { </a:t>
            </a:r>
            <a:r>
              <a:rPr lang="en-US" sz="1800" dirty="0" err="1"/>
              <a:t>qty</a:t>
            </a:r>
            <a:r>
              <a:rPr lang="en-US" sz="1800" dirty="0"/>
              <a:t>: { $in: [ 5, 15 ] } } </a:t>
            </a:r>
            <a:r>
              <a:rPr lang="en-US" sz="1800" dirty="0" smtClean="0"/>
              <a:t>)</a:t>
            </a:r>
            <a:endParaRPr lang="en-US" sz="1800" dirty="0"/>
          </a:p>
          <a:p>
            <a:endParaRPr lang="en-US" sz="1800" dirty="0"/>
          </a:p>
          <a:p>
            <a:r>
              <a:rPr lang="en-US" sz="1800" dirty="0"/>
              <a:t> </a:t>
            </a:r>
            <a:endParaRPr lang="en-US" sz="1800" dirty="0" smtClean="0"/>
          </a:p>
          <a:p>
            <a:endParaRPr lang="en-US" sz="1800" dirty="0"/>
          </a:p>
          <a:p>
            <a:endParaRPr lang="en-US" sz="1800" dirty="0" smtClean="0"/>
          </a:p>
          <a:p>
            <a:endParaRPr lang="en-US" sz="1800" dirty="0"/>
          </a:p>
          <a:p>
            <a:endParaRPr lang="en-US" sz="1800" dirty="0"/>
          </a:p>
          <a:p>
            <a:endParaRPr lang="en-US" sz="1800" dirty="0"/>
          </a:p>
        </p:txBody>
      </p:sp>
    </p:spTree>
    <p:extLst>
      <p:ext uri="{BB962C8B-B14F-4D97-AF65-F5344CB8AC3E}">
        <p14:creationId xmlns:p14="http://schemas.microsoft.com/office/powerpoint/2010/main" val="880898407"/>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05000" y="2743200"/>
            <a:ext cx="6705600" cy="609600"/>
          </a:xfrm>
        </p:spPr>
        <p:txBody>
          <a:bodyPr>
            <a:normAutofit fontScale="47500" lnSpcReduction="20000"/>
          </a:bodyPr>
          <a:lstStyle/>
          <a:p>
            <a:r>
              <a:rPr lang="en-US" sz="8000" dirty="0" smtClean="0"/>
              <a:t>MONGODB PIPELINE STAGES</a:t>
            </a:r>
            <a:endParaRPr lang="en-US" sz="8000" dirty="0"/>
          </a:p>
        </p:txBody>
      </p:sp>
    </p:spTree>
    <p:extLst>
      <p:ext uri="{BB962C8B-B14F-4D97-AF65-F5344CB8AC3E}">
        <p14:creationId xmlns:p14="http://schemas.microsoft.com/office/powerpoint/2010/main" val="14781190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057400" y="1676400"/>
            <a:ext cx="5257800" cy="685800"/>
          </a:xfrm>
        </p:spPr>
        <p:txBody>
          <a:bodyPr>
            <a:normAutofit fontScale="55000" lnSpcReduction="20000"/>
          </a:bodyPr>
          <a:lstStyle/>
          <a:p>
            <a:r>
              <a:rPr lang="en-US" sz="8000" dirty="0" smtClean="0"/>
              <a:t>MYSQL COMMENTS</a:t>
            </a:r>
            <a:endParaRPr lang="en-US" sz="8000" dirty="0"/>
          </a:p>
        </p:txBody>
      </p:sp>
    </p:spTree>
    <p:extLst>
      <p:ext uri="{BB962C8B-B14F-4D97-AF65-F5344CB8AC3E}">
        <p14:creationId xmlns:p14="http://schemas.microsoft.com/office/powerpoint/2010/main" val="100973021"/>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30481"/>
            <a:ext cx="7772400" cy="655319"/>
          </a:xfrm>
        </p:spPr>
        <p:txBody>
          <a:bodyPr>
            <a:normAutofit fontScale="90000"/>
          </a:bodyPr>
          <a:lstStyle/>
          <a:p>
            <a:r>
              <a:rPr lang="en-US" u="sng" dirty="0" smtClean="0"/>
              <a:t>Pipeline Stages</a:t>
            </a:r>
            <a:endParaRPr lang="en-US" dirty="0"/>
          </a:p>
        </p:txBody>
      </p:sp>
      <p:sp>
        <p:nvSpPr>
          <p:cNvPr id="3" name="Subtitle 2"/>
          <p:cNvSpPr>
            <a:spLocks noGrp="1"/>
          </p:cNvSpPr>
          <p:nvPr>
            <p:ph type="subTitle" idx="1"/>
          </p:nvPr>
        </p:nvSpPr>
        <p:spPr>
          <a:xfrm>
            <a:off x="0" y="963168"/>
            <a:ext cx="9144000" cy="5867400"/>
          </a:xfrm>
        </p:spPr>
        <p:txBody>
          <a:bodyPr>
            <a:normAutofit/>
          </a:bodyPr>
          <a:lstStyle/>
          <a:p>
            <a:endParaRPr lang="en-US" sz="1800" b="1" dirty="0"/>
          </a:p>
          <a:p>
            <a:pPr algn="l"/>
            <a:r>
              <a:rPr lang="en-US" sz="1800" dirty="0" smtClean="0"/>
              <a:t>$project ,$match , $group , $sort , $skip , $limit , $unwind</a:t>
            </a:r>
          </a:p>
          <a:p>
            <a:pPr algn="l"/>
            <a:endParaRPr lang="en-US" sz="1800" dirty="0"/>
          </a:p>
          <a:p>
            <a:r>
              <a:rPr lang="en-US" sz="1800" dirty="0" err="1"/>
              <a:t>db.COLLECTION_NAME.find</a:t>
            </a:r>
            <a:r>
              <a:rPr lang="en-US" sz="1800" dirty="0"/>
              <a:t>().limit(NUMBER)</a:t>
            </a:r>
          </a:p>
          <a:p>
            <a:r>
              <a:rPr lang="en-US" sz="1800" dirty="0" err="1"/>
              <a:t>db.COLLECTION_NAME.find</a:t>
            </a:r>
            <a:r>
              <a:rPr lang="en-US" sz="1800" dirty="0"/>
              <a:t>().limit(NUMBER).skip(NUMBER)</a:t>
            </a:r>
          </a:p>
          <a:p>
            <a:r>
              <a:rPr lang="en-US" sz="1800" dirty="0" err="1"/>
              <a:t>db.COLLECTION_NAME.find</a:t>
            </a:r>
            <a:r>
              <a:rPr lang="en-US" sz="1800" dirty="0"/>
              <a:t>().sort({KEY:1</a:t>
            </a:r>
            <a:r>
              <a:rPr lang="en-US" sz="1800" dirty="0" smtClean="0"/>
              <a:t>})</a:t>
            </a:r>
          </a:p>
          <a:p>
            <a:endParaRPr lang="en-US" sz="1800" dirty="0"/>
          </a:p>
          <a:p>
            <a:endParaRPr lang="en-US" sz="1800" dirty="0" smtClean="0"/>
          </a:p>
          <a:p>
            <a:endParaRPr lang="en-US" sz="1800" dirty="0"/>
          </a:p>
          <a:p>
            <a:r>
              <a:rPr lang="en-US" sz="1800" b="1" u="sng" dirty="0"/>
              <a:t>Note: </a:t>
            </a:r>
            <a:r>
              <a:rPr lang="en-US" sz="1800" dirty="0"/>
              <a:t>By default sort() method displays the documents in ascending order. If you don't specify the sorting preference, it will display documents in ascending order.</a:t>
            </a:r>
          </a:p>
          <a:p>
            <a:endParaRPr lang="en-US" sz="1800" dirty="0"/>
          </a:p>
          <a:p>
            <a:pPr algn="l"/>
            <a:endParaRPr lang="en-US" sz="1800" dirty="0" smtClean="0"/>
          </a:p>
          <a:p>
            <a:endParaRPr lang="en-US" sz="1800" dirty="0"/>
          </a:p>
          <a:p>
            <a:endParaRPr lang="en-US" sz="1800" dirty="0"/>
          </a:p>
          <a:p>
            <a:r>
              <a:rPr lang="en-US" sz="1800" dirty="0"/>
              <a:t> </a:t>
            </a:r>
            <a:endParaRPr lang="en-US" sz="1800" dirty="0" smtClean="0"/>
          </a:p>
          <a:p>
            <a:endParaRPr lang="en-US" sz="1800" dirty="0"/>
          </a:p>
          <a:p>
            <a:endParaRPr lang="en-US" sz="1800" dirty="0" smtClean="0"/>
          </a:p>
          <a:p>
            <a:endParaRPr lang="en-US" sz="1800" dirty="0"/>
          </a:p>
          <a:p>
            <a:endParaRPr lang="en-US" sz="1800" dirty="0"/>
          </a:p>
          <a:p>
            <a:endParaRPr lang="en-US" sz="1800" dirty="0"/>
          </a:p>
        </p:txBody>
      </p:sp>
    </p:spTree>
    <p:extLst>
      <p:ext uri="{BB962C8B-B14F-4D97-AF65-F5344CB8AC3E}">
        <p14:creationId xmlns:p14="http://schemas.microsoft.com/office/powerpoint/2010/main" val="2847023047"/>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 y="0"/>
            <a:ext cx="2819426" cy="369332"/>
          </a:xfrm>
          <a:prstGeom prst="rect">
            <a:avLst/>
          </a:prstGeom>
        </p:spPr>
        <p:txBody>
          <a:bodyPr wrap="none">
            <a:spAutoFit/>
          </a:bodyPr>
          <a:lstStyle/>
          <a:p>
            <a:r>
              <a:rPr lang="en-US" dirty="0" smtClean="0"/>
              <a:t>$multiply,$</a:t>
            </a:r>
            <a:r>
              <a:rPr lang="en-US" dirty="0" err="1" smtClean="0"/>
              <a:t>elemMatch</a:t>
            </a:r>
            <a:r>
              <a:rPr lang="en-US" dirty="0" smtClean="0"/>
              <a:t>,$</a:t>
            </a:r>
            <a:r>
              <a:rPr lang="en-US" dirty="0" err="1" smtClean="0"/>
              <a:t>nin</a:t>
            </a:r>
            <a:r>
              <a:rPr lang="en-US" dirty="0" smtClean="0"/>
              <a:t> </a:t>
            </a:r>
            <a:endParaRPr lang="en-US" dirty="0"/>
          </a:p>
        </p:txBody>
      </p:sp>
      <p:sp>
        <p:nvSpPr>
          <p:cNvPr id="2" name="Rectangle 1"/>
          <p:cNvSpPr/>
          <p:nvPr/>
        </p:nvSpPr>
        <p:spPr>
          <a:xfrm>
            <a:off x="152400" y="1371600"/>
            <a:ext cx="4184031" cy="369332"/>
          </a:xfrm>
          <a:prstGeom prst="rect">
            <a:avLst/>
          </a:prstGeom>
        </p:spPr>
        <p:txBody>
          <a:bodyPr wrap="none">
            <a:spAutoFit/>
          </a:bodyPr>
          <a:lstStyle/>
          <a:p>
            <a:r>
              <a:rPr lang="en-US" dirty="0" err="1"/>
              <a:t>db.inventory.find</a:t>
            </a:r>
            <a:r>
              <a:rPr lang="en-US" dirty="0"/>
              <a:t>( { </a:t>
            </a:r>
            <a:r>
              <a:rPr lang="en-US" dirty="0" err="1"/>
              <a:t>qty</a:t>
            </a:r>
            <a:r>
              <a:rPr lang="en-US" dirty="0"/>
              <a:t>: { $</a:t>
            </a:r>
            <a:r>
              <a:rPr lang="en-US" dirty="0" err="1"/>
              <a:t>nin</a:t>
            </a:r>
            <a:r>
              <a:rPr lang="en-US" dirty="0"/>
              <a:t>: [ 5, 15 ] } } )</a:t>
            </a:r>
          </a:p>
        </p:txBody>
      </p:sp>
    </p:spTree>
    <p:extLst>
      <p:ext uri="{BB962C8B-B14F-4D97-AF65-F5344CB8AC3E}">
        <p14:creationId xmlns:p14="http://schemas.microsoft.com/office/powerpoint/2010/main" val="4118384441"/>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657600" y="25646"/>
            <a:ext cx="812658" cy="369332"/>
          </a:xfrm>
          <a:prstGeom prst="rect">
            <a:avLst/>
          </a:prstGeom>
        </p:spPr>
        <p:txBody>
          <a:bodyPr wrap="none">
            <a:spAutoFit/>
          </a:bodyPr>
          <a:lstStyle/>
          <a:p>
            <a:r>
              <a:rPr lang="en-US" dirty="0"/>
              <a:t>$regex</a:t>
            </a:r>
          </a:p>
        </p:txBody>
      </p:sp>
      <p:sp>
        <p:nvSpPr>
          <p:cNvPr id="5" name="Rectangle 4"/>
          <p:cNvSpPr/>
          <p:nvPr/>
        </p:nvSpPr>
        <p:spPr>
          <a:xfrm>
            <a:off x="381000" y="762000"/>
            <a:ext cx="2033698" cy="369332"/>
          </a:xfrm>
          <a:prstGeom prst="rect">
            <a:avLst/>
          </a:prstGeom>
        </p:spPr>
        <p:txBody>
          <a:bodyPr wrap="none">
            <a:spAutoFit/>
          </a:bodyPr>
          <a:lstStyle/>
          <a:p>
            <a:r>
              <a:rPr lang="en-US" dirty="0"/>
              <a:t>{"name": /.*Reg.*/}</a:t>
            </a:r>
          </a:p>
        </p:txBody>
      </p:sp>
      <p:sp>
        <p:nvSpPr>
          <p:cNvPr id="6" name="Rectangle 5"/>
          <p:cNvSpPr/>
          <p:nvPr/>
        </p:nvSpPr>
        <p:spPr>
          <a:xfrm>
            <a:off x="533400" y="1371600"/>
            <a:ext cx="1571905" cy="369332"/>
          </a:xfrm>
          <a:prstGeom prst="rect">
            <a:avLst/>
          </a:prstGeom>
        </p:spPr>
        <p:txBody>
          <a:bodyPr wrap="none">
            <a:spAutoFit/>
          </a:bodyPr>
          <a:lstStyle/>
          <a:p>
            <a:r>
              <a:rPr lang="en-US" dirty="0"/>
              <a:t>{name: /</a:t>
            </a:r>
            <a:r>
              <a:rPr lang="en-US" dirty="0" err="1"/>
              <a:t>ces</a:t>
            </a:r>
            <a:r>
              <a:rPr lang="en-US" dirty="0"/>
              <a:t>$/}</a:t>
            </a:r>
          </a:p>
        </p:txBody>
      </p:sp>
      <p:sp>
        <p:nvSpPr>
          <p:cNvPr id="7" name="Rectangle 6"/>
          <p:cNvSpPr/>
          <p:nvPr/>
        </p:nvSpPr>
        <p:spPr>
          <a:xfrm>
            <a:off x="396240" y="2209800"/>
            <a:ext cx="1582484" cy="369332"/>
          </a:xfrm>
          <a:prstGeom prst="rect">
            <a:avLst/>
          </a:prstGeom>
        </p:spPr>
        <p:txBody>
          <a:bodyPr wrap="none">
            <a:spAutoFit/>
          </a:bodyPr>
          <a:lstStyle/>
          <a:p>
            <a:r>
              <a:rPr lang="en-US" dirty="0"/>
              <a:t>{name: /^</a:t>
            </a:r>
            <a:r>
              <a:rPr lang="en-US" dirty="0" err="1"/>
              <a:t>Wil</a:t>
            </a:r>
            <a:r>
              <a:rPr lang="en-US" dirty="0"/>
              <a:t>/}</a:t>
            </a:r>
          </a:p>
        </p:txBody>
      </p:sp>
      <p:sp>
        <p:nvSpPr>
          <p:cNvPr id="8" name="Rectangle 7"/>
          <p:cNvSpPr/>
          <p:nvPr/>
        </p:nvSpPr>
        <p:spPr>
          <a:xfrm>
            <a:off x="3205168" y="2209800"/>
            <a:ext cx="2530180" cy="369332"/>
          </a:xfrm>
          <a:prstGeom prst="rect">
            <a:avLst/>
          </a:prstGeom>
        </p:spPr>
        <p:txBody>
          <a:bodyPr wrap="none">
            <a:spAutoFit/>
          </a:bodyPr>
          <a:lstStyle/>
          <a:p>
            <a:r>
              <a:rPr lang="en-US" dirty="0"/>
              <a:t> '</a:t>
            </a:r>
            <a:r>
              <a:rPr lang="en-US" dirty="0" err="1"/>
              <a:t>Wil</a:t>
            </a:r>
            <a:r>
              <a:rPr lang="en-US" dirty="0"/>
              <a:t>' as first three letters</a:t>
            </a:r>
          </a:p>
        </p:txBody>
      </p:sp>
      <p:sp>
        <p:nvSpPr>
          <p:cNvPr id="9" name="Rectangle 8"/>
          <p:cNvSpPr/>
          <p:nvPr/>
        </p:nvSpPr>
        <p:spPr>
          <a:xfrm>
            <a:off x="3429000" y="1386840"/>
            <a:ext cx="2486065" cy="369332"/>
          </a:xfrm>
          <a:prstGeom prst="rect">
            <a:avLst/>
          </a:prstGeom>
        </p:spPr>
        <p:txBody>
          <a:bodyPr wrap="none">
            <a:spAutoFit/>
          </a:bodyPr>
          <a:lstStyle/>
          <a:p>
            <a:r>
              <a:rPr lang="en-US" dirty="0"/>
              <a:t> '</a:t>
            </a:r>
            <a:r>
              <a:rPr lang="en-US" dirty="0" err="1"/>
              <a:t>ces</a:t>
            </a:r>
            <a:r>
              <a:rPr lang="en-US" dirty="0"/>
              <a:t>' as last three letters</a:t>
            </a:r>
          </a:p>
        </p:txBody>
      </p:sp>
      <p:sp>
        <p:nvSpPr>
          <p:cNvPr id="10" name="Rectangle 9"/>
          <p:cNvSpPr/>
          <p:nvPr/>
        </p:nvSpPr>
        <p:spPr>
          <a:xfrm>
            <a:off x="3205168" y="805934"/>
            <a:ext cx="4448910" cy="369332"/>
          </a:xfrm>
          <a:prstGeom prst="rect">
            <a:avLst/>
          </a:prstGeom>
        </p:spPr>
        <p:txBody>
          <a:bodyPr wrap="none">
            <a:spAutoFit/>
          </a:bodyPr>
          <a:lstStyle/>
          <a:p>
            <a:r>
              <a:rPr lang="en-US" dirty="0"/>
              <a:t> '</a:t>
            </a:r>
            <a:r>
              <a:rPr lang="en-US" dirty="0" err="1"/>
              <a:t>Reg</a:t>
            </a:r>
            <a:r>
              <a:rPr lang="en-US" dirty="0"/>
              <a:t>' as three letters somewhere in its name.</a:t>
            </a:r>
          </a:p>
        </p:txBody>
      </p:sp>
    </p:spTree>
    <p:extLst>
      <p:ext uri="{BB962C8B-B14F-4D97-AF65-F5344CB8AC3E}">
        <p14:creationId xmlns:p14="http://schemas.microsoft.com/office/powerpoint/2010/main" val="795052784"/>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a:bodyPr>
          <a:lstStyle/>
          <a:p>
            <a:pPr marL="0" indent="0">
              <a:buNone/>
            </a:pPr>
            <a:r>
              <a:rPr lang="en-US" sz="1800" b="1" u="sng" dirty="0" smtClean="0"/>
              <a:t>Commands:</a:t>
            </a:r>
            <a:endParaRPr lang="en-US" sz="1800" b="1" u="sng" dirty="0"/>
          </a:p>
          <a:p>
            <a:pPr marL="0" indent="0">
              <a:buNone/>
            </a:pPr>
            <a:r>
              <a:rPr lang="en-US" sz="1800" dirty="0" smtClean="0"/>
              <a:t>       &gt;</a:t>
            </a:r>
            <a:r>
              <a:rPr lang="en-US" sz="1800" dirty="0" err="1" smtClean="0"/>
              <a:t>mongotop</a:t>
            </a:r>
            <a:endParaRPr lang="en-US" sz="1800" dirty="0" smtClean="0"/>
          </a:p>
          <a:p>
            <a:pPr marL="0" indent="0">
              <a:buNone/>
            </a:pPr>
            <a:r>
              <a:rPr lang="en-US" sz="1800" dirty="0"/>
              <a:t> </a:t>
            </a:r>
            <a:r>
              <a:rPr lang="en-US" sz="1800" dirty="0" smtClean="0"/>
              <a:t>      &gt;</a:t>
            </a:r>
            <a:r>
              <a:rPr lang="en-US" sz="1800" dirty="0" err="1" smtClean="0"/>
              <a:t>mongostat</a:t>
            </a:r>
            <a:r>
              <a:rPr lang="en-US" sz="1800" dirty="0" smtClean="0"/>
              <a:t>  </a:t>
            </a:r>
          </a:p>
          <a:p>
            <a:pPr marL="0" indent="0">
              <a:buNone/>
            </a:pPr>
            <a:r>
              <a:rPr lang="en-US" sz="1800" dirty="0" smtClean="0"/>
              <a:t>       &gt;</a:t>
            </a:r>
            <a:r>
              <a:rPr lang="en-US" sz="1800" dirty="0" err="1" smtClean="0"/>
              <a:t>mongodump</a:t>
            </a:r>
            <a:r>
              <a:rPr lang="en-US" sz="1800" dirty="0" smtClean="0"/>
              <a:t> </a:t>
            </a:r>
          </a:p>
          <a:p>
            <a:pPr marL="0" indent="0">
              <a:buNone/>
            </a:pPr>
            <a:r>
              <a:rPr lang="en-US" sz="1800" dirty="0" smtClean="0"/>
              <a:t>       &gt;</a:t>
            </a:r>
            <a:r>
              <a:rPr lang="en-US" sz="1800" dirty="0" err="1" smtClean="0"/>
              <a:t>mongorestore</a:t>
            </a:r>
            <a:endParaRPr lang="en-US" sz="1800" dirty="0" smtClean="0"/>
          </a:p>
          <a:p>
            <a:pPr marL="0" indent="0">
              <a:buNone/>
            </a:pPr>
            <a:endParaRPr lang="en-US" sz="1800" dirty="0" smtClean="0"/>
          </a:p>
          <a:p>
            <a:pPr marL="0" indent="0">
              <a:buNone/>
            </a:pPr>
            <a:r>
              <a:rPr lang="en-US" sz="1800" dirty="0"/>
              <a:t>m</a:t>
            </a:r>
            <a:r>
              <a:rPr lang="en-US" sz="1800" dirty="0" smtClean="0"/>
              <a:t>ongo</a:t>
            </a:r>
          </a:p>
          <a:p>
            <a:pPr marL="0" indent="0">
              <a:buNone/>
            </a:pPr>
            <a:r>
              <a:rPr lang="en-US" sz="1800" dirty="0"/>
              <a:t>mongo --port </a:t>
            </a:r>
            <a:r>
              <a:rPr lang="en-US" sz="1800" dirty="0" smtClean="0"/>
              <a:t>28015</a:t>
            </a:r>
          </a:p>
          <a:p>
            <a:pPr marL="0" indent="0">
              <a:buNone/>
            </a:pPr>
            <a:r>
              <a:rPr lang="en-US" sz="1800" dirty="0"/>
              <a:t>mongo "</a:t>
            </a:r>
            <a:r>
              <a:rPr lang="en-US" sz="1800" dirty="0" err="1"/>
              <a:t>mongodb</a:t>
            </a:r>
            <a:r>
              <a:rPr lang="en-US" sz="1800" dirty="0"/>
              <a:t>://</a:t>
            </a:r>
            <a:r>
              <a:rPr lang="en-US" sz="1800" dirty="0" smtClean="0"/>
              <a:t>mongodb0.example.com:28015“</a:t>
            </a:r>
          </a:p>
          <a:p>
            <a:pPr marL="0" indent="0">
              <a:buNone/>
            </a:pPr>
            <a:endParaRPr lang="en-US" sz="1800" dirty="0"/>
          </a:p>
          <a:p>
            <a:pPr marL="0" indent="0">
              <a:buNone/>
            </a:pPr>
            <a:endParaRPr lang="en-US" sz="1800" dirty="0" smtClean="0"/>
          </a:p>
          <a:p>
            <a:endParaRPr lang="en-US" sz="1800" dirty="0" smtClean="0"/>
          </a:p>
          <a:p>
            <a:endParaRPr lang="en-US" sz="1800" dirty="0" smtClean="0"/>
          </a:p>
          <a:p>
            <a:r>
              <a:rPr lang="en-US" sz="1800" dirty="0" smtClean="0"/>
              <a:t>Interview Questions:</a:t>
            </a:r>
          </a:p>
          <a:p>
            <a:endParaRPr lang="en-US" sz="1800" dirty="0" smtClean="0"/>
          </a:p>
          <a:p>
            <a:endParaRPr lang="en-US" sz="1800" dirty="0"/>
          </a:p>
        </p:txBody>
      </p:sp>
      <p:sp>
        <p:nvSpPr>
          <p:cNvPr id="2" name="Rectangle 1"/>
          <p:cNvSpPr/>
          <p:nvPr/>
        </p:nvSpPr>
        <p:spPr>
          <a:xfrm>
            <a:off x="76200" y="3475167"/>
            <a:ext cx="9067800" cy="369332"/>
          </a:xfrm>
          <a:prstGeom prst="rect">
            <a:avLst/>
          </a:prstGeom>
        </p:spPr>
        <p:txBody>
          <a:bodyPr wrap="square">
            <a:spAutoFit/>
          </a:bodyPr>
          <a:lstStyle/>
          <a:p>
            <a:r>
              <a:rPr lang="en-US" dirty="0" smtClean="0">
                <a:hlinkClick r:id="rId2"/>
              </a:rPr>
              <a:t> https</a:t>
            </a:r>
            <a:r>
              <a:rPr lang="en-US" dirty="0">
                <a:hlinkClick r:id="rId2"/>
              </a:rPr>
              <a:t>://github.com/MaximAbramchuck/awesome-interview-questions</a:t>
            </a:r>
            <a:endParaRPr lang="en-US" dirty="0"/>
          </a:p>
        </p:txBody>
      </p:sp>
      <p:sp>
        <p:nvSpPr>
          <p:cNvPr id="5" name="Rectangle 4"/>
          <p:cNvSpPr/>
          <p:nvPr/>
        </p:nvSpPr>
        <p:spPr>
          <a:xfrm>
            <a:off x="0" y="3886200"/>
            <a:ext cx="9144000" cy="369332"/>
          </a:xfrm>
          <a:prstGeom prst="rect">
            <a:avLst/>
          </a:prstGeom>
        </p:spPr>
        <p:txBody>
          <a:bodyPr wrap="square">
            <a:spAutoFit/>
          </a:bodyPr>
          <a:lstStyle/>
          <a:p>
            <a:pPr lvl="0" fontAlgn="base">
              <a:spcBef>
                <a:spcPct val="0"/>
              </a:spcBef>
              <a:spcAft>
                <a:spcPct val="0"/>
              </a:spcAft>
            </a:pPr>
            <a:r>
              <a:rPr lang="en-US" dirty="0" err="1">
                <a:solidFill>
                  <a:srgbClr val="303336"/>
                </a:solidFill>
                <a:latin typeface="inherit"/>
                <a:cs typeface="Consolas" pitchFamily="49" charset="0"/>
              </a:rPr>
              <a:t>mongoimport</a:t>
            </a:r>
            <a:r>
              <a:rPr lang="en-US" dirty="0">
                <a:solidFill>
                  <a:srgbClr val="303336"/>
                </a:solidFill>
                <a:latin typeface="inherit"/>
                <a:cs typeface="Consolas" pitchFamily="49" charset="0"/>
              </a:rPr>
              <a:t> --</a:t>
            </a:r>
            <a:r>
              <a:rPr lang="en-US" dirty="0" err="1">
                <a:solidFill>
                  <a:srgbClr val="303336"/>
                </a:solidFill>
                <a:latin typeface="inherit"/>
                <a:cs typeface="Consolas" pitchFamily="49" charset="0"/>
              </a:rPr>
              <a:t>db</a:t>
            </a:r>
            <a:r>
              <a:rPr lang="en-US" dirty="0">
                <a:solidFill>
                  <a:srgbClr val="303336"/>
                </a:solidFill>
                <a:latin typeface="inherit"/>
                <a:cs typeface="Consolas" pitchFamily="49" charset="0"/>
              </a:rPr>
              <a:t> </a:t>
            </a:r>
            <a:r>
              <a:rPr lang="en-US" dirty="0" err="1">
                <a:solidFill>
                  <a:srgbClr val="303336"/>
                </a:solidFill>
                <a:latin typeface="inherit"/>
                <a:cs typeface="Consolas" pitchFamily="49" charset="0"/>
              </a:rPr>
              <a:t>dbName</a:t>
            </a:r>
            <a:r>
              <a:rPr lang="en-US" dirty="0">
                <a:solidFill>
                  <a:srgbClr val="303336"/>
                </a:solidFill>
                <a:latin typeface="inherit"/>
                <a:cs typeface="Consolas" pitchFamily="49" charset="0"/>
              </a:rPr>
              <a:t> --collection </a:t>
            </a:r>
            <a:r>
              <a:rPr lang="en-US" dirty="0" err="1">
                <a:solidFill>
                  <a:srgbClr val="303336"/>
                </a:solidFill>
                <a:latin typeface="inherit"/>
                <a:cs typeface="Consolas" pitchFamily="49" charset="0"/>
              </a:rPr>
              <a:t>collectionName</a:t>
            </a:r>
            <a:r>
              <a:rPr lang="en-US" dirty="0">
                <a:solidFill>
                  <a:srgbClr val="303336"/>
                </a:solidFill>
                <a:latin typeface="inherit"/>
                <a:cs typeface="Consolas" pitchFamily="49" charset="0"/>
              </a:rPr>
              <a:t> --file </a:t>
            </a:r>
            <a:r>
              <a:rPr lang="en-US" dirty="0" smtClean="0">
                <a:solidFill>
                  <a:srgbClr val="303336"/>
                </a:solidFill>
                <a:latin typeface="inherit"/>
                <a:cs typeface="Consolas" pitchFamily="49" charset="0"/>
              </a:rPr>
              <a:t>“</a:t>
            </a:r>
            <a:r>
              <a:rPr lang="en-US" dirty="0" err="1" smtClean="0">
                <a:solidFill>
                  <a:srgbClr val="303336"/>
                </a:solidFill>
                <a:latin typeface="inherit"/>
                <a:cs typeface="Consolas" pitchFamily="49" charset="0"/>
              </a:rPr>
              <a:t>filepath</a:t>
            </a:r>
            <a:r>
              <a:rPr lang="en-US" dirty="0" smtClean="0">
                <a:solidFill>
                  <a:srgbClr val="303336"/>
                </a:solidFill>
                <a:latin typeface="inherit"/>
                <a:cs typeface="Consolas" pitchFamily="49" charset="0"/>
              </a:rPr>
              <a:t>”</a:t>
            </a:r>
            <a:r>
              <a:rPr lang="en-US" sz="800" dirty="0" smtClean="0">
                <a:latin typeface="Arial" pitchFamily="34" charset="0"/>
                <a:cs typeface="Arial" pitchFamily="34" charset="0"/>
              </a:rPr>
              <a:t> </a:t>
            </a:r>
            <a:endParaRPr lang="en-US" sz="4400" dirty="0">
              <a:latin typeface="Arial" pitchFamily="34" charset="0"/>
              <a:cs typeface="Arial" pitchFamily="34" charset="0"/>
            </a:endParaRPr>
          </a:p>
        </p:txBody>
      </p:sp>
    </p:spTree>
    <p:extLst>
      <p:ext uri="{BB962C8B-B14F-4D97-AF65-F5344CB8AC3E}">
        <p14:creationId xmlns:p14="http://schemas.microsoft.com/office/powerpoint/2010/main" val="1326267238"/>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8460" y="2967335"/>
            <a:ext cx="4567084" cy="923330"/>
          </a:xfrm>
          <a:prstGeom prst="rect">
            <a:avLst/>
          </a:prstGeom>
          <a:noFill/>
        </p:spPr>
        <p:txBody>
          <a:bodyPr wrap="non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5400" b="1" cap="all" spc="0"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THANK YOU</a:t>
            </a:r>
            <a:endParaRPr lang="en-US" sz="5400" b="1" cap="all" spc="0"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Tree>
    <p:extLst>
      <p:ext uri="{BB962C8B-B14F-4D97-AF65-F5344CB8AC3E}">
        <p14:creationId xmlns:p14="http://schemas.microsoft.com/office/powerpoint/2010/main" val="145147815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90600" y="0"/>
            <a:ext cx="8153400" cy="6858000"/>
          </a:xfrm>
        </p:spPr>
        <p:txBody>
          <a:bodyPr>
            <a:normAutofit fontScale="92500"/>
          </a:bodyPr>
          <a:lstStyle/>
          <a:p>
            <a:r>
              <a:rPr lang="en-US" dirty="0"/>
              <a:t>Comments are used to explain sections of SQL statements, or to prevent </a:t>
            </a:r>
            <a:r>
              <a:rPr lang="en-US" dirty="0" smtClean="0"/>
              <a:t>execution </a:t>
            </a:r>
            <a:r>
              <a:rPr lang="en-US" dirty="0"/>
              <a:t>of </a:t>
            </a:r>
            <a:r>
              <a:rPr lang="en-US" dirty="0" smtClean="0"/>
              <a:t>SQL </a:t>
            </a:r>
            <a:r>
              <a:rPr lang="en-US" dirty="0"/>
              <a:t>statements</a:t>
            </a:r>
            <a:r>
              <a:rPr lang="en-US" dirty="0" smtClean="0"/>
              <a:t>.</a:t>
            </a:r>
          </a:p>
          <a:p>
            <a:endParaRPr lang="en-US" dirty="0"/>
          </a:p>
          <a:p>
            <a:r>
              <a:rPr lang="en-US" dirty="0"/>
              <a:t>Single Line </a:t>
            </a:r>
            <a:r>
              <a:rPr lang="en-US" dirty="0" smtClean="0"/>
              <a:t>Comments:</a:t>
            </a:r>
          </a:p>
          <a:p>
            <a:pPr marL="82296" indent="0">
              <a:buNone/>
            </a:pPr>
            <a:r>
              <a:rPr lang="en-US" dirty="0" smtClean="0"/>
              <a:t>Single </a:t>
            </a:r>
            <a:r>
              <a:rPr lang="en-US" dirty="0"/>
              <a:t>line comments start with </a:t>
            </a:r>
            <a:r>
              <a:rPr lang="en-US" dirty="0" smtClean="0"/>
              <a:t>--.</a:t>
            </a:r>
          </a:p>
          <a:p>
            <a:pPr marL="82296" indent="0">
              <a:buNone/>
            </a:pPr>
            <a:endParaRPr lang="en-US" dirty="0" smtClean="0"/>
          </a:p>
          <a:p>
            <a:pPr marL="82296" indent="0">
              <a:buNone/>
            </a:pPr>
            <a:r>
              <a:rPr lang="en-US" dirty="0" smtClean="0"/>
              <a:t>Ex:  --this is a comment</a:t>
            </a:r>
          </a:p>
          <a:p>
            <a:endParaRPr lang="en-US" dirty="0"/>
          </a:p>
          <a:p>
            <a:r>
              <a:rPr lang="en-US" dirty="0"/>
              <a:t>Multi-line </a:t>
            </a:r>
            <a:r>
              <a:rPr lang="en-US" dirty="0" smtClean="0"/>
              <a:t>Comments:</a:t>
            </a:r>
          </a:p>
          <a:p>
            <a:pPr marL="82296" indent="0">
              <a:buNone/>
            </a:pPr>
            <a:r>
              <a:rPr lang="en-US" dirty="0"/>
              <a:t>Multi-line comments start with /* and end with </a:t>
            </a:r>
            <a:r>
              <a:rPr lang="en-US" dirty="0" smtClean="0"/>
              <a:t>*/</a:t>
            </a:r>
          </a:p>
          <a:p>
            <a:pPr marL="82296" indent="0">
              <a:buNone/>
            </a:pPr>
            <a:endParaRPr lang="en-US" dirty="0" smtClean="0"/>
          </a:p>
          <a:p>
            <a:pPr marL="82296" indent="0">
              <a:buNone/>
            </a:pPr>
            <a:r>
              <a:rPr lang="en-US" dirty="0" smtClean="0"/>
              <a:t>Ex:   /* this is a multiline comment*/</a:t>
            </a:r>
            <a:endParaRPr lang="en-US" dirty="0"/>
          </a:p>
          <a:p>
            <a:endParaRPr lang="en-US" dirty="0"/>
          </a:p>
          <a:p>
            <a:endParaRPr lang="en-US" dirty="0"/>
          </a:p>
        </p:txBody>
      </p:sp>
    </p:spTree>
    <p:extLst>
      <p:ext uri="{BB962C8B-B14F-4D97-AF65-F5344CB8AC3E}">
        <p14:creationId xmlns:p14="http://schemas.microsoft.com/office/powerpoint/2010/main" val="36777100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057400" y="1676400"/>
            <a:ext cx="5334000" cy="609600"/>
          </a:xfrm>
        </p:spPr>
        <p:txBody>
          <a:bodyPr>
            <a:normAutofit fontScale="55000" lnSpcReduction="20000"/>
          </a:bodyPr>
          <a:lstStyle/>
          <a:p>
            <a:r>
              <a:rPr lang="en-US" sz="8000" dirty="0" smtClean="0"/>
              <a:t>MYSQL DATATYPES</a:t>
            </a:r>
            <a:endParaRPr lang="en-US" sz="8000" dirty="0"/>
          </a:p>
        </p:txBody>
      </p:sp>
    </p:spTree>
    <p:extLst>
      <p:ext uri="{BB962C8B-B14F-4D97-AF65-F5344CB8AC3E}">
        <p14:creationId xmlns:p14="http://schemas.microsoft.com/office/powerpoint/2010/main" val="41521464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MySQL supports three categories of data types: </a:t>
            </a:r>
            <a:r>
              <a:rPr lang="en-US" dirty="0">
                <a:hlinkClick r:id="rId2"/>
              </a:rPr>
              <a:t>string</a:t>
            </a:r>
            <a:r>
              <a:rPr lang="en-US" dirty="0"/>
              <a:t>, </a:t>
            </a:r>
            <a:r>
              <a:rPr lang="en-US" dirty="0">
                <a:hlinkClick r:id="rId3"/>
              </a:rPr>
              <a:t>numeric</a:t>
            </a:r>
            <a:r>
              <a:rPr lang="en-US" dirty="0"/>
              <a:t> and </a:t>
            </a:r>
            <a:r>
              <a:rPr lang="en-US" u="sng" dirty="0">
                <a:hlinkClick r:id="rId4"/>
              </a:rPr>
              <a:t>date/time</a:t>
            </a:r>
            <a:r>
              <a:rPr lang="en-US" dirty="0"/>
              <a:t> data types.</a:t>
            </a:r>
          </a:p>
        </p:txBody>
      </p:sp>
    </p:spTree>
    <p:extLst>
      <p:ext uri="{BB962C8B-B14F-4D97-AF65-F5344CB8AC3E}">
        <p14:creationId xmlns:p14="http://schemas.microsoft.com/office/powerpoint/2010/main" val="12813572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996231531"/>
              </p:ext>
            </p:extLst>
          </p:nvPr>
        </p:nvGraphicFramePr>
        <p:xfrm>
          <a:off x="0" y="-75764"/>
          <a:ext cx="9220200" cy="7771964"/>
        </p:xfrm>
        <a:graphic>
          <a:graphicData uri="http://schemas.openxmlformats.org/drawingml/2006/table">
            <a:tbl>
              <a:tblPr firstRow="1" bandRow="1">
                <a:tableStyleId>{F5AB1C69-6EDB-4FF4-983F-18BD219EF322}</a:tableStyleId>
              </a:tblPr>
              <a:tblGrid>
                <a:gridCol w="4610100"/>
                <a:gridCol w="4610100"/>
              </a:tblGrid>
              <a:tr h="456764">
                <a:tc>
                  <a:txBody>
                    <a:bodyPr/>
                    <a:lstStyle/>
                    <a:p>
                      <a:r>
                        <a:rPr lang="en-US" dirty="0" smtClean="0"/>
                        <a:t>Data</a:t>
                      </a:r>
                      <a:r>
                        <a:rPr lang="en-US" baseline="0" dirty="0" smtClean="0"/>
                        <a:t> Type</a:t>
                      </a:r>
                      <a:endParaRPr lang="en-US" dirty="0"/>
                    </a:p>
                  </a:txBody>
                  <a:tcPr/>
                </a:tc>
                <a:tc>
                  <a:txBody>
                    <a:bodyPr/>
                    <a:lstStyle/>
                    <a:p>
                      <a:r>
                        <a:rPr lang="en-US" dirty="0" smtClean="0"/>
                        <a:t>Description</a:t>
                      </a:r>
                      <a:endParaRPr lang="en-US" dirty="0"/>
                    </a:p>
                  </a:txBody>
                  <a:tcPr/>
                </a:tc>
              </a:tr>
              <a:tr h="456764">
                <a:tc>
                  <a:txBody>
                    <a:bodyPr/>
                    <a:lstStyle/>
                    <a:p>
                      <a:pPr algn="l" fontAlgn="t"/>
                      <a:r>
                        <a:rPr lang="en-US" dirty="0">
                          <a:effectLst/>
                        </a:rPr>
                        <a:t>DATETIME(</a:t>
                      </a:r>
                      <a:r>
                        <a:rPr lang="en-US" i="1" dirty="0" err="1">
                          <a:effectLst/>
                        </a:rPr>
                        <a:t>fsp</a:t>
                      </a:r>
                      <a:r>
                        <a:rPr lang="en-US" dirty="0">
                          <a:effectLst/>
                        </a:rPr>
                        <a:t>)</a:t>
                      </a:r>
                    </a:p>
                  </a:txBody>
                  <a:tcPr marL="121920" marR="60960" marT="60960" marB="60960"/>
                </a:tc>
                <a:tc>
                  <a:txBody>
                    <a:bodyPr/>
                    <a:lstStyle/>
                    <a:p>
                      <a:pPr algn="l" fontAlgn="t"/>
                      <a:r>
                        <a:rPr lang="en-US" dirty="0">
                          <a:effectLst/>
                        </a:rPr>
                        <a:t>A date and time combination. Format: YYYY-MM-DD </a:t>
                      </a:r>
                      <a:r>
                        <a:rPr lang="en-US" dirty="0" err="1">
                          <a:effectLst/>
                        </a:rPr>
                        <a:t>hh:mm:ss</a:t>
                      </a:r>
                      <a:r>
                        <a:rPr lang="en-US" dirty="0">
                          <a:effectLst/>
                        </a:rPr>
                        <a:t>. The supported range is from '1000-01-01 00:00:00' to '9999-12-31 23:59:59'. Adding DEFAULT and ON UPDATE in the column definition to get automatic initialization and updating to the current date and time</a:t>
                      </a:r>
                    </a:p>
                  </a:txBody>
                  <a:tcPr marL="60960" marR="60960" marT="60960" marB="60960"/>
                </a:tc>
              </a:tr>
              <a:tr h="456764">
                <a:tc>
                  <a:txBody>
                    <a:bodyPr/>
                    <a:lstStyle/>
                    <a:p>
                      <a:pPr algn="l" fontAlgn="t"/>
                      <a:r>
                        <a:rPr lang="en-US" dirty="0">
                          <a:effectLst/>
                        </a:rPr>
                        <a:t>VARCHAR(size)</a:t>
                      </a:r>
                    </a:p>
                  </a:txBody>
                  <a:tcPr marL="121920" marR="60960" marT="60960" marB="60960"/>
                </a:tc>
                <a:tc>
                  <a:txBody>
                    <a:bodyPr/>
                    <a:lstStyle/>
                    <a:p>
                      <a:pPr algn="l" fontAlgn="t"/>
                      <a:r>
                        <a:rPr lang="en-US" dirty="0">
                          <a:effectLst/>
                        </a:rPr>
                        <a:t>A VARIABLE length string (can contain letters, numbers, and special characters). The </a:t>
                      </a:r>
                      <a:r>
                        <a:rPr lang="en-US" i="1" dirty="0" err="1">
                          <a:effectLst/>
                        </a:rPr>
                        <a:t>size</a:t>
                      </a:r>
                      <a:r>
                        <a:rPr lang="en-US" dirty="0" err="1">
                          <a:effectLst/>
                        </a:rPr>
                        <a:t>parameter</a:t>
                      </a:r>
                      <a:r>
                        <a:rPr lang="en-US" dirty="0">
                          <a:effectLst/>
                        </a:rPr>
                        <a:t> specifies the maximum column length in characters - can be from 0 to 65535</a:t>
                      </a:r>
                    </a:p>
                  </a:txBody>
                  <a:tcPr marL="60960" marR="60960" marT="60960" marB="60960"/>
                </a:tc>
              </a:tr>
              <a:tr h="456764">
                <a:tc>
                  <a:txBody>
                    <a:bodyPr/>
                    <a:lstStyle/>
                    <a:p>
                      <a:pPr algn="l" fontAlgn="t"/>
                      <a:r>
                        <a:rPr lang="en-US" dirty="0">
                          <a:effectLst/>
                        </a:rPr>
                        <a:t>INT(</a:t>
                      </a:r>
                      <a:r>
                        <a:rPr lang="en-US" i="1" dirty="0">
                          <a:effectLst/>
                        </a:rPr>
                        <a:t>size</a:t>
                      </a:r>
                      <a:r>
                        <a:rPr lang="en-US" dirty="0">
                          <a:effectLst/>
                        </a:rPr>
                        <a:t>)</a:t>
                      </a:r>
                    </a:p>
                  </a:txBody>
                  <a:tcPr marL="121920" marR="60960" marT="60960" marB="60960"/>
                </a:tc>
                <a:tc>
                  <a:txBody>
                    <a:bodyPr/>
                    <a:lstStyle/>
                    <a:p>
                      <a:pPr algn="l" fontAlgn="t"/>
                      <a:r>
                        <a:rPr lang="en-US" dirty="0">
                          <a:effectLst/>
                        </a:rPr>
                        <a:t>A medium integer. Signed range is from -2147483648 to 2147483647. Unsigned range is from 0 to 4294967295. The </a:t>
                      </a:r>
                      <a:r>
                        <a:rPr lang="en-US" i="1" dirty="0">
                          <a:effectLst/>
                        </a:rPr>
                        <a:t>size</a:t>
                      </a:r>
                      <a:r>
                        <a:rPr lang="en-US" dirty="0">
                          <a:effectLst/>
                        </a:rPr>
                        <a:t> parameter specifies the maximum display width (which is 255)</a:t>
                      </a:r>
                    </a:p>
                  </a:txBody>
                  <a:tcPr marL="60960" marR="60960" marT="60960" marB="60960"/>
                </a:tc>
              </a:tr>
              <a:tr h="456764">
                <a:tc>
                  <a:txBody>
                    <a:bodyPr/>
                    <a:lstStyle/>
                    <a:p>
                      <a:pPr algn="l" fontAlgn="t"/>
                      <a:r>
                        <a:rPr lang="en-US" dirty="0">
                          <a:effectLst/>
                        </a:rPr>
                        <a:t>DATE</a:t>
                      </a:r>
                    </a:p>
                  </a:txBody>
                  <a:tcPr marL="121920" marR="60960" marT="60960" marB="60960"/>
                </a:tc>
                <a:tc>
                  <a:txBody>
                    <a:bodyPr/>
                    <a:lstStyle/>
                    <a:p>
                      <a:pPr algn="l" fontAlgn="t"/>
                      <a:r>
                        <a:rPr lang="en-US" dirty="0">
                          <a:effectLst/>
                        </a:rPr>
                        <a:t>A date. Format: YYYY-MM-DD. The supported range is from '1000-01-01' to '9999-12-31'</a:t>
                      </a:r>
                    </a:p>
                  </a:txBody>
                  <a:tcPr marL="60960" marR="60960" marT="60960" marB="60960"/>
                </a:tc>
              </a:tr>
              <a:tr h="456764">
                <a:tc>
                  <a:txBody>
                    <a:bodyPr/>
                    <a:lstStyle/>
                    <a:p>
                      <a:pPr algn="l" fontAlgn="t"/>
                      <a:r>
                        <a:rPr lang="en-US" dirty="0">
                          <a:effectLst/>
                        </a:rPr>
                        <a:t>TIME(</a:t>
                      </a:r>
                      <a:r>
                        <a:rPr lang="en-US" i="1" dirty="0" err="1">
                          <a:effectLst/>
                        </a:rPr>
                        <a:t>fsp</a:t>
                      </a:r>
                      <a:r>
                        <a:rPr lang="en-US" dirty="0">
                          <a:effectLst/>
                        </a:rPr>
                        <a:t>)</a:t>
                      </a:r>
                    </a:p>
                  </a:txBody>
                  <a:tcPr marL="121920" marR="60960" marT="60960" marB="60960"/>
                </a:tc>
                <a:tc>
                  <a:txBody>
                    <a:bodyPr/>
                    <a:lstStyle/>
                    <a:p>
                      <a:pPr algn="l" fontAlgn="t"/>
                      <a:r>
                        <a:rPr lang="en-US" dirty="0">
                          <a:effectLst/>
                        </a:rPr>
                        <a:t>A time. Format: </a:t>
                      </a:r>
                      <a:r>
                        <a:rPr lang="en-US" dirty="0" err="1">
                          <a:effectLst/>
                        </a:rPr>
                        <a:t>hh:mm:ss</a:t>
                      </a:r>
                      <a:r>
                        <a:rPr lang="en-US" dirty="0">
                          <a:effectLst/>
                        </a:rPr>
                        <a:t>. The supported range is from '-838:59:59' to '838:59:59'</a:t>
                      </a:r>
                    </a:p>
                  </a:txBody>
                  <a:tcPr marL="60960" marR="60960" marT="60960" marB="60960"/>
                </a:tc>
              </a:tr>
              <a:tr h="1067235">
                <a:tc>
                  <a:txBody>
                    <a:bodyPr/>
                    <a:lstStyle/>
                    <a:p>
                      <a:pPr algn="l" fontAlgn="t"/>
                      <a:r>
                        <a:rPr lang="en-US" dirty="0">
                          <a:effectLst/>
                        </a:rPr>
                        <a:t>YEAR</a:t>
                      </a:r>
                    </a:p>
                  </a:txBody>
                  <a:tcPr marL="121920" marR="60960" marT="60960" marB="60960"/>
                </a:tc>
                <a:tc>
                  <a:txBody>
                    <a:bodyPr/>
                    <a:lstStyle/>
                    <a:p>
                      <a:pPr algn="l" fontAlgn="t"/>
                      <a:r>
                        <a:rPr lang="en-US" dirty="0">
                          <a:effectLst/>
                        </a:rPr>
                        <a:t>A year in four-digit format. Values allowed in four-digit format: 1901 to 2155, and 0000.</a:t>
                      </a:r>
                      <a:br>
                        <a:rPr lang="en-US" dirty="0">
                          <a:effectLst/>
                        </a:rPr>
                      </a:br>
                      <a:r>
                        <a:rPr lang="en-US" dirty="0">
                          <a:effectLst/>
                        </a:rPr>
                        <a:t>MySQL 8.0 does not support year in two-digit format.</a:t>
                      </a:r>
                    </a:p>
                  </a:txBody>
                  <a:tcPr marL="60960" marR="60960" marT="60960" marB="60960"/>
                </a:tc>
              </a:tr>
            </a:tbl>
          </a:graphicData>
        </a:graphic>
      </p:graphicFrame>
    </p:spTree>
    <p:extLst>
      <p:ext uri="{BB962C8B-B14F-4D97-AF65-F5344CB8AC3E}">
        <p14:creationId xmlns:p14="http://schemas.microsoft.com/office/powerpoint/2010/main" val="19836613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209800" y="2590800"/>
            <a:ext cx="5334000" cy="609600"/>
          </a:xfrm>
        </p:spPr>
        <p:txBody>
          <a:bodyPr>
            <a:normAutofit fontScale="55000" lnSpcReduction="20000"/>
          </a:bodyPr>
          <a:lstStyle/>
          <a:p>
            <a:r>
              <a:rPr lang="en-US" sz="8000" dirty="0" smtClean="0"/>
              <a:t>MYSQL OPERATORS</a:t>
            </a:r>
            <a:endParaRPr lang="en-US" sz="8000" dirty="0"/>
          </a:p>
        </p:txBody>
      </p:sp>
    </p:spTree>
    <p:extLst>
      <p:ext uri="{BB962C8B-B14F-4D97-AF65-F5344CB8AC3E}">
        <p14:creationId xmlns:p14="http://schemas.microsoft.com/office/powerpoint/2010/main" val="25035589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p:cNvGraphicFramePr>
            <a:graphicFrameLocks noGrp="1"/>
          </p:cNvGraphicFramePr>
          <p:nvPr>
            <p:extLst>
              <p:ext uri="{D42A27DB-BD31-4B8C-83A1-F6EECF244321}">
                <p14:modId xmlns:p14="http://schemas.microsoft.com/office/powerpoint/2010/main" val="1387162172"/>
              </p:ext>
            </p:extLst>
          </p:nvPr>
        </p:nvGraphicFramePr>
        <p:xfrm>
          <a:off x="1524000" y="1397000"/>
          <a:ext cx="6096000" cy="2250440"/>
        </p:xfrm>
        <a:graphic>
          <a:graphicData uri="http://schemas.openxmlformats.org/drawingml/2006/table">
            <a:tbl>
              <a:tblPr firstRow="1" bandRow="1">
                <a:tableStyleId>{5C22544A-7EE6-4342-B048-85BDC9FD1C3A}</a:tableStyleId>
              </a:tblPr>
              <a:tblGrid>
                <a:gridCol w="3048000"/>
                <a:gridCol w="3048000"/>
              </a:tblGrid>
              <a:tr h="370840">
                <a:tc>
                  <a:txBody>
                    <a:bodyPr/>
                    <a:lstStyle/>
                    <a:p>
                      <a:pPr algn="l" fontAlgn="t"/>
                      <a:r>
                        <a:rPr lang="en-US" dirty="0">
                          <a:effectLst/>
                        </a:rPr>
                        <a:t>Operator</a:t>
                      </a:r>
                    </a:p>
                  </a:txBody>
                  <a:tcPr marL="121920" marR="60960" marT="60960" marB="60960"/>
                </a:tc>
                <a:tc>
                  <a:txBody>
                    <a:bodyPr/>
                    <a:lstStyle/>
                    <a:p>
                      <a:pPr algn="l" fontAlgn="t"/>
                      <a:r>
                        <a:rPr lang="en-US" dirty="0">
                          <a:effectLst/>
                        </a:rPr>
                        <a:t>Description</a:t>
                      </a:r>
                    </a:p>
                  </a:txBody>
                  <a:tcPr marL="60960" marR="60960" marT="60960" marB="60960"/>
                </a:tc>
              </a:tr>
              <a:tr h="370840">
                <a:tc>
                  <a:txBody>
                    <a:bodyPr/>
                    <a:lstStyle/>
                    <a:p>
                      <a:r>
                        <a:rPr lang="en-US" dirty="0" smtClean="0"/>
                        <a:t>+</a:t>
                      </a:r>
                      <a:endParaRPr lang="en-US" dirty="0"/>
                    </a:p>
                  </a:txBody>
                  <a:tcPr/>
                </a:tc>
                <a:tc>
                  <a:txBody>
                    <a:bodyPr/>
                    <a:lstStyle/>
                    <a:p>
                      <a:r>
                        <a:rPr kumimoji="0" lang="en-US" b="0" i="0" kern="1200" dirty="0" smtClean="0">
                          <a:solidFill>
                            <a:schemeClr val="dk1"/>
                          </a:solidFill>
                          <a:effectLst/>
                          <a:latin typeface="+mn-lt"/>
                          <a:ea typeface="+mn-ea"/>
                          <a:cs typeface="+mn-cs"/>
                        </a:rPr>
                        <a:t>Add</a:t>
                      </a:r>
                      <a:endParaRPr lang="en-US" dirty="0"/>
                    </a:p>
                  </a:txBody>
                  <a:tcPr/>
                </a:tc>
              </a:tr>
              <a:tr h="370840">
                <a:tc>
                  <a:txBody>
                    <a:bodyPr/>
                    <a:lstStyle/>
                    <a:p>
                      <a:r>
                        <a:rPr lang="en-US" dirty="0" smtClean="0"/>
                        <a:t>-</a:t>
                      </a:r>
                      <a:endParaRPr lang="en-US" dirty="0"/>
                    </a:p>
                  </a:txBody>
                  <a:tcPr/>
                </a:tc>
                <a:tc>
                  <a:txBody>
                    <a:bodyPr/>
                    <a:lstStyle/>
                    <a:p>
                      <a:r>
                        <a:rPr lang="en-US" dirty="0" smtClean="0"/>
                        <a:t>Subtract</a:t>
                      </a:r>
                      <a:endParaRPr lang="en-US" dirty="0"/>
                    </a:p>
                  </a:txBody>
                  <a:tcPr/>
                </a:tc>
              </a:tr>
              <a:tr h="370840">
                <a:tc>
                  <a:txBody>
                    <a:bodyPr/>
                    <a:lstStyle/>
                    <a:p>
                      <a:r>
                        <a:rPr lang="en-US" dirty="0" smtClean="0"/>
                        <a:t>*</a:t>
                      </a:r>
                      <a:endParaRPr lang="en-US" dirty="0"/>
                    </a:p>
                  </a:txBody>
                  <a:tcPr/>
                </a:tc>
                <a:tc>
                  <a:txBody>
                    <a:bodyPr/>
                    <a:lstStyle/>
                    <a:p>
                      <a:r>
                        <a:rPr lang="en-US" dirty="0" smtClean="0"/>
                        <a:t>Multiply</a:t>
                      </a:r>
                      <a:endParaRPr lang="en-US" dirty="0"/>
                    </a:p>
                  </a:txBody>
                  <a:tcPr/>
                </a:tc>
              </a:tr>
              <a:tr h="370840">
                <a:tc>
                  <a:txBody>
                    <a:bodyPr/>
                    <a:lstStyle/>
                    <a:p>
                      <a:r>
                        <a:rPr lang="en-US" dirty="0" smtClean="0"/>
                        <a:t>/</a:t>
                      </a:r>
                      <a:endParaRPr lang="en-US" dirty="0"/>
                    </a:p>
                  </a:txBody>
                  <a:tcPr/>
                </a:tc>
                <a:tc>
                  <a:txBody>
                    <a:bodyPr/>
                    <a:lstStyle/>
                    <a:p>
                      <a:r>
                        <a:rPr lang="en-US" dirty="0" smtClean="0"/>
                        <a:t>Divide</a:t>
                      </a:r>
                      <a:endParaRPr lang="en-US" dirty="0"/>
                    </a:p>
                  </a:txBody>
                  <a:tcPr/>
                </a:tc>
              </a:tr>
              <a:tr h="370840">
                <a:tc>
                  <a:txBody>
                    <a:bodyPr/>
                    <a:lstStyle/>
                    <a:p>
                      <a:r>
                        <a:rPr lang="en-US" dirty="0" smtClean="0"/>
                        <a:t>%</a:t>
                      </a:r>
                      <a:endParaRPr lang="en-US" dirty="0"/>
                    </a:p>
                  </a:txBody>
                  <a:tcPr/>
                </a:tc>
                <a:tc>
                  <a:txBody>
                    <a:bodyPr/>
                    <a:lstStyle/>
                    <a:p>
                      <a:r>
                        <a:rPr lang="en-US" dirty="0" smtClean="0"/>
                        <a:t>Modulo</a:t>
                      </a:r>
                      <a:endParaRPr lang="en-US" dirty="0"/>
                    </a:p>
                  </a:txBody>
                  <a:tcPr/>
                </a:tc>
              </a:tr>
            </a:tbl>
          </a:graphicData>
        </a:graphic>
      </p:graphicFrame>
      <p:sp>
        <p:nvSpPr>
          <p:cNvPr id="7" name="Rectangle 6"/>
          <p:cNvSpPr/>
          <p:nvPr/>
        </p:nvSpPr>
        <p:spPr>
          <a:xfrm>
            <a:off x="2971800" y="381000"/>
            <a:ext cx="4267200" cy="523220"/>
          </a:xfrm>
          <a:prstGeom prst="rect">
            <a:avLst/>
          </a:prstGeom>
        </p:spPr>
        <p:txBody>
          <a:bodyPr wrap="square">
            <a:spAutoFit/>
          </a:bodyPr>
          <a:lstStyle/>
          <a:p>
            <a:r>
              <a:rPr lang="en-US" sz="2800" dirty="0"/>
              <a:t>SQL Arithmetic Operators</a:t>
            </a:r>
          </a:p>
        </p:txBody>
      </p:sp>
    </p:spTree>
    <p:extLst>
      <p:ext uri="{BB962C8B-B14F-4D97-AF65-F5344CB8AC3E}">
        <p14:creationId xmlns:p14="http://schemas.microsoft.com/office/powerpoint/2010/main" val="6145995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964138082"/>
              </p:ext>
            </p:extLst>
          </p:nvPr>
        </p:nvGraphicFramePr>
        <p:xfrm>
          <a:off x="1524000" y="1397000"/>
          <a:ext cx="6096000" cy="1559560"/>
        </p:xfrm>
        <a:graphic>
          <a:graphicData uri="http://schemas.openxmlformats.org/drawingml/2006/table">
            <a:tbl>
              <a:tblPr firstRow="1" bandRow="1">
                <a:tableStyleId>{5C22544A-7EE6-4342-B048-85BDC9FD1C3A}</a:tableStyleId>
              </a:tblPr>
              <a:tblGrid>
                <a:gridCol w="3048000"/>
                <a:gridCol w="3048000"/>
              </a:tblGrid>
              <a:tr h="370840">
                <a:tc>
                  <a:txBody>
                    <a:bodyPr/>
                    <a:lstStyle/>
                    <a:p>
                      <a:r>
                        <a:rPr lang="en-US" dirty="0" smtClean="0"/>
                        <a:t>Operator</a:t>
                      </a:r>
                      <a:endParaRPr lang="en-US" dirty="0"/>
                    </a:p>
                  </a:txBody>
                  <a:tcPr/>
                </a:tc>
                <a:tc>
                  <a:txBody>
                    <a:bodyPr/>
                    <a:lstStyle/>
                    <a:p>
                      <a:r>
                        <a:rPr lang="en-US" dirty="0" smtClean="0"/>
                        <a:t>Description</a:t>
                      </a:r>
                      <a:endParaRPr lang="en-US" dirty="0"/>
                    </a:p>
                  </a:txBody>
                  <a:tcPr/>
                </a:tc>
              </a:tr>
              <a:tr h="370840">
                <a:tc>
                  <a:txBody>
                    <a:bodyPr/>
                    <a:lstStyle/>
                    <a:p>
                      <a:pPr algn="l" fontAlgn="t"/>
                      <a:r>
                        <a:rPr lang="en-US" dirty="0">
                          <a:effectLst/>
                        </a:rPr>
                        <a:t>&amp;</a:t>
                      </a:r>
                    </a:p>
                  </a:txBody>
                  <a:tcPr marL="121920" marR="60960" marT="60960" marB="60960"/>
                </a:tc>
                <a:tc>
                  <a:txBody>
                    <a:bodyPr/>
                    <a:lstStyle/>
                    <a:p>
                      <a:pPr algn="l" fontAlgn="t"/>
                      <a:r>
                        <a:rPr lang="en-US">
                          <a:effectLst/>
                        </a:rPr>
                        <a:t>Bitwise AND</a:t>
                      </a:r>
                    </a:p>
                  </a:txBody>
                  <a:tcPr marL="60960" marR="60960" marT="60960" marB="60960"/>
                </a:tc>
              </a:tr>
              <a:tr h="370840">
                <a:tc>
                  <a:txBody>
                    <a:bodyPr/>
                    <a:lstStyle/>
                    <a:p>
                      <a:pPr algn="l" fontAlgn="t"/>
                      <a:r>
                        <a:rPr lang="en-US">
                          <a:effectLst/>
                        </a:rPr>
                        <a:t>|</a:t>
                      </a:r>
                    </a:p>
                  </a:txBody>
                  <a:tcPr marL="121920" marR="60960" marT="60960" marB="60960"/>
                </a:tc>
                <a:tc>
                  <a:txBody>
                    <a:bodyPr/>
                    <a:lstStyle/>
                    <a:p>
                      <a:pPr algn="l" fontAlgn="t"/>
                      <a:r>
                        <a:rPr lang="en-US">
                          <a:effectLst/>
                        </a:rPr>
                        <a:t>Bitwise OR</a:t>
                      </a:r>
                    </a:p>
                  </a:txBody>
                  <a:tcPr marL="60960" marR="60960" marT="60960" marB="60960"/>
                </a:tc>
              </a:tr>
              <a:tr h="370840">
                <a:tc>
                  <a:txBody>
                    <a:bodyPr/>
                    <a:lstStyle/>
                    <a:p>
                      <a:pPr algn="l" fontAlgn="t"/>
                      <a:r>
                        <a:rPr lang="en-US">
                          <a:effectLst/>
                        </a:rPr>
                        <a:t>^</a:t>
                      </a:r>
                    </a:p>
                  </a:txBody>
                  <a:tcPr marL="121920" marR="60960" marT="60960" marB="60960"/>
                </a:tc>
                <a:tc>
                  <a:txBody>
                    <a:bodyPr/>
                    <a:lstStyle/>
                    <a:p>
                      <a:pPr algn="l" fontAlgn="t"/>
                      <a:r>
                        <a:rPr lang="en-US" dirty="0">
                          <a:effectLst/>
                        </a:rPr>
                        <a:t>Bitwise exclusive OR</a:t>
                      </a:r>
                    </a:p>
                  </a:txBody>
                  <a:tcPr marL="60960" marR="60960" marT="60960" marB="60960"/>
                </a:tc>
              </a:tr>
            </a:tbl>
          </a:graphicData>
        </a:graphic>
      </p:graphicFrame>
      <p:sp>
        <p:nvSpPr>
          <p:cNvPr id="3" name="Rectangle 2"/>
          <p:cNvSpPr/>
          <p:nvPr/>
        </p:nvSpPr>
        <p:spPr>
          <a:xfrm>
            <a:off x="3657600" y="533400"/>
            <a:ext cx="2387192" cy="369332"/>
          </a:xfrm>
          <a:prstGeom prst="rect">
            <a:avLst/>
          </a:prstGeom>
        </p:spPr>
        <p:txBody>
          <a:bodyPr wrap="none">
            <a:spAutoFit/>
          </a:bodyPr>
          <a:lstStyle/>
          <a:p>
            <a:r>
              <a:rPr lang="en-US" dirty="0"/>
              <a:t>SQL Bitwise Operators</a:t>
            </a:r>
          </a:p>
        </p:txBody>
      </p:sp>
    </p:spTree>
    <p:extLst>
      <p:ext uri="{BB962C8B-B14F-4D97-AF65-F5344CB8AC3E}">
        <p14:creationId xmlns:p14="http://schemas.microsoft.com/office/powerpoint/2010/main" val="20279450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033843335"/>
              </p:ext>
            </p:extLst>
          </p:nvPr>
        </p:nvGraphicFramePr>
        <p:xfrm>
          <a:off x="1524000" y="1397000"/>
          <a:ext cx="6096000" cy="3540760"/>
        </p:xfrm>
        <a:graphic>
          <a:graphicData uri="http://schemas.openxmlformats.org/drawingml/2006/table">
            <a:tbl>
              <a:tblPr firstRow="1" bandRow="1">
                <a:tableStyleId>{5C22544A-7EE6-4342-B048-85BDC9FD1C3A}</a:tableStyleId>
              </a:tblPr>
              <a:tblGrid>
                <a:gridCol w="3048000"/>
                <a:gridCol w="3048000"/>
              </a:tblGrid>
              <a:tr h="370840">
                <a:tc>
                  <a:txBody>
                    <a:bodyPr/>
                    <a:lstStyle/>
                    <a:p>
                      <a:r>
                        <a:rPr lang="en-US" dirty="0" smtClean="0"/>
                        <a:t>Operator</a:t>
                      </a:r>
                      <a:endParaRPr lang="en-US" dirty="0"/>
                    </a:p>
                  </a:txBody>
                  <a:tcPr/>
                </a:tc>
                <a:tc>
                  <a:txBody>
                    <a:bodyPr/>
                    <a:lstStyle/>
                    <a:p>
                      <a:r>
                        <a:rPr lang="en-US" dirty="0" smtClean="0"/>
                        <a:t>Description</a:t>
                      </a:r>
                      <a:endParaRPr lang="en-US" dirty="0"/>
                    </a:p>
                  </a:txBody>
                  <a:tcPr/>
                </a:tc>
              </a:tr>
              <a:tr h="370840">
                <a:tc>
                  <a:txBody>
                    <a:bodyPr/>
                    <a:lstStyle/>
                    <a:p>
                      <a:pPr algn="l" fontAlgn="t"/>
                      <a:r>
                        <a:rPr lang="en-US" dirty="0">
                          <a:effectLst/>
                        </a:rPr>
                        <a:t>+=</a:t>
                      </a:r>
                    </a:p>
                  </a:txBody>
                  <a:tcPr marL="121920" marR="60960" marT="60960" marB="60960"/>
                </a:tc>
                <a:tc>
                  <a:txBody>
                    <a:bodyPr/>
                    <a:lstStyle/>
                    <a:p>
                      <a:pPr algn="l" fontAlgn="t"/>
                      <a:r>
                        <a:rPr lang="en-US">
                          <a:effectLst/>
                        </a:rPr>
                        <a:t>Add equals</a:t>
                      </a:r>
                    </a:p>
                  </a:txBody>
                  <a:tcPr marL="60960" marR="60960" marT="60960" marB="60960"/>
                </a:tc>
              </a:tr>
              <a:tr h="370840">
                <a:tc>
                  <a:txBody>
                    <a:bodyPr/>
                    <a:lstStyle/>
                    <a:p>
                      <a:pPr algn="l" fontAlgn="t"/>
                      <a:r>
                        <a:rPr lang="en-US">
                          <a:effectLst/>
                        </a:rPr>
                        <a:t>-=</a:t>
                      </a:r>
                    </a:p>
                  </a:txBody>
                  <a:tcPr marL="121920" marR="60960" marT="60960" marB="60960"/>
                </a:tc>
                <a:tc>
                  <a:txBody>
                    <a:bodyPr/>
                    <a:lstStyle/>
                    <a:p>
                      <a:pPr algn="l" fontAlgn="t"/>
                      <a:r>
                        <a:rPr lang="en-US">
                          <a:effectLst/>
                        </a:rPr>
                        <a:t>Subtract equals</a:t>
                      </a:r>
                    </a:p>
                  </a:txBody>
                  <a:tcPr marL="60960" marR="60960" marT="60960" marB="60960"/>
                </a:tc>
              </a:tr>
              <a:tr h="370840">
                <a:tc>
                  <a:txBody>
                    <a:bodyPr/>
                    <a:lstStyle/>
                    <a:p>
                      <a:pPr algn="l" fontAlgn="t"/>
                      <a:r>
                        <a:rPr lang="en-US">
                          <a:effectLst/>
                        </a:rPr>
                        <a:t>*=</a:t>
                      </a:r>
                    </a:p>
                  </a:txBody>
                  <a:tcPr marL="121920" marR="60960" marT="60960" marB="60960"/>
                </a:tc>
                <a:tc>
                  <a:txBody>
                    <a:bodyPr/>
                    <a:lstStyle/>
                    <a:p>
                      <a:pPr algn="l" fontAlgn="t"/>
                      <a:r>
                        <a:rPr lang="en-US">
                          <a:effectLst/>
                        </a:rPr>
                        <a:t>Multiply equals</a:t>
                      </a:r>
                    </a:p>
                  </a:txBody>
                  <a:tcPr marL="60960" marR="60960" marT="60960" marB="60960"/>
                </a:tc>
              </a:tr>
              <a:tr h="370840">
                <a:tc>
                  <a:txBody>
                    <a:bodyPr/>
                    <a:lstStyle/>
                    <a:p>
                      <a:pPr algn="l" fontAlgn="t"/>
                      <a:r>
                        <a:rPr lang="en-US">
                          <a:effectLst/>
                        </a:rPr>
                        <a:t>/=</a:t>
                      </a:r>
                    </a:p>
                  </a:txBody>
                  <a:tcPr marL="121920" marR="60960" marT="60960" marB="60960"/>
                </a:tc>
                <a:tc>
                  <a:txBody>
                    <a:bodyPr/>
                    <a:lstStyle/>
                    <a:p>
                      <a:pPr algn="l" fontAlgn="t"/>
                      <a:r>
                        <a:rPr lang="en-US">
                          <a:effectLst/>
                        </a:rPr>
                        <a:t>Divide equals</a:t>
                      </a:r>
                    </a:p>
                  </a:txBody>
                  <a:tcPr marL="60960" marR="60960" marT="60960" marB="60960"/>
                </a:tc>
              </a:tr>
              <a:tr h="370840">
                <a:tc>
                  <a:txBody>
                    <a:bodyPr/>
                    <a:lstStyle/>
                    <a:p>
                      <a:pPr algn="l" fontAlgn="t"/>
                      <a:r>
                        <a:rPr lang="en-US">
                          <a:effectLst/>
                        </a:rPr>
                        <a:t>%=</a:t>
                      </a:r>
                    </a:p>
                  </a:txBody>
                  <a:tcPr marL="121920" marR="60960" marT="60960" marB="60960"/>
                </a:tc>
                <a:tc>
                  <a:txBody>
                    <a:bodyPr/>
                    <a:lstStyle/>
                    <a:p>
                      <a:pPr algn="l" fontAlgn="t"/>
                      <a:r>
                        <a:rPr lang="en-US">
                          <a:effectLst/>
                        </a:rPr>
                        <a:t>Modulo equals</a:t>
                      </a:r>
                    </a:p>
                  </a:txBody>
                  <a:tcPr marL="60960" marR="60960" marT="60960" marB="60960"/>
                </a:tc>
              </a:tr>
              <a:tr h="370840">
                <a:tc>
                  <a:txBody>
                    <a:bodyPr/>
                    <a:lstStyle/>
                    <a:p>
                      <a:pPr algn="l" fontAlgn="t"/>
                      <a:r>
                        <a:rPr lang="en-US">
                          <a:effectLst/>
                        </a:rPr>
                        <a:t>&amp;=</a:t>
                      </a:r>
                    </a:p>
                  </a:txBody>
                  <a:tcPr marL="121920" marR="60960" marT="60960" marB="60960"/>
                </a:tc>
                <a:tc>
                  <a:txBody>
                    <a:bodyPr/>
                    <a:lstStyle/>
                    <a:p>
                      <a:pPr algn="l" fontAlgn="t"/>
                      <a:r>
                        <a:rPr lang="en-US">
                          <a:effectLst/>
                        </a:rPr>
                        <a:t>Bitwise AND equals</a:t>
                      </a:r>
                    </a:p>
                  </a:txBody>
                  <a:tcPr marL="60960" marR="60960" marT="60960" marB="60960"/>
                </a:tc>
              </a:tr>
              <a:tr h="370840">
                <a:tc>
                  <a:txBody>
                    <a:bodyPr/>
                    <a:lstStyle/>
                    <a:p>
                      <a:pPr algn="l" fontAlgn="t"/>
                      <a:r>
                        <a:rPr lang="en-US">
                          <a:effectLst/>
                        </a:rPr>
                        <a:t>^-=</a:t>
                      </a:r>
                    </a:p>
                  </a:txBody>
                  <a:tcPr marL="121920" marR="60960" marT="60960" marB="60960"/>
                </a:tc>
                <a:tc>
                  <a:txBody>
                    <a:bodyPr/>
                    <a:lstStyle/>
                    <a:p>
                      <a:pPr algn="l" fontAlgn="t"/>
                      <a:r>
                        <a:rPr lang="en-US">
                          <a:effectLst/>
                        </a:rPr>
                        <a:t>Bitwise exclusive equals</a:t>
                      </a:r>
                    </a:p>
                  </a:txBody>
                  <a:tcPr marL="60960" marR="60960" marT="60960" marB="60960"/>
                </a:tc>
              </a:tr>
              <a:tr h="370840">
                <a:tc>
                  <a:txBody>
                    <a:bodyPr/>
                    <a:lstStyle/>
                    <a:p>
                      <a:pPr algn="l" fontAlgn="t"/>
                      <a:r>
                        <a:rPr lang="en-US">
                          <a:effectLst/>
                        </a:rPr>
                        <a:t>|*=</a:t>
                      </a:r>
                    </a:p>
                  </a:txBody>
                  <a:tcPr marL="121920" marR="60960" marT="60960" marB="60960"/>
                </a:tc>
                <a:tc>
                  <a:txBody>
                    <a:bodyPr/>
                    <a:lstStyle/>
                    <a:p>
                      <a:pPr algn="l" fontAlgn="t"/>
                      <a:r>
                        <a:rPr lang="en-US" dirty="0">
                          <a:effectLst/>
                        </a:rPr>
                        <a:t>Bitwise OR equals</a:t>
                      </a:r>
                    </a:p>
                  </a:txBody>
                  <a:tcPr marL="60960" marR="60960" marT="60960" marB="60960"/>
                </a:tc>
              </a:tr>
            </a:tbl>
          </a:graphicData>
        </a:graphic>
      </p:graphicFrame>
      <p:sp>
        <p:nvSpPr>
          <p:cNvPr id="4" name="Rectangle 3"/>
          <p:cNvSpPr/>
          <p:nvPr/>
        </p:nvSpPr>
        <p:spPr>
          <a:xfrm>
            <a:off x="3429000" y="381000"/>
            <a:ext cx="2770310" cy="369332"/>
          </a:xfrm>
          <a:prstGeom prst="rect">
            <a:avLst/>
          </a:prstGeom>
        </p:spPr>
        <p:txBody>
          <a:bodyPr wrap="none">
            <a:spAutoFit/>
          </a:bodyPr>
          <a:lstStyle/>
          <a:p>
            <a:r>
              <a:rPr lang="en-US" dirty="0"/>
              <a:t>SQL Compound Operators</a:t>
            </a:r>
          </a:p>
        </p:txBody>
      </p:sp>
    </p:spTree>
    <p:extLst>
      <p:ext uri="{BB962C8B-B14F-4D97-AF65-F5344CB8AC3E}">
        <p14:creationId xmlns:p14="http://schemas.microsoft.com/office/powerpoint/2010/main" val="40410290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858429"/>
            <a:ext cx="9144000" cy="5999571"/>
          </a:xfrm>
        </p:spPr>
        <p:txBody>
          <a:bodyPr>
            <a:normAutofit/>
          </a:bodyPr>
          <a:lstStyle/>
          <a:p>
            <a:r>
              <a:rPr lang="en-US" b="1" i="1" u="sng" dirty="0" smtClean="0"/>
              <a:t>Introduction</a:t>
            </a:r>
          </a:p>
          <a:p>
            <a:r>
              <a:rPr lang="en-US" b="1" i="1" u="sng" dirty="0" err="1" smtClean="0"/>
              <a:t>DataBase</a:t>
            </a:r>
            <a:endParaRPr lang="en-US" b="1" i="1" u="sng" dirty="0" smtClean="0"/>
          </a:p>
          <a:p>
            <a:r>
              <a:rPr lang="en-US" b="1" i="1" u="sng" dirty="0" smtClean="0"/>
              <a:t>Comments</a:t>
            </a:r>
          </a:p>
          <a:p>
            <a:r>
              <a:rPr lang="en-US" b="1" i="1" u="sng" dirty="0" smtClean="0"/>
              <a:t>Data Types</a:t>
            </a:r>
          </a:p>
          <a:p>
            <a:r>
              <a:rPr lang="en-US" b="1" i="1" u="sng" dirty="0" smtClean="0"/>
              <a:t>Operators</a:t>
            </a:r>
          </a:p>
          <a:p>
            <a:r>
              <a:rPr lang="en-US" b="1" i="1" u="sng" dirty="0" smtClean="0"/>
              <a:t>Create Table</a:t>
            </a:r>
          </a:p>
          <a:p>
            <a:r>
              <a:rPr lang="en-US" b="1" i="1" u="sng" dirty="0" smtClean="0"/>
              <a:t>Constraints</a:t>
            </a:r>
          </a:p>
          <a:p>
            <a:r>
              <a:rPr lang="en-US" b="1" i="1" u="sng" dirty="0" smtClean="0"/>
              <a:t>Insert into table</a:t>
            </a:r>
          </a:p>
          <a:p>
            <a:r>
              <a:rPr lang="en-US" b="1" i="1" u="sng" dirty="0" smtClean="0"/>
              <a:t>Update table</a:t>
            </a:r>
          </a:p>
          <a:p>
            <a:r>
              <a:rPr lang="en-US" b="1" i="1" u="sng" dirty="0"/>
              <a:t>Alter table</a:t>
            </a:r>
          </a:p>
          <a:p>
            <a:endParaRPr lang="en-US" dirty="0" smtClean="0"/>
          </a:p>
          <a:p>
            <a:pPr marL="82296" indent="0">
              <a:buNone/>
            </a:pPr>
            <a:endParaRPr lang="en-US" dirty="0"/>
          </a:p>
        </p:txBody>
      </p:sp>
      <p:sp>
        <p:nvSpPr>
          <p:cNvPr id="5" name="TextBox 4"/>
          <p:cNvSpPr txBox="1"/>
          <p:nvPr/>
        </p:nvSpPr>
        <p:spPr>
          <a:xfrm>
            <a:off x="2514600" y="0"/>
            <a:ext cx="5192409" cy="830997"/>
          </a:xfrm>
          <a:prstGeom prst="rect">
            <a:avLst/>
          </a:prstGeom>
          <a:noFill/>
        </p:spPr>
        <p:txBody>
          <a:bodyPr wrap="square" rtlCol="0">
            <a:spAutoFit/>
          </a:bodyPr>
          <a:lstStyle/>
          <a:p>
            <a:r>
              <a:rPr lang="en-US" sz="4800" b="1" u="sng" dirty="0" smtClean="0"/>
              <a:t>Table of contents</a:t>
            </a:r>
            <a:endParaRPr lang="en-US" sz="4800" b="1" u="sng" dirty="0"/>
          </a:p>
        </p:txBody>
      </p:sp>
    </p:spTree>
    <p:extLst>
      <p:ext uri="{BB962C8B-B14F-4D97-AF65-F5344CB8AC3E}">
        <p14:creationId xmlns:p14="http://schemas.microsoft.com/office/powerpoint/2010/main" val="22422743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575324570"/>
              </p:ext>
            </p:extLst>
          </p:nvPr>
        </p:nvGraphicFramePr>
        <p:xfrm>
          <a:off x="1524000" y="1397000"/>
          <a:ext cx="6096000" cy="2748280"/>
        </p:xfrm>
        <a:graphic>
          <a:graphicData uri="http://schemas.openxmlformats.org/drawingml/2006/table">
            <a:tbl>
              <a:tblPr firstRow="1" bandRow="1">
                <a:tableStyleId>{5C22544A-7EE6-4342-B048-85BDC9FD1C3A}</a:tableStyleId>
              </a:tblPr>
              <a:tblGrid>
                <a:gridCol w="3048000"/>
                <a:gridCol w="3048000"/>
              </a:tblGrid>
              <a:tr h="370840">
                <a:tc>
                  <a:txBody>
                    <a:bodyPr/>
                    <a:lstStyle/>
                    <a:p>
                      <a:r>
                        <a:rPr lang="en-US" dirty="0" smtClean="0"/>
                        <a:t>Operator</a:t>
                      </a:r>
                      <a:endParaRPr lang="en-US" dirty="0"/>
                    </a:p>
                  </a:txBody>
                  <a:tcPr/>
                </a:tc>
                <a:tc>
                  <a:txBody>
                    <a:bodyPr/>
                    <a:lstStyle/>
                    <a:p>
                      <a:r>
                        <a:rPr lang="en-US" dirty="0" smtClean="0"/>
                        <a:t>Description</a:t>
                      </a:r>
                      <a:endParaRPr lang="en-US" dirty="0"/>
                    </a:p>
                  </a:txBody>
                  <a:tcPr/>
                </a:tc>
              </a:tr>
              <a:tr h="370840">
                <a:tc>
                  <a:txBody>
                    <a:bodyPr/>
                    <a:lstStyle/>
                    <a:p>
                      <a:pPr algn="l" fontAlgn="t"/>
                      <a:r>
                        <a:rPr lang="en-US">
                          <a:effectLst/>
                        </a:rPr>
                        <a:t>=</a:t>
                      </a:r>
                    </a:p>
                  </a:txBody>
                  <a:tcPr marL="121920" marR="60960" marT="60960" marB="60960"/>
                </a:tc>
                <a:tc>
                  <a:txBody>
                    <a:bodyPr/>
                    <a:lstStyle/>
                    <a:p>
                      <a:pPr algn="l" fontAlgn="t"/>
                      <a:r>
                        <a:rPr lang="en-US" dirty="0">
                          <a:effectLst/>
                        </a:rPr>
                        <a:t>Equal to</a:t>
                      </a:r>
                    </a:p>
                  </a:txBody>
                  <a:tcPr marL="60960" marR="60960" marT="60960" marB="60960"/>
                </a:tc>
              </a:tr>
              <a:tr h="370840">
                <a:tc>
                  <a:txBody>
                    <a:bodyPr/>
                    <a:lstStyle/>
                    <a:p>
                      <a:pPr algn="l" fontAlgn="t"/>
                      <a:r>
                        <a:rPr lang="en-US">
                          <a:effectLst/>
                        </a:rPr>
                        <a:t>&gt;</a:t>
                      </a:r>
                    </a:p>
                  </a:txBody>
                  <a:tcPr marL="121920" marR="60960" marT="60960" marB="60960"/>
                </a:tc>
                <a:tc>
                  <a:txBody>
                    <a:bodyPr/>
                    <a:lstStyle/>
                    <a:p>
                      <a:pPr algn="l" fontAlgn="t"/>
                      <a:r>
                        <a:rPr lang="en-US" dirty="0">
                          <a:effectLst/>
                        </a:rPr>
                        <a:t>Greater than</a:t>
                      </a:r>
                    </a:p>
                  </a:txBody>
                  <a:tcPr marL="60960" marR="60960" marT="60960" marB="60960"/>
                </a:tc>
              </a:tr>
              <a:tr h="370840">
                <a:tc>
                  <a:txBody>
                    <a:bodyPr/>
                    <a:lstStyle/>
                    <a:p>
                      <a:pPr algn="l" fontAlgn="t"/>
                      <a:r>
                        <a:rPr lang="en-US">
                          <a:effectLst/>
                        </a:rPr>
                        <a:t>&lt;</a:t>
                      </a:r>
                    </a:p>
                  </a:txBody>
                  <a:tcPr marL="121920" marR="60960" marT="60960" marB="60960"/>
                </a:tc>
                <a:tc>
                  <a:txBody>
                    <a:bodyPr/>
                    <a:lstStyle/>
                    <a:p>
                      <a:pPr algn="l" fontAlgn="t"/>
                      <a:r>
                        <a:rPr lang="en-US" dirty="0">
                          <a:effectLst/>
                        </a:rPr>
                        <a:t>Less than</a:t>
                      </a:r>
                    </a:p>
                  </a:txBody>
                  <a:tcPr marL="60960" marR="60960" marT="60960" marB="60960"/>
                </a:tc>
              </a:tr>
              <a:tr h="370840">
                <a:tc>
                  <a:txBody>
                    <a:bodyPr/>
                    <a:lstStyle/>
                    <a:p>
                      <a:pPr algn="l" fontAlgn="t"/>
                      <a:r>
                        <a:rPr lang="en-US">
                          <a:effectLst/>
                        </a:rPr>
                        <a:t>&gt;=</a:t>
                      </a:r>
                    </a:p>
                  </a:txBody>
                  <a:tcPr marL="121920" marR="60960" marT="60960" marB="60960"/>
                </a:tc>
                <a:tc>
                  <a:txBody>
                    <a:bodyPr/>
                    <a:lstStyle/>
                    <a:p>
                      <a:pPr algn="l" fontAlgn="t"/>
                      <a:r>
                        <a:rPr lang="en-US" dirty="0">
                          <a:effectLst/>
                        </a:rPr>
                        <a:t>Greater than or equal to</a:t>
                      </a:r>
                    </a:p>
                  </a:txBody>
                  <a:tcPr marL="60960" marR="60960" marT="60960" marB="60960"/>
                </a:tc>
              </a:tr>
              <a:tr h="370840">
                <a:tc>
                  <a:txBody>
                    <a:bodyPr/>
                    <a:lstStyle/>
                    <a:p>
                      <a:pPr algn="l" fontAlgn="t"/>
                      <a:r>
                        <a:rPr lang="en-US">
                          <a:effectLst/>
                        </a:rPr>
                        <a:t>&lt;=</a:t>
                      </a:r>
                    </a:p>
                  </a:txBody>
                  <a:tcPr marL="121920" marR="60960" marT="60960" marB="60960"/>
                </a:tc>
                <a:tc>
                  <a:txBody>
                    <a:bodyPr/>
                    <a:lstStyle/>
                    <a:p>
                      <a:pPr algn="l" fontAlgn="t"/>
                      <a:r>
                        <a:rPr lang="en-US" dirty="0">
                          <a:effectLst/>
                        </a:rPr>
                        <a:t>Less than or equal to</a:t>
                      </a:r>
                    </a:p>
                  </a:txBody>
                  <a:tcPr marL="60960" marR="60960" marT="60960" marB="60960"/>
                </a:tc>
              </a:tr>
              <a:tr h="370840">
                <a:tc>
                  <a:txBody>
                    <a:bodyPr/>
                    <a:lstStyle/>
                    <a:p>
                      <a:pPr algn="l" fontAlgn="t"/>
                      <a:r>
                        <a:rPr lang="en-US">
                          <a:effectLst/>
                        </a:rPr>
                        <a:t>&lt;&gt;</a:t>
                      </a:r>
                    </a:p>
                  </a:txBody>
                  <a:tcPr marL="121920" marR="60960" marT="60960" marB="60960"/>
                </a:tc>
                <a:tc>
                  <a:txBody>
                    <a:bodyPr/>
                    <a:lstStyle/>
                    <a:p>
                      <a:pPr algn="l" fontAlgn="t"/>
                      <a:r>
                        <a:rPr lang="en-US" dirty="0">
                          <a:effectLst/>
                        </a:rPr>
                        <a:t>Not equal to</a:t>
                      </a:r>
                    </a:p>
                  </a:txBody>
                  <a:tcPr marL="60960" marR="60960" marT="60960" marB="60960"/>
                </a:tc>
              </a:tr>
            </a:tbl>
          </a:graphicData>
        </a:graphic>
      </p:graphicFrame>
      <p:sp>
        <p:nvSpPr>
          <p:cNvPr id="3" name="Rectangle 2"/>
          <p:cNvSpPr/>
          <p:nvPr/>
        </p:nvSpPr>
        <p:spPr>
          <a:xfrm>
            <a:off x="3200400" y="304800"/>
            <a:ext cx="2866490" cy="369332"/>
          </a:xfrm>
          <a:prstGeom prst="rect">
            <a:avLst/>
          </a:prstGeom>
        </p:spPr>
        <p:txBody>
          <a:bodyPr wrap="none">
            <a:spAutoFit/>
          </a:bodyPr>
          <a:lstStyle/>
          <a:p>
            <a:r>
              <a:rPr lang="en-US" dirty="0"/>
              <a:t>SQL Comparison Operators</a:t>
            </a:r>
          </a:p>
        </p:txBody>
      </p:sp>
    </p:spTree>
    <p:extLst>
      <p:ext uri="{BB962C8B-B14F-4D97-AF65-F5344CB8AC3E}">
        <p14:creationId xmlns:p14="http://schemas.microsoft.com/office/powerpoint/2010/main" val="16861751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160784681"/>
              </p:ext>
            </p:extLst>
          </p:nvPr>
        </p:nvGraphicFramePr>
        <p:xfrm>
          <a:off x="1524000" y="1397000"/>
          <a:ext cx="6096000" cy="2748280"/>
        </p:xfrm>
        <a:graphic>
          <a:graphicData uri="http://schemas.openxmlformats.org/drawingml/2006/table">
            <a:tbl>
              <a:tblPr firstRow="1" bandRow="1">
                <a:tableStyleId>{5C22544A-7EE6-4342-B048-85BDC9FD1C3A}</a:tableStyleId>
              </a:tblPr>
              <a:tblGrid>
                <a:gridCol w="3048000"/>
                <a:gridCol w="3048000"/>
              </a:tblGrid>
              <a:tr h="370840">
                <a:tc>
                  <a:txBody>
                    <a:bodyPr/>
                    <a:lstStyle/>
                    <a:p>
                      <a:r>
                        <a:rPr lang="en-US" dirty="0" smtClean="0"/>
                        <a:t>Operator</a:t>
                      </a:r>
                      <a:endParaRPr lang="en-US" dirty="0"/>
                    </a:p>
                  </a:txBody>
                  <a:tcPr/>
                </a:tc>
                <a:tc>
                  <a:txBody>
                    <a:bodyPr/>
                    <a:lstStyle/>
                    <a:p>
                      <a:r>
                        <a:rPr lang="en-US" dirty="0" smtClean="0"/>
                        <a:t>Description</a:t>
                      </a:r>
                      <a:endParaRPr lang="en-US" dirty="0"/>
                    </a:p>
                  </a:txBody>
                  <a:tcPr/>
                </a:tc>
              </a:tr>
              <a:tr h="370840">
                <a:tc>
                  <a:txBody>
                    <a:bodyPr/>
                    <a:lstStyle/>
                    <a:p>
                      <a:pPr algn="l" fontAlgn="t"/>
                      <a:r>
                        <a:rPr lang="en-US">
                          <a:effectLst/>
                        </a:rPr>
                        <a:t>=</a:t>
                      </a:r>
                    </a:p>
                  </a:txBody>
                  <a:tcPr marL="121920" marR="60960" marT="60960" marB="60960"/>
                </a:tc>
                <a:tc>
                  <a:txBody>
                    <a:bodyPr/>
                    <a:lstStyle/>
                    <a:p>
                      <a:pPr algn="l" fontAlgn="t"/>
                      <a:r>
                        <a:rPr lang="en-US" dirty="0">
                          <a:effectLst/>
                        </a:rPr>
                        <a:t>Equal to</a:t>
                      </a:r>
                    </a:p>
                  </a:txBody>
                  <a:tcPr marL="60960" marR="60960" marT="60960" marB="60960"/>
                </a:tc>
              </a:tr>
              <a:tr h="370840">
                <a:tc>
                  <a:txBody>
                    <a:bodyPr/>
                    <a:lstStyle/>
                    <a:p>
                      <a:pPr algn="l" fontAlgn="t"/>
                      <a:r>
                        <a:rPr lang="en-US">
                          <a:effectLst/>
                        </a:rPr>
                        <a:t>&gt;</a:t>
                      </a:r>
                    </a:p>
                  </a:txBody>
                  <a:tcPr marL="121920" marR="60960" marT="60960" marB="60960"/>
                </a:tc>
                <a:tc>
                  <a:txBody>
                    <a:bodyPr/>
                    <a:lstStyle/>
                    <a:p>
                      <a:pPr algn="l" fontAlgn="t"/>
                      <a:r>
                        <a:rPr lang="en-US" dirty="0">
                          <a:effectLst/>
                        </a:rPr>
                        <a:t>Greater than</a:t>
                      </a:r>
                    </a:p>
                  </a:txBody>
                  <a:tcPr marL="60960" marR="60960" marT="60960" marB="60960"/>
                </a:tc>
              </a:tr>
              <a:tr h="370840">
                <a:tc>
                  <a:txBody>
                    <a:bodyPr/>
                    <a:lstStyle/>
                    <a:p>
                      <a:pPr algn="l" fontAlgn="t"/>
                      <a:r>
                        <a:rPr lang="en-US">
                          <a:effectLst/>
                        </a:rPr>
                        <a:t>&lt;</a:t>
                      </a:r>
                    </a:p>
                  </a:txBody>
                  <a:tcPr marL="121920" marR="60960" marT="60960" marB="60960"/>
                </a:tc>
                <a:tc>
                  <a:txBody>
                    <a:bodyPr/>
                    <a:lstStyle/>
                    <a:p>
                      <a:pPr algn="l" fontAlgn="t"/>
                      <a:r>
                        <a:rPr lang="en-US" dirty="0">
                          <a:effectLst/>
                        </a:rPr>
                        <a:t>Less than</a:t>
                      </a:r>
                    </a:p>
                  </a:txBody>
                  <a:tcPr marL="60960" marR="60960" marT="60960" marB="60960"/>
                </a:tc>
              </a:tr>
              <a:tr h="370840">
                <a:tc>
                  <a:txBody>
                    <a:bodyPr/>
                    <a:lstStyle/>
                    <a:p>
                      <a:pPr algn="l" fontAlgn="t"/>
                      <a:r>
                        <a:rPr lang="en-US">
                          <a:effectLst/>
                        </a:rPr>
                        <a:t>&gt;=</a:t>
                      </a:r>
                    </a:p>
                  </a:txBody>
                  <a:tcPr marL="121920" marR="60960" marT="60960" marB="60960"/>
                </a:tc>
                <a:tc>
                  <a:txBody>
                    <a:bodyPr/>
                    <a:lstStyle/>
                    <a:p>
                      <a:pPr algn="l" fontAlgn="t"/>
                      <a:r>
                        <a:rPr lang="en-US" dirty="0">
                          <a:effectLst/>
                        </a:rPr>
                        <a:t>Greater than or equal to</a:t>
                      </a:r>
                    </a:p>
                  </a:txBody>
                  <a:tcPr marL="60960" marR="60960" marT="60960" marB="60960"/>
                </a:tc>
              </a:tr>
              <a:tr h="370840">
                <a:tc>
                  <a:txBody>
                    <a:bodyPr/>
                    <a:lstStyle/>
                    <a:p>
                      <a:pPr algn="l" fontAlgn="t"/>
                      <a:r>
                        <a:rPr lang="en-US">
                          <a:effectLst/>
                        </a:rPr>
                        <a:t>&lt;=</a:t>
                      </a:r>
                    </a:p>
                  </a:txBody>
                  <a:tcPr marL="121920" marR="60960" marT="60960" marB="60960"/>
                </a:tc>
                <a:tc>
                  <a:txBody>
                    <a:bodyPr/>
                    <a:lstStyle/>
                    <a:p>
                      <a:pPr algn="l" fontAlgn="t"/>
                      <a:r>
                        <a:rPr lang="en-US" dirty="0">
                          <a:effectLst/>
                        </a:rPr>
                        <a:t>Less than or equal to</a:t>
                      </a:r>
                    </a:p>
                  </a:txBody>
                  <a:tcPr marL="60960" marR="60960" marT="60960" marB="60960"/>
                </a:tc>
              </a:tr>
              <a:tr h="370840">
                <a:tc>
                  <a:txBody>
                    <a:bodyPr/>
                    <a:lstStyle/>
                    <a:p>
                      <a:pPr algn="l" fontAlgn="t"/>
                      <a:r>
                        <a:rPr lang="en-US">
                          <a:effectLst/>
                        </a:rPr>
                        <a:t>&lt;&gt;</a:t>
                      </a:r>
                    </a:p>
                  </a:txBody>
                  <a:tcPr marL="121920" marR="60960" marT="60960" marB="60960"/>
                </a:tc>
                <a:tc>
                  <a:txBody>
                    <a:bodyPr/>
                    <a:lstStyle/>
                    <a:p>
                      <a:pPr algn="l" fontAlgn="t"/>
                      <a:r>
                        <a:rPr lang="en-US" dirty="0">
                          <a:effectLst/>
                        </a:rPr>
                        <a:t>Not equal to</a:t>
                      </a:r>
                    </a:p>
                  </a:txBody>
                  <a:tcPr marL="60960" marR="60960" marT="60960" marB="60960"/>
                </a:tc>
              </a:tr>
            </a:tbl>
          </a:graphicData>
        </a:graphic>
      </p:graphicFrame>
      <p:sp>
        <p:nvSpPr>
          <p:cNvPr id="3" name="Rectangle 2"/>
          <p:cNvSpPr/>
          <p:nvPr/>
        </p:nvSpPr>
        <p:spPr>
          <a:xfrm>
            <a:off x="3200400" y="304800"/>
            <a:ext cx="2866490" cy="369332"/>
          </a:xfrm>
          <a:prstGeom prst="rect">
            <a:avLst/>
          </a:prstGeom>
        </p:spPr>
        <p:txBody>
          <a:bodyPr wrap="none">
            <a:spAutoFit/>
          </a:bodyPr>
          <a:lstStyle/>
          <a:p>
            <a:r>
              <a:rPr lang="en-US" dirty="0"/>
              <a:t>SQL Comparison Operators</a:t>
            </a:r>
          </a:p>
        </p:txBody>
      </p:sp>
    </p:spTree>
    <p:extLst>
      <p:ext uri="{BB962C8B-B14F-4D97-AF65-F5344CB8AC3E}">
        <p14:creationId xmlns:p14="http://schemas.microsoft.com/office/powerpoint/2010/main" val="8768319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057400" y="1905000"/>
            <a:ext cx="5334000" cy="609600"/>
          </a:xfrm>
        </p:spPr>
        <p:txBody>
          <a:bodyPr>
            <a:normAutofit fontScale="47500" lnSpcReduction="20000"/>
          </a:bodyPr>
          <a:lstStyle/>
          <a:p>
            <a:r>
              <a:rPr lang="en-US" sz="8000" dirty="0" smtClean="0"/>
              <a:t>MYSQL  CREATE   TABLE</a:t>
            </a:r>
            <a:endParaRPr lang="en-US" sz="8000" dirty="0"/>
          </a:p>
        </p:txBody>
      </p:sp>
    </p:spTree>
    <p:extLst>
      <p:ext uri="{BB962C8B-B14F-4D97-AF65-F5344CB8AC3E}">
        <p14:creationId xmlns:p14="http://schemas.microsoft.com/office/powerpoint/2010/main" val="34830657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90600" y="457200"/>
            <a:ext cx="4038600" cy="1524000"/>
          </a:xfrm>
        </p:spPr>
        <p:style>
          <a:lnRef idx="2">
            <a:schemeClr val="dk1"/>
          </a:lnRef>
          <a:fillRef idx="1">
            <a:schemeClr val="lt1"/>
          </a:fillRef>
          <a:effectRef idx="0">
            <a:schemeClr val="dk1"/>
          </a:effectRef>
          <a:fontRef idx="minor">
            <a:schemeClr val="dk1"/>
          </a:fontRef>
        </p:style>
        <p:txBody>
          <a:bodyPr>
            <a:normAutofit fontScale="32500" lnSpcReduction="20000"/>
          </a:bodyPr>
          <a:lstStyle/>
          <a:p>
            <a:endParaRPr lang="en-US" sz="4400" dirty="0" smtClean="0"/>
          </a:p>
          <a:p>
            <a:r>
              <a:rPr lang="en-US" sz="4400" dirty="0" smtClean="0"/>
              <a:t>CREATE </a:t>
            </a:r>
            <a:r>
              <a:rPr lang="en-US" sz="4400" dirty="0"/>
              <a:t>TABLE </a:t>
            </a:r>
            <a:r>
              <a:rPr lang="en-US" sz="4400" dirty="0" smtClean="0"/>
              <a:t> </a:t>
            </a:r>
            <a:r>
              <a:rPr lang="en-US" sz="4400" i="1" dirty="0" err="1" smtClean="0"/>
              <a:t>table_name</a:t>
            </a:r>
            <a:endParaRPr lang="en-US" sz="4400" i="1" dirty="0" smtClean="0"/>
          </a:p>
          <a:p>
            <a:r>
              <a:rPr lang="en-US" sz="4400" dirty="0" smtClean="0"/>
              <a:t> </a:t>
            </a:r>
            <a:r>
              <a:rPr lang="en-US" sz="4400" dirty="0"/>
              <a:t>( </a:t>
            </a:r>
            <a:endParaRPr lang="en-US" sz="4400" dirty="0" smtClean="0"/>
          </a:p>
          <a:p>
            <a:r>
              <a:rPr lang="en-US" sz="4400" i="1" dirty="0" smtClean="0"/>
              <a:t>column1_name </a:t>
            </a:r>
            <a:r>
              <a:rPr lang="en-US" sz="4400" i="1" dirty="0" err="1"/>
              <a:t>data_type</a:t>
            </a:r>
            <a:r>
              <a:rPr lang="en-US" sz="4400" i="1" dirty="0"/>
              <a:t> constraints</a:t>
            </a:r>
            <a:r>
              <a:rPr lang="en-US" sz="4400" i="1" dirty="0" smtClean="0"/>
              <a:t>,</a:t>
            </a:r>
          </a:p>
          <a:p>
            <a:r>
              <a:rPr lang="en-US" sz="4400" dirty="0" smtClean="0"/>
              <a:t> </a:t>
            </a:r>
            <a:r>
              <a:rPr lang="en-US" sz="4400" i="1" dirty="0"/>
              <a:t>column2_name </a:t>
            </a:r>
            <a:r>
              <a:rPr lang="en-US" sz="4400" i="1" dirty="0" err="1"/>
              <a:t>data_type</a:t>
            </a:r>
            <a:r>
              <a:rPr lang="en-US" sz="4400" i="1" dirty="0"/>
              <a:t> constraints,</a:t>
            </a:r>
            <a:r>
              <a:rPr lang="en-US" sz="4400" dirty="0"/>
              <a:t> .... </a:t>
            </a:r>
            <a:endParaRPr lang="en-US" sz="4400" dirty="0" smtClean="0"/>
          </a:p>
          <a:p>
            <a:r>
              <a:rPr lang="en-US" sz="4400" dirty="0" smtClean="0"/>
              <a:t>);</a:t>
            </a:r>
            <a:endParaRPr lang="en-US" sz="8000" dirty="0"/>
          </a:p>
        </p:txBody>
      </p:sp>
      <p:sp>
        <p:nvSpPr>
          <p:cNvPr id="7" name="Subtitle 2"/>
          <p:cNvSpPr txBox="1">
            <a:spLocks/>
          </p:cNvSpPr>
          <p:nvPr/>
        </p:nvSpPr>
        <p:spPr>
          <a:xfrm>
            <a:off x="990600" y="2895600"/>
            <a:ext cx="5218134" cy="2057400"/>
          </a:xfrm>
          <a:prstGeom prst="rect">
            <a:avLst/>
          </a:prstGeom>
        </p:spPr>
        <p:style>
          <a:lnRef idx="2">
            <a:schemeClr val="dk1"/>
          </a:lnRef>
          <a:fillRef idx="1">
            <a:schemeClr val="lt1"/>
          </a:fillRef>
          <a:effectRef idx="0">
            <a:schemeClr val="dk1"/>
          </a:effectRef>
          <a:fontRef idx="minor">
            <a:schemeClr val="dk1"/>
          </a:fontRef>
        </p:style>
        <p:txBody>
          <a:bodyPr tIns="0">
            <a:normAutofit fontScale="32500" lnSpcReduction="20000"/>
          </a:bodyPr>
          <a:lstStyle>
            <a:lvl1pPr marL="27432" indent="0" algn="l" rtl="0" eaLnBrk="1" latinLnBrk="0" hangingPunct="1">
              <a:lnSpc>
                <a:spcPct val="100000"/>
              </a:lnSpc>
              <a:spcBef>
                <a:spcPts val="600"/>
              </a:spcBef>
              <a:buClr>
                <a:schemeClr val="accent1"/>
              </a:buClr>
              <a:buSzPct val="80000"/>
              <a:buFont typeface="Wingdings 2"/>
              <a:buNone/>
              <a:defRPr kumimoji="0" sz="2600" kern="1200">
                <a:solidFill>
                  <a:schemeClr val="tx2">
                    <a:shade val="30000"/>
                    <a:satMod val="150000"/>
                  </a:schemeClr>
                </a:solidFill>
                <a:latin typeface="+mn-lt"/>
                <a:ea typeface="+mn-ea"/>
                <a:cs typeface="+mn-cs"/>
              </a:defRPr>
            </a:lvl1pPr>
            <a:lvl2pPr marL="457200" indent="0" algn="ctr" rtl="0" eaLnBrk="1" latinLnBrk="0" hangingPunct="1">
              <a:lnSpc>
                <a:spcPct val="100000"/>
              </a:lnSpc>
              <a:spcBef>
                <a:spcPts val="550"/>
              </a:spcBef>
              <a:buClr>
                <a:schemeClr val="accent1"/>
              </a:buClr>
              <a:buFont typeface="Verdana"/>
              <a:buNone/>
              <a:defRPr kumimoji="0" sz="2800" kern="1200">
                <a:solidFill>
                  <a:schemeClr val="tx1"/>
                </a:solidFill>
                <a:latin typeface="+mn-lt"/>
                <a:ea typeface="+mn-ea"/>
                <a:cs typeface="+mn-cs"/>
              </a:defRPr>
            </a:lvl2pPr>
            <a:lvl3pPr marL="914400" indent="0" algn="ctr" rtl="0" eaLnBrk="1" latinLnBrk="0" hangingPunct="1">
              <a:lnSpc>
                <a:spcPct val="100000"/>
              </a:lnSpc>
              <a:spcBef>
                <a:spcPct val="20000"/>
              </a:spcBef>
              <a:buClr>
                <a:schemeClr val="accent2"/>
              </a:buClr>
              <a:buFont typeface="Wingdings 2"/>
              <a:buNone/>
              <a:defRPr kumimoji="0" sz="2400" kern="1200">
                <a:solidFill>
                  <a:schemeClr val="tx1"/>
                </a:solidFill>
                <a:latin typeface="+mn-lt"/>
                <a:ea typeface="+mn-ea"/>
                <a:cs typeface="+mn-cs"/>
              </a:defRPr>
            </a:lvl3pPr>
            <a:lvl4pPr marL="1371600" indent="0" algn="ctr" rtl="0" eaLnBrk="1" latinLnBrk="0" hangingPunct="1">
              <a:lnSpc>
                <a:spcPct val="100000"/>
              </a:lnSpc>
              <a:spcBef>
                <a:spcPct val="20000"/>
              </a:spcBef>
              <a:buClr>
                <a:schemeClr val="accent3"/>
              </a:buClr>
              <a:buFont typeface="Wingdings 2"/>
              <a:buNone/>
              <a:defRPr kumimoji="0" sz="2000" kern="1200">
                <a:solidFill>
                  <a:schemeClr val="tx1"/>
                </a:solidFill>
                <a:latin typeface="+mn-lt"/>
                <a:ea typeface="+mn-ea"/>
                <a:cs typeface="+mn-cs"/>
              </a:defRPr>
            </a:lvl4pPr>
            <a:lvl5pPr marL="1828800" indent="0" algn="ctr" rtl="0" eaLnBrk="1" latinLnBrk="0" hangingPunct="1">
              <a:lnSpc>
                <a:spcPct val="100000"/>
              </a:lnSpc>
              <a:spcBef>
                <a:spcPct val="20000"/>
              </a:spcBef>
              <a:buClr>
                <a:schemeClr val="accent4"/>
              </a:buClr>
              <a:buFont typeface="Wingdings 2"/>
              <a:buNone/>
              <a:defRPr kumimoji="0" sz="2000" kern="1200">
                <a:solidFill>
                  <a:schemeClr val="tx1"/>
                </a:solidFill>
                <a:latin typeface="+mn-lt"/>
                <a:ea typeface="+mn-ea"/>
                <a:cs typeface="+mn-cs"/>
              </a:defRPr>
            </a:lvl5pPr>
            <a:lvl6pPr marL="2286000" indent="0" algn="ctr" rtl="0" eaLnBrk="1" latinLnBrk="0" hangingPunct="1">
              <a:lnSpc>
                <a:spcPct val="100000"/>
              </a:lnSpc>
              <a:spcBef>
                <a:spcPct val="20000"/>
              </a:spcBef>
              <a:buClr>
                <a:schemeClr val="accent5"/>
              </a:buClr>
              <a:buFont typeface="Wingdings 2"/>
              <a:buNone/>
              <a:defRPr kumimoji="0" sz="2000" kern="1200">
                <a:solidFill>
                  <a:schemeClr val="tx1"/>
                </a:solidFill>
                <a:latin typeface="+mn-lt"/>
                <a:ea typeface="+mn-ea"/>
                <a:cs typeface="+mn-cs"/>
              </a:defRPr>
            </a:lvl6pPr>
            <a:lvl7pPr marL="2743200" indent="0" algn="ctr" rtl="0" eaLnBrk="1" latinLnBrk="0" hangingPunct="1">
              <a:lnSpc>
                <a:spcPct val="100000"/>
              </a:lnSpc>
              <a:spcBef>
                <a:spcPct val="20000"/>
              </a:spcBef>
              <a:buClr>
                <a:schemeClr val="accent6"/>
              </a:buClr>
              <a:buFont typeface="Wingdings 2"/>
              <a:buNone/>
              <a:defRPr kumimoji="0" sz="2000" kern="1200">
                <a:solidFill>
                  <a:schemeClr val="tx1"/>
                </a:solidFill>
                <a:latin typeface="+mn-lt"/>
                <a:ea typeface="+mn-ea"/>
                <a:cs typeface="+mn-cs"/>
              </a:defRPr>
            </a:lvl7pPr>
            <a:lvl8pPr marL="3200400" indent="0" algn="ctr" rtl="0" eaLnBrk="1" latinLnBrk="0" hangingPunct="1">
              <a:lnSpc>
                <a:spcPct val="100000"/>
              </a:lnSpc>
              <a:spcBef>
                <a:spcPct val="20000"/>
              </a:spcBef>
              <a:buClr>
                <a:schemeClr val="accent6"/>
              </a:buClr>
              <a:buFont typeface="Wingdings 2"/>
              <a:buNone/>
              <a:defRPr kumimoji="0" sz="2000" kern="1200">
                <a:solidFill>
                  <a:schemeClr val="tx1"/>
                </a:solidFill>
                <a:latin typeface="+mn-lt"/>
                <a:ea typeface="+mn-ea"/>
                <a:cs typeface="+mn-cs"/>
              </a:defRPr>
            </a:lvl8pPr>
            <a:lvl9pPr marL="3657600" indent="0" algn="ctr" rtl="0" eaLnBrk="1" latinLnBrk="0" hangingPunct="1">
              <a:lnSpc>
                <a:spcPct val="100000"/>
              </a:lnSpc>
              <a:spcBef>
                <a:spcPct val="20000"/>
              </a:spcBef>
              <a:buClr>
                <a:schemeClr val="accent6"/>
              </a:buClr>
              <a:buFont typeface="Wingdings 2"/>
              <a:buNone/>
              <a:defRPr kumimoji="0" sz="2000" kern="1200">
                <a:solidFill>
                  <a:schemeClr val="tx1"/>
                </a:solidFill>
                <a:latin typeface="+mn-lt"/>
                <a:ea typeface="+mn-ea"/>
                <a:cs typeface="+mn-cs"/>
              </a:defRPr>
            </a:lvl9pPr>
            <a:extLst/>
          </a:lstStyle>
          <a:p>
            <a:endParaRPr lang="en-US" sz="4400" dirty="0" smtClean="0"/>
          </a:p>
          <a:p>
            <a:r>
              <a:rPr lang="en-US" sz="4400" dirty="0" smtClean="0"/>
              <a:t>CREATE TABLE  </a:t>
            </a:r>
            <a:r>
              <a:rPr lang="en-US" sz="4400" i="1" dirty="0" smtClean="0"/>
              <a:t>persons</a:t>
            </a:r>
          </a:p>
          <a:p>
            <a:r>
              <a:rPr lang="en-US" sz="4400" dirty="0" smtClean="0"/>
              <a:t> ( </a:t>
            </a:r>
          </a:p>
          <a:p>
            <a:r>
              <a:rPr lang="en-US" sz="4400" i="1" dirty="0" smtClean="0"/>
              <a:t>Id INT NOT NULL PRIMARY KEY AUTO_INCREMENT,</a:t>
            </a:r>
          </a:p>
          <a:p>
            <a:r>
              <a:rPr lang="en-US" sz="4400" i="1" dirty="0"/>
              <a:t>n</a:t>
            </a:r>
            <a:r>
              <a:rPr lang="en-US" sz="4400" i="1" dirty="0" smtClean="0"/>
              <a:t>ame VARCHAR(15) NOT NULL,</a:t>
            </a:r>
          </a:p>
          <a:p>
            <a:r>
              <a:rPr lang="en-US" sz="4400" i="1" dirty="0" err="1"/>
              <a:t>b</a:t>
            </a:r>
            <a:r>
              <a:rPr lang="en-US" sz="4400" i="1" dirty="0" err="1" smtClean="0"/>
              <a:t>irth_date</a:t>
            </a:r>
            <a:r>
              <a:rPr lang="en-US" sz="4400" i="1" dirty="0" smtClean="0"/>
              <a:t>  DATE,</a:t>
            </a:r>
          </a:p>
          <a:p>
            <a:r>
              <a:rPr lang="en-US" sz="4400" i="1" dirty="0" smtClean="0"/>
              <a:t>Phone VARCHAR(15) NOT NULL UNIQUE</a:t>
            </a:r>
            <a:endParaRPr lang="en-US" sz="4400" dirty="0" smtClean="0"/>
          </a:p>
          <a:p>
            <a:r>
              <a:rPr lang="en-US" sz="4400" dirty="0" smtClean="0"/>
              <a:t>);</a:t>
            </a:r>
            <a:endParaRPr lang="en-US" sz="8000" dirty="0"/>
          </a:p>
        </p:txBody>
      </p:sp>
      <p:sp>
        <p:nvSpPr>
          <p:cNvPr id="8" name="TextBox 7"/>
          <p:cNvSpPr txBox="1"/>
          <p:nvPr/>
        </p:nvSpPr>
        <p:spPr>
          <a:xfrm>
            <a:off x="1143000" y="2184892"/>
            <a:ext cx="466794" cy="369332"/>
          </a:xfrm>
          <a:prstGeom prst="rect">
            <a:avLst/>
          </a:prstGeom>
          <a:noFill/>
        </p:spPr>
        <p:txBody>
          <a:bodyPr wrap="none" rtlCol="0">
            <a:spAutoFit/>
          </a:bodyPr>
          <a:lstStyle/>
          <a:p>
            <a:r>
              <a:rPr lang="en-US" dirty="0" smtClean="0"/>
              <a:t>Ex:</a:t>
            </a:r>
            <a:endParaRPr lang="en-US" dirty="0"/>
          </a:p>
        </p:txBody>
      </p:sp>
    </p:spTree>
    <p:extLst>
      <p:ext uri="{BB962C8B-B14F-4D97-AF65-F5344CB8AC3E}">
        <p14:creationId xmlns:p14="http://schemas.microsoft.com/office/powerpoint/2010/main" val="32577575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057400" y="1676400"/>
            <a:ext cx="5334000" cy="609600"/>
          </a:xfrm>
        </p:spPr>
        <p:txBody>
          <a:bodyPr>
            <a:normAutofit fontScale="47500" lnSpcReduction="20000"/>
          </a:bodyPr>
          <a:lstStyle/>
          <a:p>
            <a:r>
              <a:rPr lang="en-US" sz="8000" dirty="0" smtClean="0"/>
              <a:t>MYSQL CONSTRAINTS</a:t>
            </a:r>
            <a:endParaRPr lang="en-US" sz="8000" dirty="0"/>
          </a:p>
        </p:txBody>
      </p:sp>
    </p:spTree>
    <p:extLst>
      <p:ext uri="{BB962C8B-B14F-4D97-AF65-F5344CB8AC3E}">
        <p14:creationId xmlns:p14="http://schemas.microsoft.com/office/powerpoint/2010/main" val="27461304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90600" y="28093"/>
            <a:ext cx="8153400" cy="923330"/>
          </a:xfrm>
          <a:prstGeom prst="rect">
            <a:avLst/>
          </a:prstGeom>
        </p:spPr>
        <p:txBody>
          <a:bodyPr wrap="square">
            <a:spAutoFit/>
          </a:bodyPr>
          <a:lstStyle/>
          <a:p>
            <a:r>
              <a:rPr lang="en-US" dirty="0"/>
              <a:t>A constraint is simply a restriction placed on one or more columns of a table to limit the type of values that can be stored in that column. Constraints provide a standard mechanism to maintain the accuracy and integrity of the data inside a database table.</a:t>
            </a:r>
          </a:p>
        </p:txBody>
      </p:sp>
      <p:sp>
        <p:nvSpPr>
          <p:cNvPr id="5" name="Rectangle 4"/>
          <p:cNvSpPr/>
          <p:nvPr/>
        </p:nvSpPr>
        <p:spPr>
          <a:xfrm>
            <a:off x="996696" y="1447800"/>
            <a:ext cx="8147304" cy="3139321"/>
          </a:xfrm>
          <a:prstGeom prst="rect">
            <a:avLst/>
          </a:prstGeom>
        </p:spPr>
        <p:txBody>
          <a:bodyPr wrap="square">
            <a:spAutoFit/>
          </a:bodyPr>
          <a:lstStyle/>
          <a:p>
            <a:pPr>
              <a:buFont typeface="Arial"/>
              <a:buChar char="•"/>
            </a:pPr>
            <a:r>
              <a:rPr lang="en-US" b="1" dirty="0">
                <a:solidFill>
                  <a:srgbClr val="000000"/>
                </a:solidFill>
                <a:latin typeface="Verdana"/>
                <a:hlinkClick r:id="rId2"/>
              </a:rPr>
              <a:t>NOT NULL</a:t>
            </a:r>
            <a:r>
              <a:rPr lang="en-US" dirty="0">
                <a:solidFill>
                  <a:srgbClr val="000000"/>
                </a:solidFill>
                <a:latin typeface="Verdana"/>
              </a:rPr>
              <a:t> - Ensures that a column cannot have a NULL value</a:t>
            </a:r>
          </a:p>
          <a:p>
            <a:pPr>
              <a:buFont typeface="Arial"/>
              <a:buChar char="•"/>
            </a:pPr>
            <a:r>
              <a:rPr lang="en-US" b="1" dirty="0">
                <a:solidFill>
                  <a:srgbClr val="000000"/>
                </a:solidFill>
                <a:latin typeface="Verdana"/>
                <a:hlinkClick r:id="rId3"/>
              </a:rPr>
              <a:t>UNIQUE</a:t>
            </a:r>
            <a:r>
              <a:rPr lang="en-US" dirty="0">
                <a:solidFill>
                  <a:srgbClr val="000000"/>
                </a:solidFill>
                <a:latin typeface="Verdana"/>
              </a:rPr>
              <a:t> - Ensures that all values in a column are different</a:t>
            </a:r>
          </a:p>
          <a:p>
            <a:pPr>
              <a:buFont typeface="Arial"/>
              <a:buChar char="•"/>
            </a:pPr>
            <a:r>
              <a:rPr lang="en-US" b="1" dirty="0">
                <a:solidFill>
                  <a:srgbClr val="000000"/>
                </a:solidFill>
                <a:latin typeface="Verdana"/>
                <a:hlinkClick r:id="rId4"/>
              </a:rPr>
              <a:t>PRIMARY KEY</a:t>
            </a:r>
            <a:r>
              <a:rPr lang="en-US" dirty="0">
                <a:solidFill>
                  <a:srgbClr val="000000"/>
                </a:solidFill>
                <a:latin typeface="Verdana"/>
              </a:rPr>
              <a:t> - A combination of a NOT NULL and UNIQUE. Uniquely identifies each row in a table</a:t>
            </a:r>
          </a:p>
          <a:p>
            <a:pPr>
              <a:buFont typeface="Arial"/>
              <a:buChar char="•"/>
            </a:pPr>
            <a:r>
              <a:rPr lang="en-US" b="1" dirty="0">
                <a:solidFill>
                  <a:srgbClr val="000000"/>
                </a:solidFill>
                <a:latin typeface="Verdana"/>
                <a:hlinkClick r:id="rId5"/>
              </a:rPr>
              <a:t>FOREIGN KEY</a:t>
            </a:r>
            <a:r>
              <a:rPr lang="en-US" dirty="0">
                <a:solidFill>
                  <a:srgbClr val="000000"/>
                </a:solidFill>
                <a:latin typeface="Verdana"/>
              </a:rPr>
              <a:t> - Uniquely identifies a row/record in another table</a:t>
            </a:r>
          </a:p>
          <a:p>
            <a:pPr>
              <a:buFont typeface="Arial"/>
              <a:buChar char="•"/>
            </a:pPr>
            <a:r>
              <a:rPr lang="en-US" b="1" dirty="0">
                <a:solidFill>
                  <a:srgbClr val="000000"/>
                </a:solidFill>
                <a:latin typeface="Verdana"/>
                <a:hlinkClick r:id="rId6"/>
              </a:rPr>
              <a:t>CHECK</a:t>
            </a:r>
            <a:r>
              <a:rPr lang="en-US" dirty="0">
                <a:solidFill>
                  <a:srgbClr val="000000"/>
                </a:solidFill>
                <a:latin typeface="Verdana"/>
              </a:rPr>
              <a:t> - Ensures that all values in a column satisfies a specific condition</a:t>
            </a:r>
          </a:p>
          <a:p>
            <a:pPr>
              <a:buFont typeface="Arial"/>
              <a:buChar char="•"/>
            </a:pPr>
            <a:r>
              <a:rPr lang="en-US" b="1" dirty="0">
                <a:solidFill>
                  <a:srgbClr val="000000"/>
                </a:solidFill>
                <a:latin typeface="Verdana"/>
                <a:hlinkClick r:id="rId7"/>
              </a:rPr>
              <a:t>DEFAULT</a:t>
            </a:r>
            <a:r>
              <a:rPr lang="en-US" dirty="0">
                <a:solidFill>
                  <a:srgbClr val="000000"/>
                </a:solidFill>
                <a:latin typeface="Verdana"/>
              </a:rPr>
              <a:t> - Sets a default value for a column when no value is specified</a:t>
            </a:r>
          </a:p>
          <a:p>
            <a:pPr>
              <a:buFont typeface="Arial"/>
              <a:buChar char="•"/>
            </a:pPr>
            <a:r>
              <a:rPr lang="en-US" b="1" dirty="0">
                <a:solidFill>
                  <a:srgbClr val="000000"/>
                </a:solidFill>
                <a:latin typeface="Verdana"/>
                <a:hlinkClick r:id="rId8"/>
              </a:rPr>
              <a:t>INDEX</a:t>
            </a:r>
            <a:r>
              <a:rPr lang="en-US" dirty="0">
                <a:solidFill>
                  <a:srgbClr val="000000"/>
                </a:solidFill>
                <a:latin typeface="Verdana"/>
              </a:rPr>
              <a:t> - Used to create and retrieve data from the database very quickly</a:t>
            </a:r>
            <a:endParaRPr lang="en-US" b="0" i="0" dirty="0">
              <a:solidFill>
                <a:srgbClr val="000000"/>
              </a:solidFill>
              <a:effectLst/>
              <a:latin typeface="Verdana"/>
            </a:endParaRPr>
          </a:p>
        </p:txBody>
      </p:sp>
    </p:spTree>
    <p:extLst>
      <p:ext uri="{BB962C8B-B14F-4D97-AF65-F5344CB8AC3E}">
        <p14:creationId xmlns:p14="http://schemas.microsoft.com/office/powerpoint/2010/main" val="20486539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90600" y="0"/>
            <a:ext cx="8153400" cy="923330"/>
          </a:xfrm>
          <a:prstGeom prst="rect">
            <a:avLst/>
          </a:prstGeom>
        </p:spPr>
        <p:txBody>
          <a:bodyPr wrap="square">
            <a:spAutoFit/>
          </a:bodyPr>
          <a:lstStyle/>
          <a:p>
            <a:r>
              <a:rPr lang="en-US" dirty="0">
                <a:solidFill>
                  <a:srgbClr val="000000"/>
                </a:solidFill>
                <a:latin typeface="Verdana"/>
              </a:rPr>
              <a:t>Indexes are used to retrieve data from the database very fast. The users cannot see the indexes, they are just used to speed up searches/queries.</a:t>
            </a:r>
            <a:endParaRPr lang="en-US" dirty="0"/>
          </a:p>
        </p:txBody>
      </p:sp>
      <p:sp>
        <p:nvSpPr>
          <p:cNvPr id="5" name="Rectangle 4"/>
          <p:cNvSpPr/>
          <p:nvPr/>
        </p:nvSpPr>
        <p:spPr>
          <a:xfrm>
            <a:off x="990600" y="990600"/>
            <a:ext cx="8153400" cy="923330"/>
          </a:xfrm>
          <a:prstGeom prst="rect">
            <a:avLst/>
          </a:prstGeom>
        </p:spPr>
        <p:txBody>
          <a:bodyPr wrap="square">
            <a:spAutoFit/>
          </a:bodyPr>
          <a:lstStyle/>
          <a:p>
            <a:r>
              <a:rPr lang="en-US" b="1" dirty="0">
                <a:solidFill>
                  <a:srgbClr val="000000"/>
                </a:solidFill>
                <a:latin typeface="Verdana"/>
              </a:rPr>
              <a:t>Note:</a:t>
            </a:r>
            <a:r>
              <a:rPr lang="en-US" dirty="0">
                <a:solidFill>
                  <a:srgbClr val="000000"/>
                </a:solidFill>
                <a:latin typeface="Verdana"/>
              </a:rPr>
              <a:t> Updating a table with indexes takes more time than updating a table without (because the indexes also need an update). So, only create indexes on columns that will be frequently searched against.</a:t>
            </a:r>
            <a:endParaRPr lang="en-US" dirty="0"/>
          </a:p>
        </p:txBody>
      </p:sp>
      <p:sp>
        <p:nvSpPr>
          <p:cNvPr id="6" name="Rectangle 5"/>
          <p:cNvSpPr/>
          <p:nvPr/>
        </p:nvSpPr>
        <p:spPr>
          <a:xfrm>
            <a:off x="990600" y="2133600"/>
            <a:ext cx="8153400" cy="369332"/>
          </a:xfrm>
          <a:prstGeom prst="rect">
            <a:avLst/>
          </a:prstGeom>
        </p:spPr>
        <p:txBody>
          <a:bodyPr wrap="square">
            <a:spAutoFit/>
          </a:bodyPr>
          <a:lstStyle/>
          <a:p>
            <a:r>
              <a:rPr lang="en-US" dirty="0"/>
              <a:t>Creates an index on a table. Duplicate values are allowed:</a:t>
            </a:r>
          </a:p>
        </p:txBody>
      </p:sp>
      <p:sp>
        <p:nvSpPr>
          <p:cNvPr id="7" name="Rectangle 6"/>
          <p:cNvSpPr/>
          <p:nvPr/>
        </p:nvSpPr>
        <p:spPr>
          <a:xfrm>
            <a:off x="2258568" y="2590800"/>
            <a:ext cx="5513832" cy="646331"/>
          </a:xfrm>
          <a:prstGeom prst="rect">
            <a:avLst/>
          </a:prstGeom>
        </p:spPr>
        <p:txBody>
          <a:bodyPr wrap="square">
            <a:spAutoFit/>
          </a:bodyPr>
          <a:lstStyle/>
          <a:p>
            <a:r>
              <a:rPr lang="en-US" dirty="0">
                <a:solidFill>
                  <a:srgbClr val="0000CD"/>
                </a:solidFill>
                <a:latin typeface="Consolas"/>
              </a:rPr>
              <a:t>CREATE</a:t>
            </a:r>
            <a:r>
              <a:rPr lang="en-US" dirty="0">
                <a:solidFill>
                  <a:srgbClr val="000000"/>
                </a:solidFill>
                <a:latin typeface="Consolas"/>
              </a:rPr>
              <a:t> </a:t>
            </a:r>
            <a:r>
              <a:rPr lang="en-US" dirty="0">
                <a:solidFill>
                  <a:srgbClr val="0000CD"/>
                </a:solidFill>
                <a:latin typeface="Consolas"/>
              </a:rPr>
              <a:t>INDEX</a:t>
            </a:r>
            <a:r>
              <a:rPr lang="en-US" dirty="0">
                <a:solidFill>
                  <a:srgbClr val="000000"/>
                </a:solidFill>
                <a:latin typeface="Consolas"/>
              </a:rPr>
              <a:t> </a:t>
            </a:r>
            <a:r>
              <a:rPr lang="en-US" i="1" dirty="0" err="1">
                <a:solidFill>
                  <a:srgbClr val="000000"/>
                </a:solidFill>
                <a:latin typeface="Consolas"/>
              </a:rPr>
              <a:t>index_name</a:t>
            </a:r>
            <a:r>
              <a:rPr lang="en-US" dirty="0"/>
              <a:t/>
            </a:r>
            <a:br>
              <a:rPr lang="en-US" dirty="0"/>
            </a:br>
            <a:r>
              <a:rPr lang="en-US" dirty="0">
                <a:solidFill>
                  <a:srgbClr val="0000CD"/>
                </a:solidFill>
                <a:latin typeface="Consolas"/>
              </a:rPr>
              <a:t>ON</a:t>
            </a:r>
            <a:r>
              <a:rPr lang="en-US" dirty="0">
                <a:solidFill>
                  <a:srgbClr val="000000"/>
                </a:solidFill>
                <a:latin typeface="Consolas"/>
              </a:rPr>
              <a:t> </a:t>
            </a:r>
            <a:r>
              <a:rPr lang="en-US" i="1" dirty="0" err="1">
                <a:solidFill>
                  <a:srgbClr val="000000"/>
                </a:solidFill>
                <a:latin typeface="Consolas"/>
              </a:rPr>
              <a:t>table_name</a:t>
            </a:r>
            <a:r>
              <a:rPr lang="en-US" dirty="0">
                <a:solidFill>
                  <a:srgbClr val="000000"/>
                </a:solidFill>
                <a:latin typeface="Consolas"/>
              </a:rPr>
              <a:t> (</a:t>
            </a:r>
            <a:r>
              <a:rPr lang="en-US" i="1" dirty="0">
                <a:solidFill>
                  <a:srgbClr val="000000"/>
                </a:solidFill>
                <a:latin typeface="Consolas"/>
              </a:rPr>
              <a:t>column1</a:t>
            </a:r>
            <a:r>
              <a:rPr lang="en-US" dirty="0">
                <a:solidFill>
                  <a:srgbClr val="000000"/>
                </a:solidFill>
                <a:latin typeface="Consolas"/>
              </a:rPr>
              <a:t>, </a:t>
            </a:r>
            <a:r>
              <a:rPr lang="en-US" i="1" dirty="0">
                <a:solidFill>
                  <a:srgbClr val="000000"/>
                </a:solidFill>
                <a:latin typeface="Consolas"/>
              </a:rPr>
              <a:t>column2</a:t>
            </a:r>
            <a:r>
              <a:rPr lang="en-US" dirty="0">
                <a:solidFill>
                  <a:srgbClr val="000000"/>
                </a:solidFill>
                <a:latin typeface="Consolas"/>
              </a:rPr>
              <a:t>, ...);</a:t>
            </a:r>
            <a:endParaRPr lang="en-US" dirty="0"/>
          </a:p>
        </p:txBody>
      </p:sp>
      <p:sp>
        <p:nvSpPr>
          <p:cNvPr id="8" name="Rectangle 7"/>
          <p:cNvSpPr/>
          <p:nvPr/>
        </p:nvSpPr>
        <p:spPr>
          <a:xfrm>
            <a:off x="1018032" y="3657600"/>
            <a:ext cx="8125968" cy="369332"/>
          </a:xfrm>
          <a:prstGeom prst="rect">
            <a:avLst/>
          </a:prstGeom>
        </p:spPr>
        <p:txBody>
          <a:bodyPr wrap="square">
            <a:spAutoFit/>
          </a:bodyPr>
          <a:lstStyle/>
          <a:p>
            <a:r>
              <a:rPr lang="en-US" dirty="0"/>
              <a:t>Creates a unique index on a table. Duplicate values are not allowed:</a:t>
            </a:r>
          </a:p>
        </p:txBody>
      </p:sp>
      <p:sp>
        <p:nvSpPr>
          <p:cNvPr id="9" name="Rectangle 8"/>
          <p:cNvSpPr/>
          <p:nvPr/>
        </p:nvSpPr>
        <p:spPr>
          <a:xfrm>
            <a:off x="2258568" y="4114800"/>
            <a:ext cx="5257800" cy="646331"/>
          </a:xfrm>
          <a:prstGeom prst="rect">
            <a:avLst/>
          </a:prstGeom>
        </p:spPr>
        <p:txBody>
          <a:bodyPr wrap="square">
            <a:spAutoFit/>
          </a:bodyPr>
          <a:lstStyle/>
          <a:p>
            <a:r>
              <a:rPr lang="en-US" dirty="0">
                <a:solidFill>
                  <a:srgbClr val="0000CD"/>
                </a:solidFill>
                <a:latin typeface="Consolas"/>
              </a:rPr>
              <a:t>CREATE</a:t>
            </a:r>
            <a:r>
              <a:rPr lang="en-US" dirty="0">
                <a:solidFill>
                  <a:srgbClr val="000000"/>
                </a:solidFill>
                <a:latin typeface="Consolas"/>
              </a:rPr>
              <a:t> </a:t>
            </a:r>
            <a:r>
              <a:rPr lang="en-US" dirty="0">
                <a:solidFill>
                  <a:srgbClr val="0000CD"/>
                </a:solidFill>
                <a:latin typeface="Consolas"/>
              </a:rPr>
              <a:t>UNIQUE</a:t>
            </a:r>
            <a:r>
              <a:rPr lang="en-US" dirty="0">
                <a:solidFill>
                  <a:srgbClr val="000000"/>
                </a:solidFill>
                <a:latin typeface="Consolas"/>
              </a:rPr>
              <a:t> </a:t>
            </a:r>
            <a:r>
              <a:rPr lang="en-US" dirty="0">
                <a:solidFill>
                  <a:srgbClr val="0000CD"/>
                </a:solidFill>
                <a:latin typeface="Consolas"/>
              </a:rPr>
              <a:t>INDEX</a:t>
            </a:r>
            <a:r>
              <a:rPr lang="en-US" dirty="0">
                <a:solidFill>
                  <a:srgbClr val="000000"/>
                </a:solidFill>
                <a:latin typeface="Consolas"/>
              </a:rPr>
              <a:t> </a:t>
            </a:r>
            <a:r>
              <a:rPr lang="en-US" i="1" dirty="0" err="1">
                <a:solidFill>
                  <a:srgbClr val="000000"/>
                </a:solidFill>
                <a:latin typeface="Consolas"/>
              </a:rPr>
              <a:t>index_name</a:t>
            </a:r>
            <a:r>
              <a:rPr lang="en-US" dirty="0"/>
              <a:t/>
            </a:r>
            <a:br>
              <a:rPr lang="en-US" dirty="0"/>
            </a:br>
            <a:r>
              <a:rPr lang="en-US" dirty="0">
                <a:solidFill>
                  <a:srgbClr val="0000CD"/>
                </a:solidFill>
                <a:latin typeface="Consolas"/>
              </a:rPr>
              <a:t>ON</a:t>
            </a:r>
            <a:r>
              <a:rPr lang="en-US" dirty="0">
                <a:solidFill>
                  <a:srgbClr val="000000"/>
                </a:solidFill>
                <a:latin typeface="Consolas"/>
              </a:rPr>
              <a:t> </a:t>
            </a:r>
            <a:r>
              <a:rPr lang="en-US" i="1" dirty="0" err="1">
                <a:solidFill>
                  <a:srgbClr val="000000"/>
                </a:solidFill>
                <a:latin typeface="Consolas"/>
              </a:rPr>
              <a:t>table_name</a:t>
            </a:r>
            <a:r>
              <a:rPr lang="en-US" dirty="0">
                <a:solidFill>
                  <a:srgbClr val="000000"/>
                </a:solidFill>
                <a:latin typeface="Consolas"/>
              </a:rPr>
              <a:t> (</a:t>
            </a:r>
            <a:r>
              <a:rPr lang="en-US" i="1" dirty="0">
                <a:solidFill>
                  <a:srgbClr val="000000"/>
                </a:solidFill>
                <a:latin typeface="Consolas"/>
              </a:rPr>
              <a:t>column1</a:t>
            </a:r>
            <a:r>
              <a:rPr lang="en-US" dirty="0">
                <a:solidFill>
                  <a:srgbClr val="000000"/>
                </a:solidFill>
                <a:latin typeface="Consolas"/>
              </a:rPr>
              <a:t>, </a:t>
            </a:r>
            <a:r>
              <a:rPr lang="en-US" i="1" dirty="0">
                <a:solidFill>
                  <a:srgbClr val="000000"/>
                </a:solidFill>
                <a:latin typeface="Consolas"/>
              </a:rPr>
              <a:t>column2</a:t>
            </a:r>
            <a:r>
              <a:rPr lang="en-US" dirty="0">
                <a:solidFill>
                  <a:srgbClr val="000000"/>
                </a:solidFill>
                <a:latin typeface="Consolas"/>
              </a:rPr>
              <a:t>, ...);</a:t>
            </a:r>
            <a:endParaRPr lang="en-US" dirty="0"/>
          </a:p>
        </p:txBody>
      </p:sp>
      <p:sp>
        <p:nvSpPr>
          <p:cNvPr id="10" name="Rectangle 9"/>
          <p:cNvSpPr/>
          <p:nvPr/>
        </p:nvSpPr>
        <p:spPr>
          <a:xfrm>
            <a:off x="990600" y="4953000"/>
            <a:ext cx="8153400" cy="369332"/>
          </a:xfrm>
          <a:prstGeom prst="rect">
            <a:avLst/>
          </a:prstGeom>
        </p:spPr>
        <p:txBody>
          <a:bodyPr wrap="square">
            <a:spAutoFit/>
          </a:bodyPr>
          <a:lstStyle/>
          <a:p>
            <a:r>
              <a:rPr lang="en-US" dirty="0">
                <a:solidFill>
                  <a:srgbClr val="000000"/>
                </a:solidFill>
                <a:latin typeface="Verdana"/>
              </a:rPr>
              <a:t>The DROP INDEX statement is used to delete an index in a table.</a:t>
            </a:r>
            <a:endParaRPr lang="en-US" dirty="0"/>
          </a:p>
        </p:txBody>
      </p:sp>
      <p:sp>
        <p:nvSpPr>
          <p:cNvPr id="11" name="Rectangle 10"/>
          <p:cNvSpPr/>
          <p:nvPr/>
        </p:nvSpPr>
        <p:spPr>
          <a:xfrm>
            <a:off x="2258568" y="5486400"/>
            <a:ext cx="4572000" cy="646331"/>
          </a:xfrm>
          <a:prstGeom prst="rect">
            <a:avLst/>
          </a:prstGeom>
        </p:spPr>
        <p:txBody>
          <a:bodyPr>
            <a:spAutoFit/>
          </a:bodyPr>
          <a:lstStyle/>
          <a:p>
            <a:r>
              <a:rPr lang="en-US" dirty="0">
                <a:solidFill>
                  <a:srgbClr val="0000CD"/>
                </a:solidFill>
                <a:latin typeface="Consolas"/>
              </a:rPr>
              <a:t>ALTER</a:t>
            </a:r>
            <a:r>
              <a:rPr lang="en-US" dirty="0">
                <a:solidFill>
                  <a:srgbClr val="000000"/>
                </a:solidFill>
                <a:latin typeface="Consolas"/>
              </a:rPr>
              <a:t> </a:t>
            </a:r>
            <a:r>
              <a:rPr lang="en-US" dirty="0">
                <a:solidFill>
                  <a:srgbClr val="0000CD"/>
                </a:solidFill>
                <a:latin typeface="Consolas"/>
              </a:rPr>
              <a:t>TABLE</a:t>
            </a:r>
            <a:r>
              <a:rPr lang="en-US" dirty="0">
                <a:solidFill>
                  <a:srgbClr val="000000"/>
                </a:solidFill>
                <a:latin typeface="Consolas"/>
              </a:rPr>
              <a:t> </a:t>
            </a:r>
            <a:r>
              <a:rPr lang="en-US" i="1" dirty="0" err="1">
                <a:solidFill>
                  <a:srgbClr val="000000"/>
                </a:solidFill>
                <a:latin typeface="Consolas"/>
              </a:rPr>
              <a:t>table_name</a:t>
            </a:r>
            <a:r>
              <a:rPr lang="en-US" i="1" dirty="0">
                <a:solidFill>
                  <a:srgbClr val="000000"/>
                </a:solidFill>
                <a:latin typeface="Consolas"/>
              </a:rPr>
              <a:t/>
            </a:r>
            <a:br>
              <a:rPr lang="en-US" i="1" dirty="0">
                <a:solidFill>
                  <a:srgbClr val="000000"/>
                </a:solidFill>
                <a:latin typeface="Consolas"/>
              </a:rPr>
            </a:br>
            <a:r>
              <a:rPr lang="en-US" dirty="0">
                <a:solidFill>
                  <a:srgbClr val="0000CD"/>
                </a:solidFill>
                <a:latin typeface="Consolas"/>
              </a:rPr>
              <a:t>DROP</a:t>
            </a:r>
            <a:r>
              <a:rPr lang="en-US" dirty="0">
                <a:solidFill>
                  <a:srgbClr val="000000"/>
                </a:solidFill>
                <a:latin typeface="Consolas"/>
              </a:rPr>
              <a:t> </a:t>
            </a:r>
            <a:r>
              <a:rPr lang="en-US" dirty="0">
                <a:solidFill>
                  <a:srgbClr val="0000CD"/>
                </a:solidFill>
                <a:latin typeface="Consolas"/>
              </a:rPr>
              <a:t>INDEX</a:t>
            </a:r>
            <a:r>
              <a:rPr lang="en-US" dirty="0">
                <a:solidFill>
                  <a:srgbClr val="000000"/>
                </a:solidFill>
                <a:latin typeface="Consolas"/>
              </a:rPr>
              <a:t> </a:t>
            </a:r>
            <a:r>
              <a:rPr lang="en-US" i="1" dirty="0" err="1">
                <a:solidFill>
                  <a:srgbClr val="000000"/>
                </a:solidFill>
                <a:latin typeface="Consolas"/>
              </a:rPr>
              <a:t>index_name</a:t>
            </a:r>
            <a:r>
              <a:rPr lang="en-US" dirty="0">
                <a:solidFill>
                  <a:srgbClr val="000000"/>
                </a:solidFill>
                <a:latin typeface="Consolas"/>
              </a:rPr>
              <a:t>;</a:t>
            </a:r>
            <a:endParaRPr lang="en-US" dirty="0"/>
          </a:p>
        </p:txBody>
      </p:sp>
    </p:spTree>
    <p:extLst>
      <p:ext uri="{BB962C8B-B14F-4D97-AF65-F5344CB8AC3E}">
        <p14:creationId xmlns:p14="http://schemas.microsoft.com/office/powerpoint/2010/main" val="18216853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81200" y="2667000"/>
            <a:ext cx="5334000" cy="609600"/>
          </a:xfrm>
        </p:spPr>
        <p:txBody>
          <a:bodyPr>
            <a:normAutofit fontScale="40000" lnSpcReduction="20000"/>
          </a:bodyPr>
          <a:lstStyle/>
          <a:p>
            <a:r>
              <a:rPr lang="en-US" sz="8000" dirty="0" smtClean="0"/>
              <a:t>MYSQL INSERT INTO TABLE</a:t>
            </a:r>
            <a:endParaRPr lang="en-US" sz="8000" dirty="0"/>
          </a:p>
        </p:txBody>
      </p:sp>
    </p:spTree>
    <p:extLst>
      <p:ext uri="{BB962C8B-B14F-4D97-AF65-F5344CB8AC3E}">
        <p14:creationId xmlns:p14="http://schemas.microsoft.com/office/powerpoint/2010/main" val="100853876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4" name="Rectangle 3"/>
          <p:cNvSpPr/>
          <p:nvPr/>
        </p:nvSpPr>
        <p:spPr>
          <a:xfrm>
            <a:off x="1066800" y="152400"/>
            <a:ext cx="8077200" cy="369332"/>
          </a:xfrm>
          <a:prstGeom prst="rect">
            <a:avLst/>
          </a:prstGeom>
        </p:spPr>
        <p:txBody>
          <a:bodyPr wrap="square">
            <a:spAutoFit/>
          </a:bodyPr>
          <a:lstStyle/>
          <a:p>
            <a:r>
              <a:rPr lang="en-US" dirty="0"/>
              <a:t>The INSERT INTO statement is used to insert new records in a table.</a:t>
            </a:r>
          </a:p>
        </p:txBody>
      </p:sp>
      <p:sp>
        <p:nvSpPr>
          <p:cNvPr id="5" name="Rectangle 1"/>
          <p:cNvSpPr>
            <a:spLocks noChangeArrowheads="1"/>
          </p:cNvSpPr>
          <p:nvPr/>
        </p:nvSpPr>
        <p:spPr bwMode="auto">
          <a:xfrm>
            <a:off x="1054608" y="1371600"/>
            <a:ext cx="8046955" cy="338554"/>
          </a:xfrm>
          <a:prstGeom prst="rect">
            <a:avLst/>
          </a:prstGeom>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881280"/>
                </a:solidFill>
                <a:effectLst/>
                <a:latin typeface="Consolas" pitchFamily="49" charset="0"/>
                <a:cs typeface="Consolas" pitchFamily="49" charset="0"/>
              </a:rPr>
              <a:t>INSERT</a:t>
            </a:r>
            <a:r>
              <a:rPr kumimoji="0" lang="en-US" sz="1600" b="0" i="0" u="none" strike="noStrike" cap="none" normalizeH="0" baseline="0" dirty="0" smtClean="0">
                <a:ln>
                  <a:noFill/>
                </a:ln>
                <a:solidFill>
                  <a:srgbClr val="2F4959"/>
                </a:solidFill>
                <a:effectLst/>
                <a:latin typeface="Consolas" pitchFamily="49" charset="0"/>
                <a:cs typeface="Consolas" pitchFamily="49" charset="0"/>
              </a:rPr>
              <a:t> </a:t>
            </a:r>
            <a:r>
              <a:rPr kumimoji="0" lang="en-US" sz="1600" b="0" i="0" u="none" strike="noStrike" cap="none" normalizeH="0" baseline="0" dirty="0" smtClean="0">
                <a:ln>
                  <a:noFill/>
                </a:ln>
                <a:solidFill>
                  <a:srgbClr val="881280"/>
                </a:solidFill>
                <a:effectLst/>
                <a:latin typeface="Consolas" pitchFamily="49" charset="0"/>
                <a:cs typeface="Consolas" pitchFamily="49" charset="0"/>
              </a:rPr>
              <a:t>INTO</a:t>
            </a:r>
            <a:r>
              <a:rPr kumimoji="0" lang="en-US" sz="1600" b="0" i="0" u="none" strike="noStrike" cap="none" normalizeH="0" baseline="0" dirty="0" smtClean="0">
                <a:ln>
                  <a:noFill/>
                </a:ln>
                <a:solidFill>
                  <a:srgbClr val="2F4959"/>
                </a:solidFill>
                <a:effectLst/>
                <a:latin typeface="Consolas" pitchFamily="49" charset="0"/>
                <a:cs typeface="Consolas" pitchFamily="49" charset="0"/>
              </a:rPr>
              <a:t> </a:t>
            </a:r>
            <a:r>
              <a:rPr kumimoji="0" lang="en-US" sz="1600" b="0" i="1" u="none" strike="noStrike" cap="none" normalizeH="0" baseline="0" dirty="0" err="1" smtClean="0">
                <a:ln>
                  <a:noFill/>
                </a:ln>
                <a:solidFill>
                  <a:srgbClr val="000000"/>
                </a:solidFill>
                <a:effectLst/>
                <a:latin typeface="Consolas" pitchFamily="49" charset="0"/>
                <a:cs typeface="Consolas" pitchFamily="49" charset="0"/>
              </a:rPr>
              <a:t>table_name</a:t>
            </a:r>
            <a:r>
              <a:rPr kumimoji="0" lang="en-US" sz="1600" b="0" i="0" u="none" strike="noStrike" cap="none" normalizeH="0" baseline="0" dirty="0" smtClean="0">
                <a:ln>
                  <a:noFill/>
                </a:ln>
                <a:solidFill>
                  <a:srgbClr val="2F4959"/>
                </a:solidFill>
                <a:effectLst/>
                <a:latin typeface="Consolas" pitchFamily="49" charset="0"/>
                <a:cs typeface="Consolas" pitchFamily="49" charset="0"/>
              </a:rPr>
              <a:t> (column1,column2,...) </a:t>
            </a:r>
            <a:r>
              <a:rPr kumimoji="0" lang="en-US" sz="1600" b="0" i="0" u="none" strike="noStrike" cap="none" normalizeH="0" baseline="0" dirty="0" smtClean="0">
                <a:ln>
                  <a:noFill/>
                </a:ln>
                <a:solidFill>
                  <a:srgbClr val="881280"/>
                </a:solidFill>
                <a:effectLst/>
                <a:latin typeface="Consolas" pitchFamily="49" charset="0"/>
                <a:cs typeface="Consolas" pitchFamily="49" charset="0"/>
              </a:rPr>
              <a:t>VALUES</a:t>
            </a:r>
            <a:r>
              <a:rPr kumimoji="0" lang="en-US" sz="1600" b="0" i="0" u="none" strike="noStrike" cap="none" normalizeH="0" baseline="0" dirty="0" smtClean="0">
                <a:ln>
                  <a:noFill/>
                </a:ln>
                <a:solidFill>
                  <a:srgbClr val="2F4959"/>
                </a:solidFill>
                <a:effectLst/>
                <a:latin typeface="Consolas" pitchFamily="49" charset="0"/>
                <a:cs typeface="Consolas" pitchFamily="49" charset="0"/>
              </a:rPr>
              <a:t> (value1,value2,..;</a:t>
            </a:r>
            <a:r>
              <a:rPr kumimoji="0" lang="en-US" sz="1600" b="0" i="0" u="none" strike="noStrike" cap="none" normalizeH="0" baseline="0" dirty="0" smtClean="0">
                <a:ln>
                  <a:noFill/>
                </a:ln>
                <a:solidFill>
                  <a:schemeClr val="tx1"/>
                </a:solidFill>
                <a:effectLst/>
                <a:latin typeface="Arial" pitchFamily="34" charset="0"/>
                <a:cs typeface="Arial" pitchFamily="34" charset="0"/>
              </a:rPr>
              <a:t> </a:t>
            </a:r>
          </a:p>
        </p:txBody>
      </p:sp>
      <p:sp>
        <p:nvSpPr>
          <p:cNvPr id="7" name="Rectangle 1"/>
          <p:cNvSpPr>
            <a:spLocks noChangeArrowheads="1"/>
          </p:cNvSpPr>
          <p:nvPr/>
        </p:nvSpPr>
        <p:spPr bwMode="auto">
          <a:xfrm>
            <a:off x="1081922" y="2395954"/>
            <a:ext cx="8046955" cy="584775"/>
          </a:xfrm>
          <a:prstGeom prst="rect">
            <a:avLst/>
          </a:prstGeom>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881280"/>
                </a:solidFill>
                <a:effectLst/>
                <a:latin typeface="Consolas" pitchFamily="49" charset="0"/>
                <a:cs typeface="Consolas" pitchFamily="49" charset="0"/>
              </a:rPr>
              <a:t>INSERT</a:t>
            </a:r>
            <a:r>
              <a:rPr kumimoji="0" lang="en-US" sz="1600" b="0" i="0" u="none" strike="noStrike" cap="none" normalizeH="0" baseline="0" dirty="0" smtClean="0">
                <a:ln>
                  <a:noFill/>
                </a:ln>
                <a:solidFill>
                  <a:srgbClr val="2F4959"/>
                </a:solidFill>
                <a:effectLst/>
                <a:latin typeface="Consolas" pitchFamily="49" charset="0"/>
                <a:cs typeface="Consolas" pitchFamily="49" charset="0"/>
              </a:rPr>
              <a:t> </a:t>
            </a:r>
            <a:r>
              <a:rPr kumimoji="0" lang="en-US" sz="1600" b="0" i="0" u="none" strike="noStrike" cap="none" normalizeH="0" baseline="0" dirty="0" smtClean="0">
                <a:ln>
                  <a:noFill/>
                </a:ln>
                <a:solidFill>
                  <a:srgbClr val="881280"/>
                </a:solidFill>
                <a:effectLst/>
                <a:latin typeface="Consolas" pitchFamily="49" charset="0"/>
                <a:cs typeface="Consolas" pitchFamily="49" charset="0"/>
              </a:rPr>
              <a:t>INTO</a:t>
            </a:r>
            <a:r>
              <a:rPr kumimoji="0" lang="en-US" sz="1600" b="0" i="0" u="none" strike="noStrike" cap="none" normalizeH="0" baseline="0" dirty="0" smtClean="0">
                <a:ln>
                  <a:noFill/>
                </a:ln>
                <a:solidFill>
                  <a:srgbClr val="2F4959"/>
                </a:solidFill>
                <a:effectLst/>
                <a:latin typeface="Consolas" pitchFamily="49" charset="0"/>
                <a:cs typeface="Consolas" pitchFamily="49" charset="0"/>
              </a:rPr>
              <a:t> </a:t>
            </a:r>
            <a:r>
              <a:rPr lang="en-US" sz="1600" i="1" dirty="0" smtClean="0">
                <a:solidFill>
                  <a:srgbClr val="000000"/>
                </a:solidFill>
                <a:latin typeface="Consolas" pitchFamily="49" charset="0"/>
                <a:cs typeface="Consolas" pitchFamily="49" charset="0"/>
              </a:rPr>
              <a:t>persons</a:t>
            </a:r>
            <a:r>
              <a:rPr kumimoji="0" lang="en-US" sz="1600" b="0" i="0" u="none" strike="noStrike" cap="none" normalizeH="0" baseline="0" dirty="0" smtClean="0">
                <a:ln>
                  <a:noFill/>
                </a:ln>
                <a:solidFill>
                  <a:srgbClr val="2F4959"/>
                </a:solidFill>
                <a:effectLst/>
                <a:latin typeface="Consolas" pitchFamily="49" charset="0"/>
                <a:cs typeface="Consolas" pitchFamily="49" charset="0"/>
              </a:rPr>
              <a:t>(</a:t>
            </a:r>
            <a:r>
              <a:rPr lang="en-US" sz="1600" dirty="0" err="1" smtClean="0">
                <a:solidFill>
                  <a:srgbClr val="2F4959"/>
                </a:solidFill>
                <a:latin typeface="Consolas" pitchFamily="49" charset="0"/>
                <a:cs typeface="Consolas" pitchFamily="49" charset="0"/>
              </a:rPr>
              <a:t>name,birth_date,phone</a:t>
            </a:r>
            <a:r>
              <a:rPr lang="en-US" sz="1600" dirty="0" smtClean="0">
                <a:solidFill>
                  <a:srgbClr val="2F4959"/>
                </a:solidFill>
                <a:latin typeface="Consolas" pitchFamily="49" charset="0"/>
                <a:cs typeface="Consolas" pitchFamily="49" charset="0"/>
              </a:rPr>
              <a:t>,</a:t>
            </a:r>
            <a:r>
              <a:rPr kumimoji="0" lang="en-US" sz="1600" b="0" i="0" u="none" strike="noStrike" cap="none" normalizeH="0" baseline="0" dirty="0" smtClean="0">
                <a:ln>
                  <a:noFill/>
                </a:ln>
                <a:solidFill>
                  <a:srgbClr val="2F4959"/>
                </a:solidFill>
                <a:effectLst/>
                <a:latin typeface="Consolas" pitchFamily="49" charset="0"/>
                <a:cs typeface="Consolas"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881280"/>
                </a:solidFill>
                <a:effectLst/>
                <a:latin typeface="Consolas" pitchFamily="49" charset="0"/>
                <a:cs typeface="Consolas" pitchFamily="49" charset="0"/>
              </a:rPr>
              <a:t>VALUES</a:t>
            </a:r>
            <a:r>
              <a:rPr kumimoji="0" lang="en-US" sz="1600" b="0" i="0" u="none" strike="noStrike" cap="none" normalizeH="0" baseline="0" dirty="0" smtClean="0">
                <a:ln>
                  <a:noFill/>
                </a:ln>
                <a:solidFill>
                  <a:srgbClr val="2F4959"/>
                </a:solidFill>
                <a:effectLst/>
                <a:latin typeface="Consolas" pitchFamily="49" charset="0"/>
                <a:cs typeface="Consolas" pitchFamily="49" charset="0"/>
              </a:rPr>
              <a:t> (‘raj’,’1998-07-01’,’1234567890’);</a:t>
            </a:r>
            <a:r>
              <a:rPr kumimoji="0" lang="en-US" sz="1600" b="0" i="0" u="none" strike="noStrike" cap="none" normalizeH="0" baseline="0" dirty="0" smtClean="0">
                <a:ln>
                  <a:noFill/>
                </a:ln>
                <a:solidFill>
                  <a:schemeClr val="tx1"/>
                </a:solidFill>
                <a:effectLst/>
                <a:latin typeface="Arial" pitchFamily="34" charset="0"/>
                <a:cs typeface="Arial" pitchFamily="34" charset="0"/>
              </a:rPr>
              <a:t> </a:t>
            </a:r>
          </a:p>
        </p:txBody>
      </p:sp>
    </p:spTree>
    <p:extLst>
      <p:ext uri="{BB962C8B-B14F-4D97-AF65-F5344CB8AC3E}">
        <p14:creationId xmlns:p14="http://schemas.microsoft.com/office/powerpoint/2010/main" val="252887707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057400" y="1676400"/>
            <a:ext cx="5334000" cy="609600"/>
          </a:xfrm>
        </p:spPr>
        <p:txBody>
          <a:bodyPr>
            <a:normAutofit fontScale="47500" lnSpcReduction="20000"/>
          </a:bodyPr>
          <a:lstStyle/>
          <a:p>
            <a:r>
              <a:rPr lang="en-US" sz="8000" dirty="0" smtClean="0"/>
              <a:t>MYSQL UPDATE TABLE</a:t>
            </a:r>
            <a:endParaRPr lang="en-US" sz="8000" dirty="0"/>
          </a:p>
        </p:txBody>
      </p:sp>
    </p:spTree>
    <p:extLst>
      <p:ext uri="{BB962C8B-B14F-4D97-AF65-F5344CB8AC3E}">
        <p14:creationId xmlns:p14="http://schemas.microsoft.com/office/powerpoint/2010/main" val="22702302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
            <a:ext cx="9144000" cy="6858000"/>
          </a:xfrm>
        </p:spPr>
        <p:txBody>
          <a:bodyPr>
            <a:normAutofit/>
          </a:bodyPr>
          <a:lstStyle/>
          <a:p>
            <a:r>
              <a:rPr lang="en-US" b="1" i="1" u="sng" dirty="0" smtClean="0"/>
              <a:t>Delete table</a:t>
            </a:r>
          </a:p>
          <a:p>
            <a:r>
              <a:rPr lang="en-US" b="1" i="1" u="sng" dirty="0" smtClean="0"/>
              <a:t>Drop table</a:t>
            </a:r>
          </a:p>
          <a:p>
            <a:r>
              <a:rPr lang="en-US" b="1" i="1" u="sng" dirty="0" smtClean="0"/>
              <a:t>Select ,Select Distinct</a:t>
            </a:r>
          </a:p>
          <a:p>
            <a:r>
              <a:rPr lang="en-US" b="1" i="1" u="sng" dirty="0" smtClean="0"/>
              <a:t>Where clause</a:t>
            </a:r>
          </a:p>
          <a:p>
            <a:r>
              <a:rPr lang="en-US" b="1" i="1" u="sng" dirty="0" smtClean="0"/>
              <a:t>And ,Or ,Not ,In, Between</a:t>
            </a:r>
          </a:p>
          <a:p>
            <a:r>
              <a:rPr lang="en-US" b="1" i="1" u="sng" dirty="0" smtClean="0"/>
              <a:t>Like</a:t>
            </a:r>
          </a:p>
          <a:p>
            <a:r>
              <a:rPr lang="en-US" b="1" i="1" u="sng" dirty="0" smtClean="0"/>
              <a:t>Order By</a:t>
            </a:r>
          </a:p>
          <a:p>
            <a:r>
              <a:rPr lang="en-US" b="1" i="1" u="sng" dirty="0" smtClean="0"/>
              <a:t>Null</a:t>
            </a:r>
          </a:p>
          <a:p>
            <a:r>
              <a:rPr lang="en-US" b="1" i="1" u="sng" dirty="0" smtClean="0"/>
              <a:t>AGGREGATION FUNCTIONS</a:t>
            </a:r>
          </a:p>
          <a:p>
            <a:r>
              <a:rPr lang="en-US" b="1" i="1" u="sng" dirty="0" smtClean="0"/>
              <a:t>Having</a:t>
            </a:r>
          </a:p>
          <a:p>
            <a:r>
              <a:rPr lang="en-US" b="1" i="1" u="sng" dirty="0" smtClean="0"/>
              <a:t>Exists</a:t>
            </a:r>
          </a:p>
          <a:p>
            <a:r>
              <a:rPr lang="en-US" b="1" i="1" u="sng" dirty="0"/>
              <a:t>Any ,</a:t>
            </a:r>
            <a:r>
              <a:rPr lang="en-US" b="1" i="1" u="sng" dirty="0" smtClean="0"/>
              <a:t>All</a:t>
            </a:r>
            <a:endParaRPr lang="en-US" b="1" i="1" u="sng" dirty="0"/>
          </a:p>
          <a:p>
            <a:endParaRPr lang="en-US" dirty="0"/>
          </a:p>
          <a:p>
            <a:endParaRPr lang="en-US" dirty="0" smtClean="0"/>
          </a:p>
          <a:p>
            <a:pPr marL="82296" indent="0">
              <a:buNone/>
            </a:pPr>
            <a:endParaRPr lang="en-US" dirty="0" smtClean="0"/>
          </a:p>
          <a:p>
            <a:pPr marL="82296" indent="0">
              <a:buNone/>
            </a:pPr>
            <a:endParaRPr lang="en-US" dirty="0" smtClean="0"/>
          </a:p>
          <a:p>
            <a:endParaRPr lang="en-US" dirty="0"/>
          </a:p>
        </p:txBody>
      </p:sp>
    </p:spTree>
    <p:extLst>
      <p:ext uri="{BB962C8B-B14F-4D97-AF65-F5344CB8AC3E}">
        <p14:creationId xmlns:p14="http://schemas.microsoft.com/office/powerpoint/2010/main" val="88281108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90600" y="164068"/>
            <a:ext cx="8153400" cy="369332"/>
          </a:xfrm>
          <a:prstGeom prst="rect">
            <a:avLst/>
          </a:prstGeom>
        </p:spPr>
        <p:txBody>
          <a:bodyPr wrap="square">
            <a:spAutoFit/>
          </a:bodyPr>
          <a:lstStyle/>
          <a:p>
            <a:r>
              <a:rPr lang="en-US" dirty="0"/>
              <a:t>The UPDATE statement is used to modify the existing records in a table.</a:t>
            </a:r>
          </a:p>
        </p:txBody>
      </p:sp>
      <p:sp>
        <p:nvSpPr>
          <p:cNvPr id="5" name="Rectangle 4"/>
          <p:cNvSpPr/>
          <p:nvPr/>
        </p:nvSpPr>
        <p:spPr>
          <a:xfrm>
            <a:off x="2286000" y="914400"/>
            <a:ext cx="4572000" cy="923330"/>
          </a:xfrm>
          <a:prstGeom prst="rect">
            <a:avLst/>
          </a:prstGeom>
        </p:spPr>
        <p:style>
          <a:lnRef idx="2">
            <a:schemeClr val="dk1"/>
          </a:lnRef>
          <a:fillRef idx="1">
            <a:schemeClr val="lt1"/>
          </a:fillRef>
          <a:effectRef idx="0">
            <a:schemeClr val="dk1"/>
          </a:effectRef>
          <a:fontRef idx="minor">
            <a:schemeClr val="dk1"/>
          </a:fontRef>
        </p:style>
        <p:txBody>
          <a:bodyPr>
            <a:spAutoFit/>
          </a:bodyPr>
          <a:lstStyle/>
          <a:p>
            <a:r>
              <a:rPr lang="en-US" dirty="0"/>
              <a:t>UPDATE </a:t>
            </a:r>
            <a:r>
              <a:rPr lang="en-US" i="1" dirty="0" err="1"/>
              <a:t>table_name</a:t>
            </a:r>
            <a:r>
              <a:rPr lang="en-US" dirty="0"/>
              <a:t/>
            </a:r>
            <a:br>
              <a:rPr lang="en-US" dirty="0"/>
            </a:br>
            <a:r>
              <a:rPr lang="en-US" dirty="0"/>
              <a:t>SET </a:t>
            </a:r>
            <a:r>
              <a:rPr lang="en-US" i="1" dirty="0"/>
              <a:t>column1 </a:t>
            </a:r>
            <a:r>
              <a:rPr lang="en-US" dirty="0"/>
              <a:t>=</a:t>
            </a:r>
            <a:r>
              <a:rPr lang="en-US" i="1" dirty="0"/>
              <a:t> value1</a:t>
            </a:r>
            <a:r>
              <a:rPr lang="en-US" dirty="0"/>
              <a:t>,</a:t>
            </a:r>
            <a:r>
              <a:rPr lang="en-US" i="1" dirty="0"/>
              <a:t> column2 </a:t>
            </a:r>
            <a:r>
              <a:rPr lang="en-US" dirty="0"/>
              <a:t>=</a:t>
            </a:r>
            <a:r>
              <a:rPr lang="en-US" i="1" dirty="0"/>
              <a:t> value2</a:t>
            </a:r>
            <a:r>
              <a:rPr lang="en-US" dirty="0"/>
              <a:t>, ...</a:t>
            </a:r>
            <a:br>
              <a:rPr lang="en-US" dirty="0"/>
            </a:br>
            <a:r>
              <a:rPr lang="en-US" dirty="0"/>
              <a:t>WHERE </a:t>
            </a:r>
            <a:r>
              <a:rPr lang="en-US" i="1" dirty="0"/>
              <a:t>condition</a:t>
            </a:r>
            <a:r>
              <a:rPr lang="en-US" dirty="0"/>
              <a:t>;</a:t>
            </a:r>
          </a:p>
        </p:txBody>
      </p:sp>
      <p:sp>
        <p:nvSpPr>
          <p:cNvPr id="6" name="Rectangle 5"/>
          <p:cNvSpPr/>
          <p:nvPr/>
        </p:nvSpPr>
        <p:spPr>
          <a:xfrm>
            <a:off x="990600" y="2133600"/>
            <a:ext cx="8153400" cy="923330"/>
          </a:xfrm>
          <a:prstGeom prst="rect">
            <a:avLst/>
          </a:prstGeom>
        </p:spPr>
        <p:txBody>
          <a:bodyPr wrap="square">
            <a:spAutoFit/>
          </a:bodyPr>
          <a:lstStyle/>
          <a:p>
            <a:r>
              <a:rPr lang="en-US" b="1" dirty="0"/>
              <a:t>Note:</a:t>
            </a:r>
            <a:r>
              <a:rPr lang="en-US" dirty="0"/>
              <a:t> Be careful when updating records in a table! Notice the WHERE clause in the UPDATE statement. The WHERE clause specifies which record(s) that should be updated. If you omit the WHERE clause, all records in the table will be updated!</a:t>
            </a:r>
          </a:p>
        </p:txBody>
      </p:sp>
      <p:sp>
        <p:nvSpPr>
          <p:cNvPr id="8" name="Rectangle 7"/>
          <p:cNvSpPr/>
          <p:nvPr/>
        </p:nvSpPr>
        <p:spPr>
          <a:xfrm>
            <a:off x="2209800" y="3425661"/>
            <a:ext cx="4572000" cy="1200329"/>
          </a:xfrm>
          <a:prstGeom prst="rect">
            <a:avLst/>
          </a:prstGeom>
        </p:spPr>
        <p:style>
          <a:lnRef idx="2">
            <a:schemeClr val="dk1"/>
          </a:lnRef>
          <a:fillRef idx="1">
            <a:schemeClr val="lt1"/>
          </a:fillRef>
          <a:effectRef idx="0">
            <a:schemeClr val="dk1"/>
          </a:effectRef>
          <a:fontRef idx="minor">
            <a:schemeClr val="dk1"/>
          </a:fontRef>
        </p:style>
        <p:txBody>
          <a:bodyPr>
            <a:spAutoFit/>
          </a:bodyPr>
          <a:lstStyle/>
          <a:p>
            <a:r>
              <a:rPr lang="en-US" dirty="0"/>
              <a:t>UPDATE Customers</a:t>
            </a:r>
            <a:br>
              <a:rPr lang="en-US" dirty="0"/>
            </a:br>
            <a:r>
              <a:rPr lang="en-US" dirty="0"/>
              <a:t>SET </a:t>
            </a:r>
            <a:r>
              <a:rPr lang="en-US" dirty="0" err="1"/>
              <a:t>ContactName</a:t>
            </a:r>
            <a:r>
              <a:rPr lang="en-US" dirty="0"/>
              <a:t> = 'Alfred Schmidt', City= 'Frankfurt'</a:t>
            </a:r>
            <a:br>
              <a:rPr lang="en-US" dirty="0"/>
            </a:br>
            <a:r>
              <a:rPr lang="en-US" dirty="0"/>
              <a:t>WHERE </a:t>
            </a:r>
            <a:r>
              <a:rPr lang="en-US" dirty="0" err="1"/>
              <a:t>CustomerID</a:t>
            </a:r>
            <a:r>
              <a:rPr lang="en-US" dirty="0"/>
              <a:t> = 1;</a:t>
            </a:r>
          </a:p>
        </p:txBody>
      </p:sp>
    </p:spTree>
    <p:extLst>
      <p:ext uri="{BB962C8B-B14F-4D97-AF65-F5344CB8AC3E}">
        <p14:creationId xmlns:p14="http://schemas.microsoft.com/office/powerpoint/2010/main" val="239316425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057400" y="1676400"/>
            <a:ext cx="5334000" cy="609600"/>
          </a:xfrm>
        </p:spPr>
        <p:txBody>
          <a:bodyPr>
            <a:normAutofit fontScale="55000" lnSpcReduction="20000"/>
          </a:bodyPr>
          <a:lstStyle/>
          <a:p>
            <a:r>
              <a:rPr lang="en-US" sz="8000" dirty="0" smtClean="0"/>
              <a:t>MYSQL ALTER TABLE</a:t>
            </a:r>
            <a:endParaRPr lang="en-US" sz="8000" dirty="0"/>
          </a:p>
        </p:txBody>
      </p:sp>
    </p:spTree>
    <p:extLst>
      <p:ext uri="{BB962C8B-B14F-4D97-AF65-F5344CB8AC3E}">
        <p14:creationId xmlns:p14="http://schemas.microsoft.com/office/powerpoint/2010/main" val="110189230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95168711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057400" y="1676400"/>
            <a:ext cx="5334000" cy="609600"/>
          </a:xfrm>
        </p:spPr>
        <p:txBody>
          <a:bodyPr>
            <a:normAutofit fontScale="47500" lnSpcReduction="20000"/>
          </a:bodyPr>
          <a:lstStyle/>
          <a:p>
            <a:r>
              <a:rPr lang="en-US" sz="8000" dirty="0" smtClean="0"/>
              <a:t>MYSQL DELETE TABLE</a:t>
            </a:r>
            <a:endParaRPr lang="en-US" sz="8000" dirty="0"/>
          </a:p>
        </p:txBody>
      </p:sp>
    </p:spTree>
    <p:extLst>
      <p:ext uri="{BB962C8B-B14F-4D97-AF65-F5344CB8AC3E}">
        <p14:creationId xmlns:p14="http://schemas.microsoft.com/office/powerpoint/2010/main" val="164456834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4" name="Rectangle 1"/>
          <p:cNvSpPr>
            <a:spLocks noChangeArrowheads="1"/>
          </p:cNvSpPr>
          <p:nvPr/>
        </p:nvSpPr>
        <p:spPr bwMode="auto">
          <a:xfrm>
            <a:off x="1295400" y="170688"/>
            <a:ext cx="7523855" cy="369332"/>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rgbClr val="414141"/>
                </a:solidFill>
                <a:effectLst/>
                <a:latin typeface="Segoe UI" pitchFamily="34" charset="0"/>
                <a:cs typeface="Segoe UI" pitchFamily="34" charset="0"/>
              </a:rPr>
              <a:t>The </a:t>
            </a:r>
            <a:r>
              <a:rPr kumimoji="0" lang="en-US" b="0" i="0" u="none" strike="noStrike" cap="none" normalizeH="0" baseline="0" dirty="0" smtClean="0">
                <a:ln>
                  <a:noFill/>
                </a:ln>
                <a:solidFill>
                  <a:srgbClr val="333333"/>
                </a:solidFill>
                <a:effectLst/>
                <a:latin typeface="Consolas" pitchFamily="49" charset="0"/>
                <a:cs typeface="Consolas" pitchFamily="49" charset="0"/>
              </a:rPr>
              <a:t>DELETE</a:t>
            </a:r>
            <a:r>
              <a:rPr kumimoji="0" lang="en-US" b="0" i="0" u="none" strike="noStrike" cap="none" normalizeH="0" baseline="0" dirty="0" smtClean="0">
                <a:ln>
                  <a:noFill/>
                </a:ln>
                <a:solidFill>
                  <a:srgbClr val="414141"/>
                </a:solidFill>
                <a:effectLst/>
                <a:latin typeface="Segoe UI" pitchFamily="34" charset="0"/>
                <a:cs typeface="Segoe UI" pitchFamily="34" charset="0"/>
              </a:rPr>
              <a:t> statement is used to remove one or more rows from a table</a:t>
            </a:r>
            <a:r>
              <a:rPr kumimoji="0" lang="en-US" sz="1200" b="0" i="0" u="none" strike="noStrike" cap="none" normalizeH="0" baseline="0" dirty="0" smtClean="0">
                <a:ln>
                  <a:noFill/>
                </a:ln>
                <a:solidFill>
                  <a:srgbClr val="414141"/>
                </a:solidFill>
                <a:effectLst/>
                <a:latin typeface="Segoe UI" pitchFamily="34" charset="0"/>
                <a:cs typeface="Segoe UI" pitchFamily="34" charset="0"/>
              </a:rPr>
              <a:t>.</a:t>
            </a:r>
            <a:r>
              <a:rPr kumimoji="0" lang="en-US" sz="600" b="0" i="0" u="none" strike="noStrike" cap="none" normalizeH="0" baseline="0" dirty="0" smtClean="0">
                <a:ln>
                  <a:noFill/>
                </a:ln>
                <a:solidFill>
                  <a:schemeClr val="tx1"/>
                </a:solidFill>
                <a:effectLst/>
                <a:latin typeface="Arial" pitchFamily="34" charset="0"/>
                <a:cs typeface="Arial" pitchFamily="34" charset="0"/>
              </a:rPr>
              <a:t> </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5" name="Rectangle 2"/>
          <p:cNvSpPr>
            <a:spLocks noChangeArrowheads="1"/>
          </p:cNvSpPr>
          <p:nvPr/>
        </p:nvSpPr>
        <p:spPr bwMode="auto">
          <a:xfrm>
            <a:off x="1752600" y="1183957"/>
            <a:ext cx="4191000"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881280"/>
                </a:solidFill>
                <a:effectLst/>
                <a:latin typeface="inherit"/>
                <a:cs typeface="Arial" pitchFamily="34" charset="0"/>
              </a:rPr>
              <a:t>DELETE</a:t>
            </a:r>
            <a:r>
              <a:rPr kumimoji="0" lang="en-US" sz="1600" b="0" i="0" u="none" strike="noStrike" cap="none" normalizeH="0" baseline="0" dirty="0" smtClean="0">
                <a:ln>
                  <a:noFill/>
                </a:ln>
                <a:solidFill>
                  <a:srgbClr val="2F4959"/>
                </a:solidFill>
                <a:effectLst/>
                <a:latin typeface="inherit"/>
                <a:cs typeface="Arial" pitchFamily="34" charset="0"/>
              </a:rPr>
              <a:t> </a:t>
            </a:r>
            <a:r>
              <a:rPr kumimoji="0" lang="en-US" sz="1600" b="0" i="0" u="none" strike="noStrike" cap="none" normalizeH="0" baseline="0" dirty="0" smtClean="0">
                <a:ln>
                  <a:noFill/>
                </a:ln>
                <a:solidFill>
                  <a:srgbClr val="881280"/>
                </a:solidFill>
                <a:effectLst/>
                <a:latin typeface="inherit"/>
                <a:cs typeface="Arial" pitchFamily="34" charset="0"/>
              </a:rPr>
              <a:t>FROM</a:t>
            </a:r>
            <a:r>
              <a:rPr kumimoji="0" lang="en-US" sz="1600" b="0" i="0" u="none" strike="noStrike" cap="none" normalizeH="0" baseline="0" dirty="0" smtClean="0">
                <a:ln>
                  <a:noFill/>
                </a:ln>
                <a:solidFill>
                  <a:srgbClr val="2F4959"/>
                </a:solidFill>
                <a:effectLst/>
                <a:latin typeface="inherit"/>
                <a:cs typeface="Arial" pitchFamily="34" charset="0"/>
              </a:rPr>
              <a:t> </a:t>
            </a:r>
            <a:r>
              <a:rPr kumimoji="0" lang="en-US" sz="1600" b="0" i="1" u="none" strike="noStrike" cap="none" normalizeH="0" baseline="0" dirty="0" err="1" smtClean="0">
                <a:ln>
                  <a:noFill/>
                </a:ln>
                <a:solidFill>
                  <a:srgbClr val="000000"/>
                </a:solidFill>
                <a:effectLst/>
                <a:latin typeface="Consolas" pitchFamily="49" charset="0"/>
                <a:cs typeface="Consolas" pitchFamily="49" charset="0"/>
              </a:rPr>
              <a:t>table_name</a:t>
            </a:r>
            <a:r>
              <a:rPr kumimoji="0" lang="en-US" sz="1600" b="0" i="0" u="none" strike="noStrike" cap="none" normalizeH="0" baseline="0" dirty="0" smtClean="0">
                <a:ln>
                  <a:noFill/>
                </a:ln>
                <a:solidFill>
                  <a:srgbClr val="2F4959"/>
                </a:solidFill>
                <a:effectLst/>
                <a:latin typeface="inherit"/>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881280"/>
                </a:solidFill>
                <a:effectLst/>
                <a:latin typeface="inherit"/>
                <a:cs typeface="Arial" pitchFamily="34" charset="0"/>
              </a:rPr>
              <a:t>WHERE</a:t>
            </a:r>
            <a:r>
              <a:rPr kumimoji="0" lang="en-US" sz="1600" b="0" i="0" u="none" strike="noStrike" cap="none" normalizeH="0" baseline="0" dirty="0" smtClean="0">
                <a:ln>
                  <a:noFill/>
                </a:ln>
                <a:solidFill>
                  <a:srgbClr val="2F4959"/>
                </a:solidFill>
                <a:effectLst/>
                <a:latin typeface="inherit"/>
                <a:cs typeface="Arial" pitchFamily="34" charset="0"/>
              </a:rPr>
              <a:t> </a:t>
            </a:r>
            <a:r>
              <a:rPr kumimoji="0" lang="en-US" sz="1600" b="0" i="1" u="none" strike="noStrike" cap="none" normalizeH="0" baseline="0" dirty="0" smtClean="0">
                <a:ln>
                  <a:noFill/>
                </a:ln>
                <a:solidFill>
                  <a:srgbClr val="000000"/>
                </a:solidFill>
                <a:effectLst/>
                <a:latin typeface="Consolas" pitchFamily="49" charset="0"/>
                <a:cs typeface="Consolas" pitchFamily="49" charset="0"/>
              </a:rPr>
              <a:t>condition</a:t>
            </a:r>
            <a:r>
              <a:rPr kumimoji="0" lang="en-US" sz="1600" b="0" i="0" u="none" strike="noStrike" cap="none" normalizeH="0" baseline="0" dirty="0" smtClean="0">
                <a:ln>
                  <a:noFill/>
                </a:ln>
                <a:solidFill>
                  <a:srgbClr val="2F4959"/>
                </a:solidFill>
                <a:effectLst/>
                <a:latin typeface="inherit"/>
                <a:cs typeface="Arial" pitchFamily="34" charset="0"/>
              </a:rPr>
              <a:t>;</a:t>
            </a:r>
            <a:r>
              <a:rPr kumimoji="0" lang="en-US" sz="1600" b="0" i="0" u="none" strike="noStrike" cap="none" normalizeH="0" baseline="0" dirty="0" smtClean="0">
                <a:ln>
                  <a:noFill/>
                </a:ln>
                <a:solidFill>
                  <a:schemeClr val="tx1"/>
                </a:solidFill>
                <a:effectLst/>
                <a:latin typeface="Arial" pitchFamily="34" charset="0"/>
                <a:cs typeface="Arial" pitchFamily="34" charset="0"/>
              </a:rPr>
              <a:t> </a:t>
            </a:r>
          </a:p>
        </p:txBody>
      </p:sp>
      <p:sp>
        <p:nvSpPr>
          <p:cNvPr id="6" name="Rectangle 5"/>
          <p:cNvSpPr/>
          <p:nvPr/>
        </p:nvSpPr>
        <p:spPr>
          <a:xfrm>
            <a:off x="990600" y="2209800"/>
            <a:ext cx="8153400" cy="923330"/>
          </a:xfrm>
          <a:prstGeom prst="rect">
            <a:avLst/>
          </a:prstGeom>
        </p:spPr>
        <p:txBody>
          <a:bodyPr wrap="square">
            <a:spAutoFit/>
          </a:bodyPr>
          <a:lstStyle/>
          <a:p>
            <a:r>
              <a:rPr lang="en-US" b="1" dirty="0"/>
              <a:t>Note:</a:t>
            </a:r>
            <a:r>
              <a:rPr lang="en-US" dirty="0"/>
              <a:t> Be careful when deleting records in a table! Notice the WHERE clause in the DELETE statement. The WHERE clause specifies which record(s) should be deleted. If you omit the WHERE clause, all records in the table will be deleted!</a:t>
            </a:r>
          </a:p>
        </p:txBody>
      </p:sp>
      <p:sp>
        <p:nvSpPr>
          <p:cNvPr id="7" name="Rectangle 6"/>
          <p:cNvSpPr/>
          <p:nvPr/>
        </p:nvSpPr>
        <p:spPr>
          <a:xfrm>
            <a:off x="1676400" y="3581399"/>
            <a:ext cx="4572000" cy="646331"/>
          </a:xfrm>
          <a:prstGeom prst="rect">
            <a:avLst/>
          </a:prstGeom>
        </p:spPr>
        <p:txBody>
          <a:bodyPr>
            <a:spAutoFit/>
          </a:bodyPr>
          <a:lstStyle/>
          <a:p>
            <a:r>
              <a:rPr lang="en-US" dirty="0"/>
              <a:t>DELETE FROM </a:t>
            </a:r>
            <a:r>
              <a:rPr lang="en-US" dirty="0" smtClean="0"/>
              <a:t>Customers</a:t>
            </a:r>
          </a:p>
          <a:p>
            <a:r>
              <a:rPr lang="en-US" dirty="0"/>
              <a:t> WHERE </a:t>
            </a:r>
            <a:r>
              <a:rPr lang="en-US" dirty="0" err="1"/>
              <a:t>CustomerName</a:t>
            </a:r>
            <a:r>
              <a:rPr lang="en-US" dirty="0"/>
              <a:t>='</a:t>
            </a:r>
            <a:r>
              <a:rPr lang="en-US" dirty="0" err="1"/>
              <a:t>Alfreds</a:t>
            </a:r>
            <a:r>
              <a:rPr lang="en-US" dirty="0"/>
              <a:t> </a:t>
            </a:r>
            <a:r>
              <a:rPr lang="en-US" dirty="0" err="1"/>
              <a:t>Futterkiste</a:t>
            </a:r>
            <a:r>
              <a:rPr lang="en-US" dirty="0"/>
              <a:t>';</a:t>
            </a:r>
          </a:p>
        </p:txBody>
      </p:sp>
    </p:spTree>
    <p:extLst>
      <p:ext uri="{BB962C8B-B14F-4D97-AF65-F5344CB8AC3E}">
        <p14:creationId xmlns:p14="http://schemas.microsoft.com/office/powerpoint/2010/main" val="285484018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057400" y="1676400"/>
            <a:ext cx="5334000" cy="609600"/>
          </a:xfrm>
        </p:spPr>
        <p:txBody>
          <a:bodyPr>
            <a:normAutofit fontScale="55000" lnSpcReduction="20000"/>
          </a:bodyPr>
          <a:lstStyle/>
          <a:p>
            <a:r>
              <a:rPr lang="en-US" sz="8000" dirty="0" smtClean="0"/>
              <a:t>MYSQL DROP TABLE</a:t>
            </a:r>
            <a:endParaRPr lang="en-US" sz="8000" dirty="0"/>
          </a:p>
        </p:txBody>
      </p:sp>
    </p:spTree>
    <p:extLst>
      <p:ext uri="{BB962C8B-B14F-4D97-AF65-F5344CB8AC3E}">
        <p14:creationId xmlns:p14="http://schemas.microsoft.com/office/powerpoint/2010/main" val="177750479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90600" y="457200"/>
            <a:ext cx="8153400" cy="369332"/>
          </a:xfrm>
          <a:prstGeom prst="rect">
            <a:avLst/>
          </a:prstGeom>
        </p:spPr>
        <p:txBody>
          <a:bodyPr wrap="square">
            <a:spAutoFit/>
          </a:bodyPr>
          <a:lstStyle/>
          <a:p>
            <a:r>
              <a:rPr lang="en-US" dirty="0"/>
              <a:t>The DROP TABLE statement is used to drop an existing table in a database.</a:t>
            </a:r>
          </a:p>
        </p:txBody>
      </p:sp>
      <p:sp>
        <p:nvSpPr>
          <p:cNvPr id="5" name="Rectangle 4"/>
          <p:cNvSpPr/>
          <p:nvPr/>
        </p:nvSpPr>
        <p:spPr>
          <a:xfrm>
            <a:off x="3200400" y="1143000"/>
            <a:ext cx="2605137" cy="369332"/>
          </a:xfrm>
          <a:prstGeom prst="rect">
            <a:avLst/>
          </a:prstGeom>
        </p:spPr>
        <p:txBody>
          <a:bodyPr wrap="none">
            <a:spAutoFit/>
          </a:bodyPr>
          <a:lstStyle/>
          <a:p>
            <a:r>
              <a:rPr lang="en-US" dirty="0"/>
              <a:t>DROP TABLE </a:t>
            </a:r>
            <a:r>
              <a:rPr lang="en-US" i="1" dirty="0" err="1"/>
              <a:t>table_name</a:t>
            </a:r>
            <a:r>
              <a:rPr lang="en-US" dirty="0"/>
              <a:t>;</a:t>
            </a:r>
          </a:p>
        </p:txBody>
      </p:sp>
      <p:sp>
        <p:nvSpPr>
          <p:cNvPr id="6" name="Rectangle 5"/>
          <p:cNvSpPr/>
          <p:nvPr/>
        </p:nvSpPr>
        <p:spPr>
          <a:xfrm>
            <a:off x="990600" y="1676400"/>
            <a:ext cx="8153400" cy="646331"/>
          </a:xfrm>
          <a:prstGeom prst="rect">
            <a:avLst/>
          </a:prstGeom>
        </p:spPr>
        <p:txBody>
          <a:bodyPr wrap="square">
            <a:spAutoFit/>
          </a:bodyPr>
          <a:lstStyle/>
          <a:p>
            <a:r>
              <a:rPr lang="en-US" b="1" dirty="0"/>
              <a:t>Note:</a:t>
            </a:r>
            <a:r>
              <a:rPr lang="en-US" dirty="0"/>
              <a:t> Be careful before dropping a table. Deleting a table will result in loss of complete information stored in the table!</a:t>
            </a:r>
          </a:p>
        </p:txBody>
      </p:sp>
      <p:sp>
        <p:nvSpPr>
          <p:cNvPr id="7" name="Rectangle 6"/>
          <p:cNvSpPr/>
          <p:nvPr/>
        </p:nvSpPr>
        <p:spPr>
          <a:xfrm>
            <a:off x="1027176" y="3322611"/>
            <a:ext cx="8153400" cy="646331"/>
          </a:xfrm>
          <a:prstGeom prst="rect">
            <a:avLst/>
          </a:prstGeom>
        </p:spPr>
        <p:txBody>
          <a:bodyPr wrap="square">
            <a:spAutoFit/>
          </a:bodyPr>
          <a:lstStyle/>
          <a:p>
            <a:r>
              <a:rPr lang="en-US" dirty="0"/>
              <a:t>The TRUNCATE TABLE statement is used to delete the data inside a table, but not the table itself.</a:t>
            </a:r>
          </a:p>
        </p:txBody>
      </p:sp>
      <p:sp>
        <p:nvSpPr>
          <p:cNvPr id="8" name="Rectangle 7"/>
          <p:cNvSpPr/>
          <p:nvPr/>
        </p:nvSpPr>
        <p:spPr>
          <a:xfrm>
            <a:off x="3388854" y="2590800"/>
            <a:ext cx="2366289" cy="369332"/>
          </a:xfrm>
          <a:prstGeom prst="rect">
            <a:avLst/>
          </a:prstGeom>
        </p:spPr>
        <p:txBody>
          <a:bodyPr wrap="none">
            <a:spAutoFit/>
          </a:bodyPr>
          <a:lstStyle/>
          <a:p>
            <a:r>
              <a:rPr lang="en-US" dirty="0"/>
              <a:t>DROP TABLE Shippers;</a:t>
            </a:r>
          </a:p>
        </p:txBody>
      </p:sp>
      <p:sp>
        <p:nvSpPr>
          <p:cNvPr id="9" name="Rectangle 8"/>
          <p:cNvSpPr/>
          <p:nvPr/>
        </p:nvSpPr>
        <p:spPr>
          <a:xfrm>
            <a:off x="3048000" y="4191000"/>
            <a:ext cx="3168688" cy="369332"/>
          </a:xfrm>
          <a:prstGeom prst="rect">
            <a:avLst/>
          </a:prstGeom>
        </p:spPr>
        <p:txBody>
          <a:bodyPr wrap="none">
            <a:spAutoFit/>
          </a:bodyPr>
          <a:lstStyle/>
          <a:p>
            <a:r>
              <a:rPr lang="en-US" dirty="0"/>
              <a:t>TRUNCATE TABLE </a:t>
            </a:r>
            <a:r>
              <a:rPr lang="en-US" i="1" dirty="0" err="1"/>
              <a:t>table_name</a:t>
            </a:r>
            <a:r>
              <a:rPr lang="en-US" dirty="0"/>
              <a:t>;</a:t>
            </a:r>
          </a:p>
        </p:txBody>
      </p:sp>
    </p:spTree>
    <p:extLst>
      <p:ext uri="{BB962C8B-B14F-4D97-AF65-F5344CB8AC3E}">
        <p14:creationId xmlns:p14="http://schemas.microsoft.com/office/powerpoint/2010/main" val="347285256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286000" y="2362200"/>
            <a:ext cx="5334000" cy="609600"/>
          </a:xfrm>
        </p:spPr>
        <p:txBody>
          <a:bodyPr>
            <a:normAutofit fontScale="55000" lnSpcReduction="20000"/>
          </a:bodyPr>
          <a:lstStyle/>
          <a:p>
            <a:r>
              <a:rPr lang="en-US" sz="8000" dirty="0" smtClean="0"/>
              <a:t>MYSQL SELECT</a:t>
            </a:r>
            <a:endParaRPr lang="en-US" sz="8000" dirty="0"/>
          </a:p>
        </p:txBody>
      </p:sp>
    </p:spTree>
    <p:extLst>
      <p:ext uri="{BB962C8B-B14F-4D97-AF65-F5344CB8AC3E}">
        <p14:creationId xmlns:p14="http://schemas.microsoft.com/office/powerpoint/2010/main" val="88474107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90600" y="0"/>
            <a:ext cx="8153400" cy="646331"/>
          </a:xfrm>
          <a:prstGeom prst="rect">
            <a:avLst/>
          </a:prstGeom>
        </p:spPr>
        <p:txBody>
          <a:bodyPr wrap="square">
            <a:spAutoFit/>
          </a:bodyPr>
          <a:lstStyle/>
          <a:p>
            <a:r>
              <a:rPr lang="en-US" dirty="0"/>
              <a:t>The SELECT statement is used to select data from a database</a:t>
            </a:r>
            <a:r>
              <a:rPr lang="en-US" dirty="0" smtClean="0"/>
              <a:t>.</a:t>
            </a:r>
          </a:p>
          <a:p>
            <a:r>
              <a:rPr lang="en-US" dirty="0"/>
              <a:t>The data returned is stored in a result table, called the result-set.</a:t>
            </a:r>
          </a:p>
        </p:txBody>
      </p:sp>
      <p:sp>
        <p:nvSpPr>
          <p:cNvPr id="3" name="Rectangle 2"/>
          <p:cNvSpPr/>
          <p:nvPr/>
        </p:nvSpPr>
        <p:spPr>
          <a:xfrm>
            <a:off x="2590800" y="1066800"/>
            <a:ext cx="4572000" cy="646331"/>
          </a:xfrm>
          <a:prstGeom prst="rect">
            <a:avLst/>
          </a:prstGeom>
        </p:spPr>
        <p:style>
          <a:lnRef idx="2">
            <a:schemeClr val="dk1"/>
          </a:lnRef>
          <a:fillRef idx="1">
            <a:schemeClr val="lt1"/>
          </a:fillRef>
          <a:effectRef idx="0">
            <a:schemeClr val="dk1"/>
          </a:effectRef>
          <a:fontRef idx="minor">
            <a:schemeClr val="dk1"/>
          </a:fontRef>
        </p:style>
        <p:txBody>
          <a:bodyPr>
            <a:spAutoFit/>
          </a:bodyPr>
          <a:lstStyle/>
          <a:p>
            <a:r>
              <a:rPr lang="en-US" dirty="0"/>
              <a:t>SELECT </a:t>
            </a:r>
            <a:r>
              <a:rPr lang="en-US" i="1" dirty="0"/>
              <a:t>column1</a:t>
            </a:r>
            <a:r>
              <a:rPr lang="en-US" dirty="0"/>
              <a:t>,</a:t>
            </a:r>
            <a:r>
              <a:rPr lang="en-US" i="1" dirty="0"/>
              <a:t> column2, ...</a:t>
            </a:r>
            <a:r>
              <a:rPr lang="en-US" dirty="0"/>
              <a:t/>
            </a:r>
            <a:br>
              <a:rPr lang="en-US" dirty="0"/>
            </a:br>
            <a:r>
              <a:rPr lang="en-US" dirty="0"/>
              <a:t>FROM </a:t>
            </a:r>
            <a:r>
              <a:rPr lang="en-US" i="1" dirty="0" err="1"/>
              <a:t>table_name</a:t>
            </a:r>
            <a:r>
              <a:rPr lang="en-US" dirty="0"/>
              <a:t>;</a:t>
            </a:r>
          </a:p>
        </p:txBody>
      </p:sp>
      <p:sp>
        <p:nvSpPr>
          <p:cNvPr id="4" name="Rectangle 3"/>
          <p:cNvSpPr/>
          <p:nvPr/>
        </p:nvSpPr>
        <p:spPr>
          <a:xfrm>
            <a:off x="990600" y="1905000"/>
            <a:ext cx="8153400" cy="369332"/>
          </a:xfrm>
          <a:prstGeom prst="rect">
            <a:avLst/>
          </a:prstGeom>
        </p:spPr>
        <p:txBody>
          <a:bodyPr wrap="square">
            <a:spAutoFit/>
          </a:bodyPr>
          <a:lstStyle/>
          <a:p>
            <a:r>
              <a:rPr lang="en-US" dirty="0"/>
              <a:t>If you want to select all the fields available in the table</a:t>
            </a:r>
          </a:p>
        </p:txBody>
      </p:sp>
      <p:sp>
        <p:nvSpPr>
          <p:cNvPr id="5" name="Rectangle 4"/>
          <p:cNvSpPr/>
          <p:nvPr/>
        </p:nvSpPr>
        <p:spPr>
          <a:xfrm>
            <a:off x="2590800" y="2743200"/>
            <a:ext cx="2916761" cy="369332"/>
          </a:xfrm>
          <a:prstGeom prst="rect">
            <a:avLst/>
          </a:prstGeom>
        </p:spPr>
        <p:style>
          <a:lnRef idx="2">
            <a:schemeClr val="dk1"/>
          </a:lnRef>
          <a:fillRef idx="1">
            <a:schemeClr val="lt1"/>
          </a:fillRef>
          <a:effectRef idx="0">
            <a:schemeClr val="dk1"/>
          </a:effectRef>
          <a:fontRef idx="minor">
            <a:schemeClr val="dk1"/>
          </a:fontRef>
        </p:style>
        <p:txBody>
          <a:bodyPr wrap="none">
            <a:spAutoFit/>
          </a:bodyPr>
          <a:lstStyle/>
          <a:p>
            <a:r>
              <a:rPr lang="en-US" dirty="0"/>
              <a:t>SELECT * FROM </a:t>
            </a:r>
            <a:r>
              <a:rPr lang="en-US" i="1" dirty="0" err="1"/>
              <a:t>table_name</a:t>
            </a:r>
            <a:r>
              <a:rPr lang="en-US" dirty="0"/>
              <a:t>;</a:t>
            </a:r>
          </a:p>
        </p:txBody>
      </p:sp>
      <p:sp>
        <p:nvSpPr>
          <p:cNvPr id="6" name="Rectangle 5"/>
          <p:cNvSpPr/>
          <p:nvPr/>
        </p:nvSpPr>
        <p:spPr>
          <a:xfrm>
            <a:off x="990600" y="3453307"/>
            <a:ext cx="8153400" cy="369332"/>
          </a:xfrm>
          <a:prstGeom prst="rect">
            <a:avLst/>
          </a:prstGeom>
        </p:spPr>
        <p:txBody>
          <a:bodyPr wrap="square">
            <a:spAutoFit/>
          </a:bodyPr>
          <a:lstStyle/>
          <a:p>
            <a:r>
              <a:rPr lang="en-US" dirty="0"/>
              <a:t>The SELECT DISTINCT statement is used to return only distinct (different) values.</a:t>
            </a:r>
          </a:p>
        </p:txBody>
      </p:sp>
      <p:sp>
        <p:nvSpPr>
          <p:cNvPr id="7" name="Rectangle 6"/>
          <p:cNvSpPr/>
          <p:nvPr/>
        </p:nvSpPr>
        <p:spPr>
          <a:xfrm>
            <a:off x="2438400" y="4191000"/>
            <a:ext cx="4572000" cy="646331"/>
          </a:xfrm>
          <a:prstGeom prst="rect">
            <a:avLst/>
          </a:prstGeom>
        </p:spPr>
        <p:style>
          <a:lnRef idx="2">
            <a:schemeClr val="dk1"/>
          </a:lnRef>
          <a:fillRef idx="1">
            <a:schemeClr val="lt1"/>
          </a:fillRef>
          <a:effectRef idx="0">
            <a:schemeClr val="dk1"/>
          </a:effectRef>
          <a:fontRef idx="minor">
            <a:schemeClr val="dk1"/>
          </a:fontRef>
        </p:style>
        <p:txBody>
          <a:bodyPr>
            <a:spAutoFit/>
          </a:bodyPr>
          <a:lstStyle/>
          <a:p>
            <a:r>
              <a:rPr lang="en-US" dirty="0"/>
              <a:t>SELECT DISTINCT </a:t>
            </a:r>
            <a:r>
              <a:rPr lang="en-US" i="1" dirty="0"/>
              <a:t>column1</a:t>
            </a:r>
            <a:r>
              <a:rPr lang="en-US" dirty="0"/>
              <a:t>,</a:t>
            </a:r>
            <a:r>
              <a:rPr lang="en-US" i="1" dirty="0"/>
              <a:t> column2, ...</a:t>
            </a:r>
            <a:r>
              <a:rPr lang="en-US" dirty="0"/>
              <a:t/>
            </a:r>
            <a:br>
              <a:rPr lang="en-US" dirty="0"/>
            </a:br>
            <a:r>
              <a:rPr lang="en-US" dirty="0"/>
              <a:t>FROM </a:t>
            </a:r>
            <a:r>
              <a:rPr lang="en-US" i="1" dirty="0" err="1"/>
              <a:t>table_name</a:t>
            </a:r>
            <a:r>
              <a:rPr lang="en-US" dirty="0"/>
              <a:t>;</a:t>
            </a:r>
          </a:p>
        </p:txBody>
      </p:sp>
    </p:spTree>
    <p:extLst>
      <p:ext uri="{BB962C8B-B14F-4D97-AF65-F5344CB8AC3E}">
        <p14:creationId xmlns:p14="http://schemas.microsoft.com/office/powerpoint/2010/main" val="217727758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286000" y="2362200"/>
            <a:ext cx="5334000" cy="609600"/>
          </a:xfrm>
        </p:spPr>
        <p:txBody>
          <a:bodyPr>
            <a:normAutofit fontScale="47500" lnSpcReduction="20000"/>
          </a:bodyPr>
          <a:lstStyle/>
          <a:p>
            <a:r>
              <a:rPr lang="en-US" sz="8000" dirty="0" smtClean="0"/>
              <a:t>MYSQL WHERE CLAUSE</a:t>
            </a:r>
            <a:endParaRPr lang="en-US" sz="8000" dirty="0"/>
          </a:p>
        </p:txBody>
      </p:sp>
    </p:spTree>
    <p:extLst>
      <p:ext uri="{BB962C8B-B14F-4D97-AF65-F5344CB8AC3E}">
        <p14:creationId xmlns:p14="http://schemas.microsoft.com/office/powerpoint/2010/main" val="2989715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
            <a:ext cx="9144000" cy="3047999"/>
          </a:xfrm>
        </p:spPr>
        <p:txBody>
          <a:bodyPr>
            <a:normAutofit/>
          </a:bodyPr>
          <a:lstStyle/>
          <a:p>
            <a:r>
              <a:rPr lang="en-US" b="1" i="1" u="sng" dirty="0" smtClean="0"/>
              <a:t>Joins</a:t>
            </a:r>
          </a:p>
          <a:p>
            <a:r>
              <a:rPr lang="en-US" b="1" i="1" u="sng" dirty="0" smtClean="0"/>
              <a:t>Unions</a:t>
            </a:r>
            <a:endParaRPr lang="en-US" dirty="0" smtClean="0"/>
          </a:p>
          <a:p>
            <a:r>
              <a:rPr lang="en-US" b="1" i="1" u="sng" dirty="0" smtClean="0"/>
              <a:t>Case</a:t>
            </a:r>
          </a:p>
          <a:p>
            <a:r>
              <a:rPr lang="en-US" b="1" i="1" u="sng" dirty="0"/>
              <a:t>Stored </a:t>
            </a:r>
            <a:r>
              <a:rPr lang="en-US" b="1" i="1" u="sng" dirty="0" smtClean="0"/>
              <a:t>procedure</a:t>
            </a:r>
          </a:p>
          <a:p>
            <a:r>
              <a:rPr lang="en-US" b="1" i="1" u="sng" dirty="0" err="1" smtClean="0"/>
              <a:t>Mysql</a:t>
            </a:r>
            <a:r>
              <a:rPr lang="en-US" b="1" i="1" u="sng" dirty="0" smtClean="0"/>
              <a:t> functions</a:t>
            </a:r>
          </a:p>
          <a:p>
            <a:pPr marL="82296" indent="0">
              <a:buNone/>
            </a:pPr>
            <a:endParaRPr lang="en-US" dirty="0" smtClean="0"/>
          </a:p>
          <a:p>
            <a:endParaRPr lang="en-US" dirty="0"/>
          </a:p>
        </p:txBody>
      </p:sp>
    </p:spTree>
    <p:extLst>
      <p:ext uri="{BB962C8B-B14F-4D97-AF65-F5344CB8AC3E}">
        <p14:creationId xmlns:p14="http://schemas.microsoft.com/office/powerpoint/2010/main" val="400197405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14400" y="0"/>
            <a:ext cx="8229600" cy="646331"/>
          </a:xfrm>
          <a:prstGeom prst="rect">
            <a:avLst/>
          </a:prstGeom>
        </p:spPr>
        <p:txBody>
          <a:bodyPr wrap="square">
            <a:spAutoFit/>
          </a:bodyPr>
          <a:lstStyle/>
          <a:p>
            <a:r>
              <a:rPr lang="en-US" dirty="0"/>
              <a:t>The WHERE clause is used to filter records</a:t>
            </a:r>
            <a:r>
              <a:rPr lang="en-US" dirty="0" smtClean="0"/>
              <a:t>.</a:t>
            </a:r>
            <a:r>
              <a:rPr lang="en-US" dirty="0"/>
              <a:t> The WHERE clause is used to extract only those records that fulfill a specified condition.</a:t>
            </a:r>
          </a:p>
        </p:txBody>
      </p:sp>
      <p:sp>
        <p:nvSpPr>
          <p:cNvPr id="5" name="Rectangle 4"/>
          <p:cNvSpPr/>
          <p:nvPr/>
        </p:nvSpPr>
        <p:spPr>
          <a:xfrm>
            <a:off x="2743200" y="1600200"/>
            <a:ext cx="4572000" cy="923330"/>
          </a:xfrm>
          <a:prstGeom prst="rect">
            <a:avLst/>
          </a:prstGeom>
        </p:spPr>
        <p:style>
          <a:lnRef idx="2">
            <a:schemeClr val="dk1"/>
          </a:lnRef>
          <a:fillRef idx="1">
            <a:schemeClr val="lt1"/>
          </a:fillRef>
          <a:effectRef idx="0">
            <a:schemeClr val="dk1"/>
          </a:effectRef>
          <a:fontRef idx="minor">
            <a:schemeClr val="dk1"/>
          </a:fontRef>
        </p:style>
        <p:txBody>
          <a:bodyPr>
            <a:spAutoFit/>
          </a:bodyPr>
          <a:lstStyle/>
          <a:p>
            <a:r>
              <a:rPr lang="en-US" dirty="0"/>
              <a:t>SELECT </a:t>
            </a:r>
            <a:r>
              <a:rPr lang="en-US" i="1" dirty="0"/>
              <a:t>column1</a:t>
            </a:r>
            <a:r>
              <a:rPr lang="en-US" dirty="0"/>
              <a:t>,</a:t>
            </a:r>
            <a:r>
              <a:rPr lang="en-US" i="1" dirty="0"/>
              <a:t> column2, ...</a:t>
            </a:r>
            <a:r>
              <a:rPr lang="en-US" dirty="0"/>
              <a:t/>
            </a:r>
            <a:br>
              <a:rPr lang="en-US" dirty="0"/>
            </a:br>
            <a:r>
              <a:rPr lang="en-US" dirty="0"/>
              <a:t>FROM </a:t>
            </a:r>
            <a:r>
              <a:rPr lang="en-US" i="1" dirty="0" err="1"/>
              <a:t>table_name</a:t>
            </a:r>
            <a:r>
              <a:rPr lang="en-US" dirty="0"/>
              <a:t/>
            </a:r>
            <a:br>
              <a:rPr lang="en-US" dirty="0"/>
            </a:br>
            <a:r>
              <a:rPr lang="en-US" dirty="0"/>
              <a:t>WHERE </a:t>
            </a:r>
            <a:r>
              <a:rPr lang="en-US" i="1" dirty="0"/>
              <a:t>condition</a:t>
            </a:r>
            <a:r>
              <a:rPr lang="en-US" dirty="0"/>
              <a:t>;</a:t>
            </a:r>
          </a:p>
        </p:txBody>
      </p:sp>
    </p:spTree>
    <p:extLst>
      <p:ext uri="{BB962C8B-B14F-4D97-AF65-F5344CB8AC3E}">
        <p14:creationId xmlns:p14="http://schemas.microsoft.com/office/powerpoint/2010/main" val="328672529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676400" y="2590800"/>
            <a:ext cx="6629400" cy="533400"/>
          </a:xfrm>
        </p:spPr>
        <p:txBody>
          <a:bodyPr>
            <a:normAutofit fontScale="47500" lnSpcReduction="20000"/>
          </a:bodyPr>
          <a:lstStyle/>
          <a:p>
            <a:r>
              <a:rPr lang="en-US" sz="8000" dirty="0" smtClean="0"/>
              <a:t>AND,OR,NOT,IN,BETWEEN</a:t>
            </a:r>
            <a:endParaRPr lang="en-US" sz="8000" dirty="0"/>
          </a:p>
        </p:txBody>
      </p:sp>
    </p:spTree>
    <p:extLst>
      <p:ext uri="{BB962C8B-B14F-4D97-AF65-F5344CB8AC3E}">
        <p14:creationId xmlns:p14="http://schemas.microsoft.com/office/powerpoint/2010/main" val="83530053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667000" y="762000"/>
            <a:ext cx="4572000" cy="1200329"/>
          </a:xfrm>
          <a:prstGeom prst="rect">
            <a:avLst/>
          </a:prstGeom>
        </p:spPr>
        <p:style>
          <a:lnRef idx="2">
            <a:schemeClr val="dk1"/>
          </a:lnRef>
          <a:fillRef idx="1">
            <a:schemeClr val="lt1"/>
          </a:fillRef>
          <a:effectRef idx="0">
            <a:schemeClr val="dk1"/>
          </a:effectRef>
          <a:fontRef idx="minor">
            <a:schemeClr val="dk1"/>
          </a:fontRef>
        </p:style>
        <p:txBody>
          <a:bodyPr>
            <a:spAutoFit/>
          </a:bodyPr>
          <a:lstStyle/>
          <a:p>
            <a:r>
              <a:rPr lang="en-US" dirty="0"/>
              <a:t>SELECT </a:t>
            </a:r>
            <a:r>
              <a:rPr lang="en-US" i="1" dirty="0"/>
              <a:t>column1</a:t>
            </a:r>
            <a:r>
              <a:rPr lang="en-US" dirty="0"/>
              <a:t>,</a:t>
            </a:r>
            <a:r>
              <a:rPr lang="en-US" i="1" dirty="0"/>
              <a:t> column2, ...</a:t>
            </a:r>
            <a:r>
              <a:rPr lang="en-US" dirty="0"/>
              <a:t/>
            </a:r>
            <a:br>
              <a:rPr lang="en-US" dirty="0"/>
            </a:br>
            <a:r>
              <a:rPr lang="en-US" dirty="0"/>
              <a:t>FROM </a:t>
            </a:r>
            <a:r>
              <a:rPr lang="en-US" i="1" dirty="0" err="1"/>
              <a:t>table_name</a:t>
            </a:r>
            <a:r>
              <a:rPr lang="en-US" dirty="0"/>
              <a:t/>
            </a:r>
            <a:br>
              <a:rPr lang="en-US" dirty="0"/>
            </a:br>
            <a:r>
              <a:rPr lang="en-US" dirty="0"/>
              <a:t>WHERE </a:t>
            </a:r>
            <a:r>
              <a:rPr lang="en-US" i="1" dirty="0"/>
              <a:t>condition1</a:t>
            </a:r>
            <a:r>
              <a:rPr lang="en-US" dirty="0"/>
              <a:t> AND </a:t>
            </a:r>
            <a:r>
              <a:rPr lang="en-US" i="1" dirty="0"/>
              <a:t>condition2</a:t>
            </a:r>
            <a:r>
              <a:rPr lang="en-US" dirty="0"/>
              <a:t> AND </a:t>
            </a:r>
            <a:r>
              <a:rPr lang="en-US" i="1" dirty="0"/>
              <a:t>condition3 ...</a:t>
            </a:r>
            <a:r>
              <a:rPr lang="en-US" dirty="0"/>
              <a:t>;</a:t>
            </a:r>
          </a:p>
        </p:txBody>
      </p:sp>
      <p:sp>
        <p:nvSpPr>
          <p:cNvPr id="5" name="Rectangle 4"/>
          <p:cNvSpPr/>
          <p:nvPr/>
        </p:nvSpPr>
        <p:spPr>
          <a:xfrm>
            <a:off x="2685288" y="3124200"/>
            <a:ext cx="4572000" cy="1200329"/>
          </a:xfrm>
          <a:prstGeom prst="rect">
            <a:avLst/>
          </a:prstGeom>
        </p:spPr>
        <p:style>
          <a:lnRef idx="2">
            <a:schemeClr val="dk1"/>
          </a:lnRef>
          <a:fillRef idx="1">
            <a:schemeClr val="lt1"/>
          </a:fillRef>
          <a:effectRef idx="0">
            <a:schemeClr val="dk1"/>
          </a:effectRef>
          <a:fontRef idx="minor">
            <a:schemeClr val="dk1"/>
          </a:fontRef>
        </p:style>
        <p:txBody>
          <a:bodyPr>
            <a:spAutoFit/>
          </a:bodyPr>
          <a:lstStyle/>
          <a:p>
            <a:r>
              <a:rPr lang="en-US" dirty="0"/>
              <a:t>SELECT </a:t>
            </a:r>
            <a:r>
              <a:rPr lang="en-US" i="1" dirty="0"/>
              <a:t>column1</a:t>
            </a:r>
            <a:r>
              <a:rPr lang="en-US" dirty="0"/>
              <a:t>,</a:t>
            </a:r>
            <a:r>
              <a:rPr lang="en-US" i="1" dirty="0"/>
              <a:t> column2, ...</a:t>
            </a:r>
            <a:r>
              <a:rPr lang="en-US" dirty="0"/>
              <a:t/>
            </a:r>
            <a:br>
              <a:rPr lang="en-US" dirty="0"/>
            </a:br>
            <a:r>
              <a:rPr lang="en-US" dirty="0"/>
              <a:t>FROM </a:t>
            </a:r>
            <a:r>
              <a:rPr lang="en-US" i="1" dirty="0" err="1"/>
              <a:t>table_name</a:t>
            </a:r>
            <a:r>
              <a:rPr lang="en-US" dirty="0"/>
              <a:t/>
            </a:r>
            <a:br>
              <a:rPr lang="en-US" dirty="0"/>
            </a:br>
            <a:r>
              <a:rPr lang="en-US" dirty="0"/>
              <a:t>WHERE </a:t>
            </a:r>
            <a:r>
              <a:rPr lang="en-US" i="1" dirty="0"/>
              <a:t>condition1</a:t>
            </a:r>
            <a:r>
              <a:rPr lang="en-US" dirty="0"/>
              <a:t> OR </a:t>
            </a:r>
            <a:r>
              <a:rPr lang="en-US" i="1" dirty="0"/>
              <a:t>condition2</a:t>
            </a:r>
            <a:r>
              <a:rPr lang="en-US" dirty="0"/>
              <a:t> OR </a:t>
            </a:r>
            <a:r>
              <a:rPr lang="en-US" i="1" dirty="0"/>
              <a:t>condition3 ...</a:t>
            </a:r>
            <a:r>
              <a:rPr lang="en-US" dirty="0"/>
              <a:t>;</a:t>
            </a:r>
          </a:p>
        </p:txBody>
      </p:sp>
      <p:sp>
        <p:nvSpPr>
          <p:cNvPr id="6" name="Rectangle 5"/>
          <p:cNvSpPr/>
          <p:nvPr/>
        </p:nvSpPr>
        <p:spPr>
          <a:xfrm>
            <a:off x="2654808" y="5303520"/>
            <a:ext cx="4572000" cy="923330"/>
          </a:xfrm>
          <a:prstGeom prst="rect">
            <a:avLst/>
          </a:prstGeom>
        </p:spPr>
        <p:style>
          <a:lnRef idx="2">
            <a:schemeClr val="dk1"/>
          </a:lnRef>
          <a:fillRef idx="1">
            <a:schemeClr val="lt1"/>
          </a:fillRef>
          <a:effectRef idx="0">
            <a:schemeClr val="dk1"/>
          </a:effectRef>
          <a:fontRef idx="minor">
            <a:schemeClr val="dk1"/>
          </a:fontRef>
        </p:style>
        <p:txBody>
          <a:bodyPr>
            <a:spAutoFit/>
          </a:bodyPr>
          <a:lstStyle/>
          <a:p>
            <a:r>
              <a:rPr lang="en-US" dirty="0"/>
              <a:t>SELECT </a:t>
            </a:r>
            <a:r>
              <a:rPr lang="en-US" i="1" dirty="0"/>
              <a:t>column1</a:t>
            </a:r>
            <a:r>
              <a:rPr lang="en-US" dirty="0"/>
              <a:t>,</a:t>
            </a:r>
            <a:r>
              <a:rPr lang="en-US" i="1" dirty="0"/>
              <a:t> column2, ...</a:t>
            </a:r>
            <a:r>
              <a:rPr lang="en-US" dirty="0"/>
              <a:t/>
            </a:r>
            <a:br>
              <a:rPr lang="en-US" dirty="0"/>
            </a:br>
            <a:r>
              <a:rPr lang="en-US" dirty="0"/>
              <a:t>FROM </a:t>
            </a:r>
            <a:r>
              <a:rPr lang="en-US" i="1" dirty="0" err="1"/>
              <a:t>table_name</a:t>
            </a:r>
            <a:r>
              <a:rPr lang="en-US" dirty="0"/>
              <a:t/>
            </a:r>
            <a:br>
              <a:rPr lang="en-US" dirty="0"/>
            </a:br>
            <a:r>
              <a:rPr lang="en-US" dirty="0"/>
              <a:t>WHERE NOT </a:t>
            </a:r>
            <a:r>
              <a:rPr lang="en-US" i="1" dirty="0"/>
              <a:t>condition</a:t>
            </a:r>
            <a:r>
              <a:rPr lang="en-US" dirty="0"/>
              <a:t>;</a:t>
            </a:r>
          </a:p>
        </p:txBody>
      </p:sp>
      <p:sp>
        <p:nvSpPr>
          <p:cNvPr id="7" name="Rectangle 6"/>
          <p:cNvSpPr/>
          <p:nvPr/>
        </p:nvSpPr>
        <p:spPr>
          <a:xfrm>
            <a:off x="1014984" y="0"/>
            <a:ext cx="8129016" cy="646331"/>
          </a:xfrm>
          <a:prstGeom prst="rect">
            <a:avLst/>
          </a:prstGeom>
        </p:spPr>
        <p:txBody>
          <a:bodyPr wrap="square">
            <a:spAutoFit/>
          </a:bodyPr>
          <a:lstStyle/>
          <a:p>
            <a:r>
              <a:rPr lang="en-US" dirty="0"/>
              <a:t>The AND operator displays a record if all the conditions separated by AND are TRUE.</a:t>
            </a:r>
          </a:p>
        </p:txBody>
      </p:sp>
      <p:sp>
        <p:nvSpPr>
          <p:cNvPr id="8" name="Rectangle 7"/>
          <p:cNvSpPr/>
          <p:nvPr/>
        </p:nvSpPr>
        <p:spPr>
          <a:xfrm>
            <a:off x="1014984" y="2286000"/>
            <a:ext cx="8129016" cy="369332"/>
          </a:xfrm>
          <a:prstGeom prst="rect">
            <a:avLst/>
          </a:prstGeom>
        </p:spPr>
        <p:txBody>
          <a:bodyPr wrap="square">
            <a:spAutoFit/>
          </a:bodyPr>
          <a:lstStyle/>
          <a:p>
            <a:r>
              <a:rPr lang="en-US" dirty="0"/>
              <a:t>The OR operator displays a record if any of the conditions separated by OR is TRUE.</a:t>
            </a:r>
          </a:p>
        </p:txBody>
      </p:sp>
      <p:sp>
        <p:nvSpPr>
          <p:cNvPr id="9" name="Rectangle 8"/>
          <p:cNvSpPr/>
          <p:nvPr/>
        </p:nvSpPr>
        <p:spPr>
          <a:xfrm>
            <a:off x="1014984" y="4419600"/>
            <a:ext cx="8129016" cy="369332"/>
          </a:xfrm>
          <a:prstGeom prst="rect">
            <a:avLst/>
          </a:prstGeom>
        </p:spPr>
        <p:txBody>
          <a:bodyPr wrap="square">
            <a:spAutoFit/>
          </a:bodyPr>
          <a:lstStyle/>
          <a:p>
            <a:r>
              <a:rPr lang="en-US" dirty="0"/>
              <a:t>The NOT operator displays a record if the condition(s) is NOT TRUE.</a:t>
            </a:r>
          </a:p>
        </p:txBody>
      </p:sp>
    </p:spTree>
    <p:extLst>
      <p:ext uri="{BB962C8B-B14F-4D97-AF65-F5344CB8AC3E}">
        <p14:creationId xmlns:p14="http://schemas.microsoft.com/office/powerpoint/2010/main" val="315778934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590800" y="2895600"/>
            <a:ext cx="3810000" cy="533400"/>
          </a:xfrm>
        </p:spPr>
        <p:txBody>
          <a:bodyPr>
            <a:normAutofit fontScale="47500" lnSpcReduction="20000"/>
          </a:bodyPr>
          <a:lstStyle/>
          <a:p>
            <a:r>
              <a:rPr lang="en-US" sz="8000" dirty="0" smtClean="0"/>
              <a:t>IN,BETWEEN</a:t>
            </a:r>
            <a:endParaRPr lang="en-US" sz="8000" dirty="0"/>
          </a:p>
        </p:txBody>
      </p:sp>
    </p:spTree>
    <p:extLst>
      <p:ext uri="{BB962C8B-B14F-4D97-AF65-F5344CB8AC3E}">
        <p14:creationId xmlns:p14="http://schemas.microsoft.com/office/powerpoint/2010/main" val="49611634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90600" y="15163"/>
            <a:ext cx="8153400" cy="646331"/>
          </a:xfrm>
          <a:prstGeom prst="rect">
            <a:avLst/>
          </a:prstGeom>
        </p:spPr>
        <p:txBody>
          <a:bodyPr wrap="square">
            <a:spAutoFit/>
          </a:bodyPr>
          <a:lstStyle/>
          <a:p>
            <a:r>
              <a:rPr lang="en-US" dirty="0"/>
              <a:t>The IN operator allows you to specify multiple values in a WHERE clause</a:t>
            </a:r>
            <a:r>
              <a:rPr lang="en-US" dirty="0" smtClean="0"/>
              <a:t>.</a:t>
            </a:r>
            <a:r>
              <a:rPr lang="en-US" dirty="0"/>
              <a:t> </a:t>
            </a:r>
            <a:endParaRPr lang="en-US" dirty="0" smtClean="0"/>
          </a:p>
          <a:p>
            <a:r>
              <a:rPr lang="en-US" dirty="0" smtClean="0"/>
              <a:t>The </a:t>
            </a:r>
            <a:r>
              <a:rPr lang="en-US" dirty="0"/>
              <a:t>IN operator is a shorthand for multiple OR conditions.</a:t>
            </a:r>
          </a:p>
        </p:txBody>
      </p:sp>
      <p:sp>
        <p:nvSpPr>
          <p:cNvPr id="5" name="Rectangle 4"/>
          <p:cNvSpPr/>
          <p:nvPr/>
        </p:nvSpPr>
        <p:spPr>
          <a:xfrm>
            <a:off x="2590800" y="914400"/>
            <a:ext cx="4572000" cy="923330"/>
          </a:xfrm>
          <a:prstGeom prst="rect">
            <a:avLst/>
          </a:prstGeom>
        </p:spPr>
        <p:style>
          <a:lnRef idx="2">
            <a:schemeClr val="dk1"/>
          </a:lnRef>
          <a:fillRef idx="1">
            <a:schemeClr val="lt1"/>
          </a:fillRef>
          <a:effectRef idx="0">
            <a:schemeClr val="dk1"/>
          </a:effectRef>
          <a:fontRef idx="minor">
            <a:schemeClr val="dk1"/>
          </a:fontRef>
        </p:style>
        <p:txBody>
          <a:bodyPr>
            <a:spAutoFit/>
          </a:bodyPr>
          <a:lstStyle/>
          <a:p>
            <a:r>
              <a:rPr lang="en-US" dirty="0"/>
              <a:t>SELECT </a:t>
            </a:r>
            <a:r>
              <a:rPr lang="en-US" i="1" dirty="0" err="1"/>
              <a:t>column_name</a:t>
            </a:r>
            <a:r>
              <a:rPr lang="en-US" i="1" dirty="0"/>
              <a:t>(s)</a:t>
            </a:r>
            <a:r>
              <a:rPr lang="en-US" dirty="0"/>
              <a:t/>
            </a:r>
            <a:br>
              <a:rPr lang="en-US" dirty="0"/>
            </a:br>
            <a:r>
              <a:rPr lang="en-US" dirty="0"/>
              <a:t>FROM </a:t>
            </a:r>
            <a:r>
              <a:rPr lang="en-US" i="1" dirty="0" err="1"/>
              <a:t>table_name</a:t>
            </a:r>
            <a:r>
              <a:rPr lang="en-US" dirty="0"/>
              <a:t/>
            </a:r>
            <a:br>
              <a:rPr lang="en-US" dirty="0"/>
            </a:br>
            <a:r>
              <a:rPr lang="en-US" dirty="0"/>
              <a:t>WHERE </a:t>
            </a:r>
            <a:r>
              <a:rPr lang="en-US" i="1" dirty="0" err="1"/>
              <a:t>column_name</a:t>
            </a:r>
            <a:r>
              <a:rPr lang="en-US" dirty="0"/>
              <a:t> IN (</a:t>
            </a:r>
            <a:r>
              <a:rPr lang="en-US" i="1" dirty="0"/>
              <a:t>value1</a:t>
            </a:r>
            <a:r>
              <a:rPr lang="en-US" dirty="0"/>
              <a:t>,</a:t>
            </a:r>
            <a:r>
              <a:rPr lang="en-US" i="1" dirty="0"/>
              <a:t> value2</a:t>
            </a:r>
            <a:r>
              <a:rPr lang="en-US" dirty="0"/>
              <a:t>, ...);</a:t>
            </a:r>
          </a:p>
        </p:txBody>
      </p:sp>
      <p:sp>
        <p:nvSpPr>
          <p:cNvPr id="6" name="Rectangle 5"/>
          <p:cNvSpPr/>
          <p:nvPr/>
        </p:nvSpPr>
        <p:spPr>
          <a:xfrm>
            <a:off x="2590800" y="2277731"/>
            <a:ext cx="4572000" cy="1200329"/>
          </a:xfrm>
          <a:prstGeom prst="rect">
            <a:avLst/>
          </a:prstGeom>
        </p:spPr>
        <p:style>
          <a:lnRef idx="2">
            <a:schemeClr val="dk1"/>
          </a:lnRef>
          <a:fillRef idx="1">
            <a:schemeClr val="lt1"/>
          </a:fillRef>
          <a:effectRef idx="0">
            <a:schemeClr val="dk1"/>
          </a:effectRef>
          <a:fontRef idx="minor">
            <a:schemeClr val="dk1"/>
          </a:fontRef>
        </p:style>
        <p:txBody>
          <a:bodyPr>
            <a:spAutoFit/>
          </a:bodyPr>
          <a:lstStyle/>
          <a:p>
            <a:r>
              <a:rPr lang="en-US" dirty="0"/>
              <a:t>SELECT </a:t>
            </a:r>
            <a:r>
              <a:rPr lang="en-US" i="1" dirty="0" err="1"/>
              <a:t>column_name</a:t>
            </a:r>
            <a:r>
              <a:rPr lang="en-US" i="1" dirty="0"/>
              <a:t>(s)</a:t>
            </a:r>
            <a:r>
              <a:rPr lang="en-US" dirty="0"/>
              <a:t/>
            </a:r>
            <a:br>
              <a:rPr lang="en-US" dirty="0"/>
            </a:br>
            <a:r>
              <a:rPr lang="en-US" dirty="0"/>
              <a:t>FROM </a:t>
            </a:r>
            <a:r>
              <a:rPr lang="en-US" i="1" dirty="0" err="1"/>
              <a:t>table_name</a:t>
            </a:r>
            <a:r>
              <a:rPr lang="en-US" dirty="0"/>
              <a:t/>
            </a:r>
            <a:br>
              <a:rPr lang="en-US" dirty="0"/>
            </a:br>
            <a:r>
              <a:rPr lang="en-US" dirty="0"/>
              <a:t>WHERE </a:t>
            </a:r>
            <a:r>
              <a:rPr lang="en-US" i="1" dirty="0" err="1"/>
              <a:t>column_name</a:t>
            </a:r>
            <a:r>
              <a:rPr lang="en-US" dirty="0"/>
              <a:t> IN (</a:t>
            </a:r>
            <a:r>
              <a:rPr lang="en-US" i="1" dirty="0"/>
              <a:t>SELECT STATEMENT</a:t>
            </a:r>
            <a:r>
              <a:rPr lang="en-US" dirty="0"/>
              <a:t>);</a:t>
            </a:r>
          </a:p>
        </p:txBody>
      </p:sp>
    </p:spTree>
    <p:extLst>
      <p:ext uri="{BB962C8B-B14F-4D97-AF65-F5344CB8AC3E}">
        <p14:creationId xmlns:p14="http://schemas.microsoft.com/office/powerpoint/2010/main" val="204607580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90600" y="6096"/>
            <a:ext cx="8153400" cy="923330"/>
          </a:xfrm>
          <a:prstGeom prst="rect">
            <a:avLst/>
          </a:prstGeom>
        </p:spPr>
        <p:txBody>
          <a:bodyPr wrap="square">
            <a:spAutoFit/>
          </a:bodyPr>
          <a:lstStyle/>
          <a:p>
            <a:r>
              <a:rPr lang="en-US" dirty="0"/>
              <a:t>The BETWEEN operator selects values within a given range. The values can be numbers, text, or dates</a:t>
            </a:r>
            <a:r>
              <a:rPr lang="en-US" dirty="0" smtClean="0"/>
              <a:t>.</a:t>
            </a:r>
            <a:r>
              <a:rPr lang="en-US" dirty="0"/>
              <a:t> The BETWEEN operator is inclusive: begin and end values are included. </a:t>
            </a:r>
          </a:p>
        </p:txBody>
      </p:sp>
      <p:sp>
        <p:nvSpPr>
          <p:cNvPr id="5" name="Rectangle 4"/>
          <p:cNvSpPr/>
          <p:nvPr/>
        </p:nvSpPr>
        <p:spPr>
          <a:xfrm>
            <a:off x="2438400" y="1143000"/>
            <a:ext cx="4572000" cy="1200329"/>
          </a:xfrm>
          <a:prstGeom prst="rect">
            <a:avLst/>
          </a:prstGeom>
        </p:spPr>
        <p:style>
          <a:lnRef idx="2">
            <a:schemeClr val="dk1"/>
          </a:lnRef>
          <a:fillRef idx="1">
            <a:schemeClr val="lt1"/>
          </a:fillRef>
          <a:effectRef idx="0">
            <a:schemeClr val="dk1"/>
          </a:effectRef>
          <a:fontRef idx="minor">
            <a:schemeClr val="dk1"/>
          </a:fontRef>
        </p:style>
        <p:txBody>
          <a:bodyPr>
            <a:spAutoFit/>
          </a:bodyPr>
          <a:lstStyle/>
          <a:p>
            <a:r>
              <a:rPr lang="en-US" dirty="0"/>
              <a:t>SELECT </a:t>
            </a:r>
            <a:r>
              <a:rPr lang="en-US" i="1" dirty="0" err="1"/>
              <a:t>column_name</a:t>
            </a:r>
            <a:r>
              <a:rPr lang="en-US" i="1" dirty="0"/>
              <a:t>(s)</a:t>
            </a:r>
            <a:r>
              <a:rPr lang="en-US" dirty="0"/>
              <a:t/>
            </a:r>
            <a:br>
              <a:rPr lang="en-US" dirty="0"/>
            </a:br>
            <a:r>
              <a:rPr lang="en-US" dirty="0"/>
              <a:t>FROM </a:t>
            </a:r>
            <a:r>
              <a:rPr lang="en-US" i="1" dirty="0" err="1"/>
              <a:t>table_name</a:t>
            </a:r>
            <a:r>
              <a:rPr lang="en-US" dirty="0"/>
              <a:t/>
            </a:r>
            <a:br>
              <a:rPr lang="en-US" dirty="0"/>
            </a:br>
            <a:r>
              <a:rPr lang="en-US" dirty="0"/>
              <a:t>WHERE </a:t>
            </a:r>
            <a:r>
              <a:rPr lang="en-US" i="1" dirty="0" err="1"/>
              <a:t>column_name</a:t>
            </a:r>
            <a:r>
              <a:rPr lang="en-US" i="1" dirty="0"/>
              <a:t> </a:t>
            </a:r>
            <a:r>
              <a:rPr lang="en-US" dirty="0"/>
              <a:t>BETWEEN </a:t>
            </a:r>
            <a:r>
              <a:rPr lang="en-US" i="1" dirty="0"/>
              <a:t>value1</a:t>
            </a:r>
            <a:r>
              <a:rPr lang="en-US" dirty="0"/>
              <a:t> AND </a:t>
            </a:r>
            <a:r>
              <a:rPr lang="en-US" i="1" dirty="0"/>
              <a:t>value2;</a:t>
            </a:r>
            <a:endParaRPr lang="en-US" dirty="0"/>
          </a:p>
        </p:txBody>
      </p:sp>
    </p:spTree>
    <p:extLst>
      <p:ext uri="{BB962C8B-B14F-4D97-AF65-F5344CB8AC3E}">
        <p14:creationId xmlns:p14="http://schemas.microsoft.com/office/powerpoint/2010/main" val="282662414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2590800" y="2895600"/>
            <a:ext cx="3810000" cy="533400"/>
          </a:xfrm>
          <a:prstGeom prst="rect">
            <a:avLst/>
          </a:prstGeom>
        </p:spPr>
        <p:txBody>
          <a:bodyPr>
            <a:normAutofit fontScale="40000" lnSpcReduction="20000"/>
          </a:bodyPr>
          <a:lst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a:lstStyle>
          <a:p>
            <a:pPr marL="82296" indent="0">
              <a:buNone/>
            </a:pPr>
            <a:r>
              <a:rPr lang="en-US" sz="8000" dirty="0" smtClean="0"/>
              <a:t>LIKE</a:t>
            </a:r>
            <a:endParaRPr lang="en-US" sz="8000" dirty="0"/>
          </a:p>
        </p:txBody>
      </p:sp>
    </p:spTree>
    <p:extLst>
      <p:ext uri="{BB962C8B-B14F-4D97-AF65-F5344CB8AC3E}">
        <p14:creationId xmlns:p14="http://schemas.microsoft.com/office/powerpoint/2010/main" val="236721112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990600" y="-39701"/>
            <a:ext cx="8153400" cy="646331"/>
          </a:xfrm>
          <a:prstGeom prst="rect">
            <a:avLst/>
          </a:prstGeom>
        </p:spPr>
        <p:txBody>
          <a:bodyPr wrap="square">
            <a:spAutoFit/>
          </a:bodyPr>
          <a:lstStyle/>
          <a:p>
            <a:r>
              <a:rPr lang="en-US" dirty="0"/>
              <a:t>The LIKE operator is used in a WHERE clause to search for a specified pattern in a column.</a:t>
            </a:r>
          </a:p>
        </p:txBody>
      </p:sp>
      <p:sp>
        <p:nvSpPr>
          <p:cNvPr id="4" name="Rectangle 3"/>
          <p:cNvSpPr/>
          <p:nvPr/>
        </p:nvSpPr>
        <p:spPr>
          <a:xfrm>
            <a:off x="2286000" y="838200"/>
            <a:ext cx="4572000" cy="923330"/>
          </a:xfrm>
          <a:prstGeom prst="rect">
            <a:avLst/>
          </a:prstGeom>
        </p:spPr>
        <p:txBody>
          <a:bodyPr>
            <a:spAutoFit/>
          </a:bodyPr>
          <a:lstStyle/>
          <a:p>
            <a:r>
              <a:rPr lang="en-US" dirty="0">
                <a:solidFill>
                  <a:srgbClr val="0000CD"/>
                </a:solidFill>
                <a:latin typeface="Consolas"/>
              </a:rPr>
              <a:t>SELECT</a:t>
            </a:r>
            <a:r>
              <a:rPr lang="en-US" dirty="0">
                <a:solidFill>
                  <a:srgbClr val="000000"/>
                </a:solidFill>
                <a:latin typeface="Consolas"/>
              </a:rPr>
              <a:t> </a:t>
            </a:r>
            <a:r>
              <a:rPr lang="en-US" i="1" dirty="0">
                <a:solidFill>
                  <a:srgbClr val="000000"/>
                </a:solidFill>
                <a:latin typeface="Consolas"/>
              </a:rPr>
              <a:t>column1, column2, ...</a:t>
            </a:r>
            <a:r>
              <a:rPr lang="en-US" dirty="0"/>
              <a:t/>
            </a:r>
            <a:br>
              <a:rPr lang="en-US" dirty="0"/>
            </a:br>
            <a:r>
              <a:rPr lang="en-US" dirty="0">
                <a:solidFill>
                  <a:srgbClr val="0000CD"/>
                </a:solidFill>
                <a:latin typeface="Consolas"/>
              </a:rPr>
              <a:t>FROM</a:t>
            </a:r>
            <a:r>
              <a:rPr lang="en-US" dirty="0">
                <a:solidFill>
                  <a:srgbClr val="000000"/>
                </a:solidFill>
                <a:latin typeface="Consolas"/>
              </a:rPr>
              <a:t> </a:t>
            </a:r>
            <a:r>
              <a:rPr lang="en-US" i="1" dirty="0" err="1">
                <a:solidFill>
                  <a:srgbClr val="000000"/>
                </a:solidFill>
                <a:latin typeface="Consolas"/>
              </a:rPr>
              <a:t>table_name</a:t>
            </a:r>
            <a:r>
              <a:rPr lang="en-US" dirty="0"/>
              <a:t/>
            </a:r>
            <a:br>
              <a:rPr lang="en-US" dirty="0"/>
            </a:br>
            <a:r>
              <a:rPr lang="en-US" dirty="0">
                <a:solidFill>
                  <a:srgbClr val="0000CD"/>
                </a:solidFill>
                <a:latin typeface="Consolas"/>
              </a:rPr>
              <a:t>WHERE</a:t>
            </a:r>
            <a:r>
              <a:rPr lang="en-US" dirty="0">
                <a:solidFill>
                  <a:srgbClr val="000000"/>
                </a:solidFill>
                <a:latin typeface="Consolas"/>
              </a:rPr>
              <a:t> </a:t>
            </a:r>
            <a:r>
              <a:rPr lang="en-US" i="1" dirty="0" err="1">
                <a:solidFill>
                  <a:srgbClr val="000000"/>
                </a:solidFill>
                <a:latin typeface="Consolas"/>
              </a:rPr>
              <a:t>columnN</a:t>
            </a:r>
            <a:r>
              <a:rPr lang="en-US" dirty="0">
                <a:solidFill>
                  <a:srgbClr val="000000"/>
                </a:solidFill>
                <a:latin typeface="Consolas"/>
              </a:rPr>
              <a:t> </a:t>
            </a:r>
            <a:r>
              <a:rPr lang="en-US" dirty="0">
                <a:solidFill>
                  <a:srgbClr val="0000CD"/>
                </a:solidFill>
                <a:latin typeface="Consolas"/>
              </a:rPr>
              <a:t>LIKE</a:t>
            </a:r>
            <a:r>
              <a:rPr lang="en-US" dirty="0">
                <a:solidFill>
                  <a:srgbClr val="000000"/>
                </a:solidFill>
                <a:latin typeface="Consolas"/>
              </a:rPr>
              <a:t> </a:t>
            </a:r>
            <a:r>
              <a:rPr lang="en-US" i="1" dirty="0">
                <a:solidFill>
                  <a:srgbClr val="000000"/>
                </a:solidFill>
                <a:latin typeface="Consolas"/>
              </a:rPr>
              <a:t>pattern</a:t>
            </a:r>
            <a:r>
              <a:rPr lang="en-US" dirty="0">
                <a:solidFill>
                  <a:srgbClr val="000000"/>
                </a:solidFill>
                <a:latin typeface="Consolas"/>
              </a:rPr>
              <a:t>;</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1333076291"/>
              </p:ext>
            </p:extLst>
          </p:nvPr>
        </p:nvGraphicFramePr>
        <p:xfrm>
          <a:off x="1317625" y="2514600"/>
          <a:ext cx="7499349" cy="3794352"/>
        </p:xfrm>
        <a:graphic>
          <a:graphicData uri="http://schemas.openxmlformats.org/drawingml/2006/table">
            <a:tbl>
              <a:tblPr/>
              <a:tblGrid>
                <a:gridCol w="2499783"/>
                <a:gridCol w="2499783"/>
                <a:gridCol w="2499783"/>
              </a:tblGrid>
              <a:tr h="371255">
                <a:tc>
                  <a:txBody>
                    <a:bodyPr/>
                    <a:lstStyle/>
                    <a:p>
                      <a:pPr algn="l" fontAlgn="t"/>
                      <a:r>
                        <a:rPr lang="en-US" sz="1700">
                          <a:effectLst/>
                        </a:rPr>
                        <a:t>Symbol</a:t>
                      </a:r>
                    </a:p>
                  </a:txBody>
                  <a:tcPr marL="114232" marR="57116" marT="57116" marB="57116">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700">
                          <a:effectLst/>
                        </a:rPr>
                        <a:t>Description</a:t>
                      </a:r>
                    </a:p>
                  </a:txBody>
                  <a:tcPr marL="57116" marR="57116" marT="57116" marB="57116">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700">
                          <a:effectLst/>
                        </a:rPr>
                        <a:t>Example</a:t>
                      </a:r>
                    </a:p>
                  </a:txBody>
                  <a:tcPr marL="57116" marR="57116" marT="57116" marB="57116">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r>
              <a:tr h="628278">
                <a:tc>
                  <a:txBody>
                    <a:bodyPr/>
                    <a:lstStyle/>
                    <a:p>
                      <a:pPr algn="l" fontAlgn="t"/>
                      <a:r>
                        <a:rPr lang="en-US" sz="1700">
                          <a:effectLst/>
                        </a:rPr>
                        <a:t>%</a:t>
                      </a:r>
                    </a:p>
                  </a:txBody>
                  <a:tcPr marL="114232" marR="57116" marT="57116" marB="57116">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700">
                          <a:effectLst/>
                        </a:rPr>
                        <a:t>Represents zero or more characters</a:t>
                      </a:r>
                    </a:p>
                  </a:txBody>
                  <a:tcPr marL="57116" marR="57116" marT="57116" marB="57116">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700">
                          <a:effectLst/>
                        </a:rPr>
                        <a:t>bl% finds bl, black, blue, and blob</a:t>
                      </a:r>
                    </a:p>
                  </a:txBody>
                  <a:tcPr marL="57116" marR="57116" marT="57116" marB="57116">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1F1F1"/>
                    </a:solidFill>
                  </a:tcPr>
                </a:tc>
              </a:tr>
              <a:tr h="628278">
                <a:tc>
                  <a:txBody>
                    <a:bodyPr/>
                    <a:lstStyle/>
                    <a:p>
                      <a:pPr algn="l" fontAlgn="t"/>
                      <a:r>
                        <a:rPr lang="en-US" sz="1700">
                          <a:effectLst/>
                        </a:rPr>
                        <a:t>_</a:t>
                      </a:r>
                    </a:p>
                  </a:txBody>
                  <a:tcPr marL="114232" marR="57116" marT="57116" marB="57116">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700">
                          <a:effectLst/>
                        </a:rPr>
                        <a:t>Represents a single character</a:t>
                      </a:r>
                    </a:p>
                  </a:txBody>
                  <a:tcPr marL="57116" marR="57116" marT="57116" marB="57116">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700">
                          <a:effectLst/>
                        </a:rPr>
                        <a:t>h_t finds hot, hat, and hit</a:t>
                      </a:r>
                    </a:p>
                  </a:txBody>
                  <a:tcPr marL="57116" marR="57116" marT="57116" marB="57116">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r>
              <a:tr h="885300">
                <a:tc>
                  <a:txBody>
                    <a:bodyPr/>
                    <a:lstStyle/>
                    <a:p>
                      <a:pPr algn="l" fontAlgn="t"/>
                      <a:r>
                        <a:rPr lang="en-US" sz="1700">
                          <a:effectLst/>
                        </a:rPr>
                        <a:t>[]</a:t>
                      </a:r>
                    </a:p>
                  </a:txBody>
                  <a:tcPr marL="114232" marR="57116" marT="57116" marB="57116">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700">
                          <a:effectLst/>
                        </a:rPr>
                        <a:t>Represents any single character within the brackets</a:t>
                      </a:r>
                    </a:p>
                  </a:txBody>
                  <a:tcPr marL="57116" marR="57116" marT="57116" marB="57116">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700">
                          <a:effectLst/>
                        </a:rPr>
                        <a:t>h[oa]t finds hot and hat, but not hit</a:t>
                      </a:r>
                    </a:p>
                  </a:txBody>
                  <a:tcPr marL="57116" marR="57116" marT="57116" marB="57116">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1F1F1"/>
                    </a:solidFill>
                  </a:tcPr>
                </a:tc>
              </a:tr>
              <a:tr h="628278">
                <a:tc>
                  <a:txBody>
                    <a:bodyPr/>
                    <a:lstStyle/>
                    <a:p>
                      <a:pPr algn="l" fontAlgn="t"/>
                      <a:r>
                        <a:rPr lang="en-US" sz="1700">
                          <a:effectLst/>
                        </a:rPr>
                        <a:t>^</a:t>
                      </a:r>
                    </a:p>
                  </a:txBody>
                  <a:tcPr marL="114232" marR="57116" marT="57116" marB="57116">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700">
                          <a:effectLst/>
                        </a:rPr>
                        <a:t>Represents any character not in the brackets</a:t>
                      </a:r>
                    </a:p>
                  </a:txBody>
                  <a:tcPr marL="57116" marR="57116" marT="57116" marB="57116">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700">
                          <a:effectLst/>
                        </a:rPr>
                        <a:t>h[^oa]t finds hit, but not hot and hat</a:t>
                      </a:r>
                    </a:p>
                  </a:txBody>
                  <a:tcPr marL="57116" marR="57116" marT="57116" marB="57116">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r>
              <a:tr h="628278">
                <a:tc>
                  <a:txBody>
                    <a:bodyPr/>
                    <a:lstStyle/>
                    <a:p>
                      <a:pPr algn="l" fontAlgn="t"/>
                      <a:r>
                        <a:rPr lang="en-US" sz="1700">
                          <a:effectLst/>
                        </a:rPr>
                        <a:t>-</a:t>
                      </a:r>
                    </a:p>
                  </a:txBody>
                  <a:tcPr marL="114232" marR="57116" marT="57116" marB="57116">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1F1F1"/>
                    </a:solidFill>
                  </a:tcPr>
                </a:tc>
                <a:tc>
                  <a:txBody>
                    <a:bodyPr/>
                    <a:lstStyle/>
                    <a:p>
                      <a:pPr algn="l" fontAlgn="t"/>
                      <a:r>
                        <a:rPr lang="en-US" sz="1700">
                          <a:effectLst/>
                        </a:rPr>
                        <a:t>Represents a range of characters</a:t>
                      </a:r>
                    </a:p>
                  </a:txBody>
                  <a:tcPr marL="57116" marR="57116" marT="57116" marB="57116">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1F1F1"/>
                    </a:solidFill>
                  </a:tcPr>
                </a:tc>
                <a:tc>
                  <a:txBody>
                    <a:bodyPr/>
                    <a:lstStyle/>
                    <a:p>
                      <a:pPr algn="l" fontAlgn="t"/>
                      <a:r>
                        <a:rPr lang="en-US" sz="1700" dirty="0">
                          <a:effectLst/>
                        </a:rPr>
                        <a:t>c[a-b]t finds cat and </a:t>
                      </a:r>
                      <a:r>
                        <a:rPr lang="en-US" sz="1700" dirty="0" err="1">
                          <a:effectLst/>
                        </a:rPr>
                        <a:t>cbt</a:t>
                      </a:r>
                      <a:endParaRPr lang="en-US" sz="1700" dirty="0">
                        <a:effectLst/>
                      </a:endParaRPr>
                    </a:p>
                  </a:txBody>
                  <a:tcPr marL="57116" marR="57116" marT="57116" marB="57116">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1F1F1"/>
                    </a:solidFill>
                  </a:tcPr>
                </a:tc>
              </a:tr>
            </a:tbl>
          </a:graphicData>
        </a:graphic>
      </p:graphicFrame>
    </p:spTree>
    <p:extLst>
      <p:ext uri="{BB962C8B-B14F-4D97-AF65-F5344CB8AC3E}">
        <p14:creationId xmlns:p14="http://schemas.microsoft.com/office/powerpoint/2010/main" val="379357006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2590800" y="2895600"/>
            <a:ext cx="3810000" cy="533400"/>
          </a:xfrm>
          <a:prstGeom prst="rect">
            <a:avLst/>
          </a:prstGeom>
        </p:spPr>
        <p:txBody>
          <a:bodyPr>
            <a:normAutofit fontScale="40000" lnSpcReduction="20000"/>
          </a:bodyPr>
          <a:lst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a:lstStyle>
          <a:p>
            <a:pPr marL="82296" indent="0">
              <a:buNone/>
            </a:pPr>
            <a:r>
              <a:rPr lang="en-US" sz="8000" dirty="0" smtClean="0"/>
              <a:t>ORDER BY</a:t>
            </a:r>
            <a:endParaRPr lang="en-US" sz="8000" dirty="0"/>
          </a:p>
        </p:txBody>
      </p:sp>
    </p:spTree>
    <p:extLst>
      <p:ext uri="{BB962C8B-B14F-4D97-AF65-F5344CB8AC3E}">
        <p14:creationId xmlns:p14="http://schemas.microsoft.com/office/powerpoint/2010/main" val="265013512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90600" y="0"/>
            <a:ext cx="8153400" cy="646331"/>
          </a:xfrm>
          <a:prstGeom prst="rect">
            <a:avLst/>
          </a:prstGeom>
        </p:spPr>
        <p:txBody>
          <a:bodyPr wrap="square">
            <a:spAutoFit/>
          </a:bodyPr>
          <a:lstStyle/>
          <a:p>
            <a:r>
              <a:rPr lang="en-US" dirty="0"/>
              <a:t>The ORDER BY keyword is used to sort the result-set in ascending or descending order.</a:t>
            </a:r>
          </a:p>
        </p:txBody>
      </p:sp>
      <p:sp>
        <p:nvSpPr>
          <p:cNvPr id="5" name="Rectangle 4"/>
          <p:cNvSpPr/>
          <p:nvPr/>
        </p:nvSpPr>
        <p:spPr>
          <a:xfrm>
            <a:off x="2514600" y="631383"/>
            <a:ext cx="5715000" cy="923330"/>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dirty="0">
                <a:solidFill>
                  <a:srgbClr val="0000CD"/>
                </a:solidFill>
                <a:latin typeface="Consolas"/>
              </a:rPr>
              <a:t>SELECT</a:t>
            </a:r>
            <a:r>
              <a:rPr lang="en-US" dirty="0">
                <a:solidFill>
                  <a:srgbClr val="000000"/>
                </a:solidFill>
                <a:latin typeface="Consolas"/>
              </a:rPr>
              <a:t> </a:t>
            </a:r>
            <a:r>
              <a:rPr lang="en-US" i="1" dirty="0">
                <a:solidFill>
                  <a:srgbClr val="000000"/>
                </a:solidFill>
                <a:latin typeface="Consolas"/>
              </a:rPr>
              <a:t>column1</a:t>
            </a:r>
            <a:r>
              <a:rPr lang="en-US" dirty="0">
                <a:solidFill>
                  <a:srgbClr val="000000"/>
                </a:solidFill>
                <a:latin typeface="Consolas"/>
              </a:rPr>
              <a:t>,</a:t>
            </a:r>
            <a:r>
              <a:rPr lang="en-US" i="1" dirty="0">
                <a:solidFill>
                  <a:srgbClr val="000000"/>
                </a:solidFill>
                <a:latin typeface="Consolas"/>
              </a:rPr>
              <a:t> column2, ...</a:t>
            </a:r>
            <a:r>
              <a:rPr lang="en-US" dirty="0"/>
              <a:t/>
            </a:r>
            <a:br>
              <a:rPr lang="en-US" dirty="0"/>
            </a:br>
            <a:r>
              <a:rPr lang="en-US" dirty="0">
                <a:solidFill>
                  <a:srgbClr val="0000CD"/>
                </a:solidFill>
                <a:latin typeface="Consolas"/>
              </a:rPr>
              <a:t>FROM</a:t>
            </a:r>
            <a:r>
              <a:rPr lang="en-US" dirty="0">
                <a:solidFill>
                  <a:srgbClr val="000000"/>
                </a:solidFill>
                <a:latin typeface="Consolas"/>
              </a:rPr>
              <a:t> </a:t>
            </a:r>
            <a:r>
              <a:rPr lang="en-US" i="1" dirty="0" err="1">
                <a:solidFill>
                  <a:srgbClr val="000000"/>
                </a:solidFill>
                <a:latin typeface="Consolas"/>
              </a:rPr>
              <a:t>table_name</a:t>
            </a:r>
            <a:r>
              <a:rPr lang="en-US" dirty="0"/>
              <a:t/>
            </a:r>
            <a:br>
              <a:rPr lang="en-US" dirty="0"/>
            </a:br>
            <a:r>
              <a:rPr lang="en-US" dirty="0">
                <a:solidFill>
                  <a:srgbClr val="0000CD"/>
                </a:solidFill>
                <a:latin typeface="Consolas"/>
              </a:rPr>
              <a:t>ORDER</a:t>
            </a:r>
            <a:r>
              <a:rPr lang="en-US" dirty="0">
                <a:solidFill>
                  <a:srgbClr val="000000"/>
                </a:solidFill>
                <a:latin typeface="Consolas"/>
              </a:rPr>
              <a:t> </a:t>
            </a:r>
            <a:r>
              <a:rPr lang="en-US" dirty="0">
                <a:solidFill>
                  <a:srgbClr val="0000CD"/>
                </a:solidFill>
                <a:latin typeface="Consolas"/>
              </a:rPr>
              <a:t>BY</a:t>
            </a:r>
            <a:r>
              <a:rPr lang="en-US" dirty="0">
                <a:solidFill>
                  <a:srgbClr val="000000"/>
                </a:solidFill>
                <a:latin typeface="Consolas"/>
              </a:rPr>
              <a:t> </a:t>
            </a:r>
            <a:r>
              <a:rPr lang="en-US" i="1" dirty="0">
                <a:solidFill>
                  <a:srgbClr val="000000"/>
                </a:solidFill>
                <a:latin typeface="Consolas"/>
              </a:rPr>
              <a:t>column1, column2</a:t>
            </a:r>
            <a:r>
              <a:rPr lang="en-US" i="1" dirty="0" smtClean="0">
                <a:solidFill>
                  <a:srgbClr val="000000"/>
                </a:solidFill>
                <a:latin typeface="Consolas"/>
              </a:rPr>
              <a:t>,...</a:t>
            </a:r>
            <a:r>
              <a:rPr lang="en-US" i="1" dirty="0">
                <a:solidFill>
                  <a:srgbClr val="000000"/>
                </a:solidFill>
                <a:latin typeface="Consolas"/>
              </a:rPr>
              <a:t> </a:t>
            </a:r>
            <a:r>
              <a:rPr lang="en-US" dirty="0">
                <a:solidFill>
                  <a:srgbClr val="0000CD"/>
                </a:solidFill>
                <a:latin typeface="Consolas"/>
              </a:rPr>
              <a:t>ASC</a:t>
            </a:r>
            <a:r>
              <a:rPr lang="en-US" dirty="0">
                <a:solidFill>
                  <a:srgbClr val="000000"/>
                </a:solidFill>
                <a:latin typeface="Consolas"/>
              </a:rPr>
              <a:t>|</a:t>
            </a:r>
            <a:r>
              <a:rPr lang="en-US" dirty="0">
                <a:solidFill>
                  <a:srgbClr val="0000CD"/>
                </a:solidFill>
                <a:latin typeface="Consolas"/>
              </a:rPr>
              <a:t>DESC</a:t>
            </a:r>
            <a:r>
              <a:rPr lang="en-US" dirty="0">
                <a:solidFill>
                  <a:srgbClr val="000000"/>
                </a:solidFill>
                <a:latin typeface="Consolas"/>
              </a:rPr>
              <a:t>;</a:t>
            </a:r>
            <a:endParaRPr lang="en-US" dirty="0"/>
          </a:p>
        </p:txBody>
      </p:sp>
    </p:spTree>
    <p:extLst>
      <p:ext uri="{BB962C8B-B14F-4D97-AF65-F5344CB8AC3E}">
        <p14:creationId xmlns:p14="http://schemas.microsoft.com/office/powerpoint/2010/main" val="28566120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05000" y="2743200"/>
            <a:ext cx="6705600" cy="609600"/>
          </a:xfrm>
        </p:spPr>
        <p:txBody>
          <a:bodyPr>
            <a:normAutofit fontScale="55000" lnSpcReduction="20000"/>
          </a:bodyPr>
          <a:lstStyle/>
          <a:p>
            <a:r>
              <a:rPr lang="en-US" sz="8000" dirty="0" smtClean="0"/>
              <a:t>MYSQL INTRODUCTION</a:t>
            </a:r>
            <a:endParaRPr lang="en-US" sz="8000" dirty="0"/>
          </a:p>
        </p:txBody>
      </p:sp>
    </p:spTree>
    <p:extLst>
      <p:ext uri="{BB962C8B-B14F-4D97-AF65-F5344CB8AC3E}">
        <p14:creationId xmlns:p14="http://schemas.microsoft.com/office/powerpoint/2010/main" val="382656217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2590800" y="2895600"/>
            <a:ext cx="3810000" cy="533400"/>
          </a:xfrm>
          <a:prstGeom prst="rect">
            <a:avLst/>
          </a:prstGeom>
        </p:spPr>
        <p:txBody>
          <a:bodyPr>
            <a:normAutofit fontScale="40000" lnSpcReduction="20000"/>
          </a:bodyPr>
          <a:lst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a:lstStyle>
          <a:p>
            <a:pPr marL="82296" indent="0">
              <a:buNone/>
            </a:pPr>
            <a:r>
              <a:rPr lang="en-US" sz="8000" dirty="0" smtClean="0"/>
              <a:t>NULL</a:t>
            </a:r>
            <a:endParaRPr lang="en-US" sz="8000" dirty="0"/>
          </a:p>
        </p:txBody>
      </p:sp>
    </p:spTree>
    <p:extLst>
      <p:ext uri="{BB962C8B-B14F-4D97-AF65-F5344CB8AC3E}">
        <p14:creationId xmlns:p14="http://schemas.microsoft.com/office/powerpoint/2010/main" val="115226910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90600" y="0"/>
            <a:ext cx="8077200" cy="369332"/>
          </a:xfrm>
          <a:prstGeom prst="rect">
            <a:avLst/>
          </a:prstGeom>
        </p:spPr>
        <p:txBody>
          <a:bodyPr wrap="square">
            <a:spAutoFit/>
          </a:bodyPr>
          <a:lstStyle/>
          <a:p>
            <a:r>
              <a:rPr lang="en-US" dirty="0"/>
              <a:t>A field with a NULL value is a field with no value.</a:t>
            </a:r>
          </a:p>
        </p:txBody>
      </p:sp>
      <p:sp>
        <p:nvSpPr>
          <p:cNvPr id="5" name="Rectangle 4"/>
          <p:cNvSpPr/>
          <p:nvPr/>
        </p:nvSpPr>
        <p:spPr>
          <a:xfrm>
            <a:off x="990600" y="369332"/>
            <a:ext cx="8153400" cy="923330"/>
          </a:xfrm>
          <a:prstGeom prst="rect">
            <a:avLst/>
          </a:prstGeom>
        </p:spPr>
        <p:txBody>
          <a:bodyPr wrap="square">
            <a:spAutoFit/>
          </a:bodyPr>
          <a:lstStyle/>
          <a:p>
            <a:r>
              <a:rPr lang="en-US" b="1" dirty="0">
                <a:solidFill>
                  <a:srgbClr val="000000"/>
                </a:solidFill>
                <a:latin typeface="Verdana"/>
              </a:rPr>
              <a:t>Note:</a:t>
            </a:r>
            <a:r>
              <a:rPr lang="en-US" dirty="0">
                <a:solidFill>
                  <a:srgbClr val="000000"/>
                </a:solidFill>
                <a:latin typeface="Verdana"/>
              </a:rPr>
              <a:t> A NULL value is different from a zero value or a field that contains spaces. A field with a NULL value is one that has been left blank during record creation!</a:t>
            </a:r>
            <a:endParaRPr lang="en-US" dirty="0"/>
          </a:p>
        </p:txBody>
      </p:sp>
      <p:sp>
        <p:nvSpPr>
          <p:cNvPr id="6" name="Rectangle 5"/>
          <p:cNvSpPr/>
          <p:nvPr/>
        </p:nvSpPr>
        <p:spPr>
          <a:xfrm>
            <a:off x="2590800" y="1752600"/>
            <a:ext cx="4572000" cy="923330"/>
          </a:xfrm>
          <a:prstGeom prst="rect">
            <a:avLst/>
          </a:prstGeom>
        </p:spPr>
        <p:style>
          <a:lnRef idx="2">
            <a:schemeClr val="dk1"/>
          </a:lnRef>
          <a:fillRef idx="1">
            <a:schemeClr val="lt1"/>
          </a:fillRef>
          <a:effectRef idx="0">
            <a:schemeClr val="dk1"/>
          </a:effectRef>
          <a:fontRef idx="minor">
            <a:schemeClr val="dk1"/>
          </a:fontRef>
        </p:style>
        <p:txBody>
          <a:bodyPr>
            <a:spAutoFit/>
          </a:bodyPr>
          <a:lstStyle/>
          <a:p>
            <a:r>
              <a:rPr lang="en-US" dirty="0">
                <a:solidFill>
                  <a:srgbClr val="0000CD"/>
                </a:solidFill>
                <a:latin typeface="Consolas"/>
              </a:rPr>
              <a:t>SELECT</a:t>
            </a:r>
            <a:r>
              <a:rPr lang="en-US" dirty="0">
                <a:solidFill>
                  <a:srgbClr val="000000"/>
                </a:solidFill>
                <a:latin typeface="Consolas"/>
              </a:rPr>
              <a:t> </a:t>
            </a:r>
            <a:r>
              <a:rPr lang="en-US" i="1" dirty="0" err="1">
                <a:solidFill>
                  <a:srgbClr val="000000"/>
                </a:solidFill>
                <a:latin typeface="Consolas"/>
              </a:rPr>
              <a:t>column_names</a:t>
            </a:r>
            <a:r>
              <a:rPr lang="en-US" i="1" dirty="0">
                <a:solidFill>
                  <a:srgbClr val="000000"/>
                </a:solidFill>
                <a:latin typeface="Consolas"/>
              </a:rPr>
              <a:t/>
            </a:r>
            <a:br>
              <a:rPr lang="en-US" i="1" dirty="0">
                <a:solidFill>
                  <a:srgbClr val="000000"/>
                </a:solidFill>
                <a:latin typeface="Consolas"/>
              </a:rPr>
            </a:br>
            <a:r>
              <a:rPr lang="en-US" dirty="0">
                <a:solidFill>
                  <a:srgbClr val="0000CD"/>
                </a:solidFill>
                <a:latin typeface="Consolas"/>
              </a:rPr>
              <a:t>FROM</a:t>
            </a:r>
            <a:r>
              <a:rPr lang="en-US" dirty="0">
                <a:solidFill>
                  <a:srgbClr val="000000"/>
                </a:solidFill>
                <a:latin typeface="Consolas"/>
              </a:rPr>
              <a:t> </a:t>
            </a:r>
            <a:r>
              <a:rPr lang="en-US" i="1" dirty="0" err="1">
                <a:solidFill>
                  <a:srgbClr val="000000"/>
                </a:solidFill>
                <a:latin typeface="Consolas"/>
              </a:rPr>
              <a:t>table_name</a:t>
            </a:r>
            <a:r>
              <a:rPr lang="en-US" dirty="0"/>
              <a:t/>
            </a:r>
            <a:br>
              <a:rPr lang="en-US" dirty="0"/>
            </a:br>
            <a:r>
              <a:rPr lang="en-US" dirty="0">
                <a:solidFill>
                  <a:srgbClr val="0000CD"/>
                </a:solidFill>
                <a:latin typeface="Consolas"/>
              </a:rPr>
              <a:t>WHERE</a:t>
            </a:r>
            <a:r>
              <a:rPr lang="en-US" dirty="0">
                <a:solidFill>
                  <a:srgbClr val="000000"/>
                </a:solidFill>
                <a:latin typeface="Consolas"/>
              </a:rPr>
              <a:t> </a:t>
            </a:r>
            <a:r>
              <a:rPr lang="en-US" i="1" dirty="0" err="1">
                <a:solidFill>
                  <a:srgbClr val="000000"/>
                </a:solidFill>
                <a:latin typeface="Consolas"/>
              </a:rPr>
              <a:t>column_name</a:t>
            </a:r>
            <a:r>
              <a:rPr lang="en-US" dirty="0">
                <a:solidFill>
                  <a:srgbClr val="000000"/>
                </a:solidFill>
                <a:latin typeface="Consolas"/>
              </a:rPr>
              <a:t> </a:t>
            </a:r>
            <a:r>
              <a:rPr lang="en-US" dirty="0">
                <a:solidFill>
                  <a:srgbClr val="0000CD"/>
                </a:solidFill>
                <a:latin typeface="Consolas"/>
              </a:rPr>
              <a:t>IS</a:t>
            </a:r>
            <a:r>
              <a:rPr lang="en-US" dirty="0">
                <a:solidFill>
                  <a:srgbClr val="000000"/>
                </a:solidFill>
                <a:latin typeface="Consolas"/>
              </a:rPr>
              <a:t> </a:t>
            </a:r>
            <a:r>
              <a:rPr lang="en-US" dirty="0">
                <a:solidFill>
                  <a:srgbClr val="0000CD"/>
                </a:solidFill>
                <a:latin typeface="Consolas"/>
              </a:rPr>
              <a:t>NULL</a:t>
            </a:r>
            <a:r>
              <a:rPr lang="en-US" dirty="0">
                <a:solidFill>
                  <a:srgbClr val="000000"/>
                </a:solidFill>
                <a:latin typeface="Consolas"/>
              </a:rPr>
              <a:t>;</a:t>
            </a:r>
            <a:endParaRPr lang="en-US" dirty="0"/>
          </a:p>
        </p:txBody>
      </p:sp>
      <p:sp>
        <p:nvSpPr>
          <p:cNvPr id="8" name="Rectangle 7"/>
          <p:cNvSpPr/>
          <p:nvPr/>
        </p:nvSpPr>
        <p:spPr>
          <a:xfrm>
            <a:off x="2602992" y="3733800"/>
            <a:ext cx="4572000" cy="923330"/>
          </a:xfrm>
          <a:prstGeom prst="rect">
            <a:avLst/>
          </a:prstGeom>
        </p:spPr>
        <p:style>
          <a:lnRef idx="2">
            <a:schemeClr val="dk1"/>
          </a:lnRef>
          <a:fillRef idx="1">
            <a:schemeClr val="lt1"/>
          </a:fillRef>
          <a:effectRef idx="0">
            <a:schemeClr val="dk1"/>
          </a:effectRef>
          <a:fontRef idx="minor">
            <a:schemeClr val="dk1"/>
          </a:fontRef>
        </p:style>
        <p:txBody>
          <a:bodyPr>
            <a:spAutoFit/>
          </a:bodyPr>
          <a:lstStyle/>
          <a:p>
            <a:r>
              <a:rPr lang="en-US" dirty="0">
                <a:solidFill>
                  <a:srgbClr val="0000CD"/>
                </a:solidFill>
                <a:latin typeface="Consolas"/>
              </a:rPr>
              <a:t>SELECT</a:t>
            </a:r>
            <a:r>
              <a:rPr lang="en-US" dirty="0">
                <a:solidFill>
                  <a:srgbClr val="000000"/>
                </a:solidFill>
                <a:latin typeface="Consolas"/>
              </a:rPr>
              <a:t> </a:t>
            </a:r>
            <a:r>
              <a:rPr lang="en-US" i="1" dirty="0" err="1">
                <a:solidFill>
                  <a:srgbClr val="000000"/>
                </a:solidFill>
                <a:latin typeface="Consolas"/>
              </a:rPr>
              <a:t>column_names</a:t>
            </a:r>
            <a:r>
              <a:rPr lang="en-US" i="1" dirty="0">
                <a:solidFill>
                  <a:srgbClr val="000000"/>
                </a:solidFill>
                <a:latin typeface="Consolas"/>
              </a:rPr>
              <a:t/>
            </a:r>
            <a:br>
              <a:rPr lang="en-US" i="1" dirty="0">
                <a:solidFill>
                  <a:srgbClr val="000000"/>
                </a:solidFill>
                <a:latin typeface="Consolas"/>
              </a:rPr>
            </a:br>
            <a:r>
              <a:rPr lang="en-US" dirty="0">
                <a:solidFill>
                  <a:srgbClr val="0000CD"/>
                </a:solidFill>
                <a:latin typeface="Consolas"/>
              </a:rPr>
              <a:t>FROM</a:t>
            </a:r>
            <a:r>
              <a:rPr lang="en-US" dirty="0">
                <a:solidFill>
                  <a:srgbClr val="000000"/>
                </a:solidFill>
                <a:latin typeface="Consolas"/>
              </a:rPr>
              <a:t> </a:t>
            </a:r>
            <a:r>
              <a:rPr lang="en-US" i="1" dirty="0" err="1">
                <a:solidFill>
                  <a:srgbClr val="000000"/>
                </a:solidFill>
                <a:latin typeface="Consolas"/>
              </a:rPr>
              <a:t>table_name</a:t>
            </a:r>
            <a:r>
              <a:rPr lang="en-US" dirty="0"/>
              <a:t/>
            </a:r>
            <a:br>
              <a:rPr lang="en-US" dirty="0"/>
            </a:br>
            <a:r>
              <a:rPr lang="en-US" dirty="0">
                <a:solidFill>
                  <a:srgbClr val="0000CD"/>
                </a:solidFill>
                <a:latin typeface="Consolas"/>
              </a:rPr>
              <a:t>WHERE</a:t>
            </a:r>
            <a:r>
              <a:rPr lang="en-US" dirty="0">
                <a:solidFill>
                  <a:srgbClr val="000000"/>
                </a:solidFill>
                <a:latin typeface="Consolas"/>
              </a:rPr>
              <a:t> </a:t>
            </a:r>
            <a:r>
              <a:rPr lang="en-US" i="1" dirty="0" err="1">
                <a:solidFill>
                  <a:srgbClr val="000000"/>
                </a:solidFill>
                <a:latin typeface="Consolas"/>
              </a:rPr>
              <a:t>column_name</a:t>
            </a:r>
            <a:r>
              <a:rPr lang="en-US" dirty="0">
                <a:solidFill>
                  <a:srgbClr val="000000"/>
                </a:solidFill>
                <a:latin typeface="Consolas"/>
              </a:rPr>
              <a:t> </a:t>
            </a:r>
            <a:r>
              <a:rPr lang="en-US" dirty="0">
                <a:solidFill>
                  <a:srgbClr val="0000CD"/>
                </a:solidFill>
                <a:latin typeface="Consolas"/>
              </a:rPr>
              <a:t>IS</a:t>
            </a:r>
            <a:r>
              <a:rPr lang="en-US" dirty="0">
                <a:solidFill>
                  <a:srgbClr val="000000"/>
                </a:solidFill>
                <a:latin typeface="Consolas"/>
              </a:rPr>
              <a:t> </a:t>
            </a:r>
            <a:r>
              <a:rPr lang="en-US" dirty="0">
                <a:solidFill>
                  <a:srgbClr val="0000CD"/>
                </a:solidFill>
                <a:latin typeface="Consolas"/>
              </a:rPr>
              <a:t>NOT</a:t>
            </a:r>
            <a:r>
              <a:rPr lang="en-US" dirty="0">
                <a:solidFill>
                  <a:srgbClr val="000000"/>
                </a:solidFill>
                <a:latin typeface="Consolas"/>
              </a:rPr>
              <a:t> </a:t>
            </a:r>
            <a:r>
              <a:rPr lang="en-US" dirty="0">
                <a:solidFill>
                  <a:srgbClr val="0000CD"/>
                </a:solidFill>
                <a:latin typeface="Consolas"/>
              </a:rPr>
              <a:t>NULL</a:t>
            </a:r>
            <a:r>
              <a:rPr lang="en-US" dirty="0">
                <a:solidFill>
                  <a:srgbClr val="000000"/>
                </a:solidFill>
                <a:latin typeface="Consolas"/>
              </a:rPr>
              <a:t>;</a:t>
            </a:r>
            <a:endParaRPr lang="en-US" dirty="0"/>
          </a:p>
        </p:txBody>
      </p:sp>
    </p:spTree>
    <p:extLst>
      <p:ext uri="{BB962C8B-B14F-4D97-AF65-F5344CB8AC3E}">
        <p14:creationId xmlns:p14="http://schemas.microsoft.com/office/powerpoint/2010/main" val="200743978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2590800" y="2895600"/>
            <a:ext cx="3810000" cy="533400"/>
          </a:xfrm>
          <a:prstGeom prst="rect">
            <a:avLst/>
          </a:prstGeom>
        </p:spPr>
        <p:txBody>
          <a:bodyPr>
            <a:normAutofit fontScale="25000" lnSpcReduction="20000"/>
          </a:bodyPr>
          <a:lst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a:lstStyle>
          <a:p>
            <a:pPr marL="82296" indent="0">
              <a:buNone/>
            </a:pPr>
            <a:r>
              <a:rPr lang="en-US" sz="8000" dirty="0" smtClean="0"/>
              <a:t>AGGREGATION FUNCTIONS</a:t>
            </a:r>
            <a:endParaRPr lang="en-US" sz="8000" dirty="0"/>
          </a:p>
        </p:txBody>
      </p:sp>
    </p:spTree>
    <p:extLst>
      <p:ext uri="{BB962C8B-B14F-4D97-AF65-F5344CB8AC3E}">
        <p14:creationId xmlns:p14="http://schemas.microsoft.com/office/powerpoint/2010/main" val="230473271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990600" y="0"/>
            <a:ext cx="8153400" cy="1477328"/>
          </a:xfrm>
          <a:prstGeom prst="rect">
            <a:avLst/>
          </a:prstGeom>
        </p:spPr>
        <p:txBody>
          <a:bodyPr wrap="square">
            <a:spAutoFit/>
          </a:bodyPr>
          <a:lstStyle/>
          <a:p>
            <a:r>
              <a:rPr lang="en-US" dirty="0"/>
              <a:t>The MIN() function returns the smallest value of the selected column</a:t>
            </a:r>
            <a:r>
              <a:rPr lang="en-US" dirty="0" smtClean="0"/>
              <a:t>.</a:t>
            </a:r>
          </a:p>
          <a:p>
            <a:r>
              <a:rPr lang="en-US" dirty="0"/>
              <a:t>The MAX() function returns the largest value of the selected column</a:t>
            </a:r>
            <a:r>
              <a:rPr lang="en-US" dirty="0" smtClean="0"/>
              <a:t>.</a:t>
            </a:r>
          </a:p>
          <a:p>
            <a:r>
              <a:rPr lang="en-US" dirty="0"/>
              <a:t>The COUNT() function returns the number of rows that matches a specified criteria</a:t>
            </a:r>
            <a:r>
              <a:rPr lang="en-US" dirty="0" smtClean="0"/>
              <a:t>.</a:t>
            </a:r>
          </a:p>
          <a:p>
            <a:r>
              <a:rPr lang="en-US" dirty="0"/>
              <a:t>The AVG() function returns the average value of a numeric column</a:t>
            </a:r>
            <a:r>
              <a:rPr lang="en-US" dirty="0" smtClean="0"/>
              <a:t>.</a:t>
            </a:r>
          </a:p>
          <a:p>
            <a:r>
              <a:rPr lang="en-US" dirty="0"/>
              <a:t>The SUM() function returns the total sum of a numeric column.</a:t>
            </a:r>
          </a:p>
        </p:txBody>
      </p:sp>
      <p:sp>
        <p:nvSpPr>
          <p:cNvPr id="4" name="Rectangle 3"/>
          <p:cNvSpPr/>
          <p:nvPr/>
        </p:nvSpPr>
        <p:spPr>
          <a:xfrm>
            <a:off x="2133600" y="2200870"/>
            <a:ext cx="5507736" cy="923330"/>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dirty="0">
                <a:solidFill>
                  <a:srgbClr val="0000CD"/>
                </a:solidFill>
                <a:latin typeface="Consolas"/>
              </a:rPr>
              <a:t>SELECT</a:t>
            </a:r>
            <a:r>
              <a:rPr lang="en-US" dirty="0">
                <a:solidFill>
                  <a:srgbClr val="000000"/>
                </a:solidFill>
                <a:latin typeface="Consolas"/>
              </a:rPr>
              <a:t> </a:t>
            </a:r>
            <a:r>
              <a:rPr lang="en-US" dirty="0" smtClean="0">
                <a:solidFill>
                  <a:srgbClr val="000000"/>
                </a:solidFill>
                <a:latin typeface="Consolas"/>
              </a:rPr>
              <a:t>MIN/MAX/COUNT/AVG/SUM(</a:t>
            </a:r>
            <a:r>
              <a:rPr lang="en-US" i="1" dirty="0" err="1" smtClean="0">
                <a:solidFill>
                  <a:srgbClr val="000000"/>
                </a:solidFill>
                <a:latin typeface="Consolas"/>
              </a:rPr>
              <a:t>column_name</a:t>
            </a:r>
            <a:r>
              <a:rPr lang="en-US" dirty="0">
                <a:solidFill>
                  <a:srgbClr val="000000"/>
                </a:solidFill>
                <a:latin typeface="Consolas"/>
              </a:rPr>
              <a:t>)</a:t>
            </a:r>
            <a:r>
              <a:rPr lang="en-US" dirty="0"/>
              <a:t/>
            </a:r>
            <a:br>
              <a:rPr lang="en-US" dirty="0"/>
            </a:br>
            <a:r>
              <a:rPr lang="en-US" dirty="0">
                <a:solidFill>
                  <a:srgbClr val="0000CD"/>
                </a:solidFill>
                <a:latin typeface="Consolas"/>
              </a:rPr>
              <a:t>FROM</a:t>
            </a:r>
            <a:r>
              <a:rPr lang="en-US" dirty="0">
                <a:solidFill>
                  <a:srgbClr val="000000"/>
                </a:solidFill>
                <a:latin typeface="Consolas"/>
              </a:rPr>
              <a:t> </a:t>
            </a:r>
            <a:r>
              <a:rPr lang="en-US" i="1" dirty="0" err="1">
                <a:solidFill>
                  <a:srgbClr val="000000"/>
                </a:solidFill>
                <a:latin typeface="Consolas"/>
              </a:rPr>
              <a:t>table_name</a:t>
            </a:r>
            <a:r>
              <a:rPr lang="en-US" dirty="0"/>
              <a:t/>
            </a:r>
            <a:br>
              <a:rPr lang="en-US" dirty="0"/>
            </a:br>
            <a:r>
              <a:rPr lang="en-US" dirty="0">
                <a:solidFill>
                  <a:srgbClr val="0000CD"/>
                </a:solidFill>
                <a:latin typeface="Consolas"/>
              </a:rPr>
              <a:t>WHERE</a:t>
            </a:r>
            <a:r>
              <a:rPr lang="en-US" dirty="0">
                <a:solidFill>
                  <a:srgbClr val="000000"/>
                </a:solidFill>
                <a:latin typeface="Consolas"/>
              </a:rPr>
              <a:t> </a:t>
            </a:r>
            <a:r>
              <a:rPr lang="en-US" i="1" dirty="0">
                <a:solidFill>
                  <a:srgbClr val="000000"/>
                </a:solidFill>
                <a:latin typeface="Consolas"/>
              </a:rPr>
              <a:t>condition</a:t>
            </a:r>
            <a:r>
              <a:rPr lang="en-US" dirty="0">
                <a:solidFill>
                  <a:srgbClr val="000000"/>
                </a:solidFill>
                <a:latin typeface="Consolas"/>
              </a:rPr>
              <a:t>;</a:t>
            </a:r>
            <a:endParaRPr lang="en-US" dirty="0"/>
          </a:p>
        </p:txBody>
      </p:sp>
    </p:spTree>
    <p:extLst>
      <p:ext uri="{BB962C8B-B14F-4D97-AF65-F5344CB8AC3E}">
        <p14:creationId xmlns:p14="http://schemas.microsoft.com/office/powerpoint/2010/main" val="237022212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2590800" y="2895600"/>
            <a:ext cx="3810000" cy="533400"/>
          </a:xfrm>
          <a:prstGeom prst="rect">
            <a:avLst/>
          </a:prstGeom>
        </p:spPr>
        <p:txBody>
          <a:bodyPr>
            <a:normAutofit fontScale="40000" lnSpcReduction="20000"/>
          </a:bodyPr>
          <a:lst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a:lstStyle>
          <a:p>
            <a:pPr marL="82296" indent="0">
              <a:buNone/>
            </a:pPr>
            <a:r>
              <a:rPr lang="en-US" sz="8000" dirty="0" smtClean="0"/>
              <a:t>HAVING CLAUSE</a:t>
            </a:r>
            <a:endParaRPr lang="en-US" sz="8000" dirty="0"/>
          </a:p>
        </p:txBody>
      </p:sp>
    </p:spTree>
    <p:extLst>
      <p:ext uri="{BB962C8B-B14F-4D97-AF65-F5344CB8AC3E}">
        <p14:creationId xmlns:p14="http://schemas.microsoft.com/office/powerpoint/2010/main" val="209667842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990600" y="4679"/>
            <a:ext cx="8153400" cy="646331"/>
          </a:xfrm>
          <a:prstGeom prst="rect">
            <a:avLst/>
          </a:prstGeom>
        </p:spPr>
        <p:txBody>
          <a:bodyPr wrap="square">
            <a:spAutoFit/>
          </a:bodyPr>
          <a:lstStyle/>
          <a:p>
            <a:r>
              <a:rPr lang="en-US" dirty="0"/>
              <a:t>The HAVING clause was added to SQL because the WHERE keyword could not be used with aggregate functions.</a:t>
            </a:r>
          </a:p>
        </p:txBody>
      </p:sp>
      <p:sp>
        <p:nvSpPr>
          <p:cNvPr id="5" name="Rectangle 4"/>
          <p:cNvSpPr/>
          <p:nvPr/>
        </p:nvSpPr>
        <p:spPr>
          <a:xfrm>
            <a:off x="2261616" y="1295400"/>
            <a:ext cx="4572000" cy="1754326"/>
          </a:xfrm>
          <a:prstGeom prst="rect">
            <a:avLst/>
          </a:prstGeom>
        </p:spPr>
        <p:style>
          <a:lnRef idx="2">
            <a:schemeClr val="dk1"/>
          </a:lnRef>
          <a:fillRef idx="1">
            <a:schemeClr val="lt1"/>
          </a:fillRef>
          <a:effectRef idx="0">
            <a:schemeClr val="dk1"/>
          </a:effectRef>
          <a:fontRef idx="minor">
            <a:schemeClr val="dk1"/>
          </a:fontRef>
        </p:style>
        <p:txBody>
          <a:bodyPr>
            <a:spAutoFit/>
          </a:bodyPr>
          <a:lstStyle/>
          <a:p>
            <a:r>
              <a:rPr lang="en-US" dirty="0">
                <a:solidFill>
                  <a:srgbClr val="0000CD"/>
                </a:solidFill>
                <a:latin typeface="Consolas"/>
              </a:rPr>
              <a:t>SELECT</a:t>
            </a:r>
            <a:r>
              <a:rPr lang="en-US" dirty="0">
                <a:solidFill>
                  <a:srgbClr val="000000"/>
                </a:solidFill>
                <a:latin typeface="Consolas"/>
              </a:rPr>
              <a:t> </a:t>
            </a:r>
            <a:r>
              <a:rPr lang="en-US" i="1" dirty="0" err="1">
                <a:solidFill>
                  <a:srgbClr val="000000"/>
                </a:solidFill>
                <a:latin typeface="Consolas"/>
              </a:rPr>
              <a:t>column_name</a:t>
            </a:r>
            <a:r>
              <a:rPr lang="en-US" i="1" dirty="0">
                <a:solidFill>
                  <a:srgbClr val="000000"/>
                </a:solidFill>
                <a:latin typeface="Consolas"/>
              </a:rPr>
              <a:t>(s)</a:t>
            </a:r>
            <a:r>
              <a:rPr lang="en-US" dirty="0"/>
              <a:t/>
            </a:r>
            <a:br>
              <a:rPr lang="en-US" dirty="0"/>
            </a:br>
            <a:r>
              <a:rPr lang="en-US" dirty="0">
                <a:solidFill>
                  <a:srgbClr val="0000CD"/>
                </a:solidFill>
                <a:latin typeface="Consolas"/>
              </a:rPr>
              <a:t>FROM</a:t>
            </a:r>
            <a:r>
              <a:rPr lang="en-US" dirty="0">
                <a:solidFill>
                  <a:srgbClr val="000000"/>
                </a:solidFill>
                <a:latin typeface="Consolas"/>
              </a:rPr>
              <a:t> </a:t>
            </a:r>
            <a:r>
              <a:rPr lang="en-US" i="1" dirty="0" err="1">
                <a:solidFill>
                  <a:srgbClr val="000000"/>
                </a:solidFill>
                <a:latin typeface="Consolas"/>
              </a:rPr>
              <a:t>table_name</a:t>
            </a:r>
            <a:r>
              <a:rPr lang="en-US" dirty="0"/>
              <a:t/>
            </a:r>
            <a:br>
              <a:rPr lang="en-US" dirty="0"/>
            </a:br>
            <a:r>
              <a:rPr lang="en-US" dirty="0">
                <a:solidFill>
                  <a:srgbClr val="0000CD"/>
                </a:solidFill>
                <a:latin typeface="Consolas"/>
              </a:rPr>
              <a:t>WHERE</a:t>
            </a:r>
            <a:r>
              <a:rPr lang="en-US" dirty="0">
                <a:solidFill>
                  <a:srgbClr val="000000"/>
                </a:solidFill>
                <a:latin typeface="Consolas"/>
              </a:rPr>
              <a:t> </a:t>
            </a:r>
            <a:r>
              <a:rPr lang="en-US" i="1" dirty="0">
                <a:solidFill>
                  <a:srgbClr val="000000"/>
                </a:solidFill>
                <a:latin typeface="Consolas"/>
              </a:rPr>
              <a:t>condition</a:t>
            </a:r>
            <a:r>
              <a:rPr lang="en-US" dirty="0"/>
              <a:t/>
            </a:r>
            <a:br>
              <a:rPr lang="en-US" dirty="0"/>
            </a:br>
            <a:r>
              <a:rPr lang="en-US" dirty="0">
                <a:solidFill>
                  <a:srgbClr val="0000CD"/>
                </a:solidFill>
                <a:latin typeface="Consolas"/>
              </a:rPr>
              <a:t>GROUP</a:t>
            </a:r>
            <a:r>
              <a:rPr lang="en-US" dirty="0">
                <a:solidFill>
                  <a:srgbClr val="000000"/>
                </a:solidFill>
                <a:latin typeface="Consolas"/>
              </a:rPr>
              <a:t> </a:t>
            </a:r>
            <a:r>
              <a:rPr lang="en-US" dirty="0">
                <a:solidFill>
                  <a:srgbClr val="0000CD"/>
                </a:solidFill>
                <a:latin typeface="Consolas"/>
              </a:rPr>
              <a:t>BY</a:t>
            </a:r>
            <a:r>
              <a:rPr lang="en-US" dirty="0">
                <a:solidFill>
                  <a:srgbClr val="000000"/>
                </a:solidFill>
                <a:latin typeface="Consolas"/>
              </a:rPr>
              <a:t> </a:t>
            </a:r>
            <a:r>
              <a:rPr lang="en-US" i="1" dirty="0" err="1">
                <a:solidFill>
                  <a:srgbClr val="000000"/>
                </a:solidFill>
                <a:latin typeface="Consolas"/>
              </a:rPr>
              <a:t>column_name</a:t>
            </a:r>
            <a:r>
              <a:rPr lang="en-US" i="1" dirty="0">
                <a:solidFill>
                  <a:srgbClr val="000000"/>
                </a:solidFill>
                <a:latin typeface="Consolas"/>
              </a:rPr>
              <a:t>(s)</a:t>
            </a:r>
            <a:br>
              <a:rPr lang="en-US" i="1" dirty="0">
                <a:solidFill>
                  <a:srgbClr val="000000"/>
                </a:solidFill>
                <a:latin typeface="Consolas"/>
              </a:rPr>
            </a:br>
            <a:r>
              <a:rPr lang="en-US" dirty="0">
                <a:solidFill>
                  <a:srgbClr val="0000CD"/>
                </a:solidFill>
                <a:latin typeface="Consolas"/>
              </a:rPr>
              <a:t>HAVING</a:t>
            </a:r>
            <a:r>
              <a:rPr lang="en-US" dirty="0">
                <a:solidFill>
                  <a:srgbClr val="000000"/>
                </a:solidFill>
                <a:latin typeface="Consolas"/>
              </a:rPr>
              <a:t> </a:t>
            </a:r>
            <a:r>
              <a:rPr lang="en-US" i="1" dirty="0">
                <a:solidFill>
                  <a:srgbClr val="000000"/>
                </a:solidFill>
                <a:latin typeface="Consolas"/>
              </a:rPr>
              <a:t>condition</a:t>
            </a:r>
            <a:br>
              <a:rPr lang="en-US" i="1" dirty="0">
                <a:solidFill>
                  <a:srgbClr val="000000"/>
                </a:solidFill>
                <a:latin typeface="Consolas"/>
              </a:rPr>
            </a:br>
            <a:r>
              <a:rPr lang="en-US" dirty="0">
                <a:solidFill>
                  <a:srgbClr val="0000CD"/>
                </a:solidFill>
                <a:latin typeface="Consolas"/>
              </a:rPr>
              <a:t>ORDER</a:t>
            </a:r>
            <a:r>
              <a:rPr lang="en-US" dirty="0">
                <a:solidFill>
                  <a:srgbClr val="000000"/>
                </a:solidFill>
                <a:latin typeface="Consolas"/>
              </a:rPr>
              <a:t> </a:t>
            </a:r>
            <a:r>
              <a:rPr lang="en-US" dirty="0">
                <a:solidFill>
                  <a:srgbClr val="0000CD"/>
                </a:solidFill>
                <a:latin typeface="Consolas"/>
              </a:rPr>
              <a:t>BY</a:t>
            </a:r>
            <a:r>
              <a:rPr lang="en-US" dirty="0">
                <a:solidFill>
                  <a:srgbClr val="000000"/>
                </a:solidFill>
                <a:latin typeface="Consolas"/>
              </a:rPr>
              <a:t> </a:t>
            </a:r>
            <a:r>
              <a:rPr lang="en-US" i="1" dirty="0" err="1">
                <a:solidFill>
                  <a:srgbClr val="000000"/>
                </a:solidFill>
                <a:latin typeface="Consolas"/>
              </a:rPr>
              <a:t>column_name</a:t>
            </a:r>
            <a:r>
              <a:rPr lang="en-US" i="1" dirty="0">
                <a:solidFill>
                  <a:srgbClr val="000000"/>
                </a:solidFill>
                <a:latin typeface="Consolas"/>
              </a:rPr>
              <a:t>(s);</a:t>
            </a:r>
            <a:endParaRPr lang="en-US" dirty="0"/>
          </a:p>
        </p:txBody>
      </p:sp>
    </p:spTree>
    <p:extLst>
      <p:ext uri="{BB962C8B-B14F-4D97-AF65-F5344CB8AC3E}">
        <p14:creationId xmlns:p14="http://schemas.microsoft.com/office/powerpoint/2010/main" val="59863952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2590800" y="2895600"/>
            <a:ext cx="3810000" cy="533400"/>
          </a:xfrm>
          <a:prstGeom prst="rect">
            <a:avLst/>
          </a:prstGeom>
        </p:spPr>
        <p:txBody>
          <a:bodyPr>
            <a:normAutofit fontScale="40000" lnSpcReduction="20000"/>
          </a:bodyPr>
          <a:lst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a:lstStyle>
          <a:p>
            <a:pPr marL="82296" indent="0">
              <a:buNone/>
            </a:pPr>
            <a:r>
              <a:rPr lang="en-US" sz="8000" dirty="0"/>
              <a:t>E</a:t>
            </a:r>
            <a:r>
              <a:rPr lang="en-US" sz="8000" dirty="0" smtClean="0"/>
              <a:t>XISTS</a:t>
            </a:r>
            <a:endParaRPr lang="en-US" sz="8000" dirty="0"/>
          </a:p>
        </p:txBody>
      </p:sp>
    </p:spTree>
    <p:extLst>
      <p:ext uri="{BB962C8B-B14F-4D97-AF65-F5344CB8AC3E}">
        <p14:creationId xmlns:p14="http://schemas.microsoft.com/office/powerpoint/2010/main" val="227741000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90600" y="0"/>
            <a:ext cx="8153400" cy="646331"/>
          </a:xfrm>
          <a:prstGeom prst="rect">
            <a:avLst/>
          </a:prstGeom>
        </p:spPr>
        <p:txBody>
          <a:bodyPr wrap="square">
            <a:spAutoFit/>
          </a:bodyPr>
          <a:lstStyle/>
          <a:p>
            <a:r>
              <a:rPr lang="en-US" dirty="0"/>
              <a:t>The EXISTS operator is used to test for the existence of any record in a </a:t>
            </a:r>
            <a:r>
              <a:rPr lang="en-US" dirty="0" err="1"/>
              <a:t>subquery</a:t>
            </a:r>
            <a:r>
              <a:rPr lang="en-US" dirty="0"/>
              <a:t>.</a:t>
            </a:r>
          </a:p>
          <a:p>
            <a:r>
              <a:rPr lang="en-US" dirty="0"/>
              <a:t>The EXISTS operator returns true if the </a:t>
            </a:r>
            <a:r>
              <a:rPr lang="en-US" dirty="0" err="1"/>
              <a:t>subquery</a:t>
            </a:r>
            <a:r>
              <a:rPr lang="en-US" dirty="0"/>
              <a:t> returns one or more records.</a:t>
            </a:r>
          </a:p>
        </p:txBody>
      </p:sp>
      <p:sp>
        <p:nvSpPr>
          <p:cNvPr id="5" name="Rectangle 4"/>
          <p:cNvSpPr/>
          <p:nvPr/>
        </p:nvSpPr>
        <p:spPr>
          <a:xfrm>
            <a:off x="1447800" y="1213008"/>
            <a:ext cx="7086600" cy="1200329"/>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dirty="0">
                <a:solidFill>
                  <a:srgbClr val="0000CD"/>
                </a:solidFill>
                <a:latin typeface="Consolas"/>
              </a:rPr>
              <a:t>SELECT</a:t>
            </a:r>
            <a:r>
              <a:rPr lang="en-US" dirty="0">
                <a:solidFill>
                  <a:srgbClr val="000000"/>
                </a:solidFill>
                <a:latin typeface="Consolas"/>
              </a:rPr>
              <a:t> </a:t>
            </a:r>
            <a:r>
              <a:rPr lang="en-US" i="1" dirty="0" err="1">
                <a:solidFill>
                  <a:srgbClr val="000000"/>
                </a:solidFill>
                <a:latin typeface="Consolas"/>
              </a:rPr>
              <a:t>column_name</a:t>
            </a:r>
            <a:r>
              <a:rPr lang="en-US" i="1" dirty="0">
                <a:solidFill>
                  <a:srgbClr val="000000"/>
                </a:solidFill>
                <a:latin typeface="Consolas"/>
              </a:rPr>
              <a:t>(s)</a:t>
            </a:r>
            <a:r>
              <a:rPr lang="en-US" dirty="0"/>
              <a:t/>
            </a:r>
            <a:br>
              <a:rPr lang="en-US" dirty="0"/>
            </a:br>
            <a:r>
              <a:rPr lang="en-US" dirty="0">
                <a:solidFill>
                  <a:srgbClr val="0000CD"/>
                </a:solidFill>
                <a:latin typeface="Consolas"/>
              </a:rPr>
              <a:t>FROM</a:t>
            </a:r>
            <a:r>
              <a:rPr lang="en-US" dirty="0">
                <a:solidFill>
                  <a:srgbClr val="000000"/>
                </a:solidFill>
                <a:latin typeface="Consolas"/>
              </a:rPr>
              <a:t> </a:t>
            </a:r>
            <a:r>
              <a:rPr lang="en-US" i="1" dirty="0" err="1">
                <a:solidFill>
                  <a:srgbClr val="000000"/>
                </a:solidFill>
                <a:latin typeface="Consolas"/>
              </a:rPr>
              <a:t>table_name</a:t>
            </a:r>
            <a:r>
              <a:rPr lang="en-US" dirty="0"/>
              <a:t/>
            </a:r>
            <a:br>
              <a:rPr lang="en-US" dirty="0"/>
            </a:br>
            <a:r>
              <a:rPr lang="en-US" dirty="0">
                <a:solidFill>
                  <a:srgbClr val="0000CD"/>
                </a:solidFill>
                <a:latin typeface="Consolas"/>
              </a:rPr>
              <a:t>WHERE</a:t>
            </a:r>
            <a:r>
              <a:rPr lang="en-US" dirty="0">
                <a:solidFill>
                  <a:srgbClr val="000000"/>
                </a:solidFill>
                <a:latin typeface="Consolas"/>
              </a:rPr>
              <a:t> </a:t>
            </a:r>
            <a:r>
              <a:rPr lang="en-US" dirty="0">
                <a:solidFill>
                  <a:srgbClr val="0000CD"/>
                </a:solidFill>
                <a:latin typeface="Consolas"/>
              </a:rPr>
              <a:t>EXISTS</a:t>
            </a:r>
            <a:r>
              <a:rPr lang="en-US" dirty="0"/>
              <a:t/>
            </a:r>
            <a:br>
              <a:rPr lang="en-US" dirty="0"/>
            </a:br>
            <a:r>
              <a:rPr lang="en-US" dirty="0">
                <a:solidFill>
                  <a:srgbClr val="000000"/>
                </a:solidFill>
                <a:latin typeface="Consolas"/>
              </a:rPr>
              <a:t>(</a:t>
            </a:r>
            <a:r>
              <a:rPr lang="en-US" dirty="0">
                <a:solidFill>
                  <a:srgbClr val="0000CD"/>
                </a:solidFill>
                <a:latin typeface="Consolas"/>
              </a:rPr>
              <a:t>SELECT</a:t>
            </a:r>
            <a:r>
              <a:rPr lang="en-US" dirty="0">
                <a:solidFill>
                  <a:srgbClr val="000000"/>
                </a:solidFill>
                <a:latin typeface="Consolas"/>
              </a:rPr>
              <a:t> </a:t>
            </a:r>
            <a:r>
              <a:rPr lang="en-US" i="1" dirty="0" err="1">
                <a:solidFill>
                  <a:srgbClr val="000000"/>
                </a:solidFill>
                <a:latin typeface="Consolas"/>
              </a:rPr>
              <a:t>column_name</a:t>
            </a:r>
            <a:r>
              <a:rPr lang="en-US" i="1" dirty="0">
                <a:solidFill>
                  <a:srgbClr val="000000"/>
                </a:solidFill>
                <a:latin typeface="Consolas"/>
              </a:rPr>
              <a:t> </a:t>
            </a:r>
            <a:r>
              <a:rPr lang="en-US" dirty="0">
                <a:solidFill>
                  <a:srgbClr val="0000CD"/>
                </a:solidFill>
                <a:latin typeface="Consolas"/>
              </a:rPr>
              <a:t>FROM</a:t>
            </a:r>
            <a:r>
              <a:rPr lang="en-US" dirty="0">
                <a:solidFill>
                  <a:srgbClr val="000000"/>
                </a:solidFill>
                <a:latin typeface="Consolas"/>
              </a:rPr>
              <a:t> </a:t>
            </a:r>
            <a:r>
              <a:rPr lang="en-US" i="1" dirty="0" err="1">
                <a:solidFill>
                  <a:srgbClr val="000000"/>
                </a:solidFill>
                <a:latin typeface="Consolas"/>
              </a:rPr>
              <a:t>table_name</a:t>
            </a:r>
            <a:r>
              <a:rPr lang="en-US" dirty="0">
                <a:solidFill>
                  <a:srgbClr val="000000"/>
                </a:solidFill>
                <a:latin typeface="Consolas"/>
              </a:rPr>
              <a:t> </a:t>
            </a:r>
            <a:r>
              <a:rPr lang="en-US" dirty="0">
                <a:solidFill>
                  <a:srgbClr val="0000CD"/>
                </a:solidFill>
                <a:latin typeface="Consolas"/>
              </a:rPr>
              <a:t>WHERE</a:t>
            </a:r>
            <a:r>
              <a:rPr lang="en-US" dirty="0">
                <a:solidFill>
                  <a:srgbClr val="000000"/>
                </a:solidFill>
                <a:latin typeface="Consolas"/>
              </a:rPr>
              <a:t> </a:t>
            </a:r>
            <a:r>
              <a:rPr lang="en-US" i="1" dirty="0">
                <a:solidFill>
                  <a:srgbClr val="000000"/>
                </a:solidFill>
                <a:latin typeface="Consolas"/>
              </a:rPr>
              <a:t>condition</a:t>
            </a:r>
            <a:r>
              <a:rPr lang="en-US" dirty="0">
                <a:solidFill>
                  <a:srgbClr val="000000"/>
                </a:solidFill>
                <a:latin typeface="Consolas"/>
              </a:rPr>
              <a:t>);</a:t>
            </a:r>
            <a:endParaRPr lang="en-US" dirty="0"/>
          </a:p>
        </p:txBody>
      </p:sp>
    </p:spTree>
    <p:extLst>
      <p:ext uri="{BB962C8B-B14F-4D97-AF65-F5344CB8AC3E}">
        <p14:creationId xmlns:p14="http://schemas.microsoft.com/office/powerpoint/2010/main" val="139912490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2590800" y="2895600"/>
            <a:ext cx="3810000" cy="533400"/>
          </a:xfrm>
          <a:prstGeom prst="rect">
            <a:avLst/>
          </a:prstGeom>
        </p:spPr>
        <p:txBody>
          <a:bodyPr>
            <a:normAutofit fontScale="40000" lnSpcReduction="20000"/>
          </a:bodyPr>
          <a:lst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a:lstStyle>
          <a:p>
            <a:pPr marL="82296" indent="0">
              <a:buNone/>
            </a:pPr>
            <a:r>
              <a:rPr lang="en-US" sz="8000" dirty="0" smtClean="0"/>
              <a:t>ANY /ALL</a:t>
            </a:r>
            <a:endParaRPr lang="en-US" sz="8000" dirty="0"/>
          </a:p>
        </p:txBody>
      </p:sp>
    </p:spTree>
    <p:extLst>
      <p:ext uri="{BB962C8B-B14F-4D97-AF65-F5344CB8AC3E}">
        <p14:creationId xmlns:p14="http://schemas.microsoft.com/office/powerpoint/2010/main" val="148659072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990600" y="0"/>
            <a:ext cx="8153400" cy="923330"/>
          </a:xfrm>
          <a:prstGeom prst="rect">
            <a:avLst/>
          </a:prstGeom>
        </p:spPr>
        <p:txBody>
          <a:bodyPr wrap="square">
            <a:spAutoFit/>
          </a:bodyPr>
          <a:lstStyle/>
          <a:p>
            <a:r>
              <a:rPr lang="en-US" dirty="0"/>
              <a:t>The ANY and ALL operators are used with a WHERE or HAVING clause.</a:t>
            </a:r>
          </a:p>
          <a:p>
            <a:r>
              <a:rPr lang="en-US" dirty="0"/>
              <a:t>The ANY operator returns true if any of the </a:t>
            </a:r>
            <a:r>
              <a:rPr lang="en-US" dirty="0" err="1"/>
              <a:t>subquery</a:t>
            </a:r>
            <a:r>
              <a:rPr lang="en-US" dirty="0"/>
              <a:t> values meet the condition.</a:t>
            </a:r>
          </a:p>
          <a:p>
            <a:r>
              <a:rPr lang="en-US" dirty="0"/>
              <a:t>The ALL operator returns true if all of the </a:t>
            </a:r>
            <a:r>
              <a:rPr lang="en-US" dirty="0" err="1"/>
              <a:t>subquery</a:t>
            </a:r>
            <a:r>
              <a:rPr lang="en-US" dirty="0"/>
              <a:t> values meet the condition.</a:t>
            </a:r>
          </a:p>
        </p:txBody>
      </p:sp>
      <p:sp>
        <p:nvSpPr>
          <p:cNvPr id="4" name="Rectangle 3"/>
          <p:cNvSpPr/>
          <p:nvPr/>
        </p:nvSpPr>
        <p:spPr>
          <a:xfrm>
            <a:off x="2286000" y="1295400"/>
            <a:ext cx="4724400" cy="1477328"/>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dirty="0">
                <a:solidFill>
                  <a:srgbClr val="0000CD"/>
                </a:solidFill>
                <a:latin typeface="Consolas"/>
              </a:rPr>
              <a:t>SELECT</a:t>
            </a:r>
            <a:r>
              <a:rPr lang="en-US" dirty="0">
                <a:solidFill>
                  <a:srgbClr val="000000"/>
                </a:solidFill>
                <a:latin typeface="Consolas"/>
              </a:rPr>
              <a:t> </a:t>
            </a:r>
            <a:r>
              <a:rPr lang="en-US" i="1" dirty="0" err="1">
                <a:solidFill>
                  <a:srgbClr val="000000"/>
                </a:solidFill>
                <a:latin typeface="Consolas"/>
              </a:rPr>
              <a:t>column_name</a:t>
            </a:r>
            <a:r>
              <a:rPr lang="en-US" i="1" dirty="0">
                <a:solidFill>
                  <a:srgbClr val="000000"/>
                </a:solidFill>
                <a:latin typeface="Consolas"/>
              </a:rPr>
              <a:t>(s)</a:t>
            </a:r>
            <a:r>
              <a:rPr lang="en-US" dirty="0"/>
              <a:t/>
            </a:r>
            <a:br>
              <a:rPr lang="en-US" dirty="0"/>
            </a:br>
            <a:r>
              <a:rPr lang="en-US" dirty="0">
                <a:solidFill>
                  <a:srgbClr val="0000CD"/>
                </a:solidFill>
                <a:latin typeface="Consolas"/>
              </a:rPr>
              <a:t>FROM</a:t>
            </a:r>
            <a:r>
              <a:rPr lang="en-US" dirty="0">
                <a:solidFill>
                  <a:srgbClr val="000000"/>
                </a:solidFill>
                <a:latin typeface="Consolas"/>
              </a:rPr>
              <a:t> </a:t>
            </a:r>
            <a:r>
              <a:rPr lang="en-US" i="1" dirty="0" err="1">
                <a:solidFill>
                  <a:srgbClr val="000000"/>
                </a:solidFill>
                <a:latin typeface="Consolas"/>
              </a:rPr>
              <a:t>table_name</a:t>
            </a:r>
            <a:r>
              <a:rPr lang="en-US" dirty="0"/>
              <a:t/>
            </a:r>
            <a:br>
              <a:rPr lang="en-US" dirty="0"/>
            </a:br>
            <a:r>
              <a:rPr lang="en-US" dirty="0">
                <a:solidFill>
                  <a:srgbClr val="0000CD"/>
                </a:solidFill>
                <a:latin typeface="Consolas"/>
              </a:rPr>
              <a:t>WHERE</a:t>
            </a:r>
            <a:r>
              <a:rPr lang="en-US" dirty="0">
                <a:solidFill>
                  <a:srgbClr val="000000"/>
                </a:solidFill>
                <a:latin typeface="Consolas"/>
              </a:rPr>
              <a:t> </a:t>
            </a:r>
            <a:r>
              <a:rPr lang="en-US" i="1" dirty="0" err="1">
                <a:solidFill>
                  <a:srgbClr val="000000"/>
                </a:solidFill>
                <a:latin typeface="Consolas"/>
              </a:rPr>
              <a:t>column_name</a:t>
            </a:r>
            <a:r>
              <a:rPr lang="en-US" i="1" dirty="0">
                <a:solidFill>
                  <a:srgbClr val="000000"/>
                </a:solidFill>
                <a:latin typeface="Consolas"/>
              </a:rPr>
              <a:t> operator</a:t>
            </a:r>
            <a:r>
              <a:rPr lang="en-US" dirty="0">
                <a:solidFill>
                  <a:srgbClr val="000000"/>
                </a:solidFill>
                <a:latin typeface="Consolas"/>
              </a:rPr>
              <a:t> </a:t>
            </a:r>
            <a:r>
              <a:rPr lang="en-US" dirty="0">
                <a:solidFill>
                  <a:srgbClr val="0000CD"/>
                </a:solidFill>
                <a:latin typeface="Consolas"/>
              </a:rPr>
              <a:t>ANY</a:t>
            </a:r>
            <a:r>
              <a:rPr lang="en-US" dirty="0"/>
              <a:t/>
            </a:r>
            <a:br>
              <a:rPr lang="en-US" dirty="0"/>
            </a:br>
            <a:r>
              <a:rPr lang="en-US" dirty="0">
                <a:solidFill>
                  <a:srgbClr val="000000"/>
                </a:solidFill>
                <a:latin typeface="Consolas"/>
              </a:rPr>
              <a:t>(</a:t>
            </a:r>
            <a:r>
              <a:rPr lang="en-US" dirty="0">
                <a:solidFill>
                  <a:srgbClr val="0000CD"/>
                </a:solidFill>
                <a:latin typeface="Consolas"/>
              </a:rPr>
              <a:t>SELECT</a:t>
            </a:r>
            <a:r>
              <a:rPr lang="en-US" dirty="0">
                <a:solidFill>
                  <a:srgbClr val="000000"/>
                </a:solidFill>
                <a:latin typeface="Consolas"/>
              </a:rPr>
              <a:t> </a:t>
            </a:r>
            <a:r>
              <a:rPr lang="en-US" i="1" dirty="0" err="1">
                <a:solidFill>
                  <a:srgbClr val="000000"/>
                </a:solidFill>
                <a:latin typeface="Consolas"/>
              </a:rPr>
              <a:t>column_name</a:t>
            </a:r>
            <a:r>
              <a:rPr lang="en-US" i="1" dirty="0">
                <a:solidFill>
                  <a:srgbClr val="000000"/>
                </a:solidFill>
                <a:latin typeface="Consolas"/>
              </a:rPr>
              <a:t> </a:t>
            </a:r>
            <a:r>
              <a:rPr lang="en-US" dirty="0">
                <a:solidFill>
                  <a:srgbClr val="0000CD"/>
                </a:solidFill>
                <a:latin typeface="Consolas"/>
              </a:rPr>
              <a:t>FROM</a:t>
            </a:r>
            <a:r>
              <a:rPr lang="en-US" dirty="0">
                <a:solidFill>
                  <a:srgbClr val="000000"/>
                </a:solidFill>
                <a:latin typeface="Consolas"/>
              </a:rPr>
              <a:t> </a:t>
            </a:r>
            <a:r>
              <a:rPr lang="en-US" i="1" dirty="0" err="1">
                <a:solidFill>
                  <a:srgbClr val="000000"/>
                </a:solidFill>
                <a:latin typeface="Consolas"/>
              </a:rPr>
              <a:t>table_name</a:t>
            </a:r>
            <a:r>
              <a:rPr lang="en-US" dirty="0">
                <a:solidFill>
                  <a:srgbClr val="000000"/>
                </a:solidFill>
                <a:latin typeface="Consolas"/>
              </a:rPr>
              <a:t> </a:t>
            </a:r>
            <a:r>
              <a:rPr lang="en-US" dirty="0">
                <a:solidFill>
                  <a:srgbClr val="0000CD"/>
                </a:solidFill>
                <a:latin typeface="Consolas"/>
              </a:rPr>
              <a:t>WHERE</a:t>
            </a:r>
            <a:r>
              <a:rPr lang="en-US" dirty="0">
                <a:solidFill>
                  <a:srgbClr val="000000"/>
                </a:solidFill>
                <a:latin typeface="Consolas"/>
              </a:rPr>
              <a:t> </a:t>
            </a:r>
            <a:r>
              <a:rPr lang="en-US" i="1" dirty="0">
                <a:solidFill>
                  <a:srgbClr val="000000"/>
                </a:solidFill>
                <a:latin typeface="Consolas"/>
              </a:rPr>
              <a:t>condition</a:t>
            </a:r>
            <a:r>
              <a:rPr lang="en-US" dirty="0">
                <a:solidFill>
                  <a:srgbClr val="000000"/>
                </a:solidFill>
                <a:latin typeface="Consolas"/>
              </a:rPr>
              <a:t>);</a:t>
            </a:r>
            <a:endParaRPr lang="en-US" dirty="0"/>
          </a:p>
        </p:txBody>
      </p:sp>
      <p:sp>
        <p:nvSpPr>
          <p:cNvPr id="5" name="Rectangle 4"/>
          <p:cNvSpPr/>
          <p:nvPr/>
        </p:nvSpPr>
        <p:spPr>
          <a:xfrm>
            <a:off x="2286000" y="4343400"/>
            <a:ext cx="4800600" cy="1477328"/>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dirty="0">
                <a:solidFill>
                  <a:srgbClr val="0000CD"/>
                </a:solidFill>
                <a:latin typeface="Consolas"/>
              </a:rPr>
              <a:t>SELECT</a:t>
            </a:r>
            <a:r>
              <a:rPr lang="en-US" dirty="0">
                <a:solidFill>
                  <a:srgbClr val="000000"/>
                </a:solidFill>
                <a:latin typeface="Consolas"/>
              </a:rPr>
              <a:t> </a:t>
            </a:r>
            <a:r>
              <a:rPr lang="en-US" i="1" dirty="0" err="1">
                <a:solidFill>
                  <a:srgbClr val="000000"/>
                </a:solidFill>
                <a:latin typeface="Consolas"/>
              </a:rPr>
              <a:t>column_name</a:t>
            </a:r>
            <a:r>
              <a:rPr lang="en-US" i="1" dirty="0">
                <a:solidFill>
                  <a:srgbClr val="000000"/>
                </a:solidFill>
                <a:latin typeface="Consolas"/>
              </a:rPr>
              <a:t>(s)</a:t>
            </a:r>
            <a:r>
              <a:rPr lang="en-US" dirty="0"/>
              <a:t/>
            </a:r>
            <a:br>
              <a:rPr lang="en-US" dirty="0"/>
            </a:br>
            <a:r>
              <a:rPr lang="en-US" dirty="0">
                <a:solidFill>
                  <a:srgbClr val="0000CD"/>
                </a:solidFill>
                <a:latin typeface="Consolas"/>
              </a:rPr>
              <a:t>FROM</a:t>
            </a:r>
            <a:r>
              <a:rPr lang="en-US" dirty="0">
                <a:solidFill>
                  <a:srgbClr val="000000"/>
                </a:solidFill>
                <a:latin typeface="Consolas"/>
              </a:rPr>
              <a:t> </a:t>
            </a:r>
            <a:r>
              <a:rPr lang="en-US" i="1" dirty="0" err="1">
                <a:solidFill>
                  <a:srgbClr val="000000"/>
                </a:solidFill>
                <a:latin typeface="Consolas"/>
              </a:rPr>
              <a:t>table_name</a:t>
            </a:r>
            <a:r>
              <a:rPr lang="en-US" dirty="0"/>
              <a:t/>
            </a:r>
            <a:br>
              <a:rPr lang="en-US" dirty="0"/>
            </a:br>
            <a:r>
              <a:rPr lang="en-US" dirty="0">
                <a:solidFill>
                  <a:srgbClr val="0000CD"/>
                </a:solidFill>
                <a:latin typeface="Consolas"/>
              </a:rPr>
              <a:t>WHERE</a:t>
            </a:r>
            <a:r>
              <a:rPr lang="en-US" dirty="0">
                <a:solidFill>
                  <a:srgbClr val="000000"/>
                </a:solidFill>
                <a:latin typeface="Consolas"/>
              </a:rPr>
              <a:t> </a:t>
            </a:r>
            <a:r>
              <a:rPr lang="en-US" i="1" dirty="0" err="1">
                <a:solidFill>
                  <a:srgbClr val="000000"/>
                </a:solidFill>
                <a:latin typeface="Consolas"/>
              </a:rPr>
              <a:t>column_name</a:t>
            </a:r>
            <a:r>
              <a:rPr lang="en-US" i="1" dirty="0">
                <a:solidFill>
                  <a:srgbClr val="000000"/>
                </a:solidFill>
                <a:latin typeface="Consolas"/>
              </a:rPr>
              <a:t> operator</a:t>
            </a:r>
            <a:r>
              <a:rPr lang="en-US" dirty="0">
                <a:solidFill>
                  <a:srgbClr val="000000"/>
                </a:solidFill>
                <a:latin typeface="Consolas"/>
              </a:rPr>
              <a:t> </a:t>
            </a:r>
            <a:r>
              <a:rPr lang="en-US" dirty="0">
                <a:solidFill>
                  <a:srgbClr val="0000CD"/>
                </a:solidFill>
                <a:latin typeface="Consolas"/>
              </a:rPr>
              <a:t>ALL</a:t>
            </a:r>
            <a:r>
              <a:rPr lang="en-US" dirty="0"/>
              <a:t/>
            </a:r>
            <a:br>
              <a:rPr lang="en-US" dirty="0"/>
            </a:br>
            <a:r>
              <a:rPr lang="en-US" dirty="0">
                <a:solidFill>
                  <a:srgbClr val="000000"/>
                </a:solidFill>
                <a:latin typeface="Consolas"/>
              </a:rPr>
              <a:t>(</a:t>
            </a:r>
            <a:r>
              <a:rPr lang="en-US" dirty="0">
                <a:solidFill>
                  <a:srgbClr val="0000CD"/>
                </a:solidFill>
                <a:latin typeface="Consolas"/>
              </a:rPr>
              <a:t>SELECT</a:t>
            </a:r>
            <a:r>
              <a:rPr lang="en-US" dirty="0">
                <a:solidFill>
                  <a:srgbClr val="000000"/>
                </a:solidFill>
                <a:latin typeface="Consolas"/>
              </a:rPr>
              <a:t> </a:t>
            </a:r>
            <a:r>
              <a:rPr lang="en-US" i="1" dirty="0" err="1">
                <a:solidFill>
                  <a:srgbClr val="000000"/>
                </a:solidFill>
                <a:latin typeface="Consolas"/>
              </a:rPr>
              <a:t>column_name</a:t>
            </a:r>
            <a:r>
              <a:rPr lang="en-US" i="1" dirty="0">
                <a:solidFill>
                  <a:srgbClr val="000000"/>
                </a:solidFill>
                <a:latin typeface="Consolas"/>
              </a:rPr>
              <a:t> </a:t>
            </a:r>
            <a:r>
              <a:rPr lang="en-US" dirty="0">
                <a:solidFill>
                  <a:srgbClr val="0000CD"/>
                </a:solidFill>
                <a:latin typeface="Consolas"/>
              </a:rPr>
              <a:t>FROM</a:t>
            </a:r>
            <a:r>
              <a:rPr lang="en-US" dirty="0">
                <a:solidFill>
                  <a:srgbClr val="000000"/>
                </a:solidFill>
                <a:latin typeface="Consolas"/>
              </a:rPr>
              <a:t> </a:t>
            </a:r>
            <a:r>
              <a:rPr lang="en-US" i="1" dirty="0" err="1">
                <a:solidFill>
                  <a:srgbClr val="000000"/>
                </a:solidFill>
                <a:latin typeface="Consolas"/>
              </a:rPr>
              <a:t>table_name</a:t>
            </a:r>
            <a:r>
              <a:rPr lang="en-US" i="1" dirty="0">
                <a:solidFill>
                  <a:srgbClr val="000000"/>
                </a:solidFill>
                <a:latin typeface="Consolas"/>
              </a:rPr>
              <a:t> </a:t>
            </a:r>
            <a:r>
              <a:rPr lang="en-US" dirty="0">
                <a:solidFill>
                  <a:srgbClr val="0000CD"/>
                </a:solidFill>
                <a:latin typeface="Consolas"/>
              </a:rPr>
              <a:t>WHERE</a:t>
            </a:r>
            <a:r>
              <a:rPr lang="en-US" dirty="0">
                <a:solidFill>
                  <a:srgbClr val="000000"/>
                </a:solidFill>
                <a:latin typeface="Consolas"/>
              </a:rPr>
              <a:t> </a:t>
            </a:r>
            <a:r>
              <a:rPr lang="en-US" i="1" dirty="0">
                <a:solidFill>
                  <a:srgbClr val="000000"/>
                </a:solidFill>
                <a:latin typeface="Consolas"/>
              </a:rPr>
              <a:t>condition</a:t>
            </a:r>
            <a:r>
              <a:rPr lang="en-US" dirty="0">
                <a:solidFill>
                  <a:srgbClr val="000000"/>
                </a:solidFill>
                <a:latin typeface="Consolas"/>
              </a:rPr>
              <a:t>);</a:t>
            </a:r>
            <a:endParaRPr lang="en-US" dirty="0"/>
          </a:p>
        </p:txBody>
      </p:sp>
    </p:spTree>
    <p:extLst>
      <p:ext uri="{BB962C8B-B14F-4D97-AF65-F5344CB8AC3E}">
        <p14:creationId xmlns:p14="http://schemas.microsoft.com/office/powerpoint/2010/main" val="3767934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92500" lnSpcReduction="10000"/>
          </a:bodyPr>
          <a:lstStyle/>
          <a:p>
            <a:r>
              <a:rPr lang="en-IN" b="1" dirty="0" smtClean="0"/>
              <a:t>.</a:t>
            </a:r>
            <a:r>
              <a:rPr lang="en-IN" b="1" dirty="0" smtClean="0">
                <a:solidFill>
                  <a:srgbClr val="7030A0"/>
                </a:solidFill>
              </a:rPr>
              <a:t>MySQL </a:t>
            </a:r>
            <a:r>
              <a:rPr lang="en-IN" b="1" dirty="0">
                <a:solidFill>
                  <a:srgbClr val="7030A0"/>
                </a:solidFill>
              </a:rPr>
              <a:t>is </a:t>
            </a:r>
            <a:r>
              <a:rPr lang="en-IN" b="1" dirty="0" err="1" smtClean="0">
                <a:solidFill>
                  <a:srgbClr val="7030A0"/>
                </a:solidFill>
              </a:rPr>
              <a:t>fast,easy</a:t>
            </a:r>
            <a:r>
              <a:rPr lang="en-IN" b="1" dirty="0" smtClean="0">
                <a:solidFill>
                  <a:srgbClr val="7030A0"/>
                </a:solidFill>
              </a:rPr>
              <a:t> to use relational </a:t>
            </a:r>
            <a:r>
              <a:rPr lang="en-IN" b="1" dirty="0" err="1" smtClean="0">
                <a:solidFill>
                  <a:srgbClr val="7030A0"/>
                </a:solidFill>
              </a:rPr>
              <a:t>database.It</a:t>
            </a:r>
            <a:r>
              <a:rPr lang="en-IN" b="1" dirty="0" smtClean="0">
                <a:solidFill>
                  <a:srgbClr val="7030A0"/>
                </a:solidFill>
              </a:rPr>
              <a:t> is currently the most popular open-source database.</a:t>
            </a:r>
            <a:endParaRPr lang="en-IN" b="1" dirty="0" smtClean="0"/>
          </a:p>
          <a:p>
            <a:r>
              <a:rPr lang="en-IN" b="1" dirty="0">
                <a:solidFill>
                  <a:srgbClr val="7030A0"/>
                </a:solidFill>
              </a:rPr>
              <a:t>MySQL is quicker than other databases so it can work well even with the large data set.</a:t>
            </a:r>
          </a:p>
          <a:p>
            <a:r>
              <a:rPr lang="en-IN" b="1" dirty="0">
                <a:solidFill>
                  <a:srgbClr val="7030A0"/>
                </a:solidFill>
              </a:rPr>
              <a:t>MySQL supports many operating systems with many languages like PHP, PERL, C, C++, JAVA, etc</a:t>
            </a:r>
            <a:r>
              <a:rPr lang="en-IN" b="1" dirty="0" smtClean="0">
                <a:solidFill>
                  <a:srgbClr val="7030A0"/>
                </a:solidFill>
              </a:rPr>
              <a:t>.</a:t>
            </a:r>
          </a:p>
          <a:p>
            <a:r>
              <a:rPr lang="en-IN" b="1" dirty="0">
                <a:solidFill>
                  <a:srgbClr val="7030A0"/>
                </a:solidFill>
              </a:rPr>
              <a:t>MySQL uses a standard form of the well-known SQL data language</a:t>
            </a:r>
            <a:r>
              <a:rPr lang="en-IN" b="1" dirty="0" smtClean="0">
                <a:solidFill>
                  <a:srgbClr val="7030A0"/>
                </a:solidFill>
              </a:rPr>
              <a:t>.</a:t>
            </a:r>
          </a:p>
          <a:p>
            <a:r>
              <a:rPr lang="en-IN" sz="3000" b="1" dirty="0">
                <a:solidFill>
                  <a:srgbClr val="7030A0"/>
                </a:solidFill>
              </a:rPr>
              <a:t>MySQL supports large databases, up to 50 million rows or more in a table. The default file size limit for a table is 4GB, but you can increase this (if your operating system can handle it) to a theoretical limit of 8 million terabytes (TB).</a:t>
            </a:r>
          </a:p>
          <a:p>
            <a:endParaRPr lang="en-IN" b="1" dirty="0">
              <a:solidFill>
                <a:srgbClr val="7030A0"/>
              </a:solidFill>
            </a:endParaRPr>
          </a:p>
          <a:p>
            <a:endParaRPr lang="en-IN" b="1" dirty="0">
              <a:solidFill>
                <a:srgbClr val="7030A0"/>
              </a:solidFill>
            </a:endParaRPr>
          </a:p>
          <a:p>
            <a:endParaRPr lang="en-US" dirty="0"/>
          </a:p>
        </p:txBody>
      </p:sp>
    </p:spTree>
    <p:extLst>
      <p:ext uri="{BB962C8B-B14F-4D97-AF65-F5344CB8AC3E}">
        <p14:creationId xmlns:p14="http://schemas.microsoft.com/office/powerpoint/2010/main" val="274096373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2590800" y="2895600"/>
            <a:ext cx="3810000" cy="533400"/>
          </a:xfrm>
          <a:prstGeom prst="rect">
            <a:avLst/>
          </a:prstGeom>
        </p:spPr>
        <p:txBody>
          <a:bodyPr>
            <a:normAutofit fontScale="40000" lnSpcReduction="20000"/>
          </a:bodyPr>
          <a:lst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a:lstStyle>
          <a:p>
            <a:pPr marL="82296" indent="0">
              <a:buNone/>
            </a:pPr>
            <a:r>
              <a:rPr lang="en-US" sz="8000" dirty="0" smtClean="0"/>
              <a:t>JOINS</a:t>
            </a:r>
            <a:endParaRPr lang="en-US" sz="8000" dirty="0"/>
          </a:p>
        </p:txBody>
      </p:sp>
    </p:spTree>
    <p:extLst>
      <p:ext uri="{BB962C8B-B14F-4D97-AF65-F5344CB8AC3E}">
        <p14:creationId xmlns:p14="http://schemas.microsoft.com/office/powerpoint/2010/main" val="298955495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990600" y="4679"/>
            <a:ext cx="8153400" cy="646331"/>
          </a:xfrm>
          <a:prstGeom prst="rect">
            <a:avLst/>
          </a:prstGeom>
        </p:spPr>
        <p:txBody>
          <a:bodyPr wrap="square">
            <a:spAutoFit/>
          </a:bodyPr>
          <a:lstStyle/>
          <a:p>
            <a:r>
              <a:rPr lang="en-US" dirty="0"/>
              <a:t>A JOIN clause is used to combine rows from two or more tables, based on a related column between them.</a:t>
            </a:r>
          </a:p>
        </p:txBody>
      </p:sp>
      <p:sp>
        <p:nvSpPr>
          <p:cNvPr id="4" name="Rectangle 3"/>
          <p:cNvSpPr/>
          <p:nvPr/>
        </p:nvSpPr>
        <p:spPr>
          <a:xfrm>
            <a:off x="990600" y="1066800"/>
            <a:ext cx="8153400" cy="2308324"/>
          </a:xfrm>
          <a:prstGeom prst="rect">
            <a:avLst/>
          </a:prstGeom>
        </p:spPr>
        <p:txBody>
          <a:bodyPr wrap="square">
            <a:spAutoFit/>
          </a:bodyPr>
          <a:lstStyle/>
          <a:p>
            <a:pPr>
              <a:buFont typeface="Arial"/>
              <a:buChar char="•"/>
            </a:pPr>
            <a:r>
              <a:rPr lang="en-US" b="1" dirty="0">
                <a:solidFill>
                  <a:srgbClr val="000000"/>
                </a:solidFill>
                <a:latin typeface="Verdana"/>
              </a:rPr>
              <a:t>(INNER) JOIN</a:t>
            </a:r>
            <a:r>
              <a:rPr lang="en-US" dirty="0">
                <a:solidFill>
                  <a:srgbClr val="000000"/>
                </a:solidFill>
                <a:latin typeface="Verdana"/>
              </a:rPr>
              <a:t>: Returns records that have matching values in both tables</a:t>
            </a:r>
          </a:p>
          <a:p>
            <a:pPr>
              <a:buFont typeface="Arial"/>
              <a:buChar char="•"/>
            </a:pPr>
            <a:r>
              <a:rPr lang="en-US" b="1" dirty="0">
                <a:solidFill>
                  <a:srgbClr val="000000"/>
                </a:solidFill>
                <a:latin typeface="Verdana"/>
              </a:rPr>
              <a:t>LEFT (OUTER) JOIN</a:t>
            </a:r>
            <a:r>
              <a:rPr lang="en-US" dirty="0">
                <a:solidFill>
                  <a:srgbClr val="000000"/>
                </a:solidFill>
                <a:latin typeface="Verdana"/>
              </a:rPr>
              <a:t>: Returns all records from the left table, and the matched records from the right table</a:t>
            </a:r>
          </a:p>
          <a:p>
            <a:pPr>
              <a:buFont typeface="Arial"/>
              <a:buChar char="•"/>
            </a:pPr>
            <a:r>
              <a:rPr lang="en-US" b="1" dirty="0">
                <a:solidFill>
                  <a:srgbClr val="000000"/>
                </a:solidFill>
                <a:latin typeface="Verdana"/>
              </a:rPr>
              <a:t>RIGHT (OUTER) JOIN</a:t>
            </a:r>
            <a:r>
              <a:rPr lang="en-US" dirty="0">
                <a:solidFill>
                  <a:srgbClr val="000000"/>
                </a:solidFill>
                <a:latin typeface="Verdana"/>
              </a:rPr>
              <a:t>: Returns all records from the right table, and the matched records from the left table</a:t>
            </a:r>
          </a:p>
          <a:p>
            <a:pPr>
              <a:buFont typeface="Arial"/>
              <a:buChar char="•"/>
            </a:pPr>
            <a:r>
              <a:rPr lang="en-US" b="1" dirty="0">
                <a:solidFill>
                  <a:srgbClr val="000000"/>
                </a:solidFill>
                <a:latin typeface="Verdana"/>
              </a:rPr>
              <a:t>FULL (OUTER) JOIN</a:t>
            </a:r>
            <a:r>
              <a:rPr lang="en-US" dirty="0">
                <a:solidFill>
                  <a:srgbClr val="000000"/>
                </a:solidFill>
                <a:latin typeface="Verdana"/>
              </a:rPr>
              <a:t>: Returns all records when there is a match in either left or right table</a:t>
            </a:r>
            <a:endParaRPr lang="en-US" b="0" i="0" dirty="0">
              <a:solidFill>
                <a:srgbClr val="000000"/>
              </a:solidFill>
              <a:effectLst/>
              <a:latin typeface="Verdana"/>
            </a:endParaRPr>
          </a:p>
        </p:txBody>
      </p:sp>
      <p:sp>
        <p:nvSpPr>
          <p:cNvPr id="5" name="Rectangle 4"/>
          <p:cNvSpPr/>
          <p:nvPr/>
        </p:nvSpPr>
        <p:spPr>
          <a:xfrm>
            <a:off x="2380488" y="3886200"/>
            <a:ext cx="5638800" cy="1477328"/>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dirty="0">
                <a:solidFill>
                  <a:srgbClr val="0000CD"/>
                </a:solidFill>
                <a:latin typeface="Consolas"/>
              </a:rPr>
              <a:t>SELECT</a:t>
            </a:r>
            <a:r>
              <a:rPr lang="en-US" dirty="0">
                <a:solidFill>
                  <a:srgbClr val="000000"/>
                </a:solidFill>
                <a:latin typeface="Consolas"/>
              </a:rPr>
              <a:t> </a:t>
            </a:r>
            <a:r>
              <a:rPr lang="en-US" i="1" dirty="0" err="1">
                <a:solidFill>
                  <a:srgbClr val="000000"/>
                </a:solidFill>
                <a:latin typeface="Consolas"/>
              </a:rPr>
              <a:t>column_name</a:t>
            </a:r>
            <a:r>
              <a:rPr lang="en-US" i="1" dirty="0">
                <a:solidFill>
                  <a:srgbClr val="000000"/>
                </a:solidFill>
                <a:latin typeface="Consolas"/>
              </a:rPr>
              <a:t>(s)</a:t>
            </a:r>
            <a:r>
              <a:rPr lang="en-US" dirty="0"/>
              <a:t/>
            </a:r>
            <a:br>
              <a:rPr lang="en-US" dirty="0"/>
            </a:br>
            <a:r>
              <a:rPr lang="en-US" dirty="0">
                <a:solidFill>
                  <a:srgbClr val="0000CD"/>
                </a:solidFill>
                <a:latin typeface="Consolas"/>
              </a:rPr>
              <a:t>FROM</a:t>
            </a:r>
            <a:r>
              <a:rPr lang="en-US" dirty="0">
                <a:solidFill>
                  <a:srgbClr val="000000"/>
                </a:solidFill>
                <a:latin typeface="Consolas"/>
              </a:rPr>
              <a:t> </a:t>
            </a:r>
            <a:r>
              <a:rPr lang="en-US" i="1" dirty="0">
                <a:solidFill>
                  <a:srgbClr val="000000"/>
                </a:solidFill>
                <a:latin typeface="Consolas"/>
              </a:rPr>
              <a:t>table1</a:t>
            </a:r>
            <a:r>
              <a:rPr lang="en-US" dirty="0"/>
              <a:t/>
            </a:r>
            <a:br>
              <a:rPr lang="en-US" dirty="0"/>
            </a:br>
            <a:r>
              <a:rPr lang="en-US" dirty="0" smtClean="0">
                <a:solidFill>
                  <a:srgbClr val="0000CD"/>
                </a:solidFill>
                <a:latin typeface="Consolas"/>
              </a:rPr>
              <a:t>INNER/</a:t>
            </a:r>
            <a:r>
              <a:rPr lang="en-US" dirty="0">
                <a:solidFill>
                  <a:srgbClr val="0000CD"/>
                </a:solidFill>
                <a:latin typeface="Consolas"/>
              </a:rPr>
              <a:t> </a:t>
            </a:r>
            <a:r>
              <a:rPr lang="en-US" dirty="0" smtClean="0">
                <a:solidFill>
                  <a:srgbClr val="0000CD"/>
                </a:solidFill>
                <a:latin typeface="Consolas"/>
              </a:rPr>
              <a:t>LEFT/RIGHT/FULL</a:t>
            </a:r>
            <a:r>
              <a:rPr lang="en-US" dirty="0">
                <a:solidFill>
                  <a:srgbClr val="000000"/>
                </a:solidFill>
                <a:latin typeface="Consolas"/>
              </a:rPr>
              <a:t> </a:t>
            </a:r>
            <a:r>
              <a:rPr lang="en-US" dirty="0">
                <a:solidFill>
                  <a:srgbClr val="0000CD"/>
                </a:solidFill>
                <a:latin typeface="Consolas"/>
              </a:rPr>
              <a:t>JOIN</a:t>
            </a:r>
            <a:r>
              <a:rPr lang="en-US" dirty="0">
                <a:solidFill>
                  <a:srgbClr val="000000"/>
                </a:solidFill>
                <a:latin typeface="Consolas"/>
              </a:rPr>
              <a:t> </a:t>
            </a:r>
            <a:r>
              <a:rPr lang="en-US" i="1" dirty="0">
                <a:solidFill>
                  <a:srgbClr val="000000"/>
                </a:solidFill>
                <a:latin typeface="Consolas"/>
              </a:rPr>
              <a:t>table2</a:t>
            </a:r>
            <a:br>
              <a:rPr lang="en-US" i="1" dirty="0">
                <a:solidFill>
                  <a:srgbClr val="000000"/>
                </a:solidFill>
                <a:latin typeface="Consolas"/>
              </a:rPr>
            </a:br>
            <a:r>
              <a:rPr lang="en-US" dirty="0">
                <a:solidFill>
                  <a:srgbClr val="0000CD"/>
                </a:solidFill>
                <a:latin typeface="Consolas"/>
              </a:rPr>
              <a:t>ON</a:t>
            </a:r>
            <a:r>
              <a:rPr lang="en-US" dirty="0">
                <a:solidFill>
                  <a:srgbClr val="000000"/>
                </a:solidFill>
                <a:latin typeface="Consolas"/>
              </a:rPr>
              <a:t> </a:t>
            </a:r>
            <a:r>
              <a:rPr lang="en-US" i="1" dirty="0">
                <a:solidFill>
                  <a:srgbClr val="000000"/>
                </a:solidFill>
                <a:latin typeface="Consolas"/>
              </a:rPr>
              <a:t>table1.column_name </a:t>
            </a:r>
            <a:r>
              <a:rPr lang="en-US" dirty="0">
                <a:solidFill>
                  <a:srgbClr val="000000"/>
                </a:solidFill>
                <a:latin typeface="Consolas"/>
              </a:rPr>
              <a:t>=</a:t>
            </a:r>
            <a:r>
              <a:rPr lang="en-US" i="1" dirty="0">
                <a:solidFill>
                  <a:srgbClr val="000000"/>
                </a:solidFill>
                <a:latin typeface="Consolas"/>
              </a:rPr>
              <a:t> table2.column_name</a:t>
            </a:r>
            <a:r>
              <a:rPr lang="en-US" dirty="0" smtClean="0">
                <a:solidFill>
                  <a:srgbClr val="000000"/>
                </a:solidFill>
                <a:latin typeface="Consolas"/>
              </a:rPr>
              <a:t>;</a:t>
            </a:r>
          </a:p>
          <a:p>
            <a:r>
              <a:rPr lang="en-US" dirty="0">
                <a:solidFill>
                  <a:srgbClr val="0000CD"/>
                </a:solidFill>
                <a:latin typeface="Consolas"/>
              </a:rPr>
              <a:t>WHERE</a:t>
            </a:r>
            <a:r>
              <a:rPr lang="en-US" dirty="0">
                <a:solidFill>
                  <a:srgbClr val="000000"/>
                </a:solidFill>
                <a:latin typeface="Consolas"/>
              </a:rPr>
              <a:t> </a:t>
            </a:r>
            <a:r>
              <a:rPr lang="en-US" i="1" dirty="0">
                <a:solidFill>
                  <a:srgbClr val="000000"/>
                </a:solidFill>
                <a:latin typeface="Consolas"/>
              </a:rPr>
              <a:t>condition</a:t>
            </a:r>
            <a:r>
              <a:rPr lang="en-US" dirty="0">
                <a:solidFill>
                  <a:srgbClr val="000000"/>
                </a:solidFill>
                <a:latin typeface="Consolas"/>
              </a:rPr>
              <a:t>;</a:t>
            </a:r>
            <a:endParaRPr lang="en-US" dirty="0"/>
          </a:p>
        </p:txBody>
      </p:sp>
    </p:spTree>
    <p:extLst>
      <p:ext uri="{BB962C8B-B14F-4D97-AF65-F5344CB8AC3E}">
        <p14:creationId xmlns:p14="http://schemas.microsoft.com/office/powerpoint/2010/main" val="343826259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2590800" y="2895600"/>
            <a:ext cx="3810000" cy="533400"/>
          </a:xfrm>
          <a:prstGeom prst="rect">
            <a:avLst/>
          </a:prstGeom>
        </p:spPr>
        <p:txBody>
          <a:bodyPr>
            <a:normAutofit fontScale="40000" lnSpcReduction="20000"/>
          </a:bodyPr>
          <a:lst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a:lstStyle>
          <a:p>
            <a:pPr marL="82296" indent="0">
              <a:buNone/>
            </a:pPr>
            <a:r>
              <a:rPr lang="en-US" sz="8000" dirty="0" smtClean="0"/>
              <a:t>UNIONS</a:t>
            </a:r>
            <a:endParaRPr lang="en-US" sz="8000" dirty="0"/>
          </a:p>
        </p:txBody>
      </p:sp>
    </p:spTree>
    <p:extLst>
      <p:ext uri="{BB962C8B-B14F-4D97-AF65-F5344CB8AC3E}">
        <p14:creationId xmlns:p14="http://schemas.microsoft.com/office/powerpoint/2010/main" val="309866514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90600" y="0"/>
            <a:ext cx="8153400" cy="646331"/>
          </a:xfrm>
          <a:prstGeom prst="rect">
            <a:avLst/>
          </a:prstGeom>
        </p:spPr>
        <p:txBody>
          <a:bodyPr wrap="square">
            <a:spAutoFit/>
          </a:bodyPr>
          <a:lstStyle/>
          <a:p>
            <a:r>
              <a:rPr lang="en-US" dirty="0">
                <a:solidFill>
                  <a:srgbClr val="000000"/>
                </a:solidFill>
                <a:latin typeface="Verdana"/>
              </a:rPr>
              <a:t>The UNION operator is used to combine the result-set of two or more SELECT statements.</a:t>
            </a:r>
            <a:endParaRPr lang="en-US" dirty="0"/>
          </a:p>
        </p:txBody>
      </p:sp>
      <p:sp>
        <p:nvSpPr>
          <p:cNvPr id="3" name="Rectangle 2"/>
          <p:cNvSpPr/>
          <p:nvPr/>
        </p:nvSpPr>
        <p:spPr>
          <a:xfrm>
            <a:off x="990600" y="990600"/>
            <a:ext cx="8153400" cy="1477328"/>
          </a:xfrm>
          <a:prstGeom prst="rect">
            <a:avLst/>
          </a:prstGeom>
        </p:spPr>
        <p:txBody>
          <a:bodyPr wrap="square">
            <a:spAutoFit/>
          </a:bodyPr>
          <a:lstStyle/>
          <a:p>
            <a:pPr>
              <a:buFont typeface="Arial"/>
              <a:buChar char="•"/>
            </a:pPr>
            <a:r>
              <a:rPr lang="en-US" dirty="0">
                <a:solidFill>
                  <a:srgbClr val="000000"/>
                </a:solidFill>
                <a:latin typeface="Verdana"/>
              </a:rPr>
              <a:t>Each SELECT statement within UNION must have the same number of columns</a:t>
            </a:r>
          </a:p>
          <a:p>
            <a:pPr>
              <a:buFont typeface="Arial"/>
              <a:buChar char="•"/>
            </a:pPr>
            <a:r>
              <a:rPr lang="en-US" dirty="0">
                <a:solidFill>
                  <a:srgbClr val="000000"/>
                </a:solidFill>
                <a:latin typeface="Verdana"/>
              </a:rPr>
              <a:t>The columns must also have similar data types</a:t>
            </a:r>
          </a:p>
          <a:p>
            <a:pPr>
              <a:buFont typeface="Arial"/>
              <a:buChar char="•"/>
            </a:pPr>
            <a:r>
              <a:rPr lang="en-US" dirty="0">
                <a:solidFill>
                  <a:srgbClr val="000000"/>
                </a:solidFill>
                <a:latin typeface="Verdana"/>
              </a:rPr>
              <a:t>The columns in each SELECT statement must also be in the same order</a:t>
            </a:r>
            <a:endParaRPr lang="en-US" b="0" i="0" dirty="0">
              <a:solidFill>
                <a:srgbClr val="000000"/>
              </a:solidFill>
              <a:effectLst/>
              <a:latin typeface="Verdana"/>
            </a:endParaRPr>
          </a:p>
        </p:txBody>
      </p:sp>
      <p:sp>
        <p:nvSpPr>
          <p:cNvPr id="5" name="Rectangle 4"/>
          <p:cNvSpPr/>
          <p:nvPr/>
        </p:nvSpPr>
        <p:spPr>
          <a:xfrm>
            <a:off x="2286000" y="2454319"/>
            <a:ext cx="4572000" cy="923330"/>
          </a:xfrm>
          <a:prstGeom prst="rect">
            <a:avLst/>
          </a:prstGeom>
        </p:spPr>
        <p:txBody>
          <a:bodyPr>
            <a:spAutoFit/>
          </a:bodyPr>
          <a:lstStyle/>
          <a:p>
            <a:r>
              <a:rPr lang="en-US" dirty="0">
                <a:solidFill>
                  <a:srgbClr val="0000CD"/>
                </a:solidFill>
                <a:latin typeface="Consolas"/>
              </a:rPr>
              <a:t>SELECT</a:t>
            </a:r>
            <a:r>
              <a:rPr lang="en-US" dirty="0">
                <a:solidFill>
                  <a:srgbClr val="000000"/>
                </a:solidFill>
                <a:latin typeface="Consolas"/>
              </a:rPr>
              <a:t> </a:t>
            </a:r>
            <a:r>
              <a:rPr lang="en-US" i="1" dirty="0" err="1">
                <a:solidFill>
                  <a:srgbClr val="000000"/>
                </a:solidFill>
                <a:latin typeface="Consolas"/>
              </a:rPr>
              <a:t>column_name</a:t>
            </a:r>
            <a:r>
              <a:rPr lang="en-US" i="1" dirty="0">
                <a:solidFill>
                  <a:srgbClr val="000000"/>
                </a:solidFill>
                <a:latin typeface="Consolas"/>
              </a:rPr>
              <a:t>(s)</a:t>
            </a:r>
            <a:r>
              <a:rPr lang="en-US" dirty="0">
                <a:solidFill>
                  <a:srgbClr val="000000"/>
                </a:solidFill>
                <a:latin typeface="Consolas"/>
              </a:rPr>
              <a:t> </a:t>
            </a:r>
            <a:r>
              <a:rPr lang="en-US" dirty="0">
                <a:solidFill>
                  <a:srgbClr val="0000CD"/>
                </a:solidFill>
                <a:latin typeface="Consolas"/>
              </a:rPr>
              <a:t>FROM</a:t>
            </a:r>
            <a:r>
              <a:rPr lang="en-US" dirty="0">
                <a:solidFill>
                  <a:srgbClr val="000000"/>
                </a:solidFill>
                <a:latin typeface="Consolas"/>
              </a:rPr>
              <a:t> </a:t>
            </a:r>
            <a:r>
              <a:rPr lang="en-US" i="1" dirty="0">
                <a:solidFill>
                  <a:srgbClr val="000000"/>
                </a:solidFill>
                <a:latin typeface="Consolas"/>
              </a:rPr>
              <a:t>table1</a:t>
            </a:r>
            <a:r>
              <a:rPr lang="en-US" dirty="0"/>
              <a:t/>
            </a:r>
            <a:br>
              <a:rPr lang="en-US" dirty="0"/>
            </a:br>
            <a:r>
              <a:rPr lang="en-US" dirty="0">
                <a:solidFill>
                  <a:srgbClr val="0000CD"/>
                </a:solidFill>
                <a:latin typeface="Consolas"/>
              </a:rPr>
              <a:t>UNION</a:t>
            </a:r>
            <a:r>
              <a:rPr lang="en-US" dirty="0"/>
              <a:t/>
            </a:r>
            <a:br>
              <a:rPr lang="en-US" dirty="0"/>
            </a:br>
            <a:r>
              <a:rPr lang="en-US" dirty="0">
                <a:solidFill>
                  <a:srgbClr val="0000CD"/>
                </a:solidFill>
                <a:latin typeface="Consolas"/>
              </a:rPr>
              <a:t>SELECT</a:t>
            </a:r>
            <a:r>
              <a:rPr lang="en-US" dirty="0">
                <a:solidFill>
                  <a:srgbClr val="000000"/>
                </a:solidFill>
                <a:latin typeface="Consolas"/>
              </a:rPr>
              <a:t> </a:t>
            </a:r>
            <a:r>
              <a:rPr lang="en-US" i="1" dirty="0" err="1">
                <a:solidFill>
                  <a:srgbClr val="000000"/>
                </a:solidFill>
                <a:latin typeface="Consolas"/>
              </a:rPr>
              <a:t>column_name</a:t>
            </a:r>
            <a:r>
              <a:rPr lang="en-US" i="1" dirty="0">
                <a:solidFill>
                  <a:srgbClr val="000000"/>
                </a:solidFill>
                <a:latin typeface="Consolas"/>
              </a:rPr>
              <a:t>(s)</a:t>
            </a:r>
            <a:r>
              <a:rPr lang="en-US" dirty="0">
                <a:solidFill>
                  <a:srgbClr val="000000"/>
                </a:solidFill>
                <a:latin typeface="Consolas"/>
              </a:rPr>
              <a:t> </a:t>
            </a:r>
            <a:r>
              <a:rPr lang="en-US" dirty="0">
                <a:solidFill>
                  <a:srgbClr val="0000CD"/>
                </a:solidFill>
                <a:latin typeface="Consolas"/>
              </a:rPr>
              <a:t>FROM</a:t>
            </a:r>
            <a:r>
              <a:rPr lang="en-US" dirty="0">
                <a:solidFill>
                  <a:srgbClr val="000000"/>
                </a:solidFill>
                <a:latin typeface="Consolas"/>
              </a:rPr>
              <a:t> </a:t>
            </a:r>
            <a:r>
              <a:rPr lang="en-US" i="1" dirty="0">
                <a:solidFill>
                  <a:srgbClr val="000000"/>
                </a:solidFill>
                <a:latin typeface="Consolas"/>
              </a:rPr>
              <a:t>table2</a:t>
            </a:r>
            <a:r>
              <a:rPr lang="en-US" dirty="0">
                <a:solidFill>
                  <a:srgbClr val="000000"/>
                </a:solidFill>
                <a:latin typeface="Consolas"/>
              </a:rPr>
              <a:t>;</a:t>
            </a:r>
            <a:endParaRPr lang="en-US" dirty="0"/>
          </a:p>
        </p:txBody>
      </p:sp>
      <p:sp>
        <p:nvSpPr>
          <p:cNvPr id="6" name="Rectangle 5"/>
          <p:cNvSpPr/>
          <p:nvPr/>
        </p:nvSpPr>
        <p:spPr>
          <a:xfrm>
            <a:off x="978408" y="3581400"/>
            <a:ext cx="8147304" cy="646331"/>
          </a:xfrm>
          <a:prstGeom prst="rect">
            <a:avLst/>
          </a:prstGeom>
        </p:spPr>
        <p:txBody>
          <a:bodyPr wrap="square">
            <a:spAutoFit/>
          </a:bodyPr>
          <a:lstStyle/>
          <a:p>
            <a:r>
              <a:rPr lang="en-US" dirty="0">
                <a:solidFill>
                  <a:srgbClr val="000000"/>
                </a:solidFill>
                <a:latin typeface="Verdana"/>
              </a:rPr>
              <a:t>The UNION operator selects only distinct values by default. To allow duplicate values, use UNION ALL:</a:t>
            </a:r>
            <a:endParaRPr lang="en-US" dirty="0"/>
          </a:p>
        </p:txBody>
      </p:sp>
      <p:sp>
        <p:nvSpPr>
          <p:cNvPr id="7" name="Rectangle 6"/>
          <p:cNvSpPr/>
          <p:nvPr/>
        </p:nvSpPr>
        <p:spPr>
          <a:xfrm>
            <a:off x="2438400" y="4510671"/>
            <a:ext cx="4572000" cy="923330"/>
          </a:xfrm>
          <a:prstGeom prst="rect">
            <a:avLst/>
          </a:prstGeom>
        </p:spPr>
        <p:txBody>
          <a:bodyPr>
            <a:spAutoFit/>
          </a:bodyPr>
          <a:lstStyle/>
          <a:p>
            <a:r>
              <a:rPr lang="en-US" dirty="0">
                <a:solidFill>
                  <a:srgbClr val="0000CD"/>
                </a:solidFill>
                <a:latin typeface="Consolas"/>
              </a:rPr>
              <a:t>SELECT</a:t>
            </a:r>
            <a:r>
              <a:rPr lang="en-US" dirty="0">
                <a:solidFill>
                  <a:srgbClr val="000000"/>
                </a:solidFill>
                <a:latin typeface="Consolas"/>
              </a:rPr>
              <a:t> </a:t>
            </a:r>
            <a:r>
              <a:rPr lang="en-US" i="1" dirty="0" err="1">
                <a:solidFill>
                  <a:srgbClr val="000000"/>
                </a:solidFill>
                <a:latin typeface="Consolas"/>
              </a:rPr>
              <a:t>column_name</a:t>
            </a:r>
            <a:r>
              <a:rPr lang="en-US" i="1" dirty="0">
                <a:solidFill>
                  <a:srgbClr val="000000"/>
                </a:solidFill>
                <a:latin typeface="Consolas"/>
              </a:rPr>
              <a:t>(s)</a:t>
            </a:r>
            <a:r>
              <a:rPr lang="en-US" dirty="0">
                <a:solidFill>
                  <a:srgbClr val="000000"/>
                </a:solidFill>
                <a:latin typeface="Consolas"/>
              </a:rPr>
              <a:t> </a:t>
            </a:r>
            <a:r>
              <a:rPr lang="en-US" dirty="0">
                <a:solidFill>
                  <a:srgbClr val="0000CD"/>
                </a:solidFill>
                <a:latin typeface="Consolas"/>
              </a:rPr>
              <a:t>FROM</a:t>
            </a:r>
            <a:r>
              <a:rPr lang="en-US" dirty="0">
                <a:solidFill>
                  <a:srgbClr val="000000"/>
                </a:solidFill>
                <a:latin typeface="Consolas"/>
              </a:rPr>
              <a:t> </a:t>
            </a:r>
            <a:r>
              <a:rPr lang="en-US" i="1" dirty="0">
                <a:solidFill>
                  <a:srgbClr val="000000"/>
                </a:solidFill>
                <a:latin typeface="Consolas"/>
              </a:rPr>
              <a:t>table1</a:t>
            </a:r>
            <a:r>
              <a:rPr lang="en-US" dirty="0"/>
              <a:t/>
            </a:r>
            <a:br>
              <a:rPr lang="en-US" dirty="0"/>
            </a:br>
            <a:r>
              <a:rPr lang="en-US" dirty="0">
                <a:solidFill>
                  <a:srgbClr val="0000CD"/>
                </a:solidFill>
                <a:latin typeface="Consolas"/>
              </a:rPr>
              <a:t>UNION</a:t>
            </a:r>
            <a:r>
              <a:rPr lang="en-US" dirty="0">
                <a:solidFill>
                  <a:srgbClr val="000000"/>
                </a:solidFill>
                <a:latin typeface="Consolas"/>
              </a:rPr>
              <a:t> </a:t>
            </a:r>
            <a:r>
              <a:rPr lang="en-US" dirty="0">
                <a:solidFill>
                  <a:srgbClr val="0000CD"/>
                </a:solidFill>
                <a:latin typeface="Consolas"/>
              </a:rPr>
              <a:t>ALL</a:t>
            </a:r>
            <a:r>
              <a:rPr lang="en-US" dirty="0"/>
              <a:t/>
            </a:r>
            <a:br>
              <a:rPr lang="en-US" dirty="0"/>
            </a:br>
            <a:r>
              <a:rPr lang="en-US" dirty="0">
                <a:solidFill>
                  <a:srgbClr val="0000CD"/>
                </a:solidFill>
                <a:latin typeface="Consolas"/>
              </a:rPr>
              <a:t>SELECT</a:t>
            </a:r>
            <a:r>
              <a:rPr lang="en-US" dirty="0">
                <a:solidFill>
                  <a:srgbClr val="000000"/>
                </a:solidFill>
                <a:latin typeface="Consolas"/>
              </a:rPr>
              <a:t> </a:t>
            </a:r>
            <a:r>
              <a:rPr lang="en-US" i="1" dirty="0" err="1">
                <a:solidFill>
                  <a:srgbClr val="000000"/>
                </a:solidFill>
                <a:latin typeface="Consolas"/>
              </a:rPr>
              <a:t>column_name</a:t>
            </a:r>
            <a:r>
              <a:rPr lang="en-US" i="1" dirty="0">
                <a:solidFill>
                  <a:srgbClr val="000000"/>
                </a:solidFill>
                <a:latin typeface="Consolas"/>
              </a:rPr>
              <a:t>(s)</a:t>
            </a:r>
            <a:r>
              <a:rPr lang="en-US" dirty="0">
                <a:solidFill>
                  <a:srgbClr val="000000"/>
                </a:solidFill>
                <a:latin typeface="Consolas"/>
              </a:rPr>
              <a:t> </a:t>
            </a:r>
            <a:r>
              <a:rPr lang="en-US" dirty="0">
                <a:solidFill>
                  <a:srgbClr val="0000CD"/>
                </a:solidFill>
                <a:latin typeface="Consolas"/>
              </a:rPr>
              <a:t>FROM</a:t>
            </a:r>
            <a:r>
              <a:rPr lang="en-US" dirty="0">
                <a:solidFill>
                  <a:srgbClr val="000000"/>
                </a:solidFill>
                <a:latin typeface="Consolas"/>
              </a:rPr>
              <a:t> </a:t>
            </a:r>
            <a:r>
              <a:rPr lang="en-US" i="1" dirty="0">
                <a:solidFill>
                  <a:srgbClr val="000000"/>
                </a:solidFill>
                <a:latin typeface="Consolas"/>
              </a:rPr>
              <a:t>table2</a:t>
            </a:r>
            <a:r>
              <a:rPr lang="en-US" dirty="0">
                <a:solidFill>
                  <a:srgbClr val="000000"/>
                </a:solidFill>
                <a:latin typeface="Consolas"/>
              </a:rPr>
              <a:t>;</a:t>
            </a:r>
            <a:endParaRPr lang="en-US" dirty="0"/>
          </a:p>
        </p:txBody>
      </p:sp>
      <p:sp>
        <p:nvSpPr>
          <p:cNvPr id="8" name="Rectangle 7"/>
          <p:cNvSpPr/>
          <p:nvPr/>
        </p:nvSpPr>
        <p:spPr>
          <a:xfrm>
            <a:off x="969264" y="5645188"/>
            <a:ext cx="8156448" cy="646331"/>
          </a:xfrm>
          <a:prstGeom prst="rect">
            <a:avLst/>
          </a:prstGeom>
        </p:spPr>
        <p:txBody>
          <a:bodyPr wrap="square">
            <a:spAutoFit/>
          </a:bodyPr>
          <a:lstStyle/>
          <a:p>
            <a:r>
              <a:rPr lang="en-US" b="1" dirty="0">
                <a:solidFill>
                  <a:srgbClr val="000000"/>
                </a:solidFill>
                <a:latin typeface="Verdana"/>
              </a:rPr>
              <a:t>Note:</a:t>
            </a:r>
            <a:r>
              <a:rPr lang="en-US" dirty="0">
                <a:solidFill>
                  <a:srgbClr val="000000"/>
                </a:solidFill>
                <a:latin typeface="Verdana"/>
              </a:rPr>
              <a:t> The column names in the result-set are usually equal to the column names in the first SELECT statement in the UNION.</a:t>
            </a:r>
            <a:endParaRPr lang="en-US" dirty="0"/>
          </a:p>
        </p:txBody>
      </p:sp>
    </p:spTree>
    <p:extLst>
      <p:ext uri="{BB962C8B-B14F-4D97-AF65-F5344CB8AC3E}">
        <p14:creationId xmlns:p14="http://schemas.microsoft.com/office/powerpoint/2010/main" val="119366624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2590800" y="2895600"/>
            <a:ext cx="3810000" cy="533400"/>
          </a:xfrm>
          <a:prstGeom prst="rect">
            <a:avLst/>
          </a:prstGeom>
        </p:spPr>
        <p:txBody>
          <a:bodyPr>
            <a:normAutofit fontScale="40000" lnSpcReduction="20000"/>
          </a:bodyPr>
          <a:lst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a:lstStyle>
          <a:p>
            <a:pPr marL="82296" indent="0">
              <a:buNone/>
            </a:pPr>
            <a:r>
              <a:rPr lang="en-US" sz="8000" dirty="0" smtClean="0"/>
              <a:t>CASE</a:t>
            </a:r>
            <a:endParaRPr lang="en-US" sz="8000" dirty="0"/>
          </a:p>
        </p:txBody>
      </p:sp>
    </p:spTree>
    <p:extLst>
      <p:ext uri="{BB962C8B-B14F-4D97-AF65-F5344CB8AC3E}">
        <p14:creationId xmlns:p14="http://schemas.microsoft.com/office/powerpoint/2010/main" val="417176745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066800" y="0"/>
            <a:ext cx="8077200" cy="1754326"/>
          </a:xfrm>
          <a:prstGeom prst="rect">
            <a:avLst/>
          </a:prstGeom>
        </p:spPr>
        <p:txBody>
          <a:bodyPr wrap="square">
            <a:spAutoFit/>
          </a:bodyPr>
          <a:lstStyle/>
          <a:p>
            <a:r>
              <a:rPr lang="en-US" dirty="0">
                <a:solidFill>
                  <a:srgbClr val="000000"/>
                </a:solidFill>
                <a:latin typeface="Verdana"/>
              </a:rPr>
              <a:t>The CASE statement goes through conditions and returns a value when the first condition is met (like an IF-THEN-ELSE statement). So, once a condition is true, it will stop reading and return the result. If no conditions are true, it returns the value in the ELSE clause.</a:t>
            </a:r>
          </a:p>
          <a:p>
            <a:r>
              <a:rPr lang="en-US" dirty="0">
                <a:solidFill>
                  <a:srgbClr val="000000"/>
                </a:solidFill>
                <a:latin typeface="Verdana"/>
              </a:rPr>
              <a:t>If there is no ELSE part and no conditions are true, it returns NULL.</a:t>
            </a:r>
            <a:endParaRPr lang="en-US" b="0" i="0" dirty="0">
              <a:solidFill>
                <a:srgbClr val="000000"/>
              </a:solidFill>
              <a:effectLst/>
              <a:latin typeface="Verdana"/>
            </a:endParaRPr>
          </a:p>
        </p:txBody>
      </p:sp>
      <p:sp>
        <p:nvSpPr>
          <p:cNvPr id="5" name="Rectangle 4"/>
          <p:cNvSpPr/>
          <p:nvPr/>
        </p:nvSpPr>
        <p:spPr>
          <a:xfrm>
            <a:off x="2286000" y="2209800"/>
            <a:ext cx="4572000" cy="1754326"/>
          </a:xfrm>
          <a:prstGeom prst="rect">
            <a:avLst/>
          </a:prstGeom>
        </p:spPr>
        <p:style>
          <a:lnRef idx="2">
            <a:schemeClr val="dk1"/>
          </a:lnRef>
          <a:fillRef idx="1">
            <a:schemeClr val="lt1"/>
          </a:fillRef>
          <a:effectRef idx="0">
            <a:schemeClr val="dk1"/>
          </a:effectRef>
          <a:fontRef idx="minor">
            <a:schemeClr val="dk1"/>
          </a:fontRef>
        </p:style>
        <p:txBody>
          <a:bodyPr>
            <a:spAutoFit/>
          </a:bodyPr>
          <a:lstStyle/>
          <a:p>
            <a:r>
              <a:rPr lang="en-US" dirty="0">
                <a:solidFill>
                  <a:srgbClr val="0000CD"/>
                </a:solidFill>
                <a:latin typeface="Consolas"/>
              </a:rPr>
              <a:t>CASE</a:t>
            </a:r>
            <a:r>
              <a:rPr lang="en-US" dirty="0"/>
              <a:t/>
            </a:r>
            <a:br>
              <a:rPr lang="en-US" dirty="0"/>
            </a:br>
            <a:r>
              <a:rPr lang="en-US" dirty="0">
                <a:solidFill>
                  <a:srgbClr val="000000"/>
                </a:solidFill>
                <a:latin typeface="Consolas"/>
              </a:rPr>
              <a:t>    </a:t>
            </a:r>
            <a:r>
              <a:rPr lang="en-US" dirty="0">
                <a:solidFill>
                  <a:srgbClr val="0000CD"/>
                </a:solidFill>
                <a:latin typeface="Consolas"/>
              </a:rPr>
              <a:t>WHEN</a:t>
            </a:r>
            <a:r>
              <a:rPr lang="en-US" dirty="0">
                <a:solidFill>
                  <a:srgbClr val="000000"/>
                </a:solidFill>
                <a:latin typeface="Consolas"/>
              </a:rPr>
              <a:t> </a:t>
            </a:r>
            <a:r>
              <a:rPr lang="en-US" i="1" dirty="0">
                <a:solidFill>
                  <a:srgbClr val="000000"/>
                </a:solidFill>
                <a:latin typeface="Consolas"/>
              </a:rPr>
              <a:t>condition1</a:t>
            </a:r>
            <a:r>
              <a:rPr lang="en-US" dirty="0">
                <a:solidFill>
                  <a:srgbClr val="000000"/>
                </a:solidFill>
                <a:latin typeface="Consolas"/>
              </a:rPr>
              <a:t> </a:t>
            </a:r>
            <a:r>
              <a:rPr lang="en-US" dirty="0">
                <a:solidFill>
                  <a:srgbClr val="0000CD"/>
                </a:solidFill>
                <a:latin typeface="Consolas"/>
              </a:rPr>
              <a:t>THEN</a:t>
            </a:r>
            <a:r>
              <a:rPr lang="en-US" dirty="0">
                <a:solidFill>
                  <a:srgbClr val="000000"/>
                </a:solidFill>
                <a:latin typeface="Consolas"/>
              </a:rPr>
              <a:t> </a:t>
            </a:r>
            <a:r>
              <a:rPr lang="en-US" i="1" dirty="0">
                <a:solidFill>
                  <a:srgbClr val="000000"/>
                </a:solidFill>
                <a:latin typeface="Consolas"/>
              </a:rPr>
              <a:t>result1</a:t>
            </a:r>
            <a:r>
              <a:rPr lang="en-US" dirty="0"/>
              <a:t/>
            </a:r>
            <a:br>
              <a:rPr lang="en-US" dirty="0"/>
            </a:br>
            <a:r>
              <a:rPr lang="en-US" dirty="0">
                <a:solidFill>
                  <a:srgbClr val="000000"/>
                </a:solidFill>
                <a:latin typeface="Consolas"/>
              </a:rPr>
              <a:t>    </a:t>
            </a:r>
            <a:r>
              <a:rPr lang="en-US" dirty="0">
                <a:solidFill>
                  <a:srgbClr val="0000CD"/>
                </a:solidFill>
                <a:latin typeface="Consolas"/>
              </a:rPr>
              <a:t>WHEN</a:t>
            </a:r>
            <a:r>
              <a:rPr lang="en-US" dirty="0">
                <a:solidFill>
                  <a:srgbClr val="000000"/>
                </a:solidFill>
                <a:latin typeface="Consolas"/>
              </a:rPr>
              <a:t> </a:t>
            </a:r>
            <a:r>
              <a:rPr lang="en-US" i="1" dirty="0">
                <a:solidFill>
                  <a:srgbClr val="000000"/>
                </a:solidFill>
                <a:latin typeface="Consolas"/>
              </a:rPr>
              <a:t>condition2</a:t>
            </a:r>
            <a:r>
              <a:rPr lang="en-US" dirty="0">
                <a:solidFill>
                  <a:srgbClr val="000000"/>
                </a:solidFill>
                <a:latin typeface="Consolas"/>
              </a:rPr>
              <a:t> </a:t>
            </a:r>
            <a:r>
              <a:rPr lang="en-US" dirty="0">
                <a:solidFill>
                  <a:srgbClr val="0000CD"/>
                </a:solidFill>
                <a:latin typeface="Consolas"/>
              </a:rPr>
              <a:t>THEN</a:t>
            </a:r>
            <a:r>
              <a:rPr lang="en-US" dirty="0">
                <a:solidFill>
                  <a:srgbClr val="000000"/>
                </a:solidFill>
                <a:latin typeface="Consolas"/>
              </a:rPr>
              <a:t> </a:t>
            </a:r>
            <a:r>
              <a:rPr lang="en-US" i="1" dirty="0">
                <a:solidFill>
                  <a:srgbClr val="000000"/>
                </a:solidFill>
                <a:latin typeface="Consolas"/>
              </a:rPr>
              <a:t>result2</a:t>
            </a:r>
            <a:r>
              <a:rPr lang="en-US" dirty="0"/>
              <a:t/>
            </a:r>
            <a:br>
              <a:rPr lang="en-US" dirty="0"/>
            </a:br>
            <a:r>
              <a:rPr lang="en-US" dirty="0">
                <a:solidFill>
                  <a:srgbClr val="000000"/>
                </a:solidFill>
                <a:latin typeface="Consolas"/>
              </a:rPr>
              <a:t>    </a:t>
            </a:r>
            <a:r>
              <a:rPr lang="en-US" dirty="0">
                <a:solidFill>
                  <a:srgbClr val="0000CD"/>
                </a:solidFill>
                <a:latin typeface="Consolas"/>
              </a:rPr>
              <a:t>WHEN</a:t>
            </a:r>
            <a:r>
              <a:rPr lang="en-US" dirty="0">
                <a:solidFill>
                  <a:srgbClr val="000000"/>
                </a:solidFill>
                <a:latin typeface="Consolas"/>
              </a:rPr>
              <a:t> </a:t>
            </a:r>
            <a:r>
              <a:rPr lang="en-US" i="1" dirty="0" err="1">
                <a:solidFill>
                  <a:srgbClr val="000000"/>
                </a:solidFill>
                <a:latin typeface="Consolas"/>
              </a:rPr>
              <a:t>conditionN</a:t>
            </a:r>
            <a:r>
              <a:rPr lang="en-US" dirty="0">
                <a:solidFill>
                  <a:srgbClr val="000000"/>
                </a:solidFill>
                <a:latin typeface="Consolas"/>
              </a:rPr>
              <a:t> </a:t>
            </a:r>
            <a:r>
              <a:rPr lang="en-US" dirty="0">
                <a:solidFill>
                  <a:srgbClr val="0000CD"/>
                </a:solidFill>
                <a:latin typeface="Consolas"/>
              </a:rPr>
              <a:t>THEN</a:t>
            </a:r>
            <a:r>
              <a:rPr lang="en-US" dirty="0">
                <a:solidFill>
                  <a:srgbClr val="000000"/>
                </a:solidFill>
                <a:latin typeface="Consolas"/>
              </a:rPr>
              <a:t> </a:t>
            </a:r>
            <a:r>
              <a:rPr lang="en-US" i="1" dirty="0" err="1">
                <a:solidFill>
                  <a:srgbClr val="000000"/>
                </a:solidFill>
                <a:latin typeface="Consolas"/>
              </a:rPr>
              <a:t>resultN</a:t>
            </a:r>
            <a:r>
              <a:rPr lang="en-US" dirty="0"/>
              <a:t/>
            </a:r>
            <a:br>
              <a:rPr lang="en-US" dirty="0"/>
            </a:br>
            <a:r>
              <a:rPr lang="en-US" dirty="0">
                <a:solidFill>
                  <a:srgbClr val="000000"/>
                </a:solidFill>
                <a:latin typeface="Consolas"/>
              </a:rPr>
              <a:t>    </a:t>
            </a:r>
            <a:r>
              <a:rPr lang="en-US" dirty="0">
                <a:solidFill>
                  <a:srgbClr val="0000CD"/>
                </a:solidFill>
                <a:latin typeface="Consolas"/>
              </a:rPr>
              <a:t>ELSE</a:t>
            </a:r>
            <a:r>
              <a:rPr lang="en-US" dirty="0">
                <a:solidFill>
                  <a:srgbClr val="000000"/>
                </a:solidFill>
                <a:latin typeface="Consolas"/>
              </a:rPr>
              <a:t> </a:t>
            </a:r>
            <a:r>
              <a:rPr lang="en-US" i="1" dirty="0">
                <a:solidFill>
                  <a:srgbClr val="000000"/>
                </a:solidFill>
                <a:latin typeface="Consolas"/>
              </a:rPr>
              <a:t>result</a:t>
            </a:r>
            <a:r>
              <a:rPr lang="en-US" dirty="0"/>
              <a:t/>
            </a:r>
            <a:br>
              <a:rPr lang="en-US" dirty="0"/>
            </a:br>
            <a:r>
              <a:rPr lang="en-US" dirty="0">
                <a:solidFill>
                  <a:srgbClr val="0000CD"/>
                </a:solidFill>
                <a:latin typeface="Consolas"/>
              </a:rPr>
              <a:t>END</a:t>
            </a:r>
            <a:r>
              <a:rPr lang="en-US" dirty="0">
                <a:solidFill>
                  <a:srgbClr val="000000"/>
                </a:solidFill>
                <a:latin typeface="Consolas"/>
              </a:rPr>
              <a:t>;</a:t>
            </a:r>
            <a:endParaRPr lang="en-US" dirty="0"/>
          </a:p>
        </p:txBody>
      </p:sp>
    </p:spTree>
    <p:extLst>
      <p:ext uri="{BB962C8B-B14F-4D97-AF65-F5344CB8AC3E}">
        <p14:creationId xmlns:p14="http://schemas.microsoft.com/office/powerpoint/2010/main" val="42337542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2590800" y="2895600"/>
            <a:ext cx="3810000" cy="533400"/>
          </a:xfrm>
          <a:prstGeom prst="rect">
            <a:avLst/>
          </a:prstGeom>
        </p:spPr>
        <p:txBody>
          <a:bodyPr>
            <a:normAutofit fontScale="32500" lnSpcReduction="20000"/>
          </a:bodyPr>
          <a:lst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a:lstStyle>
          <a:p>
            <a:pPr marL="82296" indent="0">
              <a:buNone/>
            </a:pPr>
            <a:r>
              <a:rPr lang="en-US" sz="8000" dirty="0" smtClean="0"/>
              <a:t>STORED PROCEDURES</a:t>
            </a:r>
            <a:endParaRPr lang="en-US" sz="8000" dirty="0"/>
          </a:p>
        </p:txBody>
      </p:sp>
    </p:spTree>
    <p:extLst>
      <p:ext uri="{BB962C8B-B14F-4D97-AF65-F5344CB8AC3E}">
        <p14:creationId xmlns:p14="http://schemas.microsoft.com/office/powerpoint/2010/main" val="175088756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90600" y="0"/>
            <a:ext cx="8153400" cy="2031325"/>
          </a:xfrm>
          <a:prstGeom prst="rect">
            <a:avLst/>
          </a:prstGeom>
        </p:spPr>
        <p:txBody>
          <a:bodyPr wrap="square">
            <a:spAutoFit/>
          </a:bodyPr>
          <a:lstStyle/>
          <a:p>
            <a:r>
              <a:rPr lang="en-US" dirty="0">
                <a:solidFill>
                  <a:srgbClr val="000000"/>
                </a:solidFill>
                <a:latin typeface="Verdana"/>
              </a:rPr>
              <a:t>A stored procedure is a prepared SQL code that you can save, so the code can be reused over and over again.</a:t>
            </a:r>
          </a:p>
          <a:p>
            <a:r>
              <a:rPr lang="en-US" dirty="0">
                <a:solidFill>
                  <a:srgbClr val="000000"/>
                </a:solidFill>
                <a:latin typeface="Verdana"/>
              </a:rPr>
              <a:t>So if you have an SQL query that you write over and over again, save it as a stored procedure, and then just call it to execute it.</a:t>
            </a:r>
          </a:p>
          <a:p>
            <a:r>
              <a:rPr lang="en-US" dirty="0">
                <a:solidFill>
                  <a:srgbClr val="000000"/>
                </a:solidFill>
                <a:latin typeface="Verdana"/>
              </a:rPr>
              <a:t>You can also pass parameters to a stored procedure, so that the stored procedure can act based on the parameter value(s) that is passed.</a:t>
            </a:r>
            <a:endParaRPr lang="en-US" b="0" i="0" dirty="0">
              <a:solidFill>
                <a:srgbClr val="000000"/>
              </a:solidFill>
              <a:effectLst/>
              <a:latin typeface="Verdana"/>
            </a:endParaRPr>
          </a:p>
        </p:txBody>
      </p:sp>
      <p:sp>
        <p:nvSpPr>
          <p:cNvPr id="3" name="Rectangle 2"/>
          <p:cNvSpPr/>
          <p:nvPr/>
        </p:nvSpPr>
        <p:spPr>
          <a:xfrm>
            <a:off x="2286000" y="2828836"/>
            <a:ext cx="4572000" cy="1754326"/>
          </a:xfrm>
          <a:prstGeom prst="rect">
            <a:avLst/>
          </a:prstGeom>
        </p:spPr>
        <p:style>
          <a:lnRef idx="2">
            <a:schemeClr val="dk1"/>
          </a:lnRef>
          <a:fillRef idx="1">
            <a:schemeClr val="lt1"/>
          </a:fillRef>
          <a:effectRef idx="0">
            <a:schemeClr val="dk1"/>
          </a:effectRef>
          <a:fontRef idx="minor">
            <a:schemeClr val="dk1"/>
          </a:fontRef>
        </p:style>
        <p:txBody>
          <a:bodyPr>
            <a:spAutoFit/>
          </a:bodyPr>
          <a:lstStyle/>
          <a:p>
            <a:r>
              <a:rPr lang="en-US" dirty="0">
                <a:solidFill>
                  <a:srgbClr val="0000CD"/>
                </a:solidFill>
                <a:latin typeface="Consolas"/>
              </a:rPr>
              <a:t>CREATE</a:t>
            </a:r>
            <a:r>
              <a:rPr lang="en-US" dirty="0">
                <a:solidFill>
                  <a:srgbClr val="000000"/>
                </a:solidFill>
                <a:latin typeface="Consolas"/>
              </a:rPr>
              <a:t> </a:t>
            </a:r>
            <a:r>
              <a:rPr lang="en-US" dirty="0">
                <a:solidFill>
                  <a:srgbClr val="0000CD"/>
                </a:solidFill>
                <a:latin typeface="Consolas"/>
              </a:rPr>
              <a:t>PROCEDURE</a:t>
            </a:r>
            <a:r>
              <a:rPr lang="en-US" dirty="0">
                <a:solidFill>
                  <a:srgbClr val="000000"/>
                </a:solidFill>
                <a:latin typeface="Consolas"/>
              </a:rPr>
              <a:t> </a:t>
            </a:r>
            <a:r>
              <a:rPr lang="en-US" i="1" dirty="0" err="1" smtClean="0">
                <a:solidFill>
                  <a:srgbClr val="000000"/>
                </a:solidFill>
                <a:latin typeface="Consolas"/>
              </a:rPr>
              <a:t>procedure_name</a:t>
            </a:r>
            <a:endParaRPr lang="en-US" i="1" dirty="0" smtClean="0">
              <a:solidFill>
                <a:srgbClr val="000000"/>
              </a:solidFill>
              <a:latin typeface="Consolas"/>
            </a:endParaRPr>
          </a:p>
          <a:p>
            <a:r>
              <a:rPr lang="en-US" i="1" dirty="0" smtClean="0">
                <a:solidFill>
                  <a:srgbClr val="000000"/>
                </a:solidFill>
                <a:latin typeface="Consolas"/>
              </a:rPr>
              <a:t>parameters</a:t>
            </a:r>
            <a:r>
              <a:rPr lang="en-US" dirty="0"/>
              <a:t/>
            </a:r>
            <a:br>
              <a:rPr lang="en-US" dirty="0"/>
            </a:br>
            <a:r>
              <a:rPr lang="en-US" dirty="0" smtClean="0">
                <a:solidFill>
                  <a:srgbClr val="0000CD"/>
                </a:solidFill>
                <a:latin typeface="Consolas"/>
              </a:rPr>
              <a:t>AS</a:t>
            </a:r>
          </a:p>
          <a:p>
            <a:r>
              <a:rPr lang="en-US" dirty="0" smtClean="0">
                <a:solidFill>
                  <a:srgbClr val="0000CD"/>
                </a:solidFill>
                <a:latin typeface="Consolas"/>
              </a:rPr>
              <a:t>BEGIN</a:t>
            </a:r>
            <a:r>
              <a:rPr lang="en-US" dirty="0"/>
              <a:t/>
            </a:r>
            <a:br>
              <a:rPr lang="en-US" dirty="0"/>
            </a:br>
            <a:r>
              <a:rPr lang="en-US" dirty="0" smtClean="0"/>
              <a:t>    </a:t>
            </a:r>
            <a:r>
              <a:rPr lang="en-US" i="1" dirty="0" err="1" smtClean="0">
                <a:solidFill>
                  <a:srgbClr val="000000"/>
                </a:solidFill>
                <a:latin typeface="Consolas"/>
              </a:rPr>
              <a:t>sql_statement</a:t>
            </a:r>
            <a:r>
              <a:rPr lang="en-US" dirty="0"/>
              <a:t/>
            </a:r>
            <a:br>
              <a:rPr lang="en-US" dirty="0"/>
            </a:br>
            <a:r>
              <a:rPr lang="en-US" dirty="0" smtClean="0">
                <a:solidFill>
                  <a:srgbClr val="0000CD"/>
                </a:solidFill>
                <a:latin typeface="Consolas"/>
              </a:rPr>
              <a:t>END;</a:t>
            </a:r>
            <a:endParaRPr lang="en-US" dirty="0"/>
          </a:p>
        </p:txBody>
      </p:sp>
      <p:sp>
        <p:nvSpPr>
          <p:cNvPr id="5" name="Rectangle 4"/>
          <p:cNvSpPr/>
          <p:nvPr/>
        </p:nvSpPr>
        <p:spPr>
          <a:xfrm>
            <a:off x="2349889" y="4876800"/>
            <a:ext cx="2717411" cy="369332"/>
          </a:xfrm>
          <a:prstGeom prst="rect">
            <a:avLst/>
          </a:prstGeom>
        </p:spPr>
        <p:style>
          <a:lnRef idx="2">
            <a:schemeClr val="dk1"/>
          </a:lnRef>
          <a:fillRef idx="1">
            <a:schemeClr val="lt1"/>
          </a:fillRef>
          <a:effectRef idx="0">
            <a:schemeClr val="dk1"/>
          </a:effectRef>
          <a:fontRef idx="minor">
            <a:schemeClr val="dk1"/>
          </a:fontRef>
        </p:style>
        <p:txBody>
          <a:bodyPr wrap="none">
            <a:spAutoFit/>
          </a:bodyPr>
          <a:lstStyle/>
          <a:p>
            <a:r>
              <a:rPr lang="en-US" dirty="0">
                <a:solidFill>
                  <a:srgbClr val="0000CD"/>
                </a:solidFill>
                <a:latin typeface="Consolas"/>
              </a:rPr>
              <a:t>EXEC</a:t>
            </a:r>
            <a:r>
              <a:rPr lang="en-US" dirty="0">
                <a:solidFill>
                  <a:srgbClr val="000000"/>
                </a:solidFill>
                <a:latin typeface="Consolas"/>
              </a:rPr>
              <a:t> </a:t>
            </a:r>
            <a:r>
              <a:rPr lang="en-US" i="1" dirty="0" err="1">
                <a:solidFill>
                  <a:srgbClr val="000000"/>
                </a:solidFill>
                <a:latin typeface="Consolas"/>
              </a:rPr>
              <a:t>procedure_name</a:t>
            </a:r>
            <a:r>
              <a:rPr lang="en-US" dirty="0">
                <a:solidFill>
                  <a:srgbClr val="000000"/>
                </a:solidFill>
                <a:latin typeface="Consolas"/>
              </a:rPr>
              <a:t>;</a:t>
            </a:r>
            <a:endParaRPr lang="en-US" dirty="0"/>
          </a:p>
        </p:txBody>
      </p:sp>
    </p:spTree>
    <p:extLst>
      <p:ext uri="{BB962C8B-B14F-4D97-AF65-F5344CB8AC3E}">
        <p14:creationId xmlns:p14="http://schemas.microsoft.com/office/powerpoint/2010/main" val="298413366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719980259"/>
              </p:ext>
            </p:extLst>
          </p:nvPr>
        </p:nvGraphicFramePr>
        <p:xfrm>
          <a:off x="0" y="2"/>
          <a:ext cx="9144000" cy="6857994"/>
        </p:xfrm>
        <a:graphic>
          <a:graphicData uri="http://schemas.openxmlformats.org/drawingml/2006/table">
            <a:tbl>
              <a:tblPr/>
              <a:tblGrid>
                <a:gridCol w="2284258"/>
                <a:gridCol w="6859742"/>
              </a:tblGrid>
              <a:tr h="392356">
                <a:tc>
                  <a:txBody>
                    <a:bodyPr/>
                    <a:lstStyle/>
                    <a:p>
                      <a:pPr algn="l" fontAlgn="t"/>
                      <a:r>
                        <a:rPr lang="en-US" sz="1100" dirty="0">
                          <a:effectLst/>
                          <a:hlinkClick r:id="rId2"/>
                        </a:rPr>
                        <a:t>ASCII</a:t>
                      </a:r>
                      <a:endParaRPr lang="en-US" sz="1100" dirty="0">
                        <a:effectLst/>
                      </a:endParaRPr>
                    </a:p>
                  </a:txBody>
                  <a:tcPr marL="73292" marR="36646" marT="36646" marB="36646">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100">
                          <a:effectLst/>
                        </a:rPr>
                        <a:t>Returns the ASCII value for the specific character</a:t>
                      </a:r>
                    </a:p>
                  </a:txBody>
                  <a:tcPr marL="36646" marR="36646" marT="36646" marB="36646">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1F1F1"/>
                    </a:solidFill>
                  </a:tcPr>
                </a:tc>
              </a:tr>
              <a:tr h="392356">
                <a:tc>
                  <a:txBody>
                    <a:bodyPr/>
                    <a:lstStyle/>
                    <a:p>
                      <a:pPr algn="l" fontAlgn="t"/>
                      <a:r>
                        <a:rPr lang="en-US" sz="1100" dirty="0">
                          <a:effectLst/>
                          <a:hlinkClick r:id="rId3"/>
                        </a:rPr>
                        <a:t>CHAR_LENGTH</a:t>
                      </a:r>
                      <a:endParaRPr lang="en-US" sz="1100" dirty="0">
                        <a:effectLst/>
                      </a:endParaRPr>
                    </a:p>
                  </a:txBody>
                  <a:tcPr marL="73292" marR="36646" marT="36646" marB="36646">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100">
                          <a:effectLst/>
                        </a:rPr>
                        <a:t>Returns the length of a string (in characters)</a:t>
                      </a:r>
                    </a:p>
                  </a:txBody>
                  <a:tcPr marL="36646" marR="36646" marT="36646" marB="36646">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r>
              <a:tr h="392356">
                <a:tc>
                  <a:txBody>
                    <a:bodyPr/>
                    <a:lstStyle/>
                    <a:p>
                      <a:pPr algn="l" fontAlgn="t"/>
                      <a:r>
                        <a:rPr lang="en-US" sz="1100" dirty="0">
                          <a:effectLst/>
                          <a:hlinkClick r:id="rId4"/>
                        </a:rPr>
                        <a:t>CONCAT</a:t>
                      </a:r>
                      <a:endParaRPr lang="en-US" sz="1100" dirty="0">
                        <a:effectLst/>
                      </a:endParaRPr>
                    </a:p>
                  </a:txBody>
                  <a:tcPr marL="73292" marR="36646" marT="36646" marB="36646">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100">
                          <a:effectLst/>
                        </a:rPr>
                        <a:t>Adds two or more expressions together</a:t>
                      </a:r>
                    </a:p>
                  </a:txBody>
                  <a:tcPr marL="36646" marR="36646" marT="36646" marB="36646">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r>
              <a:tr h="392356">
                <a:tc>
                  <a:txBody>
                    <a:bodyPr/>
                    <a:lstStyle/>
                    <a:p>
                      <a:pPr algn="l" fontAlgn="t"/>
                      <a:r>
                        <a:rPr lang="en-US" sz="1100" dirty="0">
                          <a:effectLst/>
                          <a:hlinkClick r:id="rId5"/>
                        </a:rPr>
                        <a:t>CONCAT_WS</a:t>
                      </a:r>
                      <a:endParaRPr lang="en-US" sz="1100" dirty="0">
                        <a:effectLst/>
                      </a:endParaRPr>
                    </a:p>
                  </a:txBody>
                  <a:tcPr marL="73292" marR="36646" marT="36646" marB="36646">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100">
                          <a:effectLst/>
                        </a:rPr>
                        <a:t>Adds two or more expressions together with a separator</a:t>
                      </a:r>
                    </a:p>
                  </a:txBody>
                  <a:tcPr marL="36646" marR="36646" marT="36646" marB="36646">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1F1F1"/>
                    </a:solidFill>
                  </a:tcPr>
                </a:tc>
              </a:tr>
              <a:tr h="392356">
                <a:tc>
                  <a:txBody>
                    <a:bodyPr/>
                    <a:lstStyle/>
                    <a:p>
                      <a:pPr algn="l" fontAlgn="t"/>
                      <a:r>
                        <a:rPr lang="en-US" sz="1100" dirty="0">
                          <a:effectLst/>
                          <a:hlinkClick r:id="rId6"/>
                        </a:rPr>
                        <a:t>FIELD</a:t>
                      </a:r>
                      <a:endParaRPr lang="en-US" sz="1100" dirty="0">
                        <a:effectLst/>
                      </a:endParaRPr>
                    </a:p>
                  </a:txBody>
                  <a:tcPr marL="73292" marR="36646" marT="36646" marB="36646">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100">
                          <a:effectLst/>
                        </a:rPr>
                        <a:t>Returns the index position of a value in a list of values</a:t>
                      </a:r>
                    </a:p>
                  </a:txBody>
                  <a:tcPr marL="36646" marR="36646" marT="36646" marB="36646">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r>
              <a:tr h="392356">
                <a:tc>
                  <a:txBody>
                    <a:bodyPr/>
                    <a:lstStyle/>
                    <a:p>
                      <a:pPr algn="l" fontAlgn="t"/>
                      <a:r>
                        <a:rPr lang="en-US" sz="1100">
                          <a:effectLst/>
                          <a:hlinkClick r:id="rId7"/>
                        </a:rPr>
                        <a:t>FIND_IN_SET</a:t>
                      </a:r>
                      <a:endParaRPr lang="en-US" sz="1100">
                        <a:effectLst/>
                      </a:endParaRPr>
                    </a:p>
                  </a:txBody>
                  <a:tcPr marL="73292" marR="36646" marT="36646" marB="36646">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100">
                          <a:effectLst/>
                        </a:rPr>
                        <a:t>Returns the position of a string within a list of strings</a:t>
                      </a:r>
                    </a:p>
                  </a:txBody>
                  <a:tcPr marL="36646" marR="36646" marT="36646" marB="36646">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1F1F1"/>
                    </a:solidFill>
                  </a:tcPr>
                </a:tc>
              </a:tr>
              <a:tr h="665358">
                <a:tc>
                  <a:txBody>
                    <a:bodyPr/>
                    <a:lstStyle/>
                    <a:p>
                      <a:pPr algn="l" fontAlgn="t"/>
                      <a:r>
                        <a:rPr lang="en-US" sz="1100">
                          <a:effectLst/>
                          <a:hlinkClick r:id="rId8"/>
                        </a:rPr>
                        <a:t>FORMAT</a:t>
                      </a:r>
                      <a:endParaRPr lang="en-US" sz="1100">
                        <a:effectLst/>
                      </a:endParaRPr>
                    </a:p>
                  </a:txBody>
                  <a:tcPr marL="73292" marR="36646" marT="36646" marB="36646">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100">
                          <a:effectLst/>
                        </a:rPr>
                        <a:t>Formats a number to a format like "#,###,###.##", rounded to a specified number of decimal places</a:t>
                      </a:r>
                    </a:p>
                  </a:txBody>
                  <a:tcPr marL="36646" marR="36646" marT="36646" marB="36646">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r>
              <a:tr h="665358">
                <a:tc>
                  <a:txBody>
                    <a:bodyPr/>
                    <a:lstStyle/>
                    <a:p>
                      <a:pPr algn="l" fontAlgn="t"/>
                      <a:r>
                        <a:rPr lang="en-US" sz="1100">
                          <a:effectLst/>
                          <a:hlinkClick r:id="rId9"/>
                        </a:rPr>
                        <a:t>INSERT</a:t>
                      </a:r>
                      <a:endParaRPr lang="en-US" sz="1100">
                        <a:effectLst/>
                      </a:endParaRPr>
                    </a:p>
                  </a:txBody>
                  <a:tcPr marL="73292" marR="36646" marT="36646" marB="36646">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100">
                          <a:effectLst/>
                        </a:rPr>
                        <a:t>Inserts a string within a string at the specified position and for a certain number of characters</a:t>
                      </a:r>
                    </a:p>
                  </a:txBody>
                  <a:tcPr marL="36646" marR="36646" marT="36646" marB="36646">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1F1F1"/>
                    </a:solidFill>
                  </a:tcPr>
                </a:tc>
              </a:tr>
              <a:tr h="665358">
                <a:tc>
                  <a:txBody>
                    <a:bodyPr/>
                    <a:lstStyle/>
                    <a:p>
                      <a:pPr algn="l" fontAlgn="t"/>
                      <a:r>
                        <a:rPr lang="en-US" sz="1100">
                          <a:effectLst/>
                          <a:hlinkClick r:id="rId10"/>
                        </a:rPr>
                        <a:t>INSTR</a:t>
                      </a:r>
                      <a:endParaRPr lang="en-US" sz="1100">
                        <a:effectLst/>
                      </a:endParaRPr>
                    </a:p>
                  </a:txBody>
                  <a:tcPr marL="73292" marR="36646" marT="36646" marB="36646">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100">
                          <a:effectLst/>
                        </a:rPr>
                        <a:t>Returns the position of the first occurrence of a string in another string</a:t>
                      </a:r>
                    </a:p>
                  </a:txBody>
                  <a:tcPr marL="36646" marR="36646" marT="36646" marB="36646">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r>
              <a:tr h="392356">
                <a:tc>
                  <a:txBody>
                    <a:bodyPr/>
                    <a:lstStyle/>
                    <a:p>
                      <a:pPr algn="l" fontAlgn="t"/>
                      <a:r>
                        <a:rPr lang="en-US" sz="1100">
                          <a:effectLst/>
                          <a:hlinkClick r:id="rId11"/>
                        </a:rPr>
                        <a:t>LCASE</a:t>
                      </a:r>
                      <a:endParaRPr lang="en-US" sz="1100">
                        <a:effectLst/>
                      </a:endParaRPr>
                    </a:p>
                  </a:txBody>
                  <a:tcPr marL="73292" marR="36646" marT="36646" marB="36646">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100">
                          <a:effectLst/>
                        </a:rPr>
                        <a:t>Converts a string to lower-case</a:t>
                      </a:r>
                    </a:p>
                  </a:txBody>
                  <a:tcPr marL="36646" marR="36646" marT="36646" marB="36646">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1F1F1"/>
                    </a:solidFill>
                  </a:tcPr>
                </a:tc>
              </a:tr>
              <a:tr h="665358">
                <a:tc>
                  <a:txBody>
                    <a:bodyPr/>
                    <a:lstStyle/>
                    <a:p>
                      <a:pPr algn="l" fontAlgn="t"/>
                      <a:r>
                        <a:rPr lang="en-US" sz="1100">
                          <a:effectLst/>
                          <a:hlinkClick r:id="rId12"/>
                        </a:rPr>
                        <a:t>LEFT</a:t>
                      </a:r>
                      <a:endParaRPr lang="en-US" sz="1100">
                        <a:effectLst/>
                      </a:endParaRPr>
                    </a:p>
                  </a:txBody>
                  <a:tcPr marL="73292" marR="36646" marT="36646" marB="36646">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100">
                          <a:effectLst/>
                        </a:rPr>
                        <a:t>Extracts a number of characters from a string (starting from left)</a:t>
                      </a:r>
                    </a:p>
                  </a:txBody>
                  <a:tcPr marL="36646" marR="36646" marT="36646" marB="36646">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r>
              <a:tr h="392356">
                <a:tc>
                  <a:txBody>
                    <a:bodyPr/>
                    <a:lstStyle/>
                    <a:p>
                      <a:pPr algn="l" fontAlgn="t"/>
                      <a:r>
                        <a:rPr lang="en-US" sz="1100">
                          <a:effectLst/>
                          <a:hlinkClick r:id="rId13"/>
                        </a:rPr>
                        <a:t>LENGTH</a:t>
                      </a:r>
                      <a:endParaRPr lang="en-US" sz="1100">
                        <a:effectLst/>
                      </a:endParaRPr>
                    </a:p>
                  </a:txBody>
                  <a:tcPr marL="73292" marR="36646" marT="36646" marB="36646">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100">
                          <a:effectLst/>
                        </a:rPr>
                        <a:t>Returns the length of a string (in bytes)</a:t>
                      </a:r>
                    </a:p>
                  </a:txBody>
                  <a:tcPr marL="36646" marR="36646" marT="36646" marB="36646">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1F1F1"/>
                    </a:solidFill>
                  </a:tcPr>
                </a:tc>
              </a:tr>
              <a:tr h="665358">
                <a:tc>
                  <a:txBody>
                    <a:bodyPr/>
                    <a:lstStyle/>
                    <a:p>
                      <a:pPr algn="l" fontAlgn="t"/>
                      <a:r>
                        <a:rPr lang="en-US" sz="1100">
                          <a:effectLst/>
                          <a:hlinkClick r:id="rId14"/>
                        </a:rPr>
                        <a:t>LOCATE</a:t>
                      </a:r>
                      <a:endParaRPr lang="en-US" sz="1100">
                        <a:effectLst/>
                      </a:endParaRPr>
                    </a:p>
                  </a:txBody>
                  <a:tcPr marL="73292" marR="36646" marT="36646" marB="36646">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100">
                          <a:effectLst/>
                        </a:rPr>
                        <a:t>Returns the position of the first occurrence of a substring in a string</a:t>
                      </a:r>
                    </a:p>
                  </a:txBody>
                  <a:tcPr marL="36646" marR="36646" marT="36646" marB="36646">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r>
              <a:tr h="392356">
                <a:tc>
                  <a:txBody>
                    <a:bodyPr/>
                    <a:lstStyle/>
                    <a:p>
                      <a:pPr algn="l" fontAlgn="t"/>
                      <a:r>
                        <a:rPr lang="en-US" sz="800" dirty="0">
                          <a:effectLst/>
                          <a:hlinkClick r:id="rId15"/>
                        </a:rPr>
                        <a:t>LPAD</a:t>
                      </a:r>
                      <a:endParaRPr lang="en-US" sz="800" dirty="0">
                        <a:effectLst/>
                      </a:endParaRPr>
                    </a:p>
                  </a:txBody>
                  <a:tcPr marL="56147" marR="28074" marT="28074" marB="28074">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1F1F1"/>
                    </a:solidFill>
                  </a:tcPr>
                </a:tc>
                <a:tc>
                  <a:txBody>
                    <a:bodyPr/>
                    <a:lstStyle/>
                    <a:p>
                      <a:pPr algn="l" fontAlgn="t"/>
                      <a:r>
                        <a:rPr lang="en-US" sz="800" dirty="0">
                          <a:effectLst/>
                        </a:rPr>
                        <a:t>Left-pads a string with another string, to a certain length</a:t>
                      </a:r>
                    </a:p>
                  </a:txBody>
                  <a:tcPr marL="28074" marR="28074" marT="28074" marB="28074">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1F1F1"/>
                    </a:solidFill>
                  </a:tcPr>
                </a:tc>
              </a:tr>
            </a:tbl>
          </a:graphicData>
        </a:graphic>
      </p:graphicFrame>
    </p:spTree>
    <p:extLst>
      <p:ext uri="{BB962C8B-B14F-4D97-AF65-F5344CB8AC3E}">
        <p14:creationId xmlns:p14="http://schemas.microsoft.com/office/powerpoint/2010/main" val="179124460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345694545"/>
              </p:ext>
            </p:extLst>
          </p:nvPr>
        </p:nvGraphicFramePr>
        <p:xfrm>
          <a:off x="0" y="-6"/>
          <a:ext cx="9144000" cy="6858004"/>
        </p:xfrm>
        <a:graphic>
          <a:graphicData uri="http://schemas.openxmlformats.org/drawingml/2006/table">
            <a:tbl>
              <a:tblPr/>
              <a:tblGrid>
                <a:gridCol w="4572000"/>
                <a:gridCol w="4572000"/>
              </a:tblGrid>
              <a:tr h="297489">
                <a:tc>
                  <a:txBody>
                    <a:bodyPr/>
                    <a:lstStyle/>
                    <a:p>
                      <a:pPr algn="l" fontAlgn="t"/>
                      <a:r>
                        <a:rPr lang="en-US" sz="800" dirty="0">
                          <a:effectLst/>
                          <a:hlinkClick r:id="rId2"/>
                        </a:rPr>
                        <a:t>LTRIM</a:t>
                      </a:r>
                      <a:endParaRPr lang="en-US" sz="800" dirty="0">
                        <a:effectLst/>
                      </a:endParaRPr>
                    </a:p>
                  </a:txBody>
                  <a:tcPr marL="56147" marR="28074" marT="28074" marB="28074">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800">
                          <a:effectLst/>
                        </a:rPr>
                        <a:t>Removes leading spaces from a string</a:t>
                      </a:r>
                    </a:p>
                  </a:txBody>
                  <a:tcPr marL="28074" marR="28074" marT="28074" marB="28074">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1F1F1"/>
                    </a:solidFill>
                  </a:tcPr>
                </a:tc>
              </a:tr>
              <a:tr h="503442">
                <a:tc>
                  <a:txBody>
                    <a:bodyPr/>
                    <a:lstStyle/>
                    <a:p>
                      <a:pPr algn="l" fontAlgn="t"/>
                      <a:r>
                        <a:rPr lang="en-US" sz="800">
                          <a:effectLst/>
                          <a:hlinkClick r:id="rId3"/>
                        </a:rPr>
                        <a:t>MID</a:t>
                      </a:r>
                      <a:endParaRPr lang="en-US" sz="800">
                        <a:effectLst/>
                      </a:endParaRPr>
                    </a:p>
                  </a:txBody>
                  <a:tcPr marL="56147" marR="28074" marT="28074" marB="28074">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800">
                          <a:effectLst/>
                        </a:rPr>
                        <a:t>Extracts a substring from a string (starting at any position)</a:t>
                      </a:r>
                    </a:p>
                  </a:txBody>
                  <a:tcPr marL="28074" marR="28074" marT="28074" marB="28074">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r>
              <a:tr h="503442">
                <a:tc>
                  <a:txBody>
                    <a:bodyPr/>
                    <a:lstStyle/>
                    <a:p>
                      <a:pPr algn="l" fontAlgn="t"/>
                      <a:r>
                        <a:rPr lang="en-US" sz="800" dirty="0">
                          <a:effectLst/>
                          <a:hlinkClick r:id="rId4"/>
                        </a:rPr>
                        <a:t>POSITION</a:t>
                      </a:r>
                      <a:endParaRPr lang="en-US" sz="800" dirty="0">
                        <a:effectLst/>
                      </a:endParaRPr>
                    </a:p>
                  </a:txBody>
                  <a:tcPr marL="56147" marR="28074" marT="28074" marB="28074">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800" dirty="0">
                          <a:effectLst/>
                        </a:rPr>
                        <a:t>Returns the position of the first occurrence of a substring in a string</a:t>
                      </a:r>
                    </a:p>
                  </a:txBody>
                  <a:tcPr marL="28074" marR="28074" marT="28074" marB="28074">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1F1F1"/>
                    </a:solidFill>
                  </a:tcPr>
                </a:tc>
              </a:tr>
              <a:tr h="503442">
                <a:tc>
                  <a:txBody>
                    <a:bodyPr/>
                    <a:lstStyle/>
                    <a:p>
                      <a:pPr algn="l" fontAlgn="t"/>
                      <a:r>
                        <a:rPr lang="en-US" sz="800">
                          <a:effectLst/>
                          <a:hlinkClick r:id="rId5"/>
                        </a:rPr>
                        <a:t>REPEAT</a:t>
                      </a:r>
                      <a:endParaRPr lang="en-US" sz="800">
                        <a:effectLst/>
                      </a:endParaRPr>
                    </a:p>
                  </a:txBody>
                  <a:tcPr marL="56147" marR="28074" marT="28074" marB="28074">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800">
                          <a:effectLst/>
                        </a:rPr>
                        <a:t>Repeats a string as many times as specified</a:t>
                      </a:r>
                    </a:p>
                  </a:txBody>
                  <a:tcPr marL="28074" marR="28074" marT="28074" marB="28074">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r>
              <a:tr h="503442">
                <a:tc>
                  <a:txBody>
                    <a:bodyPr/>
                    <a:lstStyle/>
                    <a:p>
                      <a:pPr algn="l" fontAlgn="t"/>
                      <a:r>
                        <a:rPr lang="en-US" sz="800">
                          <a:effectLst/>
                          <a:hlinkClick r:id="rId6"/>
                        </a:rPr>
                        <a:t>REPLACE</a:t>
                      </a:r>
                      <a:endParaRPr lang="en-US" sz="800">
                        <a:effectLst/>
                      </a:endParaRPr>
                    </a:p>
                  </a:txBody>
                  <a:tcPr marL="56147" marR="28074" marT="28074" marB="28074">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800">
                          <a:effectLst/>
                        </a:rPr>
                        <a:t>Replaces all occurrences of a substring within a string, with a new substring</a:t>
                      </a:r>
                    </a:p>
                  </a:txBody>
                  <a:tcPr marL="28074" marR="28074" marT="28074" marB="28074">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1F1F1"/>
                    </a:solidFill>
                  </a:tcPr>
                </a:tc>
              </a:tr>
              <a:tr h="297489">
                <a:tc>
                  <a:txBody>
                    <a:bodyPr/>
                    <a:lstStyle/>
                    <a:p>
                      <a:pPr algn="l" fontAlgn="t"/>
                      <a:r>
                        <a:rPr lang="en-US" sz="800">
                          <a:effectLst/>
                          <a:hlinkClick r:id="rId7"/>
                        </a:rPr>
                        <a:t>REVERSE</a:t>
                      </a:r>
                      <a:endParaRPr lang="en-US" sz="800">
                        <a:effectLst/>
                      </a:endParaRPr>
                    </a:p>
                  </a:txBody>
                  <a:tcPr marL="56147" marR="28074" marT="28074" marB="28074">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800">
                          <a:effectLst/>
                        </a:rPr>
                        <a:t>Reverses a string and returns the result</a:t>
                      </a:r>
                    </a:p>
                  </a:txBody>
                  <a:tcPr marL="28074" marR="28074" marT="28074" marB="28074">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r>
              <a:tr h="503442">
                <a:tc>
                  <a:txBody>
                    <a:bodyPr/>
                    <a:lstStyle/>
                    <a:p>
                      <a:pPr algn="l" fontAlgn="t"/>
                      <a:r>
                        <a:rPr lang="en-US" sz="800">
                          <a:effectLst/>
                          <a:hlinkClick r:id="rId8"/>
                        </a:rPr>
                        <a:t>RIGHT</a:t>
                      </a:r>
                      <a:endParaRPr lang="en-US" sz="800">
                        <a:effectLst/>
                      </a:endParaRPr>
                    </a:p>
                  </a:txBody>
                  <a:tcPr marL="56147" marR="28074" marT="28074" marB="28074">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800">
                          <a:effectLst/>
                        </a:rPr>
                        <a:t>Extracts a number of characters from a string (starting from right)</a:t>
                      </a:r>
                    </a:p>
                  </a:txBody>
                  <a:tcPr marL="28074" marR="28074" marT="28074" marB="28074">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1F1F1"/>
                    </a:solidFill>
                  </a:tcPr>
                </a:tc>
              </a:tr>
              <a:tr h="503442">
                <a:tc>
                  <a:txBody>
                    <a:bodyPr/>
                    <a:lstStyle/>
                    <a:p>
                      <a:pPr algn="l" fontAlgn="t"/>
                      <a:r>
                        <a:rPr lang="en-US" sz="800">
                          <a:effectLst/>
                          <a:hlinkClick r:id="rId9"/>
                        </a:rPr>
                        <a:t>RPAD</a:t>
                      </a:r>
                      <a:endParaRPr lang="en-US" sz="800">
                        <a:effectLst/>
                      </a:endParaRPr>
                    </a:p>
                  </a:txBody>
                  <a:tcPr marL="56147" marR="28074" marT="28074" marB="28074">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800">
                          <a:effectLst/>
                        </a:rPr>
                        <a:t>Right-pads a string with another string, to a certain length</a:t>
                      </a:r>
                    </a:p>
                  </a:txBody>
                  <a:tcPr marL="28074" marR="28074" marT="28074" marB="28074">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r>
              <a:tr h="297489">
                <a:tc>
                  <a:txBody>
                    <a:bodyPr/>
                    <a:lstStyle/>
                    <a:p>
                      <a:pPr algn="l" fontAlgn="t"/>
                      <a:r>
                        <a:rPr lang="en-US" sz="800">
                          <a:effectLst/>
                          <a:hlinkClick r:id="rId10"/>
                        </a:rPr>
                        <a:t>RTRIM</a:t>
                      </a:r>
                      <a:endParaRPr lang="en-US" sz="800">
                        <a:effectLst/>
                      </a:endParaRPr>
                    </a:p>
                  </a:txBody>
                  <a:tcPr marL="56147" marR="28074" marT="28074" marB="28074">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800">
                          <a:effectLst/>
                        </a:rPr>
                        <a:t>Removes trailing spaces from a string</a:t>
                      </a:r>
                    </a:p>
                  </a:txBody>
                  <a:tcPr marL="28074" marR="28074" marT="28074" marB="28074">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1F1F1"/>
                    </a:solidFill>
                  </a:tcPr>
                </a:tc>
              </a:tr>
              <a:tr h="503442">
                <a:tc>
                  <a:txBody>
                    <a:bodyPr/>
                    <a:lstStyle/>
                    <a:p>
                      <a:pPr algn="l" fontAlgn="t"/>
                      <a:r>
                        <a:rPr lang="en-US" sz="800" dirty="0">
                          <a:effectLst/>
                          <a:hlinkClick r:id="rId11"/>
                        </a:rPr>
                        <a:t>SPACE</a:t>
                      </a:r>
                      <a:endParaRPr lang="en-US" sz="800" dirty="0">
                        <a:effectLst/>
                      </a:endParaRPr>
                    </a:p>
                  </a:txBody>
                  <a:tcPr marL="56147" marR="28074" marT="28074" marB="28074">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800">
                          <a:effectLst/>
                        </a:rPr>
                        <a:t>Returns a string of the specified number of space characters</a:t>
                      </a:r>
                    </a:p>
                  </a:txBody>
                  <a:tcPr marL="28074" marR="28074" marT="28074" marB="28074">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r>
              <a:tr h="297489">
                <a:tc>
                  <a:txBody>
                    <a:bodyPr/>
                    <a:lstStyle/>
                    <a:p>
                      <a:pPr algn="l" fontAlgn="t"/>
                      <a:r>
                        <a:rPr lang="en-US" sz="800" dirty="0">
                          <a:effectLst/>
                          <a:hlinkClick r:id="rId12"/>
                        </a:rPr>
                        <a:t>STRCMP</a:t>
                      </a:r>
                      <a:endParaRPr lang="en-US" sz="800" dirty="0">
                        <a:effectLst/>
                      </a:endParaRPr>
                    </a:p>
                  </a:txBody>
                  <a:tcPr marL="56147" marR="28074" marT="28074" marB="28074">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800">
                          <a:effectLst/>
                        </a:rPr>
                        <a:t>Compares two strings</a:t>
                      </a:r>
                    </a:p>
                  </a:txBody>
                  <a:tcPr marL="28074" marR="28074" marT="28074" marB="28074">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1F1F1"/>
                    </a:solidFill>
                  </a:tcPr>
                </a:tc>
              </a:tr>
              <a:tr h="503442">
                <a:tc>
                  <a:txBody>
                    <a:bodyPr/>
                    <a:lstStyle/>
                    <a:p>
                      <a:pPr algn="l" fontAlgn="t"/>
                      <a:r>
                        <a:rPr lang="en-US" sz="800" dirty="0">
                          <a:effectLst/>
                          <a:hlinkClick r:id="rId13"/>
                        </a:rPr>
                        <a:t>SUBSTR</a:t>
                      </a:r>
                      <a:endParaRPr lang="en-US" sz="800" dirty="0">
                        <a:effectLst/>
                      </a:endParaRPr>
                    </a:p>
                  </a:txBody>
                  <a:tcPr marL="56147" marR="28074" marT="28074" marB="28074">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800">
                          <a:effectLst/>
                        </a:rPr>
                        <a:t>Extracts a substring from a string (starting at any position)</a:t>
                      </a:r>
                    </a:p>
                  </a:txBody>
                  <a:tcPr marL="28074" marR="28074" marT="28074" marB="28074">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r>
              <a:tr h="503442">
                <a:tc>
                  <a:txBody>
                    <a:bodyPr/>
                    <a:lstStyle/>
                    <a:p>
                      <a:pPr algn="l" fontAlgn="t"/>
                      <a:r>
                        <a:rPr lang="en-US" sz="800" dirty="0">
                          <a:effectLst/>
                          <a:hlinkClick r:id="rId14"/>
                        </a:rPr>
                        <a:t>SUBSTRING_INDEX</a:t>
                      </a:r>
                      <a:endParaRPr lang="en-US" sz="800" dirty="0">
                        <a:effectLst/>
                      </a:endParaRPr>
                    </a:p>
                  </a:txBody>
                  <a:tcPr marL="56147" marR="28074" marT="28074" marB="28074">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800">
                          <a:effectLst/>
                        </a:rPr>
                        <a:t>Returns a substring of a string before a specified number of delimiter occurs</a:t>
                      </a:r>
                    </a:p>
                  </a:txBody>
                  <a:tcPr marL="28074" marR="28074" marT="28074" marB="28074">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r>
              <a:tr h="718806">
                <a:tc>
                  <a:txBody>
                    <a:bodyPr/>
                    <a:lstStyle/>
                    <a:p>
                      <a:pPr algn="l" fontAlgn="t"/>
                      <a:r>
                        <a:rPr lang="en-US" sz="800" dirty="0">
                          <a:effectLst/>
                          <a:hlinkClick r:id="rId15"/>
                        </a:rPr>
                        <a:t>TRIM</a:t>
                      </a:r>
                      <a:endParaRPr lang="en-US" sz="800" dirty="0">
                        <a:effectLst/>
                      </a:endParaRPr>
                    </a:p>
                  </a:txBody>
                  <a:tcPr marL="56147" marR="28074" marT="28074" marB="28074">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800">
                          <a:effectLst/>
                        </a:rPr>
                        <a:t>Removes leading and trailing spaces from a string</a:t>
                      </a:r>
                    </a:p>
                  </a:txBody>
                  <a:tcPr marL="28074" marR="28074" marT="28074" marB="28074">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1F1F1"/>
                    </a:solidFill>
                  </a:tcPr>
                </a:tc>
              </a:tr>
              <a:tr h="418264">
                <a:tc>
                  <a:txBody>
                    <a:bodyPr/>
                    <a:lstStyle/>
                    <a:p>
                      <a:pPr algn="l" fontAlgn="t"/>
                      <a:r>
                        <a:rPr lang="en-US" sz="800" dirty="0">
                          <a:effectLst/>
                          <a:hlinkClick r:id="rId16"/>
                        </a:rPr>
                        <a:t>UCASE</a:t>
                      </a:r>
                      <a:endParaRPr lang="en-US" sz="800" dirty="0">
                        <a:effectLst/>
                      </a:endParaRPr>
                    </a:p>
                  </a:txBody>
                  <a:tcPr marL="56147" marR="28074" marT="28074" marB="28074">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800" dirty="0">
                          <a:effectLst/>
                        </a:rPr>
                        <a:t>Converts a string to upper-case</a:t>
                      </a:r>
                    </a:p>
                  </a:txBody>
                  <a:tcPr marL="28074" marR="28074" marT="28074" marB="28074">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4794259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057400" y="1676400"/>
            <a:ext cx="4876800" cy="1197936"/>
          </a:xfrm>
        </p:spPr>
        <p:txBody>
          <a:bodyPr>
            <a:normAutofit fontScale="55000" lnSpcReduction="20000"/>
          </a:bodyPr>
          <a:lstStyle/>
          <a:p>
            <a:r>
              <a:rPr lang="en-US" sz="8000" dirty="0" smtClean="0"/>
              <a:t>MYSQL DATABASE</a:t>
            </a:r>
            <a:endParaRPr lang="en-US" sz="8000" dirty="0"/>
          </a:p>
        </p:txBody>
      </p:sp>
    </p:spTree>
    <p:extLst>
      <p:ext uri="{BB962C8B-B14F-4D97-AF65-F5344CB8AC3E}">
        <p14:creationId xmlns:p14="http://schemas.microsoft.com/office/powerpoint/2010/main" val="301295362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034394395"/>
              </p:ext>
            </p:extLst>
          </p:nvPr>
        </p:nvGraphicFramePr>
        <p:xfrm>
          <a:off x="0" y="6"/>
          <a:ext cx="9144000" cy="6857994"/>
        </p:xfrm>
        <a:graphic>
          <a:graphicData uri="http://schemas.openxmlformats.org/drawingml/2006/table">
            <a:tbl>
              <a:tblPr/>
              <a:tblGrid>
                <a:gridCol w="4572000"/>
                <a:gridCol w="4572000"/>
              </a:tblGrid>
              <a:tr h="345530">
                <a:tc>
                  <a:txBody>
                    <a:bodyPr/>
                    <a:lstStyle/>
                    <a:p>
                      <a:pPr algn="l" fontAlgn="t"/>
                      <a:r>
                        <a:rPr lang="en-US" sz="1100">
                          <a:effectLst/>
                          <a:hlinkClick r:id="rId2"/>
                        </a:rPr>
                        <a:t>ABS</a:t>
                      </a:r>
                      <a:endParaRPr lang="en-US" sz="1100">
                        <a:effectLst/>
                      </a:endParaRPr>
                    </a:p>
                  </a:txBody>
                  <a:tcPr marL="74428" marR="37214" marT="37214" marB="37214">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100">
                          <a:effectLst/>
                        </a:rPr>
                        <a:t>Returns the absolute value of a number</a:t>
                      </a:r>
                    </a:p>
                  </a:txBody>
                  <a:tcPr marL="37214" marR="37214" marT="37214" marB="37214">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1F1F1"/>
                    </a:solidFill>
                  </a:tcPr>
                </a:tc>
              </a:tr>
              <a:tr h="345530">
                <a:tc>
                  <a:txBody>
                    <a:bodyPr/>
                    <a:lstStyle/>
                    <a:p>
                      <a:pPr algn="l" fontAlgn="t"/>
                      <a:r>
                        <a:rPr lang="en-US" sz="1100">
                          <a:effectLst/>
                          <a:hlinkClick r:id="rId3"/>
                        </a:rPr>
                        <a:t>ACOS</a:t>
                      </a:r>
                      <a:endParaRPr lang="en-US" sz="1100">
                        <a:effectLst/>
                      </a:endParaRPr>
                    </a:p>
                  </a:txBody>
                  <a:tcPr marL="74428" marR="37214" marT="37214" marB="37214">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100">
                          <a:effectLst/>
                        </a:rPr>
                        <a:t>Returns the arc cosine of a number</a:t>
                      </a:r>
                    </a:p>
                  </a:txBody>
                  <a:tcPr marL="37214" marR="37214" marT="37214" marB="37214">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r>
              <a:tr h="345530">
                <a:tc>
                  <a:txBody>
                    <a:bodyPr/>
                    <a:lstStyle/>
                    <a:p>
                      <a:pPr algn="l" fontAlgn="t"/>
                      <a:r>
                        <a:rPr lang="en-US" sz="1100">
                          <a:effectLst/>
                          <a:hlinkClick r:id="rId4"/>
                        </a:rPr>
                        <a:t>ASIN</a:t>
                      </a:r>
                      <a:endParaRPr lang="en-US" sz="1100">
                        <a:effectLst/>
                      </a:endParaRPr>
                    </a:p>
                  </a:txBody>
                  <a:tcPr marL="74428" marR="37214" marT="37214" marB="37214">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100">
                          <a:effectLst/>
                        </a:rPr>
                        <a:t>Returns the arc sine of a number</a:t>
                      </a:r>
                    </a:p>
                  </a:txBody>
                  <a:tcPr marL="37214" marR="37214" marT="37214" marB="37214">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1F1F1"/>
                    </a:solidFill>
                  </a:tcPr>
                </a:tc>
              </a:tr>
              <a:tr h="584822">
                <a:tc>
                  <a:txBody>
                    <a:bodyPr/>
                    <a:lstStyle/>
                    <a:p>
                      <a:pPr algn="l" fontAlgn="t"/>
                      <a:r>
                        <a:rPr lang="en-US" sz="1100">
                          <a:effectLst/>
                          <a:hlinkClick r:id="rId5"/>
                        </a:rPr>
                        <a:t>ATAN</a:t>
                      </a:r>
                      <a:endParaRPr lang="en-US" sz="1100">
                        <a:effectLst/>
                      </a:endParaRPr>
                    </a:p>
                  </a:txBody>
                  <a:tcPr marL="74428" marR="37214" marT="37214" marB="37214">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100">
                          <a:effectLst/>
                        </a:rPr>
                        <a:t>Returns the arc tangent of one or two numbers</a:t>
                      </a:r>
                    </a:p>
                  </a:txBody>
                  <a:tcPr marL="37214" marR="37214" marT="37214" marB="37214">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r>
              <a:tr h="345530">
                <a:tc>
                  <a:txBody>
                    <a:bodyPr/>
                    <a:lstStyle/>
                    <a:p>
                      <a:pPr algn="l" fontAlgn="t"/>
                      <a:r>
                        <a:rPr lang="en-US" sz="1100">
                          <a:effectLst/>
                          <a:hlinkClick r:id="rId6"/>
                        </a:rPr>
                        <a:t>ATAN2</a:t>
                      </a:r>
                      <a:endParaRPr lang="en-US" sz="1100">
                        <a:effectLst/>
                      </a:endParaRPr>
                    </a:p>
                  </a:txBody>
                  <a:tcPr marL="74428" marR="37214" marT="37214" marB="37214">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100">
                          <a:effectLst/>
                        </a:rPr>
                        <a:t>Returns the arc tangent of two numbers</a:t>
                      </a:r>
                    </a:p>
                  </a:txBody>
                  <a:tcPr marL="37214" marR="37214" marT="37214" marB="37214">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1F1F1"/>
                    </a:solidFill>
                  </a:tcPr>
                </a:tc>
              </a:tr>
              <a:tr h="584822">
                <a:tc>
                  <a:txBody>
                    <a:bodyPr/>
                    <a:lstStyle/>
                    <a:p>
                      <a:pPr algn="l" fontAlgn="t"/>
                      <a:r>
                        <a:rPr lang="en-US" sz="1100">
                          <a:effectLst/>
                          <a:hlinkClick r:id="rId7"/>
                        </a:rPr>
                        <a:t>AVG</a:t>
                      </a:r>
                      <a:endParaRPr lang="en-US" sz="1100">
                        <a:effectLst/>
                      </a:endParaRPr>
                    </a:p>
                  </a:txBody>
                  <a:tcPr marL="74428" marR="37214" marT="37214" marB="37214">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100">
                          <a:effectLst/>
                        </a:rPr>
                        <a:t>Returns the average value of an expression</a:t>
                      </a:r>
                    </a:p>
                  </a:txBody>
                  <a:tcPr marL="37214" marR="37214" marT="37214" marB="37214">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r>
              <a:tr h="584822">
                <a:tc>
                  <a:txBody>
                    <a:bodyPr/>
                    <a:lstStyle/>
                    <a:p>
                      <a:pPr algn="l" fontAlgn="t"/>
                      <a:r>
                        <a:rPr lang="en-US" sz="1100">
                          <a:effectLst/>
                          <a:hlinkClick r:id="rId8"/>
                        </a:rPr>
                        <a:t>CEIL</a:t>
                      </a:r>
                      <a:endParaRPr lang="en-US" sz="1100">
                        <a:effectLst/>
                      </a:endParaRPr>
                    </a:p>
                  </a:txBody>
                  <a:tcPr marL="74428" marR="37214" marT="37214" marB="37214">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100">
                          <a:effectLst/>
                        </a:rPr>
                        <a:t>Returns the smallest integer value that is &gt;= to a number</a:t>
                      </a:r>
                    </a:p>
                  </a:txBody>
                  <a:tcPr marL="37214" marR="37214" marT="37214" marB="37214">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1F1F1"/>
                    </a:solidFill>
                  </a:tcPr>
                </a:tc>
              </a:tr>
              <a:tr h="584822">
                <a:tc>
                  <a:txBody>
                    <a:bodyPr/>
                    <a:lstStyle/>
                    <a:p>
                      <a:pPr algn="l" fontAlgn="t"/>
                      <a:r>
                        <a:rPr lang="en-US" sz="1100">
                          <a:effectLst/>
                          <a:hlinkClick r:id="rId9"/>
                        </a:rPr>
                        <a:t>CEILING</a:t>
                      </a:r>
                      <a:endParaRPr lang="en-US" sz="1100">
                        <a:effectLst/>
                      </a:endParaRPr>
                    </a:p>
                  </a:txBody>
                  <a:tcPr marL="74428" marR="37214" marT="37214" marB="37214">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100">
                          <a:effectLst/>
                        </a:rPr>
                        <a:t>Returns the smallest integer value that is &gt;= to a number</a:t>
                      </a:r>
                    </a:p>
                  </a:txBody>
                  <a:tcPr marL="37214" marR="37214" marT="37214" marB="37214">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r>
              <a:tr h="345530">
                <a:tc>
                  <a:txBody>
                    <a:bodyPr/>
                    <a:lstStyle/>
                    <a:p>
                      <a:pPr algn="l" fontAlgn="t"/>
                      <a:r>
                        <a:rPr lang="en-US" sz="1100">
                          <a:effectLst/>
                          <a:hlinkClick r:id="rId10"/>
                        </a:rPr>
                        <a:t>COS</a:t>
                      </a:r>
                      <a:endParaRPr lang="en-US" sz="1100">
                        <a:effectLst/>
                      </a:endParaRPr>
                    </a:p>
                  </a:txBody>
                  <a:tcPr marL="74428" marR="37214" marT="37214" marB="37214">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100">
                          <a:effectLst/>
                        </a:rPr>
                        <a:t>Returns the cosine of a number</a:t>
                      </a:r>
                    </a:p>
                  </a:txBody>
                  <a:tcPr marL="37214" marR="37214" marT="37214" marB="37214">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1F1F1"/>
                    </a:solidFill>
                  </a:tcPr>
                </a:tc>
              </a:tr>
              <a:tr h="345530">
                <a:tc>
                  <a:txBody>
                    <a:bodyPr/>
                    <a:lstStyle/>
                    <a:p>
                      <a:pPr algn="l" fontAlgn="t"/>
                      <a:r>
                        <a:rPr lang="en-US" sz="1100">
                          <a:effectLst/>
                          <a:hlinkClick r:id="rId11"/>
                        </a:rPr>
                        <a:t>COT</a:t>
                      </a:r>
                      <a:endParaRPr lang="en-US" sz="1100">
                        <a:effectLst/>
                      </a:endParaRPr>
                    </a:p>
                  </a:txBody>
                  <a:tcPr marL="74428" marR="37214" marT="37214" marB="37214">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100">
                          <a:effectLst/>
                        </a:rPr>
                        <a:t>Returns the cotangent of a number</a:t>
                      </a:r>
                    </a:p>
                  </a:txBody>
                  <a:tcPr marL="37214" marR="37214" marT="37214" marB="37214">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r>
              <a:tr h="584822">
                <a:tc>
                  <a:txBody>
                    <a:bodyPr/>
                    <a:lstStyle/>
                    <a:p>
                      <a:pPr algn="l" fontAlgn="t"/>
                      <a:r>
                        <a:rPr lang="en-US" sz="1100">
                          <a:effectLst/>
                          <a:hlinkClick r:id="rId12"/>
                        </a:rPr>
                        <a:t>COUNT</a:t>
                      </a:r>
                      <a:endParaRPr lang="en-US" sz="1100">
                        <a:effectLst/>
                      </a:endParaRPr>
                    </a:p>
                  </a:txBody>
                  <a:tcPr marL="74428" marR="37214" marT="37214" marB="37214">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100">
                          <a:effectLst/>
                        </a:rPr>
                        <a:t>Returns the number of records returned by a select query</a:t>
                      </a:r>
                    </a:p>
                  </a:txBody>
                  <a:tcPr marL="37214" marR="37214" marT="37214" marB="37214">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1F1F1"/>
                    </a:solidFill>
                  </a:tcPr>
                </a:tc>
              </a:tr>
              <a:tr h="345530">
                <a:tc>
                  <a:txBody>
                    <a:bodyPr/>
                    <a:lstStyle/>
                    <a:p>
                      <a:pPr algn="l" fontAlgn="t"/>
                      <a:r>
                        <a:rPr lang="en-US" sz="1100">
                          <a:effectLst/>
                          <a:hlinkClick r:id="rId13"/>
                        </a:rPr>
                        <a:t>DEGREES</a:t>
                      </a:r>
                      <a:endParaRPr lang="en-US" sz="1100">
                        <a:effectLst/>
                      </a:endParaRPr>
                    </a:p>
                  </a:txBody>
                  <a:tcPr marL="74428" marR="37214" marT="37214" marB="37214">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100">
                          <a:effectLst/>
                        </a:rPr>
                        <a:t>Converts a value in radians to degrees</a:t>
                      </a:r>
                    </a:p>
                  </a:txBody>
                  <a:tcPr marL="37214" marR="37214" marT="37214" marB="37214">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r>
              <a:tr h="345530">
                <a:tc>
                  <a:txBody>
                    <a:bodyPr/>
                    <a:lstStyle/>
                    <a:p>
                      <a:pPr algn="l" fontAlgn="t"/>
                      <a:r>
                        <a:rPr lang="en-US" sz="1100">
                          <a:effectLst/>
                          <a:hlinkClick r:id="rId14"/>
                        </a:rPr>
                        <a:t>DIV</a:t>
                      </a:r>
                      <a:endParaRPr lang="en-US" sz="1100">
                        <a:effectLst/>
                      </a:endParaRPr>
                    </a:p>
                  </a:txBody>
                  <a:tcPr marL="74428" marR="37214" marT="37214" marB="37214">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100">
                          <a:effectLst/>
                        </a:rPr>
                        <a:t>Used for integer division</a:t>
                      </a:r>
                    </a:p>
                  </a:txBody>
                  <a:tcPr marL="37214" marR="37214" marT="37214" marB="37214">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1F1F1"/>
                    </a:solidFill>
                  </a:tcPr>
                </a:tc>
              </a:tr>
              <a:tr h="584822">
                <a:tc>
                  <a:txBody>
                    <a:bodyPr/>
                    <a:lstStyle/>
                    <a:p>
                      <a:pPr algn="l" fontAlgn="t"/>
                      <a:r>
                        <a:rPr lang="en-US" sz="1100">
                          <a:effectLst/>
                          <a:hlinkClick r:id="rId15"/>
                        </a:rPr>
                        <a:t>EXP</a:t>
                      </a:r>
                      <a:endParaRPr lang="en-US" sz="1100">
                        <a:effectLst/>
                      </a:endParaRPr>
                    </a:p>
                  </a:txBody>
                  <a:tcPr marL="74428" marR="37214" marT="37214" marB="37214">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100">
                          <a:effectLst/>
                        </a:rPr>
                        <a:t>Returns e raised to the power of a specified number</a:t>
                      </a:r>
                    </a:p>
                  </a:txBody>
                  <a:tcPr marL="37214" marR="37214" marT="37214" marB="37214">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r>
              <a:tr h="584822">
                <a:tc>
                  <a:txBody>
                    <a:bodyPr/>
                    <a:lstStyle/>
                    <a:p>
                      <a:pPr algn="l" fontAlgn="t"/>
                      <a:r>
                        <a:rPr lang="en-US" sz="1100">
                          <a:effectLst/>
                          <a:hlinkClick r:id="rId16"/>
                        </a:rPr>
                        <a:t>FLOOR</a:t>
                      </a:r>
                      <a:endParaRPr lang="en-US" sz="1100">
                        <a:effectLst/>
                      </a:endParaRPr>
                    </a:p>
                  </a:txBody>
                  <a:tcPr marL="74428" marR="37214" marT="37214" marB="37214">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1F1F1"/>
                    </a:solidFill>
                  </a:tcPr>
                </a:tc>
                <a:tc>
                  <a:txBody>
                    <a:bodyPr/>
                    <a:lstStyle/>
                    <a:p>
                      <a:pPr algn="l" fontAlgn="t"/>
                      <a:r>
                        <a:rPr lang="en-US" sz="1100" dirty="0">
                          <a:effectLst/>
                        </a:rPr>
                        <a:t>Returns the largest integer value that is &lt;= to a number</a:t>
                      </a:r>
                    </a:p>
                  </a:txBody>
                  <a:tcPr marL="37214" marR="37214" marT="37214" marB="37214">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1F1F1"/>
                    </a:solidFill>
                  </a:tcPr>
                </a:tc>
              </a:tr>
            </a:tbl>
          </a:graphicData>
        </a:graphic>
      </p:graphicFrame>
    </p:spTree>
    <p:extLst>
      <p:ext uri="{BB962C8B-B14F-4D97-AF65-F5344CB8AC3E}">
        <p14:creationId xmlns:p14="http://schemas.microsoft.com/office/powerpoint/2010/main" val="338632551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658781459"/>
              </p:ext>
            </p:extLst>
          </p:nvPr>
        </p:nvGraphicFramePr>
        <p:xfrm>
          <a:off x="-1" y="1"/>
          <a:ext cx="9144000" cy="6857998"/>
        </p:xfrm>
        <a:graphic>
          <a:graphicData uri="http://schemas.openxmlformats.org/drawingml/2006/table">
            <a:tbl>
              <a:tblPr/>
              <a:tblGrid>
                <a:gridCol w="4572000"/>
                <a:gridCol w="4572000"/>
              </a:tblGrid>
              <a:tr h="378135">
                <a:tc>
                  <a:txBody>
                    <a:bodyPr/>
                    <a:lstStyle/>
                    <a:p>
                      <a:pPr algn="l" fontAlgn="t"/>
                      <a:r>
                        <a:rPr lang="en-US" sz="700" dirty="0">
                          <a:effectLst/>
                          <a:hlinkClick r:id="rId2"/>
                        </a:rPr>
                        <a:t>GREATEST</a:t>
                      </a:r>
                      <a:endParaRPr lang="en-US" sz="700" dirty="0">
                        <a:effectLst/>
                      </a:endParaRPr>
                    </a:p>
                  </a:txBody>
                  <a:tcPr marL="48126" marR="24063" marT="24063" marB="24063">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700">
                          <a:effectLst/>
                        </a:rPr>
                        <a:t>Returns the greatest value of the list of arguments</a:t>
                      </a:r>
                    </a:p>
                  </a:txBody>
                  <a:tcPr marL="24063" marR="24063" marT="24063" marB="24063">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r>
              <a:tr h="378135">
                <a:tc>
                  <a:txBody>
                    <a:bodyPr/>
                    <a:lstStyle/>
                    <a:p>
                      <a:pPr algn="l" fontAlgn="t"/>
                      <a:r>
                        <a:rPr lang="en-US" sz="700">
                          <a:effectLst/>
                          <a:hlinkClick r:id="rId3"/>
                        </a:rPr>
                        <a:t>LEAST</a:t>
                      </a:r>
                      <a:endParaRPr lang="en-US" sz="700">
                        <a:effectLst/>
                      </a:endParaRPr>
                    </a:p>
                  </a:txBody>
                  <a:tcPr marL="48126" marR="24063" marT="24063" marB="24063">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700">
                          <a:effectLst/>
                        </a:rPr>
                        <a:t>Returns the smallest value of the list of arguments</a:t>
                      </a:r>
                    </a:p>
                  </a:txBody>
                  <a:tcPr marL="24063" marR="24063" marT="24063" marB="24063">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1F1F1"/>
                    </a:solidFill>
                  </a:tcPr>
                </a:tc>
              </a:tr>
              <a:tr h="378135">
                <a:tc>
                  <a:txBody>
                    <a:bodyPr/>
                    <a:lstStyle/>
                    <a:p>
                      <a:pPr algn="l" fontAlgn="t"/>
                      <a:r>
                        <a:rPr lang="en-US" sz="700">
                          <a:effectLst/>
                          <a:hlinkClick r:id="rId4"/>
                        </a:rPr>
                        <a:t>LN</a:t>
                      </a:r>
                      <a:endParaRPr lang="en-US" sz="700">
                        <a:effectLst/>
                      </a:endParaRPr>
                    </a:p>
                  </a:txBody>
                  <a:tcPr marL="48126" marR="24063" marT="24063" marB="24063">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700">
                          <a:effectLst/>
                        </a:rPr>
                        <a:t>Returns the natural logarithm of a number</a:t>
                      </a:r>
                    </a:p>
                  </a:txBody>
                  <a:tcPr marL="24063" marR="24063" marT="24063" marB="24063">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r>
              <a:tr h="532826">
                <a:tc>
                  <a:txBody>
                    <a:bodyPr/>
                    <a:lstStyle/>
                    <a:p>
                      <a:pPr algn="l" fontAlgn="t"/>
                      <a:r>
                        <a:rPr lang="en-US" sz="700">
                          <a:effectLst/>
                          <a:hlinkClick r:id="rId5"/>
                        </a:rPr>
                        <a:t>LOG</a:t>
                      </a:r>
                      <a:endParaRPr lang="en-US" sz="700">
                        <a:effectLst/>
                      </a:endParaRPr>
                    </a:p>
                  </a:txBody>
                  <a:tcPr marL="48126" marR="24063" marT="24063" marB="24063">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700">
                          <a:effectLst/>
                        </a:rPr>
                        <a:t>Returns the natural logarithm of a number, or the logarithm of a number to a specified base</a:t>
                      </a:r>
                    </a:p>
                  </a:txBody>
                  <a:tcPr marL="24063" marR="24063" marT="24063" marB="24063">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1F1F1"/>
                    </a:solidFill>
                  </a:tcPr>
                </a:tc>
              </a:tr>
              <a:tr h="378135">
                <a:tc>
                  <a:txBody>
                    <a:bodyPr/>
                    <a:lstStyle/>
                    <a:p>
                      <a:pPr algn="l" fontAlgn="t"/>
                      <a:r>
                        <a:rPr lang="en-US" sz="700">
                          <a:effectLst/>
                          <a:hlinkClick r:id="rId6"/>
                        </a:rPr>
                        <a:t>LOG10</a:t>
                      </a:r>
                      <a:endParaRPr lang="en-US" sz="700">
                        <a:effectLst/>
                      </a:endParaRPr>
                    </a:p>
                  </a:txBody>
                  <a:tcPr marL="48126" marR="24063" marT="24063" marB="24063">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700">
                          <a:effectLst/>
                        </a:rPr>
                        <a:t>Returns the natural logarithm of a number to base 10</a:t>
                      </a:r>
                    </a:p>
                  </a:txBody>
                  <a:tcPr marL="24063" marR="24063" marT="24063" marB="24063">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r>
              <a:tr h="378135">
                <a:tc>
                  <a:txBody>
                    <a:bodyPr/>
                    <a:lstStyle/>
                    <a:p>
                      <a:pPr algn="l" fontAlgn="t"/>
                      <a:r>
                        <a:rPr lang="en-US" sz="700" dirty="0">
                          <a:effectLst/>
                          <a:hlinkClick r:id="rId7"/>
                        </a:rPr>
                        <a:t>LOG2</a:t>
                      </a:r>
                      <a:endParaRPr lang="en-US" sz="700" dirty="0">
                        <a:effectLst/>
                      </a:endParaRPr>
                    </a:p>
                  </a:txBody>
                  <a:tcPr marL="48126" marR="24063" marT="24063" marB="24063">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700">
                          <a:effectLst/>
                        </a:rPr>
                        <a:t>Returns the natural logarithm of a number to base 2</a:t>
                      </a:r>
                    </a:p>
                  </a:txBody>
                  <a:tcPr marL="24063" marR="24063" marT="24063" marB="24063">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1F1F1"/>
                    </a:solidFill>
                  </a:tcPr>
                </a:tc>
              </a:tr>
              <a:tr h="378135">
                <a:tc>
                  <a:txBody>
                    <a:bodyPr/>
                    <a:lstStyle/>
                    <a:p>
                      <a:pPr algn="l" fontAlgn="t"/>
                      <a:r>
                        <a:rPr lang="en-US" sz="700">
                          <a:effectLst/>
                          <a:hlinkClick r:id="rId8"/>
                        </a:rPr>
                        <a:t>MAX</a:t>
                      </a:r>
                      <a:endParaRPr lang="en-US" sz="700">
                        <a:effectLst/>
                      </a:endParaRPr>
                    </a:p>
                  </a:txBody>
                  <a:tcPr marL="48126" marR="24063" marT="24063" marB="24063">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700">
                          <a:effectLst/>
                        </a:rPr>
                        <a:t>Returns the maximum value in a set of values</a:t>
                      </a:r>
                    </a:p>
                  </a:txBody>
                  <a:tcPr marL="24063" marR="24063" marT="24063" marB="24063">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r>
              <a:tr h="378135">
                <a:tc>
                  <a:txBody>
                    <a:bodyPr/>
                    <a:lstStyle/>
                    <a:p>
                      <a:pPr algn="l" fontAlgn="t"/>
                      <a:r>
                        <a:rPr lang="en-US" sz="700">
                          <a:effectLst/>
                          <a:hlinkClick r:id="rId9"/>
                        </a:rPr>
                        <a:t>MIN</a:t>
                      </a:r>
                      <a:endParaRPr lang="en-US" sz="700">
                        <a:effectLst/>
                      </a:endParaRPr>
                    </a:p>
                  </a:txBody>
                  <a:tcPr marL="48126" marR="24063" marT="24063" marB="24063">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700">
                          <a:effectLst/>
                        </a:rPr>
                        <a:t>Returns the minimum value in a set of values</a:t>
                      </a:r>
                    </a:p>
                  </a:txBody>
                  <a:tcPr marL="24063" marR="24063" marT="24063" marB="24063">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1F1F1"/>
                    </a:solidFill>
                  </a:tcPr>
                </a:tc>
              </a:tr>
              <a:tr h="378135">
                <a:tc>
                  <a:txBody>
                    <a:bodyPr/>
                    <a:lstStyle/>
                    <a:p>
                      <a:pPr algn="l" fontAlgn="t"/>
                      <a:r>
                        <a:rPr lang="en-US" sz="700">
                          <a:effectLst/>
                          <a:hlinkClick r:id="rId10"/>
                        </a:rPr>
                        <a:t>MOD</a:t>
                      </a:r>
                      <a:endParaRPr lang="en-US" sz="700">
                        <a:effectLst/>
                      </a:endParaRPr>
                    </a:p>
                  </a:txBody>
                  <a:tcPr marL="48126" marR="24063" marT="24063" marB="24063">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700">
                          <a:effectLst/>
                        </a:rPr>
                        <a:t>Returns the remainder of a number divided by another number</a:t>
                      </a:r>
                    </a:p>
                  </a:txBody>
                  <a:tcPr marL="24063" marR="24063" marT="24063" marB="24063">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r>
              <a:tr h="223444">
                <a:tc>
                  <a:txBody>
                    <a:bodyPr/>
                    <a:lstStyle/>
                    <a:p>
                      <a:pPr algn="l" fontAlgn="t"/>
                      <a:r>
                        <a:rPr lang="en-US" sz="700">
                          <a:effectLst/>
                          <a:hlinkClick r:id="rId11"/>
                        </a:rPr>
                        <a:t>PI</a:t>
                      </a:r>
                      <a:endParaRPr lang="en-US" sz="700">
                        <a:effectLst/>
                      </a:endParaRPr>
                    </a:p>
                  </a:txBody>
                  <a:tcPr marL="48126" marR="24063" marT="24063" marB="24063">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700">
                          <a:effectLst/>
                        </a:rPr>
                        <a:t>Returns the value of PI</a:t>
                      </a:r>
                    </a:p>
                  </a:txBody>
                  <a:tcPr marL="24063" marR="24063" marT="24063" marB="24063">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1F1F1"/>
                    </a:solidFill>
                  </a:tcPr>
                </a:tc>
              </a:tr>
              <a:tr h="378135">
                <a:tc>
                  <a:txBody>
                    <a:bodyPr/>
                    <a:lstStyle/>
                    <a:p>
                      <a:pPr algn="l" fontAlgn="t"/>
                      <a:r>
                        <a:rPr lang="en-US" sz="700">
                          <a:effectLst/>
                          <a:hlinkClick r:id="rId12"/>
                        </a:rPr>
                        <a:t>POW</a:t>
                      </a:r>
                      <a:endParaRPr lang="en-US" sz="700">
                        <a:effectLst/>
                      </a:endParaRPr>
                    </a:p>
                  </a:txBody>
                  <a:tcPr marL="48126" marR="24063" marT="24063" marB="24063">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700">
                          <a:effectLst/>
                        </a:rPr>
                        <a:t>Returns the value of a number raised to the power of another number</a:t>
                      </a:r>
                    </a:p>
                  </a:txBody>
                  <a:tcPr marL="24063" marR="24063" marT="24063" marB="24063">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r>
              <a:tr h="378135">
                <a:tc>
                  <a:txBody>
                    <a:bodyPr/>
                    <a:lstStyle/>
                    <a:p>
                      <a:pPr algn="l" fontAlgn="t"/>
                      <a:r>
                        <a:rPr lang="en-US" sz="700">
                          <a:effectLst/>
                          <a:hlinkClick r:id="rId13"/>
                        </a:rPr>
                        <a:t>POWER</a:t>
                      </a:r>
                      <a:endParaRPr lang="en-US" sz="700">
                        <a:effectLst/>
                      </a:endParaRPr>
                    </a:p>
                  </a:txBody>
                  <a:tcPr marL="48126" marR="24063" marT="24063" marB="24063">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700">
                          <a:effectLst/>
                        </a:rPr>
                        <a:t>Returns the value of a number raised to the power of another number</a:t>
                      </a:r>
                    </a:p>
                  </a:txBody>
                  <a:tcPr marL="24063" marR="24063" marT="24063" marB="24063">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1F1F1"/>
                    </a:solidFill>
                  </a:tcPr>
                </a:tc>
              </a:tr>
              <a:tr h="223444">
                <a:tc>
                  <a:txBody>
                    <a:bodyPr/>
                    <a:lstStyle/>
                    <a:p>
                      <a:pPr algn="l" fontAlgn="t"/>
                      <a:r>
                        <a:rPr lang="en-US" sz="700">
                          <a:effectLst/>
                          <a:hlinkClick r:id="rId14"/>
                        </a:rPr>
                        <a:t>RADIANS</a:t>
                      </a:r>
                      <a:endParaRPr lang="en-US" sz="700">
                        <a:effectLst/>
                      </a:endParaRPr>
                    </a:p>
                  </a:txBody>
                  <a:tcPr marL="48126" marR="24063" marT="24063" marB="24063">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700">
                          <a:effectLst/>
                        </a:rPr>
                        <a:t>Converts a degree value into radians</a:t>
                      </a:r>
                    </a:p>
                  </a:txBody>
                  <a:tcPr marL="24063" marR="24063" marT="24063" marB="24063">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r>
              <a:tr h="223444">
                <a:tc>
                  <a:txBody>
                    <a:bodyPr/>
                    <a:lstStyle/>
                    <a:p>
                      <a:pPr algn="l" fontAlgn="t"/>
                      <a:r>
                        <a:rPr lang="en-US" sz="700">
                          <a:effectLst/>
                          <a:hlinkClick r:id="rId15"/>
                        </a:rPr>
                        <a:t>RAND</a:t>
                      </a:r>
                      <a:endParaRPr lang="en-US" sz="700">
                        <a:effectLst/>
                      </a:endParaRPr>
                    </a:p>
                  </a:txBody>
                  <a:tcPr marL="48126" marR="24063" marT="24063" marB="24063">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700">
                          <a:effectLst/>
                        </a:rPr>
                        <a:t>Returns a random number</a:t>
                      </a:r>
                    </a:p>
                  </a:txBody>
                  <a:tcPr marL="24063" marR="24063" marT="24063" marB="24063">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1F1F1"/>
                    </a:solidFill>
                  </a:tcPr>
                </a:tc>
              </a:tr>
              <a:tr h="378135">
                <a:tc>
                  <a:txBody>
                    <a:bodyPr/>
                    <a:lstStyle/>
                    <a:p>
                      <a:pPr algn="l" fontAlgn="t"/>
                      <a:r>
                        <a:rPr lang="en-US" sz="700">
                          <a:effectLst/>
                          <a:hlinkClick r:id="rId16"/>
                        </a:rPr>
                        <a:t>ROUND</a:t>
                      </a:r>
                      <a:endParaRPr lang="en-US" sz="700">
                        <a:effectLst/>
                      </a:endParaRPr>
                    </a:p>
                  </a:txBody>
                  <a:tcPr marL="48126" marR="24063" marT="24063" marB="24063">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700">
                          <a:effectLst/>
                        </a:rPr>
                        <a:t>Rounds a number to a specified number of decimal places</a:t>
                      </a:r>
                    </a:p>
                  </a:txBody>
                  <a:tcPr marL="24063" marR="24063" marT="24063" marB="24063">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r>
              <a:tr h="223444">
                <a:tc>
                  <a:txBody>
                    <a:bodyPr/>
                    <a:lstStyle/>
                    <a:p>
                      <a:pPr algn="l" fontAlgn="t"/>
                      <a:r>
                        <a:rPr lang="en-US" sz="700">
                          <a:effectLst/>
                          <a:hlinkClick r:id="rId17"/>
                        </a:rPr>
                        <a:t>SIGN</a:t>
                      </a:r>
                      <a:endParaRPr lang="en-US" sz="700">
                        <a:effectLst/>
                      </a:endParaRPr>
                    </a:p>
                  </a:txBody>
                  <a:tcPr marL="48126" marR="24063" marT="24063" marB="24063">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700">
                          <a:effectLst/>
                        </a:rPr>
                        <a:t>Returns the sign of a number</a:t>
                      </a:r>
                    </a:p>
                  </a:txBody>
                  <a:tcPr marL="24063" marR="24063" marT="24063" marB="24063">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1F1F1"/>
                    </a:solidFill>
                  </a:tcPr>
                </a:tc>
              </a:tr>
              <a:tr h="223444">
                <a:tc>
                  <a:txBody>
                    <a:bodyPr/>
                    <a:lstStyle/>
                    <a:p>
                      <a:pPr algn="l" fontAlgn="t"/>
                      <a:r>
                        <a:rPr lang="en-US" sz="700">
                          <a:effectLst/>
                          <a:hlinkClick r:id="rId18"/>
                        </a:rPr>
                        <a:t>SIN</a:t>
                      </a:r>
                      <a:endParaRPr lang="en-US" sz="700">
                        <a:effectLst/>
                      </a:endParaRPr>
                    </a:p>
                  </a:txBody>
                  <a:tcPr marL="48126" marR="24063" marT="24063" marB="24063">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700">
                          <a:effectLst/>
                        </a:rPr>
                        <a:t>Returns the sine of a number</a:t>
                      </a:r>
                    </a:p>
                  </a:txBody>
                  <a:tcPr marL="24063" marR="24063" marT="24063" marB="24063">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r>
              <a:tr h="223444">
                <a:tc>
                  <a:txBody>
                    <a:bodyPr/>
                    <a:lstStyle/>
                    <a:p>
                      <a:pPr algn="l" fontAlgn="t"/>
                      <a:r>
                        <a:rPr lang="en-US" sz="700">
                          <a:effectLst/>
                          <a:hlinkClick r:id="rId19"/>
                        </a:rPr>
                        <a:t>SQRT</a:t>
                      </a:r>
                      <a:endParaRPr lang="en-US" sz="700">
                        <a:effectLst/>
                      </a:endParaRPr>
                    </a:p>
                  </a:txBody>
                  <a:tcPr marL="48126" marR="24063" marT="24063" marB="24063">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700">
                          <a:effectLst/>
                        </a:rPr>
                        <a:t>Returns the square root of a number</a:t>
                      </a:r>
                    </a:p>
                  </a:txBody>
                  <a:tcPr marL="24063" marR="24063" marT="24063" marB="24063">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1F1F1"/>
                    </a:solidFill>
                  </a:tcPr>
                </a:tc>
              </a:tr>
              <a:tr h="223444">
                <a:tc>
                  <a:txBody>
                    <a:bodyPr/>
                    <a:lstStyle/>
                    <a:p>
                      <a:pPr algn="l" fontAlgn="t"/>
                      <a:r>
                        <a:rPr lang="en-US" sz="700">
                          <a:effectLst/>
                          <a:hlinkClick r:id="rId20"/>
                        </a:rPr>
                        <a:t>SUM</a:t>
                      </a:r>
                      <a:endParaRPr lang="en-US" sz="700">
                        <a:effectLst/>
                      </a:endParaRPr>
                    </a:p>
                  </a:txBody>
                  <a:tcPr marL="48126" marR="24063" marT="24063" marB="24063">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700">
                          <a:effectLst/>
                        </a:rPr>
                        <a:t>Calculates the sum of a set of values</a:t>
                      </a:r>
                    </a:p>
                  </a:txBody>
                  <a:tcPr marL="24063" marR="24063" marT="24063" marB="24063">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r>
              <a:tr h="223444">
                <a:tc>
                  <a:txBody>
                    <a:bodyPr/>
                    <a:lstStyle/>
                    <a:p>
                      <a:pPr algn="l" fontAlgn="t"/>
                      <a:r>
                        <a:rPr lang="en-US" sz="700">
                          <a:effectLst/>
                          <a:hlinkClick r:id="rId21"/>
                        </a:rPr>
                        <a:t>TAN</a:t>
                      </a:r>
                      <a:endParaRPr lang="en-US" sz="700">
                        <a:effectLst/>
                      </a:endParaRPr>
                    </a:p>
                  </a:txBody>
                  <a:tcPr marL="48126" marR="24063" marT="24063" marB="24063">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700">
                          <a:effectLst/>
                        </a:rPr>
                        <a:t>Returns the tangent of a number</a:t>
                      </a:r>
                    </a:p>
                  </a:txBody>
                  <a:tcPr marL="24063" marR="24063" marT="24063" marB="24063">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1F1F1"/>
                    </a:solidFill>
                  </a:tcPr>
                </a:tc>
              </a:tr>
              <a:tr h="378135">
                <a:tc>
                  <a:txBody>
                    <a:bodyPr/>
                    <a:lstStyle/>
                    <a:p>
                      <a:pPr algn="l" fontAlgn="t"/>
                      <a:r>
                        <a:rPr lang="en-US" sz="700">
                          <a:effectLst/>
                          <a:hlinkClick r:id="rId22"/>
                        </a:rPr>
                        <a:t>TRUNCATE</a:t>
                      </a:r>
                      <a:endParaRPr lang="en-US" sz="700">
                        <a:effectLst/>
                      </a:endParaRPr>
                    </a:p>
                  </a:txBody>
                  <a:tcPr marL="48126" marR="24063" marT="24063" marB="24063">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700" dirty="0">
                          <a:effectLst/>
                        </a:rPr>
                        <a:t>Truncates a number to the specified number of decimal places</a:t>
                      </a:r>
                    </a:p>
                  </a:txBody>
                  <a:tcPr marL="24063" marR="24063" marT="24063" marB="24063">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1811125560"/>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225621512"/>
              </p:ext>
            </p:extLst>
          </p:nvPr>
        </p:nvGraphicFramePr>
        <p:xfrm>
          <a:off x="-1" y="6"/>
          <a:ext cx="9144000" cy="6857994"/>
        </p:xfrm>
        <a:graphic>
          <a:graphicData uri="http://schemas.openxmlformats.org/drawingml/2006/table">
            <a:tbl>
              <a:tblPr/>
              <a:tblGrid>
                <a:gridCol w="4572000"/>
                <a:gridCol w="4572000"/>
              </a:tblGrid>
              <a:tr h="546652">
                <a:tc>
                  <a:txBody>
                    <a:bodyPr/>
                    <a:lstStyle/>
                    <a:p>
                      <a:pPr algn="l" fontAlgn="t"/>
                      <a:r>
                        <a:rPr lang="en-US" sz="1000">
                          <a:effectLst/>
                          <a:hlinkClick r:id="rId2"/>
                        </a:rPr>
                        <a:t>ADDDATE</a:t>
                      </a:r>
                      <a:endParaRPr lang="en-US" sz="1000">
                        <a:effectLst/>
                      </a:endParaRPr>
                    </a:p>
                  </a:txBody>
                  <a:tcPr marL="69574" marR="34787" marT="34787" marB="34787">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000">
                          <a:effectLst/>
                        </a:rPr>
                        <a:t>Adds a time/date interval to a date and then returns the date</a:t>
                      </a:r>
                    </a:p>
                  </a:txBody>
                  <a:tcPr marL="34787" marR="34787" marT="34787" marB="34787">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1F1F1"/>
                    </a:solidFill>
                  </a:tcPr>
                </a:tc>
              </a:tr>
              <a:tr h="546652">
                <a:tc>
                  <a:txBody>
                    <a:bodyPr/>
                    <a:lstStyle/>
                    <a:p>
                      <a:pPr algn="l" fontAlgn="t"/>
                      <a:r>
                        <a:rPr lang="en-US" sz="1000">
                          <a:effectLst/>
                          <a:hlinkClick r:id="rId3"/>
                        </a:rPr>
                        <a:t>ADDTIME</a:t>
                      </a:r>
                      <a:endParaRPr lang="en-US" sz="1000">
                        <a:effectLst/>
                      </a:endParaRPr>
                    </a:p>
                  </a:txBody>
                  <a:tcPr marL="69574" marR="34787" marT="34787" marB="34787">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000">
                          <a:effectLst/>
                        </a:rPr>
                        <a:t>Adds a time interval to a time/datetime and then returns the time/datetime</a:t>
                      </a:r>
                    </a:p>
                  </a:txBody>
                  <a:tcPr marL="34787" marR="34787" marT="34787" marB="34787">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r>
              <a:tr h="323021">
                <a:tc>
                  <a:txBody>
                    <a:bodyPr/>
                    <a:lstStyle/>
                    <a:p>
                      <a:pPr algn="l" fontAlgn="t"/>
                      <a:r>
                        <a:rPr lang="en-US" sz="1000">
                          <a:effectLst/>
                          <a:hlinkClick r:id="rId4"/>
                        </a:rPr>
                        <a:t>CURDATE</a:t>
                      </a:r>
                      <a:endParaRPr lang="en-US" sz="1000">
                        <a:effectLst/>
                      </a:endParaRPr>
                    </a:p>
                  </a:txBody>
                  <a:tcPr marL="69574" marR="34787" marT="34787" marB="34787">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000">
                          <a:effectLst/>
                        </a:rPr>
                        <a:t>Returns the current date</a:t>
                      </a:r>
                    </a:p>
                  </a:txBody>
                  <a:tcPr marL="34787" marR="34787" marT="34787" marB="34787">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1F1F1"/>
                    </a:solidFill>
                  </a:tcPr>
                </a:tc>
              </a:tr>
              <a:tr h="323021">
                <a:tc>
                  <a:txBody>
                    <a:bodyPr/>
                    <a:lstStyle/>
                    <a:p>
                      <a:pPr algn="l" fontAlgn="t"/>
                      <a:r>
                        <a:rPr lang="en-US" sz="1000">
                          <a:effectLst/>
                          <a:hlinkClick r:id="rId5"/>
                        </a:rPr>
                        <a:t>CURRENT_DATE</a:t>
                      </a:r>
                      <a:endParaRPr lang="en-US" sz="1000">
                        <a:effectLst/>
                      </a:endParaRPr>
                    </a:p>
                  </a:txBody>
                  <a:tcPr marL="69574" marR="34787" marT="34787" marB="34787">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000">
                          <a:effectLst/>
                        </a:rPr>
                        <a:t>Returns the current date</a:t>
                      </a:r>
                    </a:p>
                  </a:txBody>
                  <a:tcPr marL="34787" marR="34787" marT="34787" marB="34787">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r>
              <a:tr h="323021">
                <a:tc>
                  <a:txBody>
                    <a:bodyPr/>
                    <a:lstStyle/>
                    <a:p>
                      <a:pPr algn="l" fontAlgn="t"/>
                      <a:r>
                        <a:rPr lang="en-US" sz="1000">
                          <a:effectLst/>
                          <a:hlinkClick r:id="rId6"/>
                        </a:rPr>
                        <a:t>CURRENT_TIME</a:t>
                      </a:r>
                      <a:endParaRPr lang="en-US" sz="1000">
                        <a:effectLst/>
                      </a:endParaRPr>
                    </a:p>
                  </a:txBody>
                  <a:tcPr marL="69574" marR="34787" marT="34787" marB="34787">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000">
                          <a:effectLst/>
                        </a:rPr>
                        <a:t>Returns the current time</a:t>
                      </a:r>
                    </a:p>
                  </a:txBody>
                  <a:tcPr marL="34787" marR="34787" marT="34787" marB="34787">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1F1F1"/>
                    </a:solidFill>
                  </a:tcPr>
                </a:tc>
              </a:tr>
              <a:tr h="323021">
                <a:tc>
                  <a:txBody>
                    <a:bodyPr/>
                    <a:lstStyle/>
                    <a:p>
                      <a:pPr algn="l" fontAlgn="t"/>
                      <a:r>
                        <a:rPr lang="en-US" sz="1000">
                          <a:effectLst/>
                          <a:hlinkClick r:id="rId7"/>
                        </a:rPr>
                        <a:t>CURRENT_TIMESTAMP</a:t>
                      </a:r>
                      <a:endParaRPr lang="en-US" sz="1000">
                        <a:effectLst/>
                      </a:endParaRPr>
                    </a:p>
                  </a:txBody>
                  <a:tcPr marL="69574" marR="34787" marT="34787" marB="34787">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000">
                          <a:effectLst/>
                        </a:rPr>
                        <a:t>Returns the current date and time</a:t>
                      </a:r>
                    </a:p>
                  </a:txBody>
                  <a:tcPr marL="34787" marR="34787" marT="34787" marB="34787">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r>
              <a:tr h="323021">
                <a:tc>
                  <a:txBody>
                    <a:bodyPr/>
                    <a:lstStyle/>
                    <a:p>
                      <a:pPr algn="l" fontAlgn="t"/>
                      <a:r>
                        <a:rPr lang="en-US" sz="1000">
                          <a:effectLst/>
                          <a:hlinkClick r:id="rId8"/>
                        </a:rPr>
                        <a:t>CURTIME</a:t>
                      </a:r>
                      <a:endParaRPr lang="en-US" sz="1000">
                        <a:effectLst/>
                      </a:endParaRPr>
                    </a:p>
                  </a:txBody>
                  <a:tcPr marL="69574" marR="34787" marT="34787" marB="34787">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000">
                          <a:effectLst/>
                        </a:rPr>
                        <a:t>Returns the current time</a:t>
                      </a:r>
                    </a:p>
                  </a:txBody>
                  <a:tcPr marL="34787" marR="34787" marT="34787" marB="34787">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1F1F1"/>
                    </a:solidFill>
                  </a:tcPr>
                </a:tc>
              </a:tr>
              <a:tr h="546652">
                <a:tc>
                  <a:txBody>
                    <a:bodyPr/>
                    <a:lstStyle/>
                    <a:p>
                      <a:pPr algn="l" fontAlgn="t"/>
                      <a:r>
                        <a:rPr lang="en-US" sz="1000">
                          <a:effectLst/>
                          <a:hlinkClick r:id="rId9"/>
                        </a:rPr>
                        <a:t>DATE</a:t>
                      </a:r>
                      <a:endParaRPr lang="en-US" sz="1000">
                        <a:effectLst/>
                      </a:endParaRPr>
                    </a:p>
                  </a:txBody>
                  <a:tcPr marL="69574" marR="34787" marT="34787" marB="34787">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000">
                          <a:effectLst/>
                        </a:rPr>
                        <a:t>Extracts the date part from a datetime expression</a:t>
                      </a:r>
                    </a:p>
                  </a:txBody>
                  <a:tcPr marL="34787" marR="34787" marT="34787" marB="34787">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r>
              <a:tr h="546652">
                <a:tc>
                  <a:txBody>
                    <a:bodyPr/>
                    <a:lstStyle/>
                    <a:p>
                      <a:pPr algn="l" fontAlgn="t"/>
                      <a:r>
                        <a:rPr lang="en-US" sz="1000">
                          <a:effectLst/>
                          <a:hlinkClick r:id="rId10"/>
                        </a:rPr>
                        <a:t>DATEDIFF</a:t>
                      </a:r>
                      <a:endParaRPr lang="en-US" sz="1000">
                        <a:effectLst/>
                      </a:endParaRPr>
                    </a:p>
                  </a:txBody>
                  <a:tcPr marL="69574" marR="34787" marT="34787" marB="34787">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000">
                          <a:effectLst/>
                        </a:rPr>
                        <a:t>Returns the number of days between two date values</a:t>
                      </a:r>
                    </a:p>
                  </a:txBody>
                  <a:tcPr marL="34787" marR="34787" marT="34787" marB="34787">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1F1F1"/>
                    </a:solidFill>
                  </a:tcPr>
                </a:tc>
              </a:tr>
              <a:tr h="546652">
                <a:tc>
                  <a:txBody>
                    <a:bodyPr/>
                    <a:lstStyle/>
                    <a:p>
                      <a:pPr algn="l" fontAlgn="t"/>
                      <a:r>
                        <a:rPr lang="en-US" sz="1000">
                          <a:effectLst/>
                          <a:hlinkClick r:id="rId11"/>
                        </a:rPr>
                        <a:t>DATE_ADD</a:t>
                      </a:r>
                      <a:endParaRPr lang="en-US" sz="1000">
                        <a:effectLst/>
                      </a:endParaRPr>
                    </a:p>
                  </a:txBody>
                  <a:tcPr marL="69574" marR="34787" marT="34787" marB="34787">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000">
                          <a:effectLst/>
                        </a:rPr>
                        <a:t>Adds a time/date interval to a date and then returns the date</a:t>
                      </a:r>
                    </a:p>
                  </a:txBody>
                  <a:tcPr marL="34787" marR="34787" marT="34787" marB="34787">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r>
              <a:tr h="323021">
                <a:tc>
                  <a:txBody>
                    <a:bodyPr/>
                    <a:lstStyle/>
                    <a:p>
                      <a:pPr algn="l" fontAlgn="t"/>
                      <a:r>
                        <a:rPr lang="en-US" sz="1000">
                          <a:effectLst/>
                          <a:hlinkClick r:id="rId12"/>
                        </a:rPr>
                        <a:t>DATE_FORMAT</a:t>
                      </a:r>
                      <a:endParaRPr lang="en-US" sz="1000">
                        <a:effectLst/>
                      </a:endParaRPr>
                    </a:p>
                  </a:txBody>
                  <a:tcPr marL="69574" marR="34787" marT="34787" marB="34787">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000">
                          <a:effectLst/>
                        </a:rPr>
                        <a:t>Formats a date</a:t>
                      </a:r>
                    </a:p>
                  </a:txBody>
                  <a:tcPr marL="34787" marR="34787" marT="34787" marB="34787">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1F1F1"/>
                    </a:solidFill>
                  </a:tcPr>
                </a:tc>
              </a:tr>
              <a:tr h="546652">
                <a:tc>
                  <a:txBody>
                    <a:bodyPr/>
                    <a:lstStyle/>
                    <a:p>
                      <a:pPr algn="l" fontAlgn="t"/>
                      <a:r>
                        <a:rPr lang="en-US" sz="1000">
                          <a:effectLst/>
                          <a:hlinkClick r:id="rId13"/>
                        </a:rPr>
                        <a:t>DATE_SUB</a:t>
                      </a:r>
                      <a:endParaRPr lang="en-US" sz="1000">
                        <a:effectLst/>
                      </a:endParaRPr>
                    </a:p>
                  </a:txBody>
                  <a:tcPr marL="69574" marR="34787" marT="34787" marB="34787">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000">
                          <a:effectLst/>
                        </a:rPr>
                        <a:t>Subtracts a time/date interval from a date and then returns the date</a:t>
                      </a:r>
                    </a:p>
                  </a:txBody>
                  <a:tcPr marL="34787" marR="34787" marT="34787" marB="34787">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r>
              <a:tr h="546652">
                <a:tc>
                  <a:txBody>
                    <a:bodyPr/>
                    <a:lstStyle/>
                    <a:p>
                      <a:pPr algn="l" fontAlgn="t"/>
                      <a:r>
                        <a:rPr lang="en-US" sz="1000">
                          <a:effectLst/>
                          <a:hlinkClick r:id="rId14"/>
                        </a:rPr>
                        <a:t>DAY</a:t>
                      </a:r>
                      <a:endParaRPr lang="en-US" sz="1000">
                        <a:effectLst/>
                      </a:endParaRPr>
                    </a:p>
                  </a:txBody>
                  <a:tcPr marL="69574" marR="34787" marT="34787" marB="34787">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000">
                          <a:effectLst/>
                        </a:rPr>
                        <a:t>Returns the day of the month for a given date</a:t>
                      </a:r>
                    </a:p>
                  </a:txBody>
                  <a:tcPr marL="34787" marR="34787" marT="34787" marB="34787">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1F1F1"/>
                    </a:solidFill>
                  </a:tcPr>
                </a:tc>
              </a:tr>
              <a:tr h="546652">
                <a:tc>
                  <a:txBody>
                    <a:bodyPr/>
                    <a:lstStyle/>
                    <a:p>
                      <a:pPr algn="l" fontAlgn="t"/>
                      <a:r>
                        <a:rPr lang="en-US" sz="1000">
                          <a:effectLst/>
                          <a:hlinkClick r:id="rId15"/>
                        </a:rPr>
                        <a:t>DAYNAME</a:t>
                      </a:r>
                      <a:endParaRPr lang="en-US" sz="1000">
                        <a:effectLst/>
                      </a:endParaRPr>
                    </a:p>
                  </a:txBody>
                  <a:tcPr marL="69574" marR="34787" marT="34787" marB="34787">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000">
                          <a:effectLst/>
                        </a:rPr>
                        <a:t>Returns the weekday name for a given date</a:t>
                      </a:r>
                    </a:p>
                  </a:txBody>
                  <a:tcPr marL="34787" marR="34787" marT="34787" marB="34787">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r>
              <a:tr h="546652">
                <a:tc>
                  <a:txBody>
                    <a:bodyPr/>
                    <a:lstStyle/>
                    <a:p>
                      <a:pPr algn="l" fontAlgn="t"/>
                      <a:r>
                        <a:rPr lang="en-US" sz="1000">
                          <a:effectLst/>
                          <a:hlinkClick r:id="rId16"/>
                        </a:rPr>
                        <a:t>DAYOFMONTH</a:t>
                      </a:r>
                      <a:endParaRPr lang="en-US" sz="1000">
                        <a:effectLst/>
                      </a:endParaRPr>
                    </a:p>
                  </a:txBody>
                  <a:tcPr marL="69574" marR="34787" marT="34787" marB="34787">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1F1F1"/>
                    </a:solidFill>
                  </a:tcPr>
                </a:tc>
                <a:tc>
                  <a:txBody>
                    <a:bodyPr/>
                    <a:lstStyle/>
                    <a:p>
                      <a:pPr algn="l" fontAlgn="t"/>
                      <a:r>
                        <a:rPr lang="en-US" sz="1000" dirty="0">
                          <a:effectLst/>
                        </a:rPr>
                        <a:t>Returns the day of the month for a given date</a:t>
                      </a:r>
                    </a:p>
                  </a:txBody>
                  <a:tcPr marL="34787" marR="34787" marT="34787" marB="34787">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1F1F1"/>
                    </a:solidFill>
                  </a:tcPr>
                </a:tc>
              </a:tr>
            </a:tbl>
          </a:graphicData>
        </a:graphic>
      </p:graphicFrame>
    </p:spTree>
    <p:extLst>
      <p:ext uri="{BB962C8B-B14F-4D97-AF65-F5344CB8AC3E}">
        <p14:creationId xmlns:p14="http://schemas.microsoft.com/office/powerpoint/2010/main" val="2559712728"/>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4011806827"/>
              </p:ext>
            </p:extLst>
          </p:nvPr>
        </p:nvGraphicFramePr>
        <p:xfrm>
          <a:off x="-1" y="0"/>
          <a:ext cx="9144000" cy="6858000"/>
        </p:xfrm>
        <a:graphic>
          <a:graphicData uri="http://schemas.openxmlformats.org/drawingml/2006/table">
            <a:tbl>
              <a:tblPr/>
              <a:tblGrid>
                <a:gridCol w="4572000"/>
                <a:gridCol w="4572000"/>
              </a:tblGrid>
              <a:tr h="547332">
                <a:tc>
                  <a:txBody>
                    <a:bodyPr/>
                    <a:lstStyle/>
                    <a:p>
                      <a:pPr algn="l" fontAlgn="t"/>
                      <a:r>
                        <a:rPr lang="en-US" sz="1100">
                          <a:effectLst/>
                          <a:hlinkClick r:id="rId2"/>
                        </a:rPr>
                        <a:t>DAYOFWEEK</a:t>
                      </a:r>
                      <a:endParaRPr lang="en-US" sz="1100">
                        <a:effectLst/>
                      </a:endParaRPr>
                    </a:p>
                  </a:txBody>
                  <a:tcPr marL="71919" marR="35960" marT="35960" marB="35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100">
                          <a:effectLst/>
                        </a:rPr>
                        <a:t>Returns the weekday index for a given date</a:t>
                      </a:r>
                    </a:p>
                  </a:txBody>
                  <a:tcPr marL="35960" marR="35960" marT="35960" marB="35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r>
              <a:tr h="547332">
                <a:tc>
                  <a:txBody>
                    <a:bodyPr/>
                    <a:lstStyle/>
                    <a:p>
                      <a:pPr algn="l" fontAlgn="t"/>
                      <a:r>
                        <a:rPr lang="en-US" sz="1100">
                          <a:effectLst/>
                          <a:hlinkClick r:id="rId3"/>
                        </a:rPr>
                        <a:t>DAYOFYEAR</a:t>
                      </a:r>
                      <a:endParaRPr lang="en-US" sz="1100">
                        <a:effectLst/>
                      </a:endParaRPr>
                    </a:p>
                  </a:txBody>
                  <a:tcPr marL="71919" marR="35960" marT="35960" marB="35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100">
                          <a:effectLst/>
                        </a:rPr>
                        <a:t>Returns the day of the year for a given date</a:t>
                      </a:r>
                    </a:p>
                  </a:txBody>
                  <a:tcPr marL="35960" marR="35960" marT="35960" marB="35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1F1F1"/>
                    </a:solidFill>
                  </a:tcPr>
                </a:tc>
              </a:tr>
              <a:tr h="322002">
                <a:tc>
                  <a:txBody>
                    <a:bodyPr/>
                    <a:lstStyle/>
                    <a:p>
                      <a:pPr algn="l" fontAlgn="t"/>
                      <a:r>
                        <a:rPr lang="en-US" sz="1100">
                          <a:effectLst/>
                          <a:hlinkClick r:id="rId4"/>
                        </a:rPr>
                        <a:t>EXTRACT</a:t>
                      </a:r>
                      <a:endParaRPr lang="en-US" sz="1100">
                        <a:effectLst/>
                      </a:endParaRPr>
                    </a:p>
                  </a:txBody>
                  <a:tcPr marL="71919" marR="35960" marT="35960" marB="35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100">
                          <a:effectLst/>
                        </a:rPr>
                        <a:t>Extracts a part from a given date</a:t>
                      </a:r>
                    </a:p>
                  </a:txBody>
                  <a:tcPr marL="35960" marR="35960" marT="35960" marB="35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r>
              <a:tr h="547332">
                <a:tc>
                  <a:txBody>
                    <a:bodyPr/>
                    <a:lstStyle/>
                    <a:p>
                      <a:pPr algn="l" fontAlgn="t"/>
                      <a:r>
                        <a:rPr lang="en-US" sz="1100">
                          <a:effectLst/>
                          <a:hlinkClick r:id="rId5"/>
                        </a:rPr>
                        <a:t>FROM_DAYS</a:t>
                      </a:r>
                      <a:endParaRPr lang="en-US" sz="1100">
                        <a:effectLst/>
                      </a:endParaRPr>
                    </a:p>
                  </a:txBody>
                  <a:tcPr marL="71919" marR="35960" marT="35960" marB="35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100">
                          <a:effectLst/>
                        </a:rPr>
                        <a:t>Returns a date from a numeric datevalue</a:t>
                      </a:r>
                    </a:p>
                  </a:txBody>
                  <a:tcPr marL="35960" marR="35960" marT="35960" marB="35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1F1F1"/>
                    </a:solidFill>
                  </a:tcPr>
                </a:tc>
              </a:tr>
              <a:tr h="322002">
                <a:tc>
                  <a:txBody>
                    <a:bodyPr/>
                    <a:lstStyle/>
                    <a:p>
                      <a:pPr algn="l" fontAlgn="t"/>
                      <a:r>
                        <a:rPr lang="en-US" sz="1100">
                          <a:effectLst/>
                          <a:hlinkClick r:id="rId6"/>
                        </a:rPr>
                        <a:t>HOUR</a:t>
                      </a:r>
                      <a:endParaRPr lang="en-US" sz="1100">
                        <a:effectLst/>
                      </a:endParaRPr>
                    </a:p>
                  </a:txBody>
                  <a:tcPr marL="71919" marR="35960" marT="35960" marB="35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100">
                          <a:effectLst/>
                        </a:rPr>
                        <a:t>Returns the hour part for a given date</a:t>
                      </a:r>
                    </a:p>
                  </a:txBody>
                  <a:tcPr marL="35960" marR="35960" marT="35960" marB="35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r>
              <a:tr h="547332">
                <a:tc>
                  <a:txBody>
                    <a:bodyPr/>
                    <a:lstStyle/>
                    <a:p>
                      <a:pPr algn="l" fontAlgn="t"/>
                      <a:r>
                        <a:rPr lang="en-US" sz="1100">
                          <a:effectLst/>
                          <a:hlinkClick r:id="rId7"/>
                        </a:rPr>
                        <a:t>LAST_DAY</a:t>
                      </a:r>
                      <a:endParaRPr lang="en-US" sz="1100">
                        <a:effectLst/>
                      </a:endParaRPr>
                    </a:p>
                  </a:txBody>
                  <a:tcPr marL="71919" marR="35960" marT="35960" marB="35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100">
                          <a:effectLst/>
                        </a:rPr>
                        <a:t>Extracts the last day of the month for a given date</a:t>
                      </a:r>
                    </a:p>
                  </a:txBody>
                  <a:tcPr marL="35960" marR="35960" marT="35960" marB="35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1F1F1"/>
                    </a:solidFill>
                  </a:tcPr>
                </a:tc>
              </a:tr>
              <a:tr h="322002">
                <a:tc>
                  <a:txBody>
                    <a:bodyPr/>
                    <a:lstStyle/>
                    <a:p>
                      <a:pPr algn="l" fontAlgn="t"/>
                      <a:r>
                        <a:rPr lang="en-US" sz="1100">
                          <a:effectLst/>
                          <a:hlinkClick r:id="rId8"/>
                        </a:rPr>
                        <a:t>LOCALTIME</a:t>
                      </a:r>
                      <a:endParaRPr lang="en-US" sz="1100">
                        <a:effectLst/>
                      </a:endParaRPr>
                    </a:p>
                  </a:txBody>
                  <a:tcPr marL="71919" marR="35960" marT="35960" marB="35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100">
                          <a:effectLst/>
                        </a:rPr>
                        <a:t>Returns the current date and time</a:t>
                      </a:r>
                    </a:p>
                  </a:txBody>
                  <a:tcPr marL="35960" marR="35960" marT="35960" marB="35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r>
              <a:tr h="322002">
                <a:tc>
                  <a:txBody>
                    <a:bodyPr/>
                    <a:lstStyle/>
                    <a:p>
                      <a:pPr algn="l" fontAlgn="t"/>
                      <a:r>
                        <a:rPr lang="en-US" sz="1100">
                          <a:effectLst/>
                          <a:hlinkClick r:id="rId9"/>
                        </a:rPr>
                        <a:t>LOCALTIMESTAMP</a:t>
                      </a:r>
                      <a:endParaRPr lang="en-US" sz="1100">
                        <a:effectLst/>
                      </a:endParaRPr>
                    </a:p>
                  </a:txBody>
                  <a:tcPr marL="71919" marR="35960" marT="35960" marB="35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100">
                          <a:effectLst/>
                        </a:rPr>
                        <a:t>Returns the current date and time</a:t>
                      </a:r>
                    </a:p>
                  </a:txBody>
                  <a:tcPr marL="35960" marR="35960" marT="35960" marB="35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1F1F1"/>
                    </a:solidFill>
                  </a:tcPr>
                </a:tc>
              </a:tr>
              <a:tr h="547332">
                <a:tc>
                  <a:txBody>
                    <a:bodyPr/>
                    <a:lstStyle/>
                    <a:p>
                      <a:pPr algn="l" fontAlgn="t"/>
                      <a:r>
                        <a:rPr lang="en-US" sz="1100">
                          <a:effectLst/>
                          <a:hlinkClick r:id="rId10"/>
                        </a:rPr>
                        <a:t>MAKEDATE</a:t>
                      </a:r>
                      <a:endParaRPr lang="en-US" sz="1100">
                        <a:effectLst/>
                      </a:endParaRPr>
                    </a:p>
                  </a:txBody>
                  <a:tcPr marL="71919" marR="35960" marT="35960" marB="35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100">
                          <a:effectLst/>
                        </a:rPr>
                        <a:t>Creates and returns a date based on a year and a number of days value</a:t>
                      </a:r>
                    </a:p>
                  </a:txBody>
                  <a:tcPr marL="35960" marR="35960" marT="35960" marB="35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r>
              <a:tr h="547332">
                <a:tc>
                  <a:txBody>
                    <a:bodyPr/>
                    <a:lstStyle/>
                    <a:p>
                      <a:pPr algn="l" fontAlgn="t"/>
                      <a:r>
                        <a:rPr lang="en-US" sz="1100">
                          <a:effectLst/>
                          <a:hlinkClick r:id="rId11"/>
                        </a:rPr>
                        <a:t>MAKETIME</a:t>
                      </a:r>
                      <a:endParaRPr lang="en-US" sz="1100">
                        <a:effectLst/>
                      </a:endParaRPr>
                    </a:p>
                  </a:txBody>
                  <a:tcPr marL="71919" marR="35960" marT="35960" marB="35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100">
                          <a:effectLst/>
                        </a:rPr>
                        <a:t>Creates and returns a time based on an hour, minute, and second value</a:t>
                      </a:r>
                    </a:p>
                  </a:txBody>
                  <a:tcPr marL="35960" marR="35960" marT="35960" marB="35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1F1F1"/>
                    </a:solidFill>
                  </a:tcPr>
                </a:tc>
              </a:tr>
              <a:tr h="547332">
                <a:tc>
                  <a:txBody>
                    <a:bodyPr/>
                    <a:lstStyle/>
                    <a:p>
                      <a:pPr algn="l" fontAlgn="t"/>
                      <a:r>
                        <a:rPr lang="en-US" sz="1100">
                          <a:effectLst/>
                          <a:hlinkClick r:id="rId12"/>
                        </a:rPr>
                        <a:t>MICROSECOND</a:t>
                      </a:r>
                      <a:endParaRPr lang="en-US" sz="1100">
                        <a:effectLst/>
                      </a:endParaRPr>
                    </a:p>
                  </a:txBody>
                  <a:tcPr marL="71919" marR="35960" marT="35960" marB="35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100">
                          <a:effectLst/>
                        </a:rPr>
                        <a:t>Returns the microsecond part of a time/datetime</a:t>
                      </a:r>
                    </a:p>
                  </a:txBody>
                  <a:tcPr marL="35960" marR="35960" marT="35960" marB="35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r>
              <a:tr h="547332">
                <a:tc>
                  <a:txBody>
                    <a:bodyPr/>
                    <a:lstStyle/>
                    <a:p>
                      <a:pPr algn="l" fontAlgn="t"/>
                      <a:r>
                        <a:rPr lang="en-US" sz="1100">
                          <a:effectLst/>
                          <a:hlinkClick r:id="rId13"/>
                        </a:rPr>
                        <a:t>MINUTE</a:t>
                      </a:r>
                      <a:endParaRPr lang="en-US" sz="1100">
                        <a:effectLst/>
                      </a:endParaRPr>
                    </a:p>
                  </a:txBody>
                  <a:tcPr marL="71919" marR="35960" marT="35960" marB="35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100">
                          <a:effectLst/>
                        </a:rPr>
                        <a:t>Returns the minute part of a time/datetime</a:t>
                      </a:r>
                    </a:p>
                  </a:txBody>
                  <a:tcPr marL="35960" marR="35960" marT="35960" marB="35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1F1F1"/>
                    </a:solidFill>
                  </a:tcPr>
                </a:tc>
              </a:tr>
              <a:tr h="322002">
                <a:tc>
                  <a:txBody>
                    <a:bodyPr/>
                    <a:lstStyle/>
                    <a:p>
                      <a:pPr algn="l" fontAlgn="t"/>
                      <a:r>
                        <a:rPr lang="en-US" sz="1100">
                          <a:effectLst/>
                          <a:hlinkClick r:id="rId14"/>
                        </a:rPr>
                        <a:t>MONTH</a:t>
                      </a:r>
                      <a:endParaRPr lang="en-US" sz="1100">
                        <a:effectLst/>
                      </a:endParaRPr>
                    </a:p>
                  </a:txBody>
                  <a:tcPr marL="71919" marR="35960" marT="35960" marB="35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100">
                          <a:effectLst/>
                        </a:rPr>
                        <a:t>Returns the month part for a given date</a:t>
                      </a:r>
                    </a:p>
                  </a:txBody>
                  <a:tcPr marL="35960" marR="35960" marT="35960" marB="35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r>
              <a:tr h="547332">
                <a:tc>
                  <a:txBody>
                    <a:bodyPr/>
                    <a:lstStyle/>
                    <a:p>
                      <a:pPr algn="l" fontAlgn="t"/>
                      <a:r>
                        <a:rPr lang="en-US" sz="1100">
                          <a:effectLst/>
                          <a:hlinkClick r:id="rId15"/>
                        </a:rPr>
                        <a:t>MONTHNAME</a:t>
                      </a:r>
                      <a:endParaRPr lang="en-US" sz="1100">
                        <a:effectLst/>
                      </a:endParaRPr>
                    </a:p>
                  </a:txBody>
                  <a:tcPr marL="71919" marR="35960" marT="35960" marB="35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100">
                          <a:effectLst/>
                        </a:rPr>
                        <a:t>Returns the name of the month for a given date</a:t>
                      </a:r>
                    </a:p>
                  </a:txBody>
                  <a:tcPr marL="35960" marR="35960" marT="35960" marB="35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1F1F1"/>
                    </a:solidFill>
                  </a:tcPr>
                </a:tc>
              </a:tr>
              <a:tr h="322002">
                <a:tc>
                  <a:txBody>
                    <a:bodyPr/>
                    <a:lstStyle/>
                    <a:p>
                      <a:pPr algn="l" fontAlgn="t"/>
                      <a:r>
                        <a:rPr lang="en-US" sz="1100">
                          <a:effectLst/>
                          <a:hlinkClick r:id="rId16"/>
                        </a:rPr>
                        <a:t>NOW</a:t>
                      </a:r>
                      <a:endParaRPr lang="en-US" sz="1100">
                        <a:effectLst/>
                      </a:endParaRPr>
                    </a:p>
                  </a:txBody>
                  <a:tcPr marL="71919" marR="35960" marT="35960" marB="35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100" dirty="0">
                          <a:effectLst/>
                        </a:rPr>
                        <a:t>Returns the current date and time</a:t>
                      </a:r>
                    </a:p>
                  </a:txBody>
                  <a:tcPr marL="35960" marR="35960" marT="35960" marB="35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2563210861"/>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361493786"/>
              </p:ext>
            </p:extLst>
          </p:nvPr>
        </p:nvGraphicFramePr>
        <p:xfrm>
          <a:off x="0" y="6"/>
          <a:ext cx="9144000" cy="6857996"/>
        </p:xfrm>
        <a:graphic>
          <a:graphicData uri="http://schemas.openxmlformats.org/drawingml/2006/table">
            <a:tbl>
              <a:tblPr/>
              <a:tblGrid>
                <a:gridCol w="4572000"/>
                <a:gridCol w="4572000"/>
              </a:tblGrid>
              <a:tr h="373455">
                <a:tc>
                  <a:txBody>
                    <a:bodyPr/>
                    <a:lstStyle/>
                    <a:p>
                      <a:pPr algn="l" fontAlgn="t"/>
                      <a:r>
                        <a:rPr lang="en-US" sz="700" dirty="0">
                          <a:effectLst/>
                          <a:hlinkClick r:id="rId2"/>
                        </a:rPr>
                        <a:t>PERIOD_ADD</a:t>
                      </a:r>
                      <a:endParaRPr lang="en-US" sz="700" dirty="0">
                        <a:effectLst/>
                      </a:endParaRPr>
                    </a:p>
                  </a:txBody>
                  <a:tcPr marL="47531" marR="23765" marT="23765" marB="23765">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700">
                          <a:effectLst/>
                        </a:rPr>
                        <a:t>Adds a specified number of months to a period</a:t>
                      </a:r>
                    </a:p>
                  </a:txBody>
                  <a:tcPr marL="23765" marR="23765" marT="23765" marB="23765">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1F1F1"/>
                    </a:solidFill>
                  </a:tcPr>
                </a:tc>
              </a:tr>
              <a:tr h="373455">
                <a:tc>
                  <a:txBody>
                    <a:bodyPr/>
                    <a:lstStyle/>
                    <a:p>
                      <a:pPr algn="l" fontAlgn="t"/>
                      <a:r>
                        <a:rPr lang="en-US" sz="700" dirty="0">
                          <a:effectLst/>
                          <a:hlinkClick r:id="rId3"/>
                        </a:rPr>
                        <a:t>PERIOD_DIFF</a:t>
                      </a:r>
                      <a:endParaRPr lang="en-US" sz="700" dirty="0">
                        <a:effectLst/>
                      </a:endParaRPr>
                    </a:p>
                  </a:txBody>
                  <a:tcPr marL="47531" marR="23765" marT="23765" marB="23765">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700">
                          <a:effectLst/>
                        </a:rPr>
                        <a:t>Returns the difference between two periods</a:t>
                      </a:r>
                    </a:p>
                  </a:txBody>
                  <a:tcPr marL="23765" marR="23765" marT="23765" marB="23765">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r>
              <a:tr h="373455">
                <a:tc>
                  <a:txBody>
                    <a:bodyPr/>
                    <a:lstStyle/>
                    <a:p>
                      <a:pPr algn="l" fontAlgn="t"/>
                      <a:r>
                        <a:rPr lang="en-US" sz="700" dirty="0">
                          <a:effectLst/>
                          <a:hlinkClick r:id="rId4"/>
                        </a:rPr>
                        <a:t>QUARTER</a:t>
                      </a:r>
                      <a:endParaRPr lang="en-US" sz="700" dirty="0">
                        <a:effectLst/>
                      </a:endParaRPr>
                    </a:p>
                  </a:txBody>
                  <a:tcPr marL="47531" marR="23765" marT="23765" marB="23765">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700">
                          <a:effectLst/>
                        </a:rPr>
                        <a:t>Returns the quarter of the year for a given date value</a:t>
                      </a:r>
                    </a:p>
                  </a:txBody>
                  <a:tcPr marL="23765" marR="23765" marT="23765" marB="23765">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1F1F1"/>
                    </a:solidFill>
                  </a:tcPr>
                </a:tc>
              </a:tr>
              <a:tr h="373455">
                <a:tc>
                  <a:txBody>
                    <a:bodyPr/>
                    <a:lstStyle/>
                    <a:p>
                      <a:pPr algn="l" fontAlgn="t"/>
                      <a:r>
                        <a:rPr lang="en-US" sz="700">
                          <a:effectLst/>
                          <a:hlinkClick r:id="rId5"/>
                        </a:rPr>
                        <a:t>SECOND</a:t>
                      </a:r>
                      <a:endParaRPr lang="en-US" sz="700">
                        <a:effectLst/>
                      </a:endParaRPr>
                    </a:p>
                  </a:txBody>
                  <a:tcPr marL="47531" marR="23765" marT="23765" marB="23765">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700">
                          <a:effectLst/>
                        </a:rPr>
                        <a:t>Returns the seconds part of a time/datetime</a:t>
                      </a:r>
                    </a:p>
                  </a:txBody>
                  <a:tcPr marL="23765" marR="23765" marT="23765" marB="23765">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r>
              <a:tr h="373455">
                <a:tc>
                  <a:txBody>
                    <a:bodyPr/>
                    <a:lstStyle/>
                    <a:p>
                      <a:pPr algn="l" fontAlgn="t"/>
                      <a:r>
                        <a:rPr lang="en-US" sz="700">
                          <a:effectLst/>
                          <a:hlinkClick r:id="rId6"/>
                        </a:rPr>
                        <a:t>SEC_TO_TIME</a:t>
                      </a:r>
                      <a:endParaRPr lang="en-US" sz="700">
                        <a:effectLst/>
                      </a:endParaRPr>
                    </a:p>
                  </a:txBody>
                  <a:tcPr marL="47531" marR="23765" marT="23765" marB="23765">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700">
                          <a:effectLst/>
                        </a:rPr>
                        <a:t>Returns a time value based on the specified seconds</a:t>
                      </a:r>
                    </a:p>
                  </a:txBody>
                  <a:tcPr marL="23765" marR="23765" marT="23765" marB="23765">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1F1F1"/>
                    </a:solidFill>
                  </a:tcPr>
                </a:tc>
              </a:tr>
              <a:tr h="373455">
                <a:tc>
                  <a:txBody>
                    <a:bodyPr/>
                    <a:lstStyle/>
                    <a:p>
                      <a:pPr algn="l" fontAlgn="t"/>
                      <a:r>
                        <a:rPr lang="en-US" sz="700">
                          <a:effectLst/>
                          <a:hlinkClick r:id="rId7"/>
                        </a:rPr>
                        <a:t>STR_TO_DATE</a:t>
                      </a:r>
                      <a:endParaRPr lang="en-US" sz="700">
                        <a:effectLst/>
                      </a:endParaRPr>
                    </a:p>
                  </a:txBody>
                  <a:tcPr marL="47531" marR="23765" marT="23765" marB="23765">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700">
                          <a:effectLst/>
                        </a:rPr>
                        <a:t>Returns a date based on a string and a format</a:t>
                      </a:r>
                    </a:p>
                  </a:txBody>
                  <a:tcPr marL="23765" marR="23765" marT="23765" marB="23765">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r>
              <a:tr h="373455">
                <a:tc>
                  <a:txBody>
                    <a:bodyPr/>
                    <a:lstStyle/>
                    <a:p>
                      <a:pPr algn="l" fontAlgn="t"/>
                      <a:r>
                        <a:rPr lang="en-US" sz="700" dirty="0">
                          <a:effectLst/>
                          <a:hlinkClick r:id="rId8"/>
                        </a:rPr>
                        <a:t>SUBDATE</a:t>
                      </a:r>
                      <a:endParaRPr lang="en-US" sz="700" dirty="0">
                        <a:effectLst/>
                      </a:endParaRPr>
                    </a:p>
                  </a:txBody>
                  <a:tcPr marL="47531" marR="23765" marT="23765" marB="23765">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700">
                          <a:effectLst/>
                        </a:rPr>
                        <a:t>Subtracts a time/date interval from a date and then returns the date</a:t>
                      </a:r>
                    </a:p>
                  </a:txBody>
                  <a:tcPr marL="23765" marR="23765" marT="23765" marB="23765">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1F1F1"/>
                    </a:solidFill>
                  </a:tcPr>
                </a:tc>
              </a:tr>
              <a:tr h="373455">
                <a:tc>
                  <a:txBody>
                    <a:bodyPr/>
                    <a:lstStyle/>
                    <a:p>
                      <a:pPr algn="l" fontAlgn="t"/>
                      <a:r>
                        <a:rPr lang="en-US" sz="700">
                          <a:effectLst/>
                          <a:hlinkClick r:id="rId9"/>
                        </a:rPr>
                        <a:t>SUBTIME</a:t>
                      </a:r>
                      <a:endParaRPr lang="en-US" sz="700">
                        <a:effectLst/>
                      </a:endParaRPr>
                    </a:p>
                  </a:txBody>
                  <a:tcPr marL="47531" marR="23765" marT="23765" marB="23765">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700">
                          <a:effectLst/>
                        </a:rPr>
                        <a:t>Subtracts a time interval from a datetime and then returns the time/datetime</a:t>
                      </a:r>
                    </a:p>
                  </a:txBody>
                  <a:tcPr marL="23765" marR="23765" marT="23765" marB="23765">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r>
              <a:tr h="220679">
                <a:tc>
                  <a:txBody>
                    <a:bodyPr/>
                    <a:lstStyle/>
                    <a:p>
                      <a:pPr algn="l" fontAlgn="t"/>
                      <a:r>
                        <a:rPr lang="en-US" sz="700" dirty="0">
                          <a:effectLst/>
                          <a:hlinkClick r:id="rId10"/>
                        </a:rPr>
                        <a:t>SYSDATE</a:t>
                      </a:r>
                      <a:endParaRPr lang="en-US" sz="700" dirty="0">
                        <a:effectLst/>
                      </a:endParaRPr>
                    </a:p>
                  </a:txBody>
                  <a:tcPr marL="47531" marR="23765" marT="23765" marB="23765">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700" dirty="0">
                          <a:effectLst/>
                        </a:rPr>
                        <a:t>Returns the current date and time</a:t>
                      </a:r>
                    </a:p>
                  </a:txBody>
                  <a:tcPr marL="23765" marR="23765" marT="23765" marB="23765">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1F1F1"/>
                    </a:solidFill>
                  </a:tcPr>
                </a:tc>
              </a:tr>
              <a:tr h="373455">
                <a:tc>
                  <a:txBody>
                    <a:bodyPr/>
                    <a:lstStyle/>
                    <a:p>
                      <a:pPr algn="l" fontAlgn="t"/>
                      <a:r>
                        <a:rPr lang="en-US" sz="700" dirty="0">
                          <a:effectLst/>
                          <a:hlinkClick r:id="rId11"/>
                        </a:rPr>
                        <a:t>TIME</a:t>
                      </a:r>
                      <a:endParaRPr lang="en-US" sz="700" dirty="0">
                        <a:effectLst/>
                      </a:endParaRPr>
                    </a:p>
                  </a:txBody>
                  <a:tcPr marL="47531" marR="23765" marT="23765" marB="23765">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700" dirty="0">
                          <a:effectLst/>
                        </a:rPr>
                        <a:t>Extracts the time part from a given time/</a:t>
                      </a:r>
                      <a:r>
                        <a:rPr lang="en-US" sz="700" dirty="0" err="1">
                          <a:effectLst/>
                        </a:rPr>
                        <a:t>datetime</a:t>
                      </a:r>
                      <a:endParaRPr lang="en-US" sz="700" dirty="0">
                        <a:effectLst/>
                      </a:endParaRPr>
                    </a:p>
                  </a:txBody>
                  <a:tcPr marL="23765" marR="23765" marT="23765" marB="23765">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r>
              <a:tr h="220679">
                <a:tc>
                  <a:txBody>
                    <a:bodyPr/>
                    <a:lstStyle/>
                    <a:p>
                      <a:pPr algn="l" fontAlgn="t"/>
                      <a:r>
                        <a:rPr lang="en-US" sz="700">
                          <a:effectLst/>
                          <a:hlinkClick r:id="rId12"/>
                        </a:rPr>
                        <a:t>TIME_FORMAT</a:t>
                      </a:r>
                      <a:endParaRPr lang="en-US" sz="700">
                        <a:effectLst/>
                      </a:endParaRPr>
                    </a:p>
                  </a:txBody>
                  <a:tcPr marL="47531" marR="23765" marT="23765" marB="23765">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700">
                          <a:effectLst/>
                        </a:rPr>
                        <a:t>Formats a time by a specified format</a:t>
                      </a:r>
                    </a:p>
                  </a:txBody>
                  <a:tcPr marL="23765" marR="23765" marT="23765" marB="23765">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1F1F1"/>
                    </a:solidFill>
                  </a:tcPr>
                </a:tc>
              </a:tr>
              <a:tr h="220679">
                <a:tc>
                  <a:txBody>
                    <a:bodyPr/>
                    <a:lstStyle/>
                    <a:p>
                      <a:pPr algn="l" fontAlgn="t"/>
                      <a:r>
                        <a:rPr lang="en-US" sz="700" dirty="0">
                          <a:effectLst/>
                          <a:hlinkClick r:id="rId13"/>
                        </a:rPr>
                        <a:t>TIME_TO_SEC</a:t>
                      </a:r>
                      <a:endParaRPr lang="en-US" sz="700" dirty="0">
                        <a:effectLst/>
                      </a:endParaRPr>
                    </a:p>
                  </a:txBody>
                  <a:tcPr marL="47531" marR="23765" marT="23765" marB="23765">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700">
                          <a:effectLst/>
                        </a:rPr>
                        <a:t>Converts a time value into seconds</a:t>
                      </a:r>
                    </a:p>
                  </a:txBody>
                  <a:tcPr marL="23765" marR="23765" marT="23765" marB="23765">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r>
              <a:tr h="373455">
                <a:tc>
                  <a:txBody>
                    <a:bodyPr/>
                    <a:lstStyle/>
                    <a:p>
                      <a:pPr algn="l" fontAlgn="t"/>
                      <a:r>
                        <a:rPr lang="en-US" sz="700" dirty="0">
                          <a:effectLst/>
                          <a:hlinkClick r:id="rId14"/>
                        </a:rPr>
                        <a:t>TIMEDIFF</a:t>
                      </a:r>
                      <a:endParaRPr lang="en-US" sz="700" dirty="0">
                        <a:effectLst/>
                      </a:endParaRPr>
                    </a:p>
                  </a:txBody>
                  <a:tcPr marL="47531" marR="23765" marT="23765" marB="23765">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700">
                          <a:effectLst/>
                        </a:rPr>
                        <a:t>Returns the difference between two time/datetime expressions</a:t>
                      </a:r>
                    </a:p>
                  </a:txBody>
                  <a:tcPr marL="23765" marR="23765" marT="23765" marB="23765">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1F1F1"/>
                    </a:solidFill>
                  </a:tcPr>
                </a:tc>
              </a:tr>
              <a:tr h="373455">
                <a:tc>
                  <a:txBody>
                    <a:bodyPr/>
                    <a:lstStyle/>
                    <a:p>
                      <a:pPr algn="l" fontAlgn="t"/>
                      <a:r>
                        <a:rPr lang="en-US" sz="700" dirty="0">
                          <a:effectLst/>
                          <a:hlinkClick r:id="rId15"/>
                        </a:rPr>
                        <a:t>TIMESTAMP</a:t>
                      </a:r>
                      <a:endParaRPr lang="en-US" sz="700" dirty="0">
                        <a:effectLst/>
                      </a:endParaRPr>
                    </a:p>
                  </a:txBody>
                  <a:tcPr marL="47531" marR="23765" marT="23765" marB="23765">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700" dirty="0">
                          <a:effectLst/>
                        </a:rPr>
                        <a:t>Returns a </a:t>
                      </a:r>
                      <a:r>
                        <a:rPr lang="en-US" sz="700" dirty="0" err="1">
                          <a:effectLst/>
                        </a:rPr>
                        <a:t>datetime</a:t>
                      </a:r>
                      <a:r>
                        <a:rPr lang="en-US" sz="700" dirty="0">
                          <a:effectLst/>
                        </a:rPr>
                        <a:t> value based on a date or </a:t>
                      </a:r>
                      <a:r>
                        <a:rPr lang="en-US" sz="700" dirty="0" err="1">
                          <a:effectLst/>
                        </a:rPr>
                        <a:t>datetime</a:t>
                      </a:r>
                      <a:r>
                        <a:rPr lang="en-US" sz="700" dirty="0">
                          <a:effectLst/>
                        </a:rPr>
                        <a:t> value</a:t>
                      </a:r>
                    </a:p>
                  </a:txBody>
                  <a:tcPr marL="23765" marR="23765" marT="23765" marB="23765">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r>
              <a:tr h="373455">
                <a:tc>
                  <a:txBody>
                    <a:bodyPr/>
                    <a:lstStyle/>
                    <a:p>
                      <a:pPr algn="l" fontAlgn="t"/>
                      <a:r>
                        <a:rPr lang="en-US" sz="700" dirty="0">
                          <a:effectLst/>
                          <a:hlinkClick r:id="rId16"/>
                        </a:rPr>
                        <a:t>TO_DAYS</a:t>
                      </a:r>
                      <a:endParaRPr lang="en-US" sz="700" dirty="0">
                        <a:effectLst/>
                      </a:endParaRPr>
                    </a:p>
                  </a:txBody>
                  <a:tcPr marL="47531" marR="23765" marT="23765" marB="23765">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700">
                          <a:effectLst/>
                        </a:rPr>
                        <a:t>Returns the number of days between a date and date "0000-00-00"</a:t>
                      </a:r>
                    </a:p>
                  </a:txBody>
                  <a:tcPr marL="23765" marR="23765" marT="23765" marB="23765">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1F1F1"/>
                    </a:solidFill>
                  </a:tcPr>
                </a:tc>
              </a:tr>
              <a:tr h="373455">
                <a:tc>
                  <a:txBody>
                    <a:bodyPr/>
                    <a:lstStyle/>
                    <a:p>
                      <a:pPr algn="l" fontAlgn="t"/>
                      <a:r>
                        <a:rPr lang="en-US" sz="700" dirty="0">
                          <a:effectLst/>
                          <a:hlinkClick r:id="rId17"/>
                        </a:rPr>
                        <a:t>WEEK</a:t>
                      </a:r>
                      <a:endParaRPr lang="en-US" sz="700" dirty="0">
                        <a:effectLst/>
                      </a:endParaRPr>
                    </a:p>
                  </a:txBody>
                  <a:tcPr marL="47531" marR="23765" marT="23765" marB="23765">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700">
                          <a:effectLst/>
                        </a:rPr>
                        <a:t>Returns the week number for a given date</a:t>
                      </a:r>
                    </a:p>
                  </a:txBody>
                  <a:tcPr marL="23765" marR="23765" marT="23765" marB="23765">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r>
              <a:tr h="373455">
                <a:tc>
                  <a:txBody>
                    <a:bodyPr/>
                    <a:lstStyle/>
                    <a:p>
                      <a:pPr algn="l" fontAlgn="t"/>
                      <a:r>
                        <a:rPr lang="en-US" sz="700" dirty="0">
                          <a:effectLst/>
                          <a:hlinkClick r:id="rId18"/>
                        </a:rPr>
                        <a:t>WEEKDAY</a:t>
                      </a:r>
                      <a:endParaRPr lang="en-US" sz="700" dirty="0">
                        <a:effectLst/>
                      </a:endParaRPr>
                    </a:p>
                  </a:txBody>
                  <a:tcPr marL="47531" marR="23765" marT="23765" marB="23765">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700">
                          <a:effectLst/>
                        </a:rPr>
                        <a:t>Returns the weekday number for a given date</a:t>
                      </a:r>
                    </a:p>
                  </a:txBody>
                  <a:tcPr marL="23765" marR="23765" marT="23765" marB="23765">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1F1F1"/>
                    </a:solidFill>
                  </a:tcPr>
                </a:tc>
              </a:tr>
              <a:tr h="373455">
                <a:tc>
                  <a:txBody>
                    <a:bodyPr/>
                    <a:lstStyle/>
                    <a:p>
                      <a:pPr algn="l" fontAlgn="t"/>
                      <a:r>
                        <a:rPr lang="en-US" sz="700">
                          <a:effectLst/>
                          <a:hlinkClick r:id="rId19"/>
                        </a:rPr>
                        <a:t>WEEKOFYEAR</a:t>
                      </a:r>
                      <a:endParaRPr lang="en-US" sz="700">
                        <a:effectLst/>
                      </a:endParaRPr>
                    </a:p>
                  </a:txBody>
                  <a:tcPr marL="47531" marR="23765" marT="23765" marB="23765">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700">
                          <a:effectLst/>
                        </a:rPr>
                        <a:t>Returns the week number for a given date</a:t>
                      </a:r>
                    </a:p>
                  </a:txBody>
                  <a:tcPr marL="23765" marR="23765" marT="23765" marB="23765">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r>
              <a:tr h="220679">
                <a:tc>
                  <a:txBody>
                    <a:bodyPr/>
                    <a:lstStyle/>
                    <a:p>
                      <a:pPr algn="l" fontAlgn="t"/>
                      <a:r>
                        <a:rPr lang="en-US" sz="700">
                          <a:effectLst/>
                          <a:hlinkClick r:id="rId20"/>
                        </a:rPr>
                        <a:t>YEAR</a:t>
                      </a:r>
                      <a:endParaRPr lang="en-US" sz="700">
                        <a:effectLst/>
                      </a:endParaRPr>
                    </a:p>
                  </a:txBody>
                  <a:tcPr marL="47531" marR="23765" marT="23765" marB="23765">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700">
                          <a:effectLst/>
                        </a:rPr>
                        <a:t>Returns the year part for a given date</a:t>
                      </a:r>
                    </a:p>
                  </a:txBody>
                  <a:tcPr marL="23765" marR="23765" marT="23765" marB="23765">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1F1F1"/>
                    </a:solidFill>
                  </a:tcPr>
                </a:tc>
              </a:tr>
              <a:tr h="373455">
                <a:tc>
                  <a:txBody>
                    <a:bodyPr/>
                    <a:lstStyle/>
                    <a:p>
                      <a:pPr algn="l" fontAlgn="t"/>
                      <a:r>
                        <a:rPr lang="en-US" sz="700">
                          <a:effectLst/>
                          <a:hlinkClick r:id="rId21"/>
                        </a:rPr>
                        <a:t>YEARWEEK</a:t>
                      </a:r>
                      <a:endParaRPr lang="en-US" sz="700">
                        <a:effectLst/>
                      </a:endParaRPr>
                    </a:p>
                  </a:txBody>
                  <a:tcPr marL="47531" marR="23765" marT="23765" marB="23765">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700" dirty="0">
                          <a:effectLst/>
                        </a:rPr>
                        <a:t>Returns the year and week number for a given date</a:t>
                      </a:r>
                    </a:p>
                  </a:txBody>
                  <a:tcPr marL="23765" marR="23765" marT="23765" marB="23765">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3976140594"/>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4151391019"/>
              </p:ext>
            </p:extLst>
          </p:nvPr>
        </p:nvGraphicFramePr>
        <p:xfrm>
          <a:off x="0" y="-1"/>
          <a:ext cx="9296402" cy="6858001"/>
        </p:xfrm>
        <a:graphic>
          <a:graphicData uri="http://schemas.openxmlformats.org/drawingml/2006/table">
            <a:tbl>
              <a:tblPr/>
              <a:tblGrid>
                <a:gridCol w="4648201"/>
                <a:gridCol w="4648201"/>
              </a:tblGrid>
              <a:tr h="345965">
                <a:tc>
                  <a:txBody>
                    <a:bodyPr/>
                    <a:lstStyle/>
                    <a:p>
                      <a:pPr algn="l" fontAlgn="t"/>
                      <a:r>
                        <a:rPr lang="en-US" sz="700" dirty="0">
                          <a:effectLst/>
                          <a:hlinkClick r:id="rId2"/>
                        </a:rPr>
                        <a:t>BIN</a:t>
                      </a:r>
                      <a:endParaRPr lang="en-US" sz="700" dirty="0">
                        <a:effectLst/>
                      </a:endParaRPr>
                    </a:p>
                  </a:txBody>
                  <a:tcPr marL="45939" marR="22969" marT="22969" marB="22969">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700">
                          <a:effectLst/>
                        </a:rPr>
                        <a:t>Returns a binary representation of a number</a:t>
                      </a:r>
                    </a:p>
                  </a:txBody>
                  <a:tcPr marL="22969" marR="22969" marT="22969" marB="22969">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1F1F1"/>
                    </a:solidFill>
                  </a:tcPr>
                </a:tc>
              </a:tr>
              <a:tr h="203628">
                <a:tc>
                  <a:txBody>
                    <a:bodyPr/>
                    <a:lstStyle/>
                    <a:p>
                      <a:pPr algn="l" fontAlgn="t"/>
                      <a:r>
                        <a:rPr lang="en-US" sz="700">
                          <a:effectLst/>
                          <a:hlinkClick r:id="rId3"/>
                        </a:rPr>
                        <a:t>BINARY</a:t>
                      </a:r>
                      <a:endParaRPr lang="en-US" sz="700">
                        <a:effectLst/>
                      </a:endParaRPr>
                    </a:p>
                  </a:txBody>
                  <a:tcPr marL="45939" marR="22969" marT="22969" marB="22969">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700">
                          <a:effectLst/>
                        </a:rPr>
                        <a:t>Converts a value to a binary string</a:t>
                      </a:r>
                    </a:p>
                  </a:txBody>
                  <a:tcPr marL="22969" marR="22969" marT="22969" marB="22969">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r>
              <a:tr h="345965">
                <a:tc>
                  <a:txBody>
                    <a:bodyPr/>
                    <a:lstStyle/>
                    <a:p>
                      <a:pPr algn="l" fontAlgn="t"/>
                      <a:r>
                        <a:rPr lang="en-US" sz="700">
                          <a:effectLst/>
                          <a:hlinkClick r:id="rId4"/>
                        </a:rPr>
                        <a:t>CASE</a:t>
                      </a:r>
                      <a:endParaRPr lang="en-US" sz="700">
                        <a:effectLst/>
                      </a:endParaRPr>
                    </a:p>
                  </a:txBody>
                  <a:tcPr marL="45939" marR="22969" marT="22969" marB="22969">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700">
                          <a:effectLst/>
                        </a:rPr>
                        <a:t>Goes through conditions and return a value when the first condition is met</a:t>
                      </a:r>
                    </a:p>
                  </a:txBody>
                  <a:tcPr marL="22969" marR="22969" marT="22969" marB="22969">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1F1F1"/>
                    </a:solidFill>
                  </a:tcPr>
                </a:tc>
              </a:tr>
              <a:tr h="345965">
                <a:tc>
                  <a:txBody>
                    <a:bodyPr/>
                    <a:lstStyle/>
                    <a:p>
                      <a:pPr algn="l" fontAlgn="t"/>
                      <a:r>
                        <a:rPr lang="en-US" sz="700">
                          <a:effectLst/>
                          <a:hlinkClick r:id="rId5"/>
                        </a:rPr>
                        <a:t>CAST</a:t>
                      </a:r>
                      <a:endParaRPr lang="en-US" sz="700">
                        <a:effectLst/>
                      </a:endParaRPr>
                    </a:p>
                  </a:txBody>
                  <a:tcPr marL="45939" marR="22969" marT="22969" marB="22969">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700">
                          <a:effectLst/>
                        </a:rPr>
                        <a:t>Converts a value (of any type) into a specified datatype</a:t>
                      </a:r>
                    </a:p>
                  </a:txBody>
                  <a:tcPr marL="22969" marR="22969" marT="22969" marB="22969">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r>
              <a:tr h="203628">
                <a:tc>
                  <a:txBody>
                    <a:bodyPr/>
                    <a:lstStyle/>
                    <a:p>
                      <a:pPr algn="l" fontAlgn="t"/>
                      <a:r>
                        <a:rPr lang="en-US" sz="700">
                          <a:effectLst/>
                          <a:hlinkClick r:id="rId6"/>
                        </a:rPr>
                        <a:t>COALESCE</a:t>
                      </a:r>
                      <a:endParaRPr lang="en-US" sz="700">
                        <a:effectLst/>
                      </a:endParaRPr>
                    </a:p>
                  </a:txBody>
                  <a:tcPr marL="45939" marR="22969" marT="22969" marB="22969">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700">
                          <a:effectLst/>
                        </a:rPr>
                        <a:t>Returns the first non-null value in a list</a:t>
                      </a:r>
                    </a:p>
                  </a:txBody>
                  <a:tcPr marL="22969" marR="22969" marT="22969" marB="22969">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1F1F1"/>
                    </a:solidFill>
                  </a:tcPr>
                </a:tc>
              </a:tr>
              <a:tr h="345965">
                <a:tc>
                  <a:txBody>
                    <a:bodyPr/>
                    <a:lstStyle/>
                    <a:p>
                      <a:pPr algn="l" fontAlgn="t"/>
                      <a:r>
                        <a:rPr lang="en-US" sz="700">
                          <a:effectLst/>
                          <a:hlinkClick r:id="rId7"/>
                        </a:rPr>
                        <a:t>CONNECTION_ID</a:t>
                      </a:r>
                      <a:endParaRPr lang="en-US" sz="700">
                        <a:effectLst/>
                      </a:endParaRPr>
                    </a:p>
                  </a:txBody>
                  <a:tcPr marL="45939" marR="22969" marT="22969" marB="22969">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700">
                          <a:effectLst/>
                        </a:rPr>
                        <a:t>Returns the unique connection ID for the current connection</a:t>
                      </a:r>
                    </a:p>
                  </a:txBody>
                  <a:tcPr marL="22969" marR="22969" marT="22969" marB="22969">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r>
              <a:tr h="345965">
                <a:tc>
                  <a:txBody>
                    <a:bodyPr/>
                    <a:lstStyle/>
                    <a:p>
                      <a:pPr algn="l" fontAlgn="t"/>
                      <a:r>
                        <a:rPr lang="en-US" sz="700">
                          <a:effectLst/>
                          <a:hlinkClick r:id="rId8"/>
                        </a:rPr>
                        <a:t>CONV</a:t>
                      </a:r>
                      <a:endParaRPr lang="en-US" sz="700">
                        <a:effectLst/>
                      </a:endParaRPr>
                    </a:p>
                  </a:txBody>
                  <a:tcPr marL="45939" marR="22969" marT="22969" marB="22969">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700">
                          <a:effectLst/>
                        </a:rPr>
                        <a:t>Converts a number from one numeric base system to another</a:t>
                      </a:r>
                    </a:p>
                  </a:txBody>
                  <a:tcPr marL="22969" marR="22969" marT="22969" marB="22969">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1F1F1"/>
                    </a:solidFill>
                  </a:tcPr>
                </a:tc>
              </a:tr>
              <a:tr h="345965">
                <a:tc>
                  <a:txBody>
                    <a:bodyPr/>
                    <a:lstStyle/>
                    <a:p>
                      <a:pPr algn="l" fontAlgn="t"/>
                      <a:r>
                        <a:rPr lang="en-US" sz="700">
                          <a:effectLst/>
                          <a:hlinkClick r:id="rId9"/>
                        </a:rPr>
                        <a:t>CONVERT</a:t>
                      </a:r>
                      <a:endParaRPr lang="en-US" sz="700">
                        <a:effectLst/>
                      </a:endParaRPr>
                    </a:p>
                  </a:txBody>
                  <a:tcPr marL="45939" marR="22969" marT="22969" marB="22969">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700" dirty="0">
                          <a:effectLst/>
                        </a:rPr>
                        <a:t>Converts a value into the specified </a:t>
                      </a:r>
                      <a:r>
                        <a:rPr lang="en-US" sz="700" dirty="0" err="1">
                          <a:effectLst/>
                        </a:rPr>
                        <a:t>datatype</a:t>
                      </a:r>
                      <a:r>
                        <a:rPr lang="en-US" sz="700" dirty="0">
                          <a:effectLst/>
                        </a:rPr>
                        <a:t> or character set</a:t>
                      </a:r>
                    </a:p>
                  </a:txBody>
                  <a:tcPr marL="22969" marR="22969" marT="22969" marB="22969">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r>
              <a:tr h="488300">
                <a:tc>
                  <a:txBody>
                    <a:bodyPr/>
                    <a:lstStyle/>
                    <a:p>
                      <a:pPr algn="l" fontAlgn="t"/>
                      <a:r>
                        <a:rPr lang="en-US" sz="700">
                          <a:effectLst/>
                          <a:hlinkClick r:id="rId10"/>
                        </a:rPr>
                        <a:t>CURRENT_USER</a:t>
                      </a:r>
                      <a:endParaRPr lang="en-US" sz="700">
                        <a:effectLst/>
                      </a:endParaRPr>
                    </a:p>
                  </a:txBody>
                  <a:tcPr marL="45939" marR="22969" marT="22969" marB="22969">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700">
                          <a:effectLst/>
                        </a:rPr>
                        <a:t>Returns the user name and host name for the MySQL account that the server used to authenticate the current client</a:t>
                      </a:r>
                    </a:p>
                  </a:txBody>
                  <a:tcPr marL="22969" marR="22969" marT="22969" marB="22969">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1F1F1"/>
                    </a:solidFill>
                  </a:tcPr>
                </a:tc>
              </a:tr>
              <a:tr h="345965">
                <a:tc>
                  <a:txBody>
                    <a:bodyPr/>
                    <a:lstStyle/>
                    <a:p>
                      <a:pPr algn="l" fontAlgn="t"/>
                      <a:r>
                        <a:rPr lang="en-US" sz="700">
                          <a:effectLst/>
                          <a:hlinkClick r:id="rId11"/>
                        </a:rPr>
                        <a:t>DATABASE</a:t>
                      </a:r>
                      <a:endParaRPr lang="en-US" sz="700">
                        <a:effectLst/>
                      </a:endParaRPr>
                    </a:p>
                  </a:txBody>
                  <a:tcPr marL="45939" marR="22969" marT="22969" marB="22969">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700">
                          <a:effectLst/>
                        </a:rPr>
                        <a:t>Returns the name of the current database</a:t>
                      </a:r>
                    </a:p>
                  </a:txBody>
                  <a:tcPr marL="22969" marR="22969" marT="22969" marB="22969">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r>
              <a:tr h="345965">
                <a:tc>
                  <a:txBody>
                    <a:bodyPr/>
                    <a:lstStyle/>
                    <a:p>
                      <a:pPr algn="l" fontAlgn="t"/>
                      <a:r>
                        <a:rPr lang="en-US" sz="700" dirty="0">
                          <a:effectLst/>
                          <a:hlinkClick r:id="rId12"/>
                        </a:rPr>
                        <a:t>IF</a:t>
                      </a:r>
                      <a:endParaRPr lang="en-US" sz="700" dirty="0">
                        <a:effectLst/>
                      </a:endParaRPr>
                    </a:p>
                  </a:txBody>
                  <a:tcPr marL="45939" marR="22969" marT="22969" marB="22969">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700">
                          <a:effectLst/>
                        </a:rPr>
                        <a:t>Returns a value if a condition is TRUE, or another value if a condition is FALSE</a:t>
                      </a:r>
                    </a:p>
                  </a:txBody>
                  <a:tcPr marL="22969" marR="22969" marT="22969" marB="22969">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1F1F1"/>
                    </a:solidFill>
                  </a:tcPr>
                </a:tc>
              </a:tr>
              <a:tr h="488300">
                <a:tc>
                  <a:txBody>
                    <a:bodyPr/>
                    <a:lstStyle/>
                    <a:p>
                      <a:pPr algn="l" fontAlgn="t"/>
                      <a:r>
                        <a:rPr lang="en-US" sz="700">
                          <a:effectLst/>
                          <a:hlinkClick r:id="rId13"/>
                        </a:rPr>
                        <a:t>IFNULL</a:t>
                      </a:r>
                      <a:endParaRPr lang="en-US" sz="700">
                        <a:effectLst/>
                      </a:endParaRPr>
                    </a:p>
                  </a:txBody>
                  <a:tcPr marL="45939" marR="22969" marT="22969" marB="22969">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700">
                          <a:effectLst/>
                        </a:rPr>
                        <a:t>Return a specified value if the expression is NULL, otherwise return the expression</a:t>
                      </a:r>
                    </a:p>
                  </a:txBody>
                  <a:tcPr marL="22969" marR="22969" marT="22969" marB="22969">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r>
              <a:tr h="345965">
                <a:tc>
                  <a:txBody>
                    <a:bodyPr/>
                    <a:lstStyle/>
                    <a:p>
                      <a:pPr algn="l" fontAlgn="t"/>
                      <a:r>
                        <a:rPr lang="en-US" sz="700">
                          <a:effectLst/>
                          <a:hlinkClick r:id="rId14"/>
                        </a:rPr>
                        <a:t>ISNULL</a:t>
                      </a:r>
                      <a:endParaRPr lang="en-US" sz="700">
                        <a:effectLst/>
                      </a:endParaRPr>
                    </a:p>
                  </a:txBody>
                  <a:tcPr marL="45939" marR="22969" marT="22969" marB="22969">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700">
                          <a:effectLst/>
                        </a:rPr>
                        <a:t>Returns 1 or 0 depending on whether an expression is NULL</a:t>
                      </a:r>
                    </a:p>
                  </a:txBody>
                  <a:tcPr marL="22969" marR="22969" marT="22969" marB="22969">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1F1F1"/>
                    </a:solidFill>
                  </a:tcPr>
                </a:tc>
              </a:tr>
              <a:tr h="488300">
                <a:tc>
                  <a:txBody>
                    <a:bodyPr/>
                    <a:lstStyle/>
                    <a:p>
                      <a:pPr algn="l" fontAlgn="t"/>
                      <a:r>
                        <a:rPr lang="en-US" sz="700">
                          <a:effectLst/>
                          <a:hlinkClick r:id="rId15"/>
                        </a:rPr>
                        <a:t>LAST_INSERT_ID</a:t>
                      </a:r>
                      <a:endParaRPr lang="en-US" sz="700">
                        <a:effectLst/>
                      </a:endParaRPr>
                    </a:p>
                  </a:txBody>
                  <a:tcPr marL="45939" marR="22969" marT="22969" marB="22969">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700">
                          <a:effectLst/>
                        </a:rPr>
                        <a:t>Returns the AUTO_INCREMENT id of the last row that has been inserted or updated in a table</a:t>
                      </a:r>
                    </a:p>
                  </a:txBody>
                  <a:tcPr marL="22969" marR="22969" marT="22969" marB="22969">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r>
              <a:tr h="488300">
                <a:tc>
                  <a:txBody>
                    <a:bodyPr/>
                    <a:lstStyle/>
                    <a:p>
                      <a:pPr algn="l" fontAlgn="t"/>
                      <a:r>
                        <a:rPr lang="en-US" sz="700">
                          <a:effectLst/>
                          <a:hlinkClick r:id="rId16"/>
                        </a:rPr>
                        <a:t>NULLIF</a:t>
                      </a:r>
                      <a:endParaRPr lang="en-US" sz="700">
                        <a:effectLst/>
                      </a:endParaRPr>
                    </a:p>
                  </a:txBody>
                  <a:tcPr marL="45939" marR="22969" marT="22969" marB="22969">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700">
                          <a:effectLst/>
                        </a:rPr>
                        <a:t>Compares two expressions and returns NULL if they are equal. Otherwise, the first expression is returned</a:t>
                      </a:r>
                    </a:p>
                  </a:txBody>
                  <a:tcPr marL="22969" marR="22969" marT="22969" marB="22969">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1F1F1"/>
                    </a:solidFill>
                  </a:tcPr>
                </a:tc>
              </a:tr>
              <a:tr h="345965">
                <a:tc>
                  <a:txBody>
                    <a:bodyPr/>
                    <a:lstStyle/>
                    <a:p>
                      <a:pPr algn="l" fontAlgn="t"/>
                      <a:r>
                        <a:rPr lang="en-US" sz="700">
                          <a:effectLst/>
                          <a:hlinkClick r:id="rId17"/>
                        </a:rPr>
                        <a:t>SESSION_USER</a:t>
                      </a:r>
                      <a:endParaRPr lang="en-US" sz="700">
                        <a:effectLst/>
                      </a:endParaRPr>
                    </a:p>
                  </a:txBody>
                  <a:tcPr marL="45939" marR="22969" marT="22969" marB="22969">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700">
                          <a:effectLst/>
                        </a:rPr>
                        <a:t>Returns the current MySQL user name and host name</a:t>
                      </a:r>
                    </a:p>
                  </a:txBody>
                  <a:tcPr marL="22969" marR="22969" marT="22969" marB="22969">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r>
              <a:tr h="345965">
                <a:tc>
                  <a:txBody>
                    <a:bodyPr/>
                    <a:lstStyle/>
                    <a:p>
                      <a:pPr algn="l" fontAlgn="t"/>
                      <a:r>
                        <a:rPr lang="en-US" sz="700">
                          <a:effectLst/>
                          <a:hlinkClick r:id="rId18"/>
                        </a:rPr>
                        <a:t>SYSTEM_USER</a:t>
                      </a:r>
                      <a:endParaRPr lang="en-US" sz="700">
                        <a:effectLst/>
                      </a:endParaRPr>
                    </a:p>
                  </a:txBody>
                  <a:tcPr marL="45939" marR="22969" marT="22969" marB="22969">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700">
                          <a:effectLst/>
                        </a:rPr>
                        <a:t>Returns the current MySQL user name and host name</a:t>
                      </a:r>
                    </a:p>
                  </a:txBody>
                  <a:tcPr marL="22969" marR="22969" marT="22969" marB="22969">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1F1F1"/>
                    </a:solidFill>
                  </a:tcPr>
                </a:tc>
              </a:tr>
              <a:tr h="345965">
                <a:tc>
                  <a:txBody>
                    <a:bodyPr/>
                    <a:lstStyle/>
                    <a:p>
                      <a:pPr algn="l" fontAlgn="t"/>
                      <a:r>
                        <a:rPr lang="en-US" sz="700">
                          <a:effectLst/>
                          <a:hlinkClick r:id="rId19"/>
                        </a:rPr>
                        <a:t>USER</a:t>
                      </a:r>
                      <a:endParaRPr lang="en-US" sz="700">
                        <a:effectLst/>
                      </a:endParaRPr>
                    </a:p>
                  </a:txBody>
                  <a:tcPr marL="45939" marR="22969" marT="22969" marB="22969">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700">
                          <a:effectLst/>
                        </a:rPr>
                        <a:t>Returns the current MySQL user name and host name</a:t>
                      </a:r>
                    </a:p>
                  </a:txBody>
                  <a:tcPr marL="22969" marR="22969" marT="22969" marB="22969">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r>
              <a:tr h="345965">
                <a:tc>
                  <a:txBody>
                    <a:bodyPr/>
                    <a:lstStyle/>
                    <a:p>
                      <a:pPr algn="l" fontAlgn="t"/>
                      <a:r>
                        <a:rPr lang="en-US" sz="700" dirty="0">
                          <a:effectLst/>
                          <a:hlinkClick r:id="rId20"/>
                        </a:rPr>
                        <a:t>VERSION</a:t>
                      </a:r>
                      <a:endParaRPr lang="en-US" sz="700" dirty="0">
                        <a:effectLst/>
                      </a:endParaRPr>
                    </a:p>
                  </a:txBody>
                  <a:tcPr marL="45939" marR="22969" marT="22969" marB="22969">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1F1F1"/>
                    </a:solidFill>
                  </a:tcPr>
                </a:tc>
                <a:tc>
                  <a:txBody>
                    <a:bodyPr/>
                    <a:lstStyle/>
                    <a:p>
                      <a:pPr algn="l" fontAlgn="t"/>
                      <a:r>
                        <a:rPr lang="en-US" sz="700" dirty="0">
                          <a:effectLst/>
                        </a:rPr>
                        <a:t>Returns the current version of the MySQL database</a:t>
                      </a:r>
                    </a:p>
                  </a:txBody>
                  <a:tcPr marL="22969" marR="22969" marT="22969" marB="22969">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1F1F1"/>
                    </a:solidFill>
                  </a:tcPr>
                </a:tc>
              </a:tr>
            </a:tbl>
          </a:graphicData>
        </a:graphic>
      </p:graphicFrame>
    </p:spTree>
    <p:extLst>
      <p:ext uri="{BB962C8B-B14F-4D97-AF65-F5344CB8AC3E}">
        <p14:creationId xmlns:p14="http://schemas.microsoft.com/office/powerpoint/2010/main" val="3059340115"/>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8460" y="2967335"/>
            <a:ext cx="4567084" cy="923330"/>
          </a:xfrm>
          <a:prstGeom prst="rect">
            <a:avLst/>
          </a:prstGeom>
          <a:noFill/>
        </p:spPr>
        <p:txBody>
          <a:bodyPr wrap="non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5400" b="1" cap="all" spc="0"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THANK YOU</a:t>
            </a:r>
            <a:endParaRPr lang="en-US" sz="5400" b="1" cap="all" spc="0"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Tree>
    <p:extLst>
      <p:ext uri="{BB962C8B-B14F-4D97-AF65-F5344CB8AC3E}">
        <p14:creationId xmlns:p14="http://schemas.microsoft.com/office/powerpoint/2010/main" val="3573649418"/>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3200" y="2209800"/>
            <a:ext cx="2895600" cy="1143000"/>
          </a:xfrm>
        </p:spPr>
        <p:txBody>
          <a:bodyPr>
            <a:normAutofit fontScale="90000"/>
          </a:bodyPr>
          <a:lstStyle/>
          <a:p>
            <a:r>
              <a:rPr lang="en-US" dirty="0" smtClean="0"/>
              <a:t>MONGODB</a:t>
            </a:r>
            <a:endParaRPr lang="en-US" dirty="0"/>
          </a:p>
        </p:txBody>
      </p:sp>
      <p:sp>
        <p:nvSpPr>
          <p:cNvPr id="4" name="TextBox 3"/>
          <p:cNvSpPr txBox="1"/>
          <p:nvPr/>
        </p:nvSpPr>
        <p:spPr>
          <a:xfrm>
            <a:off x="3733800" y="5894076"/>
            <a:ext cx="5181600" cy="707886"/>
          </a:xfrm>
          <a:prstGeom prst="rect">
            <a:avLst/>
          </a:prstGeom>
          <a:noFill/>
        </p:spPr>
        <p:txBody>
          <a:bodyPr wrap="square" rtlCol="0">
            <a:spAutoFit/>
          </a:bodyPr>
          <a:lstStyle/>
          <a:p>
            <a:r>
              <a:rPr lang="en-US" sz="4000" b="1" dirty="0" smtClean="0"/>
              <a:t>By: Raj </a:t>
            </a:r>
            <a:r>
              <a:rPr lang="en-US" sz="4000" b="1" dirty="0" err="1" smtClean="0"/>
              <a:t>singh</a:t>
            </a:r>
            <a:r>
              <a:rPr lang="en-US" sz="4000" b="1" dirty="0" smtClean="0"/>
              <a:t> </a:t>
            </a:r>
            <a:r>
              <a:rPr lang="en-US" sz="4000" b="1" dirty="0" err="1" smtClean="0"/>
              <a:t>rajpoot</a:t>
            </a:r>
            <a:endParaRPr lang="en-US" sz="4000" b="1" dirty="0"/>
          </a:p>
        </p:txBody>
      </p:sp>
    </p:spTree>
    <p:extLst>
      <p:ext uri="{BB962C8B-B14F-4D97-AF65-F5344CB8AC3E}">
        <p14:creationId xmlns:p14="http://schemas.microsoft.com/office/powerpoint/2010/main" val="1730053158"/>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858429"/>
            <a:ext cx="9144000" cy="5999571"/>
          </a:xfrm>
        </p:spPr>
        <p:txBody>
          <a:bodyPr>
            <a:normAutofit/>
          </a:bodyPr>
          <a:lstStyle/>
          <a:p>
            <a:r>
              <a:rPr lang="en-US" dirty="0" smtClean="0"/>
              <a:t>INTRODUCTION</a:t>
            </a:r>
          </a:p>
          <a:p>
            <a:r>
              <a:rPr lang="en-US" dirty="0" smtClean="0"/>
              <a:t>DATABASE</a:t>
            </a:r>
          </a:p>
          <a:p>
            <a:r>
              <a:rPr lang="en-US" dirty="0" smtClean="0"/>
              <a:t>COLLECTION</a:t>
            </a:r>
          </a:p>
          <a:p>
            <a:r>
              <a:rPr lang="en-US" dirty="0" smtClean="0"/>
              <a:t>INSERT DOCUMENT</a:t>
            </a:r>
          </a:p>
          <a:p>
            <a:r>
              <a:rPr lang="en-US" dirty="0" smtClean="0"/>
              <a:t>UPDATE DOCUMENT</a:t>
            </a:r>
          </a:p>
          <a:p>
            <a:r>
              <a:rPr lang="en-US" dirty="0" smtClean="0"/>
              <a:t>DELETE DOCUMENT</a:t>
            </a:r>
          </a:p>
          <a:p>
            <a:r>
              <a:rPr lang="en-US" dirty="0" smtClean="0"/>
              <a:t>QUERY DOCUMENT</a:t>
            </a:r>
          </a:p>
          <a:p>
            <a:r>
              <a:rPr lang="en-US" dirty="0" smtClean="0"/>
              <a:t>INDEXING</a:t>
            </a:r>
          </a:p>
          <a:p>
            <a:r>
              <a:rPr lang="en-US" dirty="0" smtClean="0"/>
              <a:t>BULK OPEATION</a:t>
            </a:r>
          </a:p>
          <a:p>
            <a:r>
              <a:rPr lang="en-US" dirty="0" smtClean="0"/>
              <a:t>REPLICATION</a:t>
            </a:r>
          </a:p>
          <a:p>
            <a:endParaRPr lang="en-US" dirty="0" smtClean="0"/>
          </a:p>
          <a:p>
            <a:pPr marL="82296" indent="0">
              <a:buNone/>
            </a:pPr>
            <a:endParaRPr lang="en-US" dirty="0"/>
          </a:p>
        </p:txBody>
      </p:sp>
      <p:sp>
        <p:nvSpPr>
          <p:cNvPr id="5" name="TextBox 4"/>
          <p:cNvSpPr txBox="1"/>
          <p:nvPr/>
        </p:nvSpPr>
        <p:spPr>
          <a:xfrm>
            <a:off x="2514600" y="0"/>
            <a:ext cx="5192409" cy="830997"/>
          </a:xfrm>
          <a:prstGeom prst="rect">
            <a:avLst/>
          </a:prstGeom>
          <a:noFill/>
        </p:spPr>
        <p:txBody>
          <a:bodyPr wrap="square" rtlCol="0">
            <a:spAutoFit/>
          </a:bodyPr>
          <a:lstStyle/>
          <a:p>
            <a:r>
              <a:rPr lang="en-US" sz="4800" b="1" u="sng" dirty="0" smtClean="0"/>
              <a:t>Table of contents</a:t>
            </a:r>
            <a:endParaRPr lang="en-US" sz="4800" b="1" u="sng" dirty="0"/>
          </a:p>
        </p:txBody>
      </p:sp>
    </p:spTree>
    <p:extLst>
      <p:ext uri="{BB962C8B-B14F-4D97-AF65-F5344CB8AC3E}">
        <p14:creationId xmlns:p14="http://schemas.microsoft.com/office/powerpoint/2010/main" val="412183000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7432" y="0"/>
            <a:ext cx="9144000" cy="5999571"/>
          </a:xfrm>
        </p:spPr>
        <p:txBody>
          <a:bodyPr>
            <a:normAutofit/>
          </a:bodyPr>
          <a:lstStyle/>
          <a:p>
            <a:r>
              <a:rPr lang="en-US" dirty="0" smtClean="0"/>
              <a:t>SHARDING</a:t>
            </a:r>
          </a:p>
          <a:p>
            <a:r>
              <a:rPr lang="en-US" dirty="0" smtClean="0"/>
              <a:t>AGGREGATION</a:t>
            </a:r>
          </a:p>
          <a:p>
            <a:r>
              <a:rPr lang="en-US" dirty="0" smtClean="0"/>
              <a:t>LOGICAL</a:t>
            </a:r>
            <a:endParaRPr lang="en-US" dirty="0"/>
          </a:p>
          <a:p>
            <a:r>
              <a:rPr lang="en-US" dirty="0" smtClean="0"/>
              <a:t>PIPELINE STAGES</a:t>
            </a:r>
          </a:p>
          <a:p>
            <a:r>
              <a:rPr lang="en-US" dirty="0" smtClean="0"/>
              <a:t>STORAGE</a:t>
            </a:r>
          </a:p>
          <a:p>
            <a:r>
              <a:rPr lang="en-US" dirty="0" smtClean="0"/>
              <a:t>SECURITY</a:t>
            </a:r>
          </a:p>
          <a:p>
            <a:r>
              <a:rPr lang="en-US" dirty="0" smtClean="0"/>
              <a:t>TRANSACTIONS</a:t>
            </a:r>
          </a:p>
          <a:p>
            <a:r>
              <a:rPr lang="en-US" dirty="0" smtClean="0"/>
              <a:t>DATA MODELS</a:t>
            </a:r>
          </a:p>
          <a:p>
            <a:endParaRPr lang="en-US" dirty="0" smtClean="0"/>
          </a:p>
          <a:p>
            <a:endParaRPr lang="en-US" dirty="0" smtClean="0"/>
          </a:p>
        </p:txBody>
      </p:sp>
    </p:spTree>
    <p:extLst>
      <p:ext uri="{BB962C8B-B14F-4D97-AF65-F5344CB8AC3E}">
        <p14:creationId xmlns:p14="http://schemas.microsoft.com/office/powerpoint/2010/main" val="13376044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6800" y="0"/>
            <a:ext cx="8077200" cy="6858000"/>
          </a:xfrm>
        </p:spPr>
        <p:txBody>
          <a:bodyPr>
            <a:normAutofit/>
          </a:bodyPr>
          <a:lstStyle/>
          <a:p>
            <a:pPr marL="82296" indent="0">
              <a:buNone/>
            </a:pPr>
            <a:r>
              <a:rPr lang="en-US" b="1" dirty="0" smtClean="0"/>
              <a:t>			</a:t>
            </a:r>
          </a:p>
          <a:p>
            <a:pPr marL="82296" indent="0">
              <a:buNone/>
            </a:pPr>
            <a:endParaRPr lang="en-US" b="1" dirty="0" smtClean="0"/>
          </a:p>
          <a:p>
            <a:pPr marL="82296" indent="0">
              <a:buNone/>
            </a:pPr>
            <a:r>
              <a:rPr lang="en-US" b="1" dirty="0" smtClean="0"/>
              <a:t>CREATE DATABASE </a:t>
            </a:r>
            <a:r>
              <a:rPr lang="en-US" b="1" dirty="0" err="1" smtClean="0"/>
              <a:t>database_name</a:t>
            </a:r>
            <a:r>
              <a:rPr lang="en-US" b="1" dirty="0" smtClean="0"/>
              <a:t>;</a:t>
            </a:r>
          </a:p>
          <a:p>
            <a:pPr marL="82296" indent="0">
              <a:buNone/>
            </a:pPr>
            <a:endParaRPr lang="en-US" dirty="0"/>
          </a:p>
          <a:p>
            <a:pPr marL="82296" indent="0">
              <a:buNone/>
            </a:pPr>
            <a:r>
              <a:rPr lang="en-US" dirty="0"/>
              <a:t>EX: CREATE DATABASE employees;</a:t>
            </a:r>
          </a:p>
          <a:p>
            <a:pPr marL="82296" indent="0">
              <a:buNone/>
            </a:pPr>
            <a:endParaRPr lang="en-US" dirty="0"/>
          </a:p>
          <a:p>
            <a:r>
              <a:rPr lang="en-US" dirty="0" smtClean="0"/>
              <a:t>Note</a:t>
            </a:r>
            <a:r>
              <a:rPr lang="en-US" dirty="0"/>
              <a:t>: All the database names, table names and table fields name are case sensitive. You must have to use proper names while giving any SQL command</a:t>
            </a:r>
            <a:r>
              <a:rPr lang="en-US" dirty="0" smtClean="0"/>
              <a:t>.</a:t>
            </a:r>
          </a:p>
          <a:p>
            <a:endParaRPr lang="en-US" dirty="0"/>
          </a:p>
          <a:p>
            <a:endParaRPr lang="en-US" dirty="0"/>
          </a:p>
          <a:p>
            <a:endParaRPr lang="en-US" dirty="0"/>
          </a:p>
        </p:txBody>
      </p:sp>
    </p:spTree>
    <p:extLst>
      <p:ext uri="{BB962C8B-B14F-4D97-AF65-F5344CB8AC3E}">
        <p14:creationId xmlns:p14="http://schemas.microsoft.com/office/powerpoint/2010/main" val="2739014877"/>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05000" y="2743200"/>
            <a:ext cx="6705600" cy="609600"/>
          </a:xfrm>
        </p:spPr>
        <p:txBody>
          <a:bodyPr>
            <a:normAutofit fontScale="47500" lnSpcReduction="20000"/>
          </a:bodyPr>
          <a:lstStyle/>
          <a:p>
            <a:r>
              <a:rPr lang="en-US" sz="8000" dirty="0" smtClean="0"/>
              <a:t>MONGODB INTRODUCTION</a:t>
            </a:r>
            <a:endParaRPr lang="en-US" sz="8000" dirty="0"/>
          </a:p>
        </p:txBody>
      </p:sp>
    </p:spTree>
    <p:extLst>
      <p:ext uri="{BB962C8B-B14F-4D97-AF65-F5344CB8AC3E}">
        <p14:creationId xmlns:p14="http://schemas.microsoft.com/office/powerpoint/2010/main" val="147811909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lnSpcReduction="10000"/>
          </a:bodyPr>
          <a:lstStyle/>
          <a:p>
            <a:r>
              <a:rPr lang="en-US" sz="2000" dirty="0" err="1"/>
              <a:t>MongoDB</a:t>
            </a:r>
            <a:r>
              <a:rPr lang="en-US" sz="2000" dirty="0"/>
              <a:t> is an open-source document database and leading </a:t>
            </a:r>
            <a:r>
              <a:rPr lang="en-US" sz="2000" dirty="0" err="1"/>
              <a:t>NoSQL</a:t>
            </a:r>
            <a:r>
              <a:rPr lang="en-US" sz="2000" dirty="0"/>
              <a:t> database. </a:t>
            </a:r>
            <a:r>
              <a:rPr lang="en-US" sz="2000" dirty="0" err="1"/>
              <a:t>MongoDB</a:t>
            </a:r>
            <a:r>
              <a:rPr lang="en-US" sz="2000" dirty="0"/>
              <a:t> is written in C</a:t>
            </a:r>
            <a:r>
              <a:rPr lang="en-US" sz="2000" dirty="0" smtClean="0"/>
              <a:t>++.</a:t>
            </a:r>
          </a:p>
          <a:p>
            <a:r>
              <a:rPr lang="en-US" sz="2000" dirty="0" err="1"/>
              <a:t>MongoDB</a:t>
            </a:r>
            <a:r>
              <a:rPr lang="en-US" sz="2000" dirty="0"/>
              <a:t> is a cross-platform, document oriented database that provides, high performance, high availability, and easy scalability. </a:t>
            </a:r>
            <a:r>
              <a:rPr lang="en-US" sz="2000" dirty="0" err="1"/>
              <a:t>MongoDB</a:t>
            </a:r>
            <a:r>
              <a:rPr lang="en-US" sz="2000" dirty="0"/>
              <a:t> works on concept of collection and document</a:t>
            </a:r>
            <a:r>
              <a:rPr lang="en-US" sz="2000" dirty="0" smtClean="0"/>
              <a:t>.</a:t>
            </a:r>
          </a:p>
          <a:p>
            <a:r>
              <a:rPr lang="en-US" sz="2000" dirty="0"/>
              <a:t>Development of </a:t>
            </a:r>
            <a:r>
              <a:rPr lang="en-US" sz="2000" dirty="0" err="1"/>
              <a:t>MongoDB</a:t>
            </a:r>
            <a:r>
              <a:rPr lang="en-US" sz="2000" dirty="0"/>
              <a:t> began in October 2007 by 10gen. The first public release was in February 2009</a:t>
            </a:r>
            <a:r>
              <a:rPr lang="en-US" sz="2000" dirty="0" smtClean="0"/>
              <a:t>.</a:t>
            </a:r>
            <a:endParaRPr lang="en-US" sz="2000" dirty="0"/>
          </a:p>
          <a:p>
            <a:endParaRPr lang="en-US" sz="2000" dirty="0" smtClean="0"/>
          </a:p>
          <a:p>
            <a:r>
              <a:rPr lang="en-US" sz="2000" b="1" u="sng" dirty="0" smtClean="0"/>
              <a:t>Advantages:</a:t>
            </a:r>
            <a:endParaRPr lang="en-US" sz="2000" b="1" u="sng" dirty="0"/>
          </a:p>
          <a:p>
            <a:r>
              <a:rPr lang="en-US" sz="2000" b="1" dirty="0"/>
              <a:t>Schema less</a:t>
            </a:r>
            <a:r>
              <a:rPr lang="en-US" sz="2000" dirty="0"/>
              <a:t> − </a:t>
            </a:r>
            <a:r>
              <a:rPr lang="en-US" sz="2000" dirty="0" err="1"/>
              <a:t>MongoDB</a:t>
            </a:r>
            <a:r>
              <a:rPr lang="en-US" sz="2000" dirty="0"/>
              <a:t> is a document database in which one collection holds different documents. Number of fields, content and size of the document can differ from one document to another.</a:t>
            </a:r>
          </a:p>
          <a:p>
            <a:r>
              <a:rPr lang="en-US" sz="2000" dirty="0"/>
              <a:t>Structure of a single object is clear.</a:t>
            </a:r>
          </a:p>
          <a:p>
            <a:r>
              <a:rPr lang="en-US" sz="2000" dirty="0"/>
              <a:t>No complex joins.</a:t>
            </a:r>
          </a:p>
          <a:p>
            <a:r>
              <a:rPr lang="en-US" sz="2000" dirty="0"/>
              <a:t>Deep query-ability. </a:t>
            </a:r>
            <a:r>
              <a:rPr lang="en-US" sz="2000" dirty="0" err="1"/>
              <a:t>MongoDB</a:t>
            </a:r>
            <a:r>
              <a:rPr lang="en-US" sz="2000" dirty="0"/>
              <a:t> supports dynamic queries on documents using a document-based query language that's nearly as powerful as SQL.</a:t>
            </a:r>
          </a:p>
          <a:p>
            <a:r>
              <a:rPr lang="en-US" sz="2000" dirty="0"/>
              <a:t>Tuning.</a:t>
            </a:r>
          </a:p>
          <a:p>
            <a:r>
              <a:rPr lang="en-US" sz="2000" b="1" dirty="0"/>
              <a:t>Ease of scale-out</a:t>
            </a:r>
            <a:r>
              <a:rPr lang="en-US" sz="2000" dirty="0"/>
              <a:t> − </a:t>
            </a:r>
            <a:r>
              <a:rPr lang="en-US" sz="2000" dirty="0" err="1"/>
              <a:t>MongoDB</a:t>
            </a:r>
            <a:r>
              <a:rPr lang="en-US" sz="2000" dirty="0"/>
              <a:t> is easy to scale.</a:t>
            </a:r>
          </a:p>
          <a:p>
            <a:r>
              <a:rPr lang="en-US" sz="2000" dirty="0"/>
              <a:t>Conversion/mapping of application objects to database objects not needed.</a:t>
            </a:r>
          </a:p>
          <a:p>
            <a:r>
              <a:rPr lang="en-US" sz="2000" dirty="0"/>
              <a:t>Uses internal memory for storing the (windowed) working set, enabling faster access of data.</a:t>
            </a:r>
          </a:p>
          <a:p>
            <a:endParaRPr lang="en-US" sz="2000" dirty="0"/>
          </a:p>
        </p:txBody>
      </p:sp>
    </p:spTree>
    <p:extLst>
      <p:ext uri="{BB962C8B-B14F-4D97-AF65-F5344CB8AC3E}">
        <p14:creationId xmlns:p14="http://schemas.microsoft.com/office/powerpoint/2010/main" val="3258359774"/>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a:bodyPr>
          <a:lstStyle/>
          <a:p>
            <a:r>
              <a:rPr lang="en-US" sz="2000" b="1" u="sng" dirty="0" smtClean="0"/>
              <a:t>Why use?</a:t>
            </a:r>
          </a:p>
          <a:p>
            <a:r>
              <a:rPr lang="en-US" sz="2000" b="1" dirty="0"/>
              <a:t>Document Oriented Storage</a:t>
            </a:r>
            <a:r>
              <a:rPr lang="en-US" sz="2000" dirty="0"/>
              <a:t> − Data is stored in the form of JSON style documents.</a:t>
            </a:r>
          </a:p>
          <a:p>
            <a:r>
              <a:rPr lang="en-US" sz="2000" dirty="0"/>
              <a:t>Index on any attribute</a:t>
            </a:r>
          </a:p>
          <a:p>
            <a:r>
              <a:rPr lang="en-US" sz="2000" dirty="0"/>
              <a:t>Replication and high availability</a:t>
            </a:r>
          </a:p>
          <a:p>
            <a:r>
              <a:rPr lang="en-US" sz="2000" dirty="0"/>
              <a:t>Auto-</a:t>
            </a:r>
            <a:r>
              <a:rPr lang="en-US" sz="2000" dirty="0" err="1"/>
              <a:t>sharding</a:t>
            </a:r>
            <a:endParaRPr lang="en-US" sz="2000" dirty="0"/>
          </a:p>
          <a:p>
            <a:r>
              <a:rPr lang="en-US" sz="2000" dirty="0"/>
              <a:t>Rich queries</a:t>
            </a:r>
          </a:p>
          <a:p>
            <a:r>
              <a:rPr lang="en-US" sz="2000" dirty="0"/>
              <a:t>Fast in-place updates</a:t>
            </a:r>
          </a:p>
          <a:p>
            <a:r>
              <a:rPr lang="en-US" sz="2000" dirty="0"/>
              <a:t>Professional support by </a:t>
            </a:r>
            <a:r>
              <a:rPr lang="en-US" sz="2000" dirty="0" err="1"/>
              <a:t>MongoDB</a:t>
            </a:r>
            <a:endParaRPr lang="en-US" sz="2000" dirty="0"/>
          </a:p>
          <a:p>
            <a:endParaRPr lang="en-US" sz="2000" dirty="0" smtClean="0"/>
          </a:p>
          <a:p>
            <a:r>
              <a:rPr lang="en-US" sz="2000" b="1" u="sng" dirty="0" smtClean="0"/>
              <a:t>Where to use?</a:t>
            </a:r>
          </a:p>
          <a:p>
            <a:r>
              <a:rPr lang="en-US" sz="2000" dirty="0"/>
              <a:t>Big Data</a:t>
            </a:r>
          </a:p>
          <a:p>
            <a:r>
              <a:rPr lang="en-US" sz="2000" dirty="0"/>
              <a:t>Content Management and Delivery</a:t>
            </a:r>
          </a:p>
          <a:p>
            <a:r>
              <a:rPr lang="en-US" sz="2000" dirty="0"/>
              <a:t>Mobile and Social Infrastructure</a:t>
            </a:r>
          </a:p>
          <a:p>
            <a:r>
              <a:rPr lang="en-US" sz="2000" dirty="0"/>
              <a:t>User Data Management</a:t>
            </a:r>
          </a:p>
          <a:p>
            <a:r>
              <a:rPr lang="en-US" sz="2000" dirty="0"/>
              <a:t>Data Hub</a:t>
            </a:r>
          </a:p>
          <a:p>
            <a:endParaRPr lang="en-US" sz="2000" dirty="0"/>
          </a:p>
        </p:txBody>
      </p:sp>
    </p:spTree>
    <p:extLst>
      <p:ext uri="{BB962C8B-B14F-4D97-AF65-F5344CB8AC3E}">
        <p14:creationId xmlns:p14="http://schemas.microsoft.com/office/powerpoint/2010/main" val="72664552"/>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a:bodyPr>
          <a:lstStyle/>
          <a:p>
            <a:r>
              <a:rPr lang="en-US" sz="2000" dirty="0"/>
              <a:t>Database is a physical container for collections. Each database gets its own set of files on the file system. A </a:t>
            </a:r>
            <a:r>
              <a:rPr lang="en-US" sz="2000" dirty="0" smtClean="0"/>
              <a:t>single </a:t>
            </a:r>
            <a:r>
              <a:rPr lang="en-US" sz="2000" dirty="0" err="1"/>
              <a:t>MongoDB</a:t>
            </a:r>
            <a:r>
              <a:rPr lang="en-US" sz="2000" dirty="0"/>
              <a:t> server typically has multiple databases</a:t>
            </a:r>
            <a:r>
              <a:rPr lang="en-US" sz="2000" dirty="0" smtClean="0"/>
              <a:t>.</a:t>
            </a:r>
          </a:p>
          <a:p>
            <a:r>
              <a:rPr lang="en-US" sz="2000" dirty="0"/>
              <a:t>Collection is a group of </a:t>
            </a:r>
            <a:r>
              <a:rPr lang="en-US" sz="2000" dirty="0" err="1"/>
              <a:t>MongoDB</a:t>
            </a:r>
            <a:r>
              <a:rPr lang="en-US" sz="2000" dirty="0"/>
              <a:t> documents. It is the equivalent of an RDBMS table. A collection exists within a single database. Collections do not enforce a schema. Documents within a collection can have different fields. Typically, all documents in a collection are of similar or related purpose</a:t>
            </a:r>
            <a:r>
              <a:rPr lang="en-US" sz="2000" dirty="0" smtClean="0"/>
              <a:t>.</a:t>
            </a:r>
          </a:p>
          <a:p>
            <a:r>
              <a:rPr lang="en-US" sz="2000" dirty="0"/>
              <a:t>A document is a set of key-value pairs. Documents have dynamic schema. Dynamic schema means that documents in the same collection do not need to have the same set of fields or structure, and common fields in a collection's documents may hold different types of data</a:t>
            </a:r>
            <a:r>
              <a:rPr lang="en-US" sz="2000" dirty="0" smtClean="0"/>
              <a:t>.</a:t>
            </a:r>
          </a:p>
          <a:p>
            <a:r>
              <a:rPr lang="en-US" sz="2000" dirty="0" err="1"/>
              <a:t>MongoDB</a:t>
            </a:r>
            <a:r>
              <a:rPr lang="en-US" sz="2000" dirty="0"/>
              <a:t> uses dynamic schemas. We can create collections without defining the structure, i.e. the fields or the types of their values, of the documents. You can change the structure of documents simply by adding new fields or deleting existing ones. Documents in a collection need unique set of </a:t>
            </a:r>
            <a:r>
              <a:rPr lang="en-US" sz="2000" dirty="0" smtClean="0"/>
              <a:t>fields</a:t>
            </a:r>
          </a:p>
          <a:p>
            <a:r>
              <a:rPr lang="en-US" sz="2000" dirty="0"/>
              <a:t>At the present time, the internet is loaded with big data, big users, big complexity etc. and also becoming more complex day by day. </a:t>
            </a:r>
            <a:r>
              <a:rPr lang="en-US" sz="2000" dirty="0" err="1"/>
              <a:t>NoSQL</a:t>
            </a:r>
            <a:r>
              <a:rPr lang="en-US" sz="2000" dirty="0"/>
              <a:t> is answer of all these problems, It is not a traditional database management system, not even a relational database management system (RDBMS). </a:t>
            </a:r>
            <a:r>
              <a:rPr lang="en-US" sz="2000" dirty="0" err="1"/>
              <a:t>NoSQL</a:t>
            </a:r>
            <a:r>
              <a:rPr lang="en-US" sz="2000" dirty="0"/>
              <a:t> stands for "Not Only SQL". </a:t>
            </a:r>
            <a:r>
              <a:rPr lang="en-US" sz="2000" dirty="0" err="1"/>
              <a:t>NoSQL</a:t>
            </a:r>
            <a:r>
              <a:rPr lang="en-US" sz="2000" dirty="0"/>
              <a:t> is a type of database that can handle and sort all type of unstructured, messy and complicated data. It is just a new way to think about the database.</a:t>
            </a:r>
            <a:endParaRPr lang="en-US" sz="2000" dirty="0" smtClean="0"/>
          </a:p>
          <a:p>
            <a:endParaRPr lang="en-US" sz="2000" dirty="0"/>
          </a:p>
        </p:txBody>
      </p:sp>
    </p:spTree>
    <p:extLst>
      <p:ext uri="{BB962C8B-B14F-4D97-AF65-F5344CB8AC3E}">
        <p14:creationId xmlns:p14="http://schemas.microsoft.com/office/powerpoint/2010/main" val="3925201518"/>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92500" lnSpcReduction="20000"/>
          </a:bodyPr>
          <a:lstStyle/>
          <a:p>
            <a:r>
              <a:rPr lang="en-US" sz="2000" dirty="0"/>
              <a:t>You can set an index on any attribute of a </a:t>
            </a:r>
            <a:r>
              <a:rPr lang="en-US" sz="2000" dirty="0" err="1"/>
              <a:t>MongoDB</a:t>
            </a:r>
            <a:r>
              <a:rPr lang="en-US" sz="2000" dirty="0"/>
              <a:t> record (as </a:t>
            </a:r>
            <a:r>
              <a:rPr lang="en-US" sz="2000" dirty="0" err="1"/>
              <a:t>FirstName</a:t>
            </a:r>
            <a:r>
              <a:rPr lang="en-US" sz="2000" dirty="0"/>
              <a:t>="</a:t>
            </a:r>
            <a:r>
              <a:rPr lang="en-US" sz="2000" dirty="0" err="1"/>
              <a:t>Sameer",Address</a:t>
            </a:r>
            <a:r>
              <a:rPr lang="en-US" sz="2000" dirty="0"/>
              <a:t>="8 Gandhi Road"), with respect to which, a record can be sort quickly and ordered.</a:t>
            </a:r>
          </a:p>
          <a:p>
            <a:r>
              <a:rPr lang="en-US" sz="2000" dirty="0"/>
              <a:t>You can set mirror across local as well as wide area networks, which makes it easily scalable.</a:t>
            </a:r>
          </a:p>
          <a:p>
            <a:r>
              <a:rPr lang="en-US" sz="2000" dirty="0"/>
              <a:t>If load increases (more storage space, more processing power), it can be distributed to other nodes across computer networks. This is called as </a:t>
            </a:r>
            <a:r>
              <a:rPr lang="en-US" sz="2000" i="1" dirty="0" err="1"/>
              <a:t>sharding</a:t>
            </a:r>
            <a:r>
              <a:rPr lang="en-US" sz="2000" dirty="0"/>
              <a:t>.</a:t>
            </a:r>
          </a:p>
          <a:p>
            <a:r>
              <a:rPr lang="en-US" sz="2000" dirty="0" err="1"/>
              <a:t>MongoDB</a:t>
            </a:r>
            <a:r>
              <a:rPr lang="en-US" sz="2000" dirty="0"/>
              <a:t> supports rich query to fetch data from the database.</a:t>
            </a:r>
          </a:p>
          <a:p>
            <a:r>
              <a:rPr lang="en-US" sz="2000" dirty="0" err="1"/>
              <a:t>MongoDB</a:t>
            </a:r>
            <a:r>
              <a:rPr lang="en-US" sz="2000" dirty="0"/>
              <a:t> supports replacing an entire document (database) or some specific fields with it's update() command.</a:t>
            </a:r>
          </a:p>
          <a:p>
            <a:r>
              <a:rPr lang="en-US" sz="2000" dirty="0" err="1"/>
              <a:t>MongoDB</a:t>
            </a:r>
            <a:r>
              <a:rPr lang="en-US" sz="2000" dirty="0"/>
              <a:t> supports Map/Reduce framework for the batch processing of data and aggregation operation. Here is brief of how Map/Reduce works :</a:t>
            </a:r>
          </a:p>
          <a:p>
            <a:r>
              <a:rPr lang="en-US" sz="2000" dirty="0"/>
              <a:t>Map : A master node takes an input. Splits it into smaller sections. Sends it to the associated nodes.</a:t>
            </a:r>
          </a:p>
          <a:p>
            <a:r>
              <a:rPr lang="en-US" sz="2000" dirty="0"/>
              <a:t>These nodes may perform the same operation in turn to send those smaller section of input to other nodes. It processes the problem (taken as input) and sends it back to the Master Node.</a:t>
            </a:r>
          </a:p>
          <a:p>
            <a:r>
              <a:rPr lang="en-US" sz="2000" dirty="0"/>
              <a:t>Reduce : The master node aggregates those results to find the output.</a:t>
            </a:r>
          </a:p>
          <a:p>
            <a:r>
              <a:rPr lang="en-US" sz="2000" i="1" dirty="0" err="1"/>
              <a:t>GridFS</a:t>
            </a:r>
            <a:r>
              <a:rPr lang="en-US" sz="2000" dirty="0"/>
              <a:t> specification of </a:t>
            </a:r>
            <a:r>
              <a:rPr lang="en-US" sz="2000" dirty="0" err="1"/>
              <a:t>MongoDB</a:t>
            </a:r>
            <a:r>
              <a:rPr lang="en-US" sz="2000" dirty="0"/>
              <a:t> supports storage of very large files.</a:t>
            </a:r>
          </a:p>
          <a:p>
            <a:r>
              <a:rPr lang="en-US" sz="2000" dirty="0" err="1"/>
              <a:t>MongoDB</a:t>
            </a:r>
            <a:r>
              <a:rPr lang="en-US" sz="2000" dirty="0"/>
              <a:t> supports various programming languages like C, C# and .NET, C++, </a:t>
            </a:r>
            <a:r>
              <a:rPr lang="en-US" sz="2000" dirty="0" err="1"/>
              <a:t>Erlang</a:t>
            </a:r>
            <a:r>
              <a:rPr lang="en-US" sz="2000" dirty="0"/>
              <a:t>, Haskell, Java, </a:t>
            </a:r>
            <a:r>
              <a:rPr lang="en-US" sz="2000" dirty="0" err="1"/>
              <a:t>Javascript</a:t>
            </a:r>
            <a:r>
              <a:rPr lang="en-US" sz="2000" dirty="0"/>
              <a:t>, Perl, PHP, Python, Ruby, </a:t>
            </a:r>
            <a:r>
              <a:rPr lang="en-US" sz="2000" dirty="0" err="1"/>
              <a:t>Scala</a:t>
            </a:r>
            <a:r>
              <a:rPr lang="en-US" sz="2000" dirty="0"/>
              <a:t> (via </a:t>
            </a:r>
            <a:r>
              <a:rPr lang="en-US" sz="2000" dirty="0" err="1"/>
              <a:t>Casbah</a:t>
            </a:r>
            <a:r>
              <a:rPr lang="en-US" sz="2000" dirty="0"/>
              <a:t>).</a:t>
            </a:r>
          </a:p>
          <a:p>
            <a:r>
              <a:rPr lang="en-US" sz="2000" dirty="0"/>
              <a:t>It supports Server-side JavaScript execution. Which allows a developer to use a single programming language for both client and server side code.</a:t>
            </a:r>
          </a:p>
          <a:p>
            <a:r>
              <a:rPr lang="en-US" sz="2000" dirty="0" err="1"/>
              <a:t>MongoDB</a:t>
            </a:r>
            <a:r>
              <a:rPr lang="en-US" sz="2000" dirty="0"/>
              <a:t> is easily installable.</a:t>
            </a:r>
          </a:p>
          <a:p>
            <a:endParaRPr lang="en-US" sz="2000" dirty="0"/>
          </a:p>
        </p:txBody>
      </p:sp>
    </p:spTree>
    <p:extLst>
      <p:ext uri="{BB962C8B-B14F-4D97-AF65-F5344CB8AC3E}">
        <p14:creationId xmlns:p14="http://schemas.microsoft.com/office/powerpoint/2010/main" val="1502624453"/>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3528" y="0"/>
            <a:ext cx="9144000" cy="6463308"/>
          </a:xfrm>
          <a:prstGeom prst="rect">
            <a:avLst/>
          </a:prstGeom>
        </p:spPr>
        <p:txBody>
          <a:bodyPr wrap="square">
            <a:spAutoFit/>
          </a:bodyPr>
          <a:lstStyle/>
          <a:p>
            <a:pPr marL="342900" indent="-342900">
              <a:buAutoNum type="arabicPeriod"/>
            </a:pPr>
            <a:endParaRPr lang="en-US" dirty="0" smtClean="0"/>
          </a:p>
          <a:p>
            <a:r>
              <a:rPr lang="en-US" u="sng" dirty="0" smtClean="0"/>
              <a:t>SQL VS NOSQL:</a:t>
            </a:r>
          </a:p>
          <a:p>
            <a:endParaRPr lang="en-US" u="sng" dirty="0"/>
          </a:p>
          <a:p>
            <a:pPr marL="342900" indent="-342900">
              <a:buAutoNum type="arabicPeriod"/>
            </a:pPr>
            <a:r>
              <a:rPr lang="en-US" dirty="0" smtClean="0"/>
              <a:t>SQL </a:t>
            </a:r>
            <a:r>
              <a:rPr lang="en-US" dirty="0"/>
              <a:t>databases are primarily called as Relational Databases (RDBMS); whereas </a:t>
            </a:r>
            <a:r>
              <a:rPr lang="en-US" dirty="0" err="1"/>
              <a:t>NoSQL</a:t>
            </a:r>
            <a:r>
              <a:rPr lang="en-US" dirty="0"/>
              <a:t> database are primarily called as non-relational or distributed database</a:t>
            </a:r>
            <a:r>
              <a:rPr lang="en-US" dirty="0" smtClean="0"/>
              <a:t>.</a:t>
            </a:r>
          </a:p>
          <a:p>
            <a:pPr marL="342900" indent="-342900">
              <a:buFontTx/>
              <a:buAutoNum type="arabicPeriod"/>
            </a:pPr>
            <a:r>
              <a:rPr lang="en-US" dirty="0"/>
              <a:t>SQL databases are table based databases whereas </a:t>
            </a:r>
            <a:r>
              <a:rPr lang="en-US" dirty="0" err="1"/>
              <a:t>NoSQL</a:t>
            </a:r>
            <a:r>
              <a:rPr lang="en-US" dirty="0"/>
              <a:t> databases are document based, key-value pairs, graph databases or wide-column stores. This means that SQL databases represent data in form of tables which consists of n number of rows of data whereas </a:t>
            </a:r>
            <a:r>
              <a:rPr lang="en-US" dirty="0" err="1"/>
              <a:t>NoSQL</a:t>
            </a:r>
            <a:r>
              <a:rPr lang="en-US" dirty="0"/>
              <a:t> databases are the collection of key-value pair, documents, graph databases or wide-column stores which do not have standard schema definitions which it needs to adhered to.</a:t>
            </a:r>
          </a:p>
          <a:p>
            <a:pPr marL="342900" indent="-342900">
              <a:buFontTx/>
              <a:buAutoNum type="arabicPeriod"/>
            </a:pPr>
            <a:r>
              <a:rPr lang="en-US" dirty="0"/>
              <a:t>SQL databases have predefined schema whereas </a:t>
            </a:r>
            <a:r>
              <a:rPr lang="en-US" dirty="0" err="1"/>
              <a:t>NoSQL</a:t>
            </a:r>
            <a:r>
              <a:rPr lang="en-US" dirty="0"/>
              <a:t> databases have dynamic schema for unstructured data.</a:t>
            </a:r>
          </a:p>
          <a:p>
            <a:pPr marL="342900" indent="-342900">
              <a:buFontTx/>
              <a:buAutoNum type="arabicPeriod"/>
            </a:pPr>
            <a:r>
              <a:rPr lang="en-US" dirty="0"/>
              <a:t>SQL databases are vertically scalable whereas the </a:t>
            </a:r>
            <a:r>
              <a:rPr lang="en-US" dirty="0" err="1"/>
              <a:t>NoSQL</a:t>
            </a:r>
            <a:r>
              <a:rPr lang="en-US" dirty="0"/>
              <a:t> databases are horizontally scalable. SQL databases are scaled by increasing the horse-power of the hardware. </a:t>
            </a:r>
            <a:r>
              <a:rPr lang="en-US" dirty="0" err="1"/>
              <a:t>NoSQL</a:t>
            </a:r>
            <a:r>
              <a:rPr lang="en-US" dirty="0"/>
              <a:t> databases are scaled by increasing the databases servers in the pool of resources to reduce the load.</a:t>
            </a:r>
          </a:p>
          <a:p>
            <a:pPr marL="342900" indent="-342900">
              <a:buAutoNum type="arabicPeriod"/>
            </a:pPr>
            <a:r>
              <a:rPr lang="en-US" dirty="0"/>
              <a:t>SQL databases uses SQL ( structured query language ) for defining and manipulating the data, which is very powerful. In </a:t>
            </a:r>
            <a:r>
              <a:rPr lang="en-US" dirty="0" err="1"/>
              <a:t>NoSQL</a:t>
            </a:r>
            <a:r>
              <a:rPr lang="en-US" dirty="0"/>
              <a:t> database, queries are focused on collection of documents. Sometimes it is also called as </a:t>
            </a:r>
            <a:r>
              <a:rPr lang="en-US" dirty="0" err="1"/>
              <a:t>UnQL</a:t>
            </a:r>
            <a:r>
              <a:rPr lang="en-US" dirty="0"/>
              <a:t> (Unstructured Query Language). The syntax of using </a:t>
            </a:r>
            <a:r>
              <a:rPr lang="en-US" dirty="0" err="1"/>
              <a:t>UnQL</a:t>
            </a:r>
            <a:r>
              <a:rPr lang="en-US" dirty="0"/>
              <a:t> varies from database to </a:t>
            </a:r>
            <a:r>
              <a:rPr lang="en-US" dirty="0" smtClean="0"/>
              <a:t>database</a:t>
            </a:r>
          </a:p>
          <a:p>
            <a:pPr marL="342900" indent="-342900">
              <a:buFontTx/>
              <a:buAutoNum type="arabicPeriod"/>
            </a:pPr>
            <a:r>
              <a:rPr lang="en-US" dirty="0" smtClean="0"/>
              <a:t>For </a:t>
            </a:r>
            <a:r>
              <a:rPr lang="en-US" dirty="0"/>
              <a:t>complex queries: SQL databases are good fit for the complex query intensive environment whereas </a:t>
            </a:r>
            <a:r>
              <a:rPr lang="en-US" dirty="0" err="1"/>
              <a:t>NoSQL</a:t>
            </a:r>
            <a:r>
              <a:rPr lang="en-US" dirty="0"/>
              <a:t> databases are not good fit for complex queries. On a high-level, </a:t>
            </a:r>
            <a:r>
              <a:rPr lang="en-US" dirty="0" err="1"/>
              <a:t>NoSQL</a:t>
            </a:r>
            <a:r>
              <a:rPr lang="en-US" dirty="0"/>
              <a:t> don’t have standard interfaces to perform complex queries, and the queries themselves in </a:t>
            </a:r>
            <a:r>
              <a:rPr lang="en-US" dirty="0" err="1"/>
              <a:t>NoSQL</a:t>
            </a:r>
            <a:r>
              <a:rPr lang="en-US" dirty="0"/>
              <a:t> are not as powerful as SQL query language</a:t>
            </a:r>
            <a:r>
              <a:rPr lang="en-US" dirty="0" smtClean="0"/>
              <a:t>.</a:t>
            </a:r>
            <a:endParaRPr lang="en-US" dirty="0"/>
          </a:p>
        </p:txBody>
      </p:sp>
    </p:spTree>
    <p:extLst>
      <p:ext uri="{BB962C8B-B14F-4D97-AF65-F5344CB8AC3E}">
        <p14:creationId xmlns:p14="http://schemas.microsoft.com/office/powerpoint/2010/main" val="4222813900"/>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05000" y="2743200"/>
            <a:ext cx="6705600" cy="609600"/>
          </a:xfrm>
        </p:spPr>
        <p:txBody>
          <a:bodyPr>
            <a:normAutofit fontScale="55000" lnSpcReduction="20000"/>
          </a:bodyPr>
          <a:lstStyle/>
          <a:p>
            <a:r>
              <a:rPr lang="en-US" sz="8000" dirty="0" smtClean="0"/>
              <a:t>MONGODB DATABASE</a:t>
            </a:r>
            <a:endParaRPr lang="en-US" sz="8000" dirty="0"/>
          </a:p>
        </p:txBody>
      </p:sp>
    </p:spTree>
    <p:extLst>
      <p:ext uri="{BB962C8B-B14F-4D97-AF65-F5344CB8AC3E}">
        <p14:creationId xmlns:p14="http://schemas.microsoft.com/office/powerpoint/2010/main" val="1478119093"/>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30481"/>
            <a:ext cx="7772400" cy="655319"/>
          </a:xfrm>
        </p:spPr>
        <p:txBody>
          <a:bodyPr>
            <a:normAutofit fontScale="90000"/>
          </a:bodyPr>
          <a:lstStyle/>
          <a:p>
            <a:r>
              <a:rPr lang="en-US" u="sng" dirty="0" smtClean="0"/>
              <a:t>Database</a:t>
            </a:r>
            <a:endParaRPr lang="en-US" u="sng" dirty="0"/>
          </a:p>
        </p:txBody>
      </p:sp>
      <p:sp>
        <p:nvSpPr>
          <p:cNvPr id="3" name="Subtitle 2"/>
          <p:cNvSpPr>
            <a:spLocks noGrp="1"/>
          </p:cNvSpPr>
          <p:nvPr>
            <p:ph type="subTitle" idx="1"/>
          </p:nvPr>
        </p:nvSpPr>
        <p:spPr>
          <a:xfrm>
            <a:off x="-18288" y="914400"/>
            <a:ext cx="9144000" cy="5867400"/>
          </a:xfrm>
        </p:spPr>
        <p:txBody>
          <a:bodyPr>
            <a:normAutofit fontScale="92500" lnSpcReduction="20000"/>
          </a:bodyPr>
          <a:lstStyle/>
          <a:p>
            <a:r>
              <a:rPr lang="en-US" sz="1800" dirty="0"/>
              <a:t> </a:t>
            </a:r>
            <a:r>
              <a:rPr lang="en-US" sz="1800" dirty="0" err="1"/>
              <a:t>MongoDB</a:t>
            </a:r>
            <a:r>
              <a:rPr lang="en-US" sz="1800" dirty="0"/>
              <a:t> you don't need to create a database manually because </a:t>
            </a:r>
            <a:r>
              <a:rPr lang="en-US" sz="1800" dirty="0" err="1"/>
              <a:t>MongoDB</a:t>
            </a:r>
            <a:r>
              <a:rPr lang="en-US" sz="1800" dirty="0"/>
              <a:t> will create it automatically when you save the value into the defined collection at first time</a:t>
            </a:r>
            <a:r>
              <a:rPr lang="en-US" sz="1800" dirty="0" smtClean="0"/>
              <a:t>.</a:t>
            </a:r>
          </a:p>
          <a:p>
            <a:pPr algn="l"/>
            <a:endParaRPr lang="en-US" sz="1800" dirty="0" smtClean="0"/>
          </a:p>
          <a:p>
            <a:pPr lvl="0"/>
            <a:r>
              <a:rPr lang="en-US" sz="1800" dirty="0"/>
              <a:t> </a:t>
            </a:r>
            <a:r>
              <a:rPr lang="en-US" sz="1800" b="1" dirty="0"/>
              <a:t>Create/select database</a:t>
            </a:r>
            <a:r>
              <a:rPr lang="en-US" sz="1800" dirty="0"/>
              <a:t> :</a:t>
            </a:r>
          </a:p>
          <a:p>
            <a:r>
              <a:rPr lang="en-US" sz="1800" dirty="0"/>
              <a:t>&gt;use DATABASE_NAME  </a:t>
            </a:r>
          </a:p>
          <a:p>
            <a:r>
              <a:rPr lang="en-US" sz="1800" dirty="0"/>
              <a:t> </a:t>
            </a:r>
          </a:p>
          <a:p>
            <a:r>
              <a:rPr lang="en-US" sz="1800" dirty="0"/>
              <a:t>….If the database already exists, it will return the existing database.</a:t>
            </a:r>
          </a:p>
          <a:p>
            <a:r>
              <a:rPr lang="en-US" sz="1800" dirty="0"/>
              <a:t> </a:t>
            </a:r>
          </a:p>
          <a:p>
            <a:pPr lvl="0"/>
            <a:r>
              <a:rPr lang="en-US" sz="1800" dirty="0"/>
              <a:t> </a:t>
            </a:r>
            <a:r>
              <a:rPr lang="en-US" sz="1800" b="1" dirty="0"/>
              <a:t>check the currently selected database :</a:t>
            </a:r>
            <a:endParaRPr lang="en-US" sz="1800" dirty="0"/>
          </a:p>
          <a:p>
            <a:r>
              <a:rPr lang="en-US" sz="1800" dirty="0"/>
              <a:t>&gt;</a:t>
            </a:r>
            <a:r>
              <a:rPr lang="en-US" sz="1800" dirty="0" err="1"/>
              <a:t>db</a:t>
            </a:r>
            <a:endParaRPr lang="en-US" sz="1800" dirty="0"/>
          </a:p>
          <a:p>
            <a:r>
              <a:rPr lang="en-US" sz="1800" dirty="0"/>
              <a:t> </a:t>
            </a:r>
          </a:p>
          <a:p>
            <a:pPr lvl="0"/>
            <a:r>
              <a:rPr lang="en-US" sz="1800" b="1" dirty="0"/>
              <a:t>check database list:</a:t>
            </a:r>
            <a:endParaRPr lang="en-US" sz="1800" dirty="0"/>
          </a:p>
          <a:p>
            <a:r>
              <a:rPr lang="en-US" sz="1800" dirty="0"/>
              <a:t>&gt;show </a:t>
            </a:r>
            <a:r>
              <a:rPr lang="en-US" sz="1800" dirty="0" err="1"/>
              <a:t>dbs</a:t>
            </a:r>
            <a:endParaRPr lang="en-US" sz="1800" dirty="0"/>
          </a:p>
          <a:p>
            <a:r>
              <a:rPr lang="en-US" sz="1800" dirty="0"/>
              <a:t> </a:t>
            </a:r>
          </a:p>
          <a:p>
            <a:r>
              <a:rPr lang="en-US" sz="1800" dirty="0"/>
              <a:t>….Insert at least one document into it to display database</a:t>
            </a:r>
          </a:p>
          <a:p>
            <a:r>
              <a:rPr lang="en-US" sz="1800" dirty="0"/>
              <a:t> </a:t>
            </a:r>
          </a:p>
          <a:p>
            <a:pPr lvl="0"/>
            <a:r>
              <a:rPr lang="en-US" sz="1800" b="1" dirty="0"/>
              <a:t>drop database:</a:t>
            </a:r>
            <a:endParaRPr lang="en-US" sz="1800" dirty="0"/>
          </a:p>
          <a:p>
            <a:r>
              <a:rPr lang="en-US" sz="1800" dirty="0"/>
              <a:t>&gt;</a:t>
            </a:r>
            <a:r>
              <a:rPr lang="en-US" sz="1800" dirty="0" err="1"/>
              <a:t>db.dropDatabase</a:t>
            </a:r>
            <a:r>
              <a:rPr lang="en-US" sz="1800" dirty="0"/>
              <a:t>()</a:t>
            </a:r>
          </a:p>
          <a:p>
            <a:r>
              <a:rPr lang="en-US" sz="1800" dirty="0"/>
              <a:t> </a:t>
            </a:r>
          </a:p>
          <a:p>
            <a:r>
              <a:rPr lang="en-US" sz="1800" dirty="0"/>
              <a:t>..This syntax will delete the selected database. In the case you have not selected any database, it will delete default "test" database</a:t>
            </a:r>
          </a:p>
          <a:p>
            <a:pPr algn="l"/>
            <a:endParaRPr lang="en-US" sz="1800" dirty="0"/>
          </a:p>
        </p:txBody>
      </p:sp>
    </p:spTree>
    <p:extLst>
      <p:ext uri="{BB962C8B-B14F-4D97-AF65-F5344CB8AC3E}">
        <p14:creationId xmlns:p14="http://schemas.microsoft.com/office/powerpoint/2010/main" val="4090349345"/>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05000" y="2743200"/>
            <a:ext cx="6705600" cy="609600"/>
          </a:xfrm>
        </p:spPr>
        <p:txBody>
          <a:bodyPr>
            <a:normAutofit fontScale="47500" lnSpcReduction="20000"/>
          </a:bodyPr>
          <a:lstStyle/>
          <a:p>
            <a:r>
              <a:rPr lang="en-US" sz="8000" dirty="0" smtClean="0"/>
              <a:t>MONGODB COLLECTION</a:t>
            </a:r>
            <a:endParaRPr lang="en-US" sz="8000" dirty="0"/>
          </a:p>
        </p:txBody>
      </p:sp>
    </p:spTree>
    <p:extLst>
      <p:ext uri="{BB962C8B-B14F-4D97-AF65-F5344CB8AC3E}">
        <p14:creationId xmlns:p14="http://schemas.microsoft.com/office/powerpoint/2010/main" val="1478119093"/>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7432"/>
            <a:ext cx="7772400" cy="655319"/>
          </a:xfrm>
        </p:spPr>
        <p:txBody>
          <a:bodyPr>
            <a:normAutofit fontScale="90000"/>
          </a:bodyPr>
          <a:lstStyle/>
          <a:p>
            <a:r>
              <a:rPr lang="en-US" u="sng" dirty="0" smtClean="0"/>
              <a:t>Collection</a:t>
            </a:r>
            <a:r>
              <a:rPr lang="en-US" dirty="0" smtClean="0"/>
              <a:t> </a:t>
            </a:r>
            <a:endParaRPr lang="en-US" dirty="0"/>
          </a:p>
        </p:txBody>
      </p:sp>
      <p:sp>
        <p:nvSpPr>
          <p:cNvPr id="3" name="Subtitle 2"/>
          <p:cNvSpPr>
            <a:spLocks noGrp="1"/>
          </p:cNvSpPr>
          <p:nvPr>
            <p:ph type="subTitle" idx="1"/>
          </p:nvPr>
        </p:nvSpPr>
        <p:spPr>
          <a:xfrm>
            <a:off x="-18288" y="914400"/>
            <a:ext cx="9144000" cy="5867400"/>
          </a:xfrm>
        </p:spPr>
        <p:txBody>
          <a:bodyPr>
            <a:normAutofit lnSpcReduction="10000"/>
          </a:bodyPr>
          <a:lstStyle/>
          <a:p>
            <a:r>
              <a:rPr lang="en-US" sz="1800" dirty="0"/>
              <a:t> you </a:t>
            </a:r>
            <a:r>
              <a:rPr lang="en-US" sz="1800" dirty="0" err="1"/>
              <a:t>don?t</a:t>
            </a:r>
            <a:r>
              <a:rPr lang="en-US" sz="1800" dirty="0"/>
              <a:t> need to create collection. </a:t>
            </a:r>
            <a:r>
              <a:rPr lang="en-US" sz="1800" dirty="0" err="1"/>
              <a:t>MongoDB</a:t>
            </a:r>
            <a:r>
              <a:rPr lang="en-US" sz="1800" dirty="0"/>
              <a:t> creates collection automatically when you insert some documents</a:t>
            </a:r>
            <a:r>
              <a:rPr lang="en-US" sz="1800" dirty="0" smtClean="0"/>
              <a:t>.</a:t>
            </a:r>
          </a:p>
          <a:p>
            <a:endParaRPr lang="en-US" sz="1800" dirty="0"/>
          </a:p>
          <a:p>
            <a:pPr lvl="0"/>
            <a:r>
              <a:rPr lang="en-US" sz="1800" b="1" dirty="0"/>
              <a:t>Create collection</a:t>
            </a:r>
            <a:r>
              <a:rPr lang="en-US" sz="1800" dirty="0"/>
              <a:t> :</a:t>
            </a:r>
          </a:p>
          <a:p>
            <a:r>
              <a:rPr lang="en-US" sz="1800" dirty="0"/>
              <a:t>&gt; </a:t>
            </a:r>
            <a:r>
              <a:rPr lang="en-US" sz="1800" dirty="0" err="1"/>
              <a:t>db.createCollection</a:t>
            </a:r>
            <a:r>
              <a:rPr lang="en-US" sz="1800" dirty="0"/>
              <a:t>(</a:t>
            </a:r>
            <a:r>
              <a:rPr lang="en-US" sz="1800" b="1" dirty="0"/>
              <a:t>name</a:t>
            </a:r>
            <a:r>
              <a:rPr lang="en-US" sz="1800" dirty="0"/>
              <a:t>, options)</a:t>
            </a:r>
          </a:p>
          <a:p>
            <a:r>
              <a:rPr lang="en-US" sz="1800" dirty="0"/>
              <a:t> </a:t>
            </a:r>
          </a:p>
          <a:p>
            <a:pPr lvl="0"/>
            <a:r>
              <a:rPr lang="en-US" sz="1800" b="1" dirty="0"/>
              <a:t>Created collection</a:t>
            </a:r>
            <a:r>
              <a:rPr lang="en-US" sz="1800" dirty="0"/>
              <a:t> :</a:t>
            </a:r>
          </a:p>
          <a:p>
            <a:r>
              <a:rPr lang="en-US" sz="1800" dirty="0"/>
              <a:t>&gt; show collections </a:t>
            </a:r>
          </a:p>
          <a:p>
            <a:r>
              <a:rPr lang="en-US" sz="1800" dirty="0"/>
              <a:t> </a:t>
            </a:r>
          </a:p>
          <a:p>
            <a:r>
              <a:rPr lang="en-US" sz="1800" dirty="0"/>
              <a:t>… </a:t>
            </a:r>
            <a:r>
              <a:rPr lang="en-US" sz="1800" dirty="0" err="1"/>
              <a:t>MongoDB</a:t>
            </a:r>
            <a:r>
              <a:rPr lang="en-US" sz="1800" dirty="0"/>
              <a:t> creates collections automatically when you insert some documents.</a:t>
            </a:r>
          </a:p>
          <a:p>
            <a:r>
              <a:rPr lang="en-US" sz="1800" dirty="0"/>
              <a:t> </a:t>
            </a:r>
          </a:p>
          <a:p>
            <a:pPr lvl="0"/>
            <a:r>
              <a:rPr lang="en-US" sz="1800" b="1" dirty="0"/>
              <a:t>Drop collection</a:t>
            </a:r>
            <a:r>
              <a:rPr lang="en-US" sz="1800" dirty="0"/>
              <a:t> :</a:t>
            </a:r>
          </a:p>
          <a:p>
            <a:r>
              <a:rPr lang="en-US" sz="1800" dirty="0" err="1"/>
              <a:t>db.COLLECTION_NAME.</a:t>
            </a:r>
            <a:r>
              <a:rPr lang="en-US" sz="1800" b="1" dirty="0" err="1"/>
              <a:t>drop</a:t>
            </a:r>
            <a:r>
              <a:rPr lang="en-US" sz="1800" dirty="0"/>
              <a:t>()  </a:t>
            </a:r>
          </a:p>
          <a:p>
            <a:endParaRPr lang="en-US" sz="1800" dirty="0" smtClean="0"/>
          </a:p>
          <a:p>
            <a:r>
              <a:rPr lang="en-US" sz="1800" dirty="0" smtClean="0"/>
              <a:t>…The </a:t>
            </a:r>
            <a:r>
              <a:rPr lang="en-US" sz="1800" dirty="0"/>
              <a:t>drop command returns true if it successfully drops a collection. It returns false when there is no existing collection to drop</a:t>
            </a:r>
            <a:r>
              <a:rPr lang="en-US" sz="1800" dirty="0" smtClean="0"/>
              <a:t>.</a:t>
            </a:r>
          </a:p>
          <a:p>
            <a:endParaRPr lang="en-US" sz="1800" dirty="0"/>
          </a:p>
          <a:p>
            <a:r>
              <a:rPr lang="en-US" sz="1800" dirty="0" err="1"/>
              <a:t>db.COLLECTION_NAME</a:t>
            </a:r>
            <a:r>
              <a:rPr lang="en-US" sz="1800" dirty="0" err="1" smtClean="0"/>
              <a:t>.renameCollection</a:t>
            </a:r>
            <a:r>
              <a:rPr lang="en-US" sz="1800" dirty="0"/>
              <a:t>('</a:t>
            </a:r>
            <a:r>
              <a:rPr lang="en-US" sz="1800" dirty="0" err="1"/>
              <a:t>newcol</a:t>
            </a:r>
            <a:r>
              <a:rPr lang="en-US" sz="1800" dirty="0"/>
              <a:t>')</a:t>
            </a:r>
          </a:p>
          <a:p>
            <a:endParaRPr lang="en-US" sz="1800" dirty="0"/>
          </a:p>
        </p:txBody>
      </p:sp>
    </p:spTree>
    <p:extLst>
      <p:ext uri="{BB962C8B-B14F-4D97-AF65-F5344CB8AC3E}">
        <p14:creationId xmlns:p14="http://schemas.microsoft.com/office/powerpoint/2010/main" val="332493847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90600" y="0"/>
            <a:ext cx="8153400" cy="6248400"/>
          </a:xfrm>
        </p:spPr>
        <p:txBody>
          <a:bodyPr/>
          <a:lstStyle/>
          <a:p>
            <a:pPr marL="82296" indent="0">
              <a:buNone/>
            </a:pPr>
            <a:r>
              <a:rPr lang="en-US" dirty="0" smtClean="0"/>
              <a:t>To check list of databases</a:t>
            </a:r>
          </a:p>
          <a:p>
            <a:pPr marL="82296" indent="0">
              <a:buNone/>
            </a:pPr>
            <a:r>
              <a:rPr lang="en-US" sz="5400" b="1" dirty="0" smtClean="0"/>
              <a:t>SHOW DATABASES;</a:t>
            </a:r>
          </a:p>
          <a:p>
            <a:pPr marL="82296" indent="0">
              <a:buNone/>
            </a:pPr>
            <a:endParaRPr lang="en-US" b="1" dirty="0"/>
          </a:p>
          <a:p>
            <a:pPr algn="just"/>
            <a:r>
              <a:rPr lang="en-IN" dirty="0"/>
              <a:t>You can use SQL command USE to select a particular database.</a:t>
            </a:r>
          </a:p>
          <a:p>
            <a:pPr marL="82296" indent="0">
              <a:buNone/>
            </a:pPr>
            <a:r>
              <a:rPr lang="en-US" sz="5400" b="1" dirty="0" smtClean="0"/>
              <a:t>USE </a:t>
            </a:r>
            <a:r>
              <a:rPr lang="en-US" sz="5400" b="1" dirty="0" err="1" smtClean="0"/>
              <a:t>database_name</a:t>
            </a:r>
            <a:r>
              <a:rPr lang="en-US" sz="5400" b="1" dirty="0" smtClean="0"/>
              <a:t>;</a:t>
            </a:r>
          </a:p>
          <a:p>
            <a:pPr marL="82296" indent="0">
              <a:buNone/>
            </a:pPr>
            <a:r>
              <a:rPr lang="en-US" dirty="0" smtClean="0"/>
              <a:t>Ex: USE employees;</a:t>
            </a:r>
          </a:p>
          <a:p>
            <a:pPr marL="82296" indent="0">
              <a:buNone/>
            </a:pPr>
            <a:endParaRPr lang="en-US" b="1" dirty="0"/>
          </a:p>
          <a:p>
            <a:pPr marL="82296" indent="0">
              <a:buNone/>
            </a:pPr>
            <a:endParaRPr lang="en-US" b="1" dirty="0"/>
          </a:p>
        </p:txBody>
      </p:sp>
    </p:spTree>
    <p:extLst>
      <p:ext uri="{BB962C8B-B14F-4D97-AF65-F5344CB8AC3E}">
        <p14:creationId xmlns:p14="http://schemas.microsoft.com/office/powerpoint/2010/main" val="1061555196"/>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05000" y="2743200"/>
            <a:ext cx="6705600" cy="609600"/>
          </a:xfrm>
        </p:spPr>
        <p:txBody>
          <a:bodyPr>
            <a:normAutofit fontScale="40000" lnSpcReduction="20000"/>
          </a:bodyPr>
          <a:lstStyle/>
          <a:p>
            <a:r>
              <a:rPr lang="en-US" sz="8000" dirty="0" smtClean="0"/>
              <a:t>MONGODB INSERT DOCUMENT</a:t>
            </a:r>
            <a:endParaRPr lang="en-US" sz="8000" dirty="0"/>
          </a:p>
        </p:txBody>
      </p:sp>
    </p:spTree>
    <p:extLst>
      <p:ext uri="{BB962C8B-B14F-4D97-AF65-F5344CB8AC3E}">
        <p14:creationId xmlns:p14="http://schemas.microsoft.com/office/powerpoint/2010/main" val="1478119093"/>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30481"/>
            <a:ext cx="7772400" cy="655319"/>
          </a:xfrm>
        </p:spPr>
        <p:txBody>
          <a:bodyPr>
            <a:normAutofit fontScale="90000"/>
          </a:bodyPr>
          <a:lstStyle/>
          <a:p>
            <a:r>
              <a:rPr lang="en-US" u="sng" dirty="0" smtClean="0"/>
              <a:t>Insert Document  </a:t>
            </a:r>
            <a:r>
              <a:rPr lang="en-US" dirty="0" smtClean="0"/>
              <a:t> </a:t>
            </a:r>
            <a:endParaRPr lang="en-US" dirty="0"/>
          </a:p>
        </p:txBody>
      </p:sp>
      <p:sp>
        <p:nvSpPr>
          <p:cNvPr id="3" name="Subtitle 2"/>
          <p:cNvSpPr>
            <a:spLocks noGrp="1"/>
          </p:cNvSpPr>
          <p:nvPr>
            <p:ph type="subTitle" idx="1"/>
          </p:nvPr>
        </p:nvSpPr>
        <p:spPr>
          <a:xfrm>
            <a:off x="-18288" y="914400"/>
            <a:ext cx="9144000" cy="5867400"/>
          </a:xfrm>
        </p:spPr>
        <p:txBody>
          <a:bodyPr>
            <a:normAutofit/>
          </a:bodyPr>
          <a:lstStyle/>
          <a:p>
            <a:r>
              <a:rPr lang="en-US" sz="1800" b="1" dirty="0" smtClean="0"/>
              <a:t>&gt;</a:t>
            </a:r>
            <a:r>
              <a:rPr lang="en-US" sz="1800" b="1" dirty="0" err="1" smtClean="0"/>
              <a:t>db.collection.insert</a:t>
            </a:r>
            <a:r>
              <a:rPr lang="en-US" sz="1800" b="1" dirty="0" smtClean="0"/>
              <a:t>(document)</a:t>
            </a:r>
            <a:r>
              <a:rPr lang="en-US" sz="1800" dirty="0"/>
              <a:t> </a:t>
            </a:r>
            <a:endParaRPr lang="en-US" sz="1800" dirty="0" smtClean="0"/>
          </a:p>
          <a:p>
            <a:r>
              <a:rPr lang="en-US" sz="1800" dirty="0" err="1" smtClean="0"/>
              <a:t>insertOne</a:t>
            </a:r>
            <a:r>
              <a:rPr lang="en-US" sz="1800" dirty="0" smtClean="0"/>
              <a:t>()/</a:t>
            </a:r>
            <a:r>
              <a:rPr lang="en-US" sz="1800" dirty="0" err="1" smtClean="0"/>
              <a:t>insertMany</a:t>
            </a:r>
            <a:r>
              <a:rPr lang="en-US" sz="1800" dirty="0" smtClean="0"/>
              <a:t>()</a:t>
            </a:r>
          </a:p>
          <a:p>
            <a:endParaRPr lang="en-US" sz="1800" dirty="0"/>
          </a:p>
          <a:p>
            <a:r>
              <a:rPr lang="en-US" sz="1800" dirty="0" smtClean="0"/>
              <a:t>...After </a:t>
            </a:r>
            <a:r>
              <a:rPr lang="en-US" sz="1800" dirty="0"/>
              <a:t>the successful insertion of the document, the operation will return a </a:t>
            </a:r>
            <a:r>
              <a:rPr lang="en-US" sz="1800" dirty="0" err="1"/>
              <a:t>WriteResult</a:t>
            </a:r>
            <a:r>
              <a:rPr lang="en-US" sz="1800" dirty="0"/>
              <a:t> object with its status</a:t>
            </a:r>
            <a:r>
              <a:rPr lang="en-US" sz="1800" dirty="0" smtClean="0"/>
              <a:t>.</a:t>
            </a:r>
          </a:p>
          <a:p>
            <a:endParaRPr lang="en-US" sz="1800" dirty="0"/>
          </a:p>
          <a:p>
            <a:endParaRPr lang="en-US" sz="1800" dirty="0"/>
          </a:p>
        </p:txBody>
      </p:sp>
    </p:spTree>
    <p:extLst>
      <p:ext uri="{BB962C8B-B14F-4D97-AF65-F5344CB8AC3E}">
        <p14:creationId xmlns:p14="http://schemas.microsoft.com/office/powerpoint/2010/main" val="605999070"/>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05000" y="2743200"/>
            <a:ext cx="6705600" cy="609600"/>
          </a:xfrm>
        </p:spPr>
        <p:txBody>
          <a:bodyPr>
            <a:normAutofit fontScale="40000" lnSpcReduction="20000"/>
          </a:bodyPr>
          <a:lstStyle/>
          <a:p>
            <a:r>
              <a:rPr lang="en-US" sz="8000" dirty="0" smtClean="0"/>
              <a:t>MONGODB UPDATE DOCUMNET</a:t>
            </a:r>
            <a:endParaRPr lang="en-US" sz="8000" dirty="0"/>
          </a:p>
        </p:txBody>
      </p:sp>
    </p:spTree>
    <p:extLst>
      <p:ext uri="{BB962C8B-B14F-4D97-AF65-F5344CB8AC3E}">
        <p14:creationId xmlns:p14="http://schemas.microsoft.com/office/powerpoint/2010/main" val="1478119093"/>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30481"/>
            <a:ext cx="7772400" cy="655319"/>
          </a:xfrm>
        </p:spPr>
        <p:txBody>
          <a:bodyPr>
            <a:normAutofit fontScale="90000"/>
          </a:bodyPr>
          <a:lstStyle/>
          <a:p>
            <a:r>
              <a:rPr lang="en-US" u="sng" dirty="0" smtClean="0"/>
              <a:t>Update Document  </a:t>
            </a:r>
            <a:r>
              <a:rPr lang="en-US" dirty="0" smtClean="0"/>
              <a:t> </a:t>
            </a:r>
            <a:endParaRPr lang="en-US" dirty="0"/>
          </a:p>
        </p:txBody>
      </p:sp>
      <p:sp>
        <p:nvSpPr>
          <p:cNvPr id="3" name="Subtitle 2"/>
          <p:cNvSpPr>
            <a:spLocks noGrp="1"/>
          </p:cNvSpPr>
          <p:nvPr>
            <p:ph type="subTitle" idx="1"/>
          </p:nvPr>
        </p:nvSpPr>
        <p:spPr>
          <a:xfrm>
            <a:off x="-18288" y="914400"/>
            <a:ext cx="9144000" cy="5867400"/>
          </a:xfrm>
        </p:spPr>
        <p:txBody>
          <a:bodyPr>
            <a:normAutofit/>
          </a:bodyPr>
          <a:lstStyle/>
          <a:p>
            <a:r>
              <a:rPr lang="en-US" sz="1800" b="1" dirty="0" smtClean="0"/>
              <a:t>&gt;</a:t>
            </a:r>
            <a:r>
              <a:rPr lang="en-US" sz="1800" dirty="0" err="1"/>
              <a:t>db.COLLECTION_NAME.</a:t>
            </a:r>
            <a:r>
              <a:rPr lang="en-US" sz="1800" b="1" dirty="0" err="1"/>
              <a:t>update</a:t>
            </a:r>
            <a:r>
              <a:rPr lang="en-US" sz="1800" dirty="0"/>
              <a:t>(SELECTIOIN_CRITERIA, UPDATED_DATA</a:t>
            </a:r>
            <a:r>
              <a:rPr lang="en-US" sz="1800" dirty="0" smtClean="0"/>
              <a:t>)</a:t>
            </a:r>
          </a:p>
          <a:p>
            <a:r>
              <a:rPr lang="en-US" sz="1800" dirty="0" err="1" smtClean="0"/>
              <a:t>updateOne</a:t>
            </a:r>
            <a:r>
              <a:rPr lang="en-US" sz="1800" dirty="0" smtClean="0"/>
              <a:t>()/</a:t>
            </a:r>
            <a:r>
              <a:rPr lang="en-US" sz="1800" dirty="0" err="1" smtClean="0"/>
              <a:t>updateMany</a:t>
            </a:r>
            <a:r>
              <a:rPr lang="en-US" sz="1800" dirty="0" smtClean="0"/>
              <a:t>()</a:t>
            </a:r>
            <a:r>
              <a:rPr lang="en-US" sz="1800" dirty="0"/>
              <a:t> </a:t>
            </a:r>
            <a:endParaRPr lang="en-US" sz="1800" dirty="0" smtClean="0"/>
          </a:p>
          <a:p>
            <a:endParaRPr lang="en-US" sz="1800" dirty="0"/>
          </a:p>
          <a:p>
            <a:endParaRPr lang="en-US" sz="1800" dirty="0" smtClean="0"/>
          </a:p>
          <a:p>
            <a:endParaRPr lang="en-US" sz="1800" dirty="0"/>
          </a:p>
          <a:p>
            <a:endParaRPr lang="en-US" sz="1800" dirty="0"/>
          </a:p>
          <a:p>
            <a:endParaRPr lang="en-US" sz="1800" dirty="0"/>
          </a:p>
        </p:txBody>
      </p:sp>
    </p:spTree>
    <p:extLst>
      <p:ext uri="{BB962C8B-B14F-4D97-AF65-F5344CB8AC3E}">
        <p14:creationId xmlns:p14="http://schemas.microsoft.com/office/powerpoint/2010/main" val="327566322"/>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05000" y="2743200"/>
            <a:ext cx="6705600" cy="609600"/>
          </a:xfrm>
        </p:spPr>
        <p:txBody>
          <a:bodyPr>
            <a:normAutofit fontScale="40000" lnSpcReduction="20000"/>
          </a:bodyPr>
          <a:lstStyle/>
          <a:p>
            <a:r>
              <a:rPr lang="en-US" sz="8000" dirty="0" smtClean="0"/>
              <a:t>MONGODB DELETE DOCUMENT</a:t>
            </a:r>
            <a:endParaRPr lang="en-US" sz="8000" dirty="0"/>
          </a:p>
        </p:txBody>
      </p:sp>
    </p:spTree>
    <p:extLst>
      <p:ext uri="{BB962C8B-B14F-4D97-AF65-F5344CB8AC3E}">
        <p14:creationId xmlns:p14="http://schemas.microsoft.com/office/powerpoint/2010/main" val="1478119093"/>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30481"/>
            <a:ext cx="7772400" cy="655319"/>
          </a:xfrm>
        </p:spPr>
        <p:txBody>
          <a:bodyPr>
            <a:normAutofit fontScale="90000"/>
          </a:bodyPr>
          <a:lstStyle/>
          <a:p>
            <a:r>
              <a:rPr lang="en-US" u="sng" dirty="0" smtClean="0"/>
              <a:t>Delete Document  </a:t>
            </a:r>
            <a:r>
              <a:rPr lang="en-US" dirty="0" smtClean="0"/>
              <a:t> </a:t>
            </a:r>
            <a:endParaRPr lang="en-US" dirty="0"/>
          </a:p>
        </p:txBody>
      </p:sp>
      <p:sp>
        <p:nvSpPr>
          <p:cNvPr id="3" name="Subtitle 2"/>
          <p:cNvSpPr>
            <a:spLocks noGrp="1"/>
          </p:cNvSpPr>
          <p:nvPr>
            <p:ph type="subTitle" idx="1"/>
          </p:nvPr>
        </p:nvSpPr>
        <p:spPr>
          <a:xfrm>
            <a:off x="0" y="963168"/>
            <a:ext cx="9144000" cy="5867400"/>
          </a:xfrm>
        </p:spPr>
        <p:txBody>
          <a:bodyPr>
            <a:normAutofit/>
          </a:bodyPr>
          <a:lstStyle/>
          <a:p>
            <a:r>
              <a:rPr lang="en-US" sz="1800" b="1" dirty="0" smtClean="0"/>
              <a:t>&gt;</a:t>
            </a:r>
            <a:r>
              <a:rPr lang="en-US" sz="1800" dirty="0" err="1"/>
              <a:t>db.collection_name.remove</a:t>
            </a:r>
            <a:r>
              <a:rPr lang="en-US" sz="1800" dirty="0"/>
              <a:t> (DELETION_CRITERIA)  </a:t>
            </a:r>
            <a:endParaRPr lang="en-US" sz="1800" dirty="0" smtClean="0"/>
          </a:p>
          <a:p>
            <a:r>
              <a:rPr lang="en-US" sz="1800" dirty="0" err="1" smtClean="0"/>
              <a:t>deleteOne</a:t>
            </a:r>
            <a:r>
              <a:rPr lang="en-US" sz="1800" dirty="0" smtClean="0"/>
              <a:t>()/</a:t>
            </a:r>
            <a:r>
              <a:rPr lang="en-US" sz="1800" dirty="0" err="1" smtClean="0"/>
              <a:t>deleteMany</a:t>
            </a:r>
            <a:r>
              <a:rPr lang="en-US" sz="1800" dirty="0" smtClean="0"/>
              <a:t>()/drop()</a:t>
            </a:r>
            <a:endParaRPr lang="en-US" sz="1800" dirty="0"/>
          </a:p>
          <a:p>
            <a:endParaRPr lang="en-US" sz="1800" dirty="0" smtClean="0"/>
          </a:p>
          <a:p>
            <a:pPr lvl="0"/>
            <a:r>
              <a:rPr lang="en-US" sz="1800" b="1" dirty="0" smtClean="0"/>
              <a:t>Remove all documents</a:t>
            </a:r>
            <a:r>
              <a:rPr lang="en-US" sz="1800" dirty="0" smtClean="0"/>
              <a:t>:</a:t>
            </a:r>
          </a:p>
          <a:p>
            <a:r>
              <a:rPr lang="en-US" sz="1800" dirty="0" smtClean="0"/>
              <a:t>&gt;</a:t>
            </a:r>
            <a:r>
              <a:rPr lang="en-US" sz="1800" dirty="0" err="1" smtClean="0"/>
              <a:t>db.javatpoint.remove</a:t>
            </a:r>
            <a:r>
              <a:rPr lang="en-US" sz="1800" dirty="0"/>
              <a:t>({})  </a:t>
            </a:r>
            <a:endParaRPr lang="en-US" sz="1800" dirty="0" smtClean="0"/>
          </a:p>
          <a:p>
            <a:endParaRPr lang="en-US" sz="1800" dirty="0"/>
          </a:p>
          <a:p>
            <a:pPr lvl="0"/>
            <a:r>
              <a:rPr lang="en-US" sz="1800" b="1" dirty="0" smtClean="0"/>
              <a:t>Remove all documents that match a condition</a:t>
            </a:r>
            <a:r>
              <a:rPr lang="en-US" sz="1800" dirty="0" smtClean="0"/>
              <a:t>:</a:t>
            </a:r>
          </a:p>
          <a:p>
            <a:r>
              <a:rPr lang="en-US" sz="1800" dirty="0" smtClean="0"/>
              <a:t>&gt;</a:t>
            </a:r>
            <a:r>
              <a:rPr lang="en-US" sz="1800" dirty="0" err="1" smtClean="0"/>
              <a:t>db.javatpoint.remove</a:t>
            </a:r>
            <a:r>
              <a:rPr lang="en-US" sz="1800" dirty="0"/>
              <a:t>( { type : "programming language" } )  </a:t>
            </a:r>
            <a:endParaRPr lang="en-US" sz="1800" dirty="0" smtClean="0"/>
          </a:p>
          <a:p>
            <a:endParaRPr lang="en-US" sz="1800" dirty="0"/>
          </a:p>
          <a:p>
            <a:pPr lvl="0"/>
            <a:r>
              <a:rPr lang="en-US" sz="1800" b="1" dirty="0" smtClean="0"/>
              <a:t>Remove a single document that match a condition</a:t>
            </a:r>
            <a:r>
              <a:rPr lang="en-US" sz="1800" dirty="0" smtClean="0"/>
              <a:t> :</a:t>
            </a:r>
          </a:p>
          <a:p>
            <a:r>
              <a:rPr lang="en-US" sz="1800" dirty="0" smtClean="0"/>
              <a:t>&gt;</a:t>
            </a:r>
            <a:r>
              <a:rPr lang="en-US" sz="1800" dirty="0" err="1"/>
              <a:t>db.javatpoint.remove</a:t>
            </a:r>
            <a:r>
              <a:rPr lang="en-US" sz="1800" dirty="0"/>
              <a:t>( { type : "programming language" }, 1 )  </a:t>
            </a:r>
          </a:p>
          <a:p>
            <a:endParaRPr lang="en-US" sz="1800" dirty="0" smtClean="0"/>
          </a:p>
          <a:p>
            <a:endParaRPr lang="en-US" sz="1800" dirty="0"/>
          </a:p>
          <a:p>
            <a:endParaRPr lang="en-US" sz="1800" dirty="0"/>
          </a:p>
          <a:p>
            <a:r>
              <a:rPr lang="en-US" sz="1800" dirty="0"/>
              <a:t> </a:t>
            </a:r>
            <a:endParaRPr lang="en-US" sz="1800" dirty="0" smtClean="0"/>
          </a:p>
          <a:p>
            <a:endParaRPr lang="en-US" sz="1800" dirty="0"/>
          </a:p>
          <a:p>
            <a:endParaRPr lang="en-US" sz="1800" dirty="0" smtClean="0"/>
          </a:p>
          <a:p>
            <a:endParaRPr lang="en-US" sz="1800" dirty="0"/>
          </a:p>
          <a:p>
            <a:endParaRPr lang="en-US" sz="1800" dirty="0"/>
          </a:p>
          <a:p>
            <a:endParaRPr lang="en-US" sz="1800" dirty="0"/>
          </a:p>
        </p:txBody>
      </p:sp>
    </p:spTree>
    <p:extLst>
      <p:ext uri="{BB962C8B-B14F-4D97-AF65-F5344CB8AC3E}">
        <p14:creationId xmlns:p14="http://schemas.microsoft.com/office/powerpoint/2010/main" val="3749806884"/>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05000" y="2743200"/>
            <a:ext cx="6705600" cy="609600"/>
          </a:xfrm>
        </p:spPr>
        <p:txBody>
          <a:bodyPr>
            <a:normAutofit fontScale="40000" lnSpcReduction="20000"/>
          </a:bodyPr>
          <a:lstStyle/>
          <a:p>
            <a:r>
              <a:rPr lang="en-US" sz="8000" dirty="0" smtClean="0"/>
              <a:t>MONGODB QUERY DOCUMENT</a:t>
            </a:r>
            <a:endParaRPr lang="en-US" sz="8000" dirty="0"/>
          </a:p>
        </p:txBody>
      </p:sp>
    </p:spTree>
    <p:extLst>
      <p:ext uri="{BB962C8B-B14F-4D97-AF65-F5344CB8AC3E}">
        <p14:creationId xmlns:p14="http://schemas.microsoft.com/office/powerpoint/2010/main" val="1478119093"/>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30481"/>
            <a:ext cx="7772400" cy="655319"/>
          </a:xfrm>
        </p:spPr>
        <p:txBody>
          <a:bodyPr>
            <a:normAutofit fontScale="90000"/>
          </a:bodyPr>
          <a:lstStyle/>
          <a:p>
            <a:r>
              <a:rPr lang="en-US" u="sng" dirty="0" smtClean="0"/>
              <a:t>Query Document  </a:t>
            </a:r>
            <a:r>
              <a:rPr lang="en-US" dirty="0" smtClean="0"/>
              <a:t> </a:t>
            </a:r>
            <a:endParaRPr lang="en-US" dirty="0"/>
          </a:p>
        </p:txBody>
      </p:sp>
      <p:sp>
        <p:nvSpPr>
          <p:cNvPr id="3" name="Subtitle 2"/>
          <p:cNvSpPr>
            <a:spLocks noGrp="1"/>
          </p:cNvSpPr>
          <p:nvPr>
            <p:ph type="subTitle" idx="1"/>
          </p:nvPr>
        </p:nvSpPr>
        <p:spPr>
          <a:xfrm>
            <a:off x="0" y="963168"/>
            <a:ext cx="9144000" cy="5867400"/>
          </a:xfrm>
        </p:spPr>
        <p:txBody>
          <a:bodyPr>
            <a:normAutofit/>
          </a:bodyPr>
          <a:lstStyle/>
          <a:p>
            <a:r>
              <a:rPr lang="en-US" sz="1800" b="1" dirty="0" smtClean="0"/>
              <a:t>&gt;</a:t>
            </a:r>
            <a:r>
              <a:rPr lang="en-US" sz="1800" b="1" dirty="0" err="1"/>
              <a:t>db.collection.find</a:t>
            </a:r>
            <a:r>
              <a:rPr lang="en-US" sz="1800" b="1" dirty="0" smtClean="0"/>
              <a:t>()</a:t>
            </a:r>
          </a:p>
          <a:p>
            <a:r>
              <a:rPr lang="en-US" sz="1800" b="1" dirty="0" err="1" smtClean="0"/>
              <a:t>findOne</a:t>
            </a:r>
            <a:r>
              <a:rPr lang="en-US" sz="1800" b="1" dirty="0" smtClean="0"/>
              <a:t>()/</a:t>
            </a:r>
            <a:r>
              <a:rPr lang="en-US" sz="1800" b="1" dirty="0" err="1" smtClean="0"/>
              <a:t>findMany</a:t>
            </a:r>
            <a:r>
              <a:rPr lang="en-US" sz="1800" b="1" dirty="0" smtClean="0"/>
              <a:t>()</a:t>
            </a:r>
          </a:p>
          <a:p>
            <a:endParaRPr lang="en-US" sz="1800" b="1" dirty="0"/>
          </a:p>
          <a:p>
            <a:pPr algn="l"/>
            <a:r>
              <a:rPr lang="en-US" sz="1800" dirty="0" err="1"/>
              <a:t>db.pets.find</a:t>
            </a:r>
            <a:r>
              <a:rPr lang="en-US" sz="1800" dirty="0"/>
              <a:t>().pretty() { "_id" : </a:t>
            </a:r>
            <a:r>
              <a:rPr lang="en-US" sz="1800" dirty="0" err="1"/>
              <a:t>ObjectId</a:t>
            </a:r>
            <a:r>
              <a:rPr lang="en-US" sz="1800" dirty="0"/>
              <a:t>("58dc747ad3fbf12faaaa1706</a:t>
            </a:r>
            <a:r>
              <a:rPr lang="en-US" sz="1800" dirty="0" smtClean="0"/>
              <a:t>"),</a:t>
            </a:r>
          </a:p>
          <a:p>
            <a:pPr algn="l"/>
            <a:r>
              <a:rPr lang="en-US" sz="1800" dirty="0"/>
              <a:t> </a:t>
            </a:r>
            <a:r>
              <a:rPr lang="en-US" sz="1800" dirty="0" smtClean="0"/>
              <a:t>                                  </a:t>
            </a:r>
            <a:r>
              <a:rPr lang="en-US" sz="1800" dirty="0"/>
              <a:t>"name" : "</a:t>
            </a:r>
            <a:r>
              <a:rPr lang="en-US" sz="1800" dirty="0" err="1"/>
              <a:t>Fista</a:t>
            </a:r>
            <a:r>
              <a:rPr lang="en-US" sz="1800" dirty="0"/>
              <a:t>", </a:t>
            </a:r>
            <a:endParaRPr lang="en-US" sz="1800" dirty="0" smtClean="0"/>
          </a:p>
          <a:p>
            <a:pPr algn="l"/>
            <a:r>
              <a:rPr lang="en-US" sz="1800" dirty="0"/>
              <a:t>	</a:t>
            </a:r>
            <a:r>
              <a:rPr lang="en-US" sz="1800" dirty="0" smtClean="0"/>
              <a:t>	"</a:t>
            </a:r>
            <a:r>
              <a:rPr lang="en-US" sz="1800" dirty="0"/>
              <a:t>kind" : "cat", </a:t>
            </a:r>
            <a:endParaRPr lang="en-US" sz="1800" dirty="0" smtClean="0"/>
          </a:p>
          <a:p>
            <a:pPr algn="l"/>
            <a:r>
              <a:rPr lang="en-US" sz="1800" dirty="0"/>
              <a:t>	</a:t>
            </a:r>
            <a:r>
              <a:rPr lang="en-US" sz="1800" dirty="0" smtClean="0"/>
              <a:t>	"</a:t>
            </a:r>
            <a:r>
              <a:rPr lang="en-US" sz="1800" dirty="0"/>
              <a:t>age" : 2, </a:t>
            </a:r>
            <a:endParaRPr lang="en-US" sz="1800" dirty="0" smtClean="0"/>
          </a:p>
          <a:p>
            <a:pPr algn="l"/>
            <a:r>
              <a:rPr lang="en-US" sz="1800" dirty="0"/>
              <a:t>	</a:t>
            </a:r>
            <a:r>
              <a:rPr lang="en-US" sz="1800" dirty="0" smtClean="0"/>
              <a:t>	"</a:t>
            </a:r>
            <a:r>
              <a:rPr lang="en-US" sz="1800" dirty="0"/>
              <a:t>colors" : [ "black", "white" ] }</a:t>
            </a:r>
            <a:endParaRPr lang="en-US" sz="1800" b="1" dirty="0" smtClean="0"/>
          </a:p>
          <a:p>
            <a:endParaRPr lang="en-US" sz="1800" b="1" dirty="0"/>
          </a:p>
          <a:p>
            <a:endParaRPr lang="en-US" sz="1800" dirty="0" smtClean="0"/>
          </a:p>
          <a:p>
            <a:endParaRPr lang="en-US" sz="1800" dirty="0"/>
          </a:p>
          <a:p>
            <a:endParaRPr lang="en-US" sz="1800" dirty="0"/>
          </a:p>
          <a:p>
            <a:r>
              <a:rPr lang="en-US" sz="1800" dirty="0"/>
              <a:t> </a:t>
            </a:r>
            <a:endParaRPr lang="en-US" sz="1800" dirty="0" smtClean="0"/>
          </a:p>
          <a:p>
            <a:endParaRPr lang="en-US" sz="1800" dirty="0"/>
          </a:p>
          <a:p>
            <a:endParaRPr lang="en-US" sz="1800" dirty="0" smtClean="0"/>
          </a:p>
          <a:p>
            <a:endParaRPr lang="en-US" sz="1800" dirty="0"/>
          </a:p>
          <a:p>
            <a:endParaRPr lang="en-US" sz="1800" dirty="0"/>
          </a:p>
          <a:p>
            <a:endParaRPr lang="en-US" sz="1800" dirty="0"/>
          </a:p>
        </p:txBody>
      </p:sp>
    </p:spTree>
    <p:extLst>
      <p:ext uri="{BB962C8B-B14F-4D97-AF65-F5344CB8AC3E}">
        <p14:creationId xmlns:p14="http://schemas.microsoft.com/office/powerpoint/2010/main" val="4058321727"/>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05000" y="2743200"/>
            <a:ext cx="6705600" cy="609600"/>
          </a:xfrm>
        </p:spPr>
        <p:txBody>
          <a:bodyPr>
            <a:normAutofit fontScale="55000" lnSpcReduction="20000"/>
          </a:bodyPr>
          <a:lstStyle/>
          <a:p>
            <a:r>
              <a:rPr lang="en-US" sz="8000" dirty="0" smtClean="0"/>
              <a:t>MONGODB INDEXING</a:t>
            </a:r>
            <a:endParaRPr lang="en-US" sz="8000" dirty="0"/>
          </a:p>
        </p:txBody>
      </p:sp>
    </p:spTree>
    <p:extLst>
      <p:ext uri="{BB962C8B-B14F-4D97-AF65-F5344CB8AC3E}">
        <p14:creationId xmlns:p14="http://schemas.microsoft.com/office/powerpoint/2010/main" val="1478119093"/>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30481"/>
            <a:ext cx="7772400" cy="655319"/>
          </a:xfrm>
        </p:spPr>
        <p:txBody>
          <a:bodyPr>
            <a:normAutofit fontScale="90000"/>
          </a:bodyPr>
          <a:lstStyle/>
          <a:p>
            <a:r>
              <a:rPr lang="en-US" u="sng" dirty="0" smtClean="0"/>
              <a:t>Indexing</a:t>
            </a:r>
            <a:endParaRPr lang="en-US" dirty="0"/>
          </a:p>
        </p:txBody>
      </p:sp>
      <p:sp>
        <p:nvSpPr>
          <p:cNvPr id="3" name="Subtitle 2"/>
          <p:cNvSpPr>
            <a:spLocks noGrp="1"/>
          </p:cNvSpPr>
          <p:nvPr>
            <p:ph type="subTitle" idx="1"/>
          </p:nvPr>
        </p:nvSpPr>
        <p:spPr>
          <a:xfrm>
            <a:off x="0" y="963168"/>
            <a:ext cx="9144000" cy="5867400"/>
          </a:xfrm>
        </p:spPr>
        <p:txBody>
          <a:bodyPr>
            <a:normAutofit/>
          </a:bodyPr>
          <a:lstStyle/>
          <a:p>
            <a:r>
              <a:rPr lang="en-US" sz="1800" b="1" dirty="0" err="1" smtClean="0"/>
              <a:t>ensureIndex</a:t>
            </a:r>
            <a:endParaRPr lang="en-US" sz="1800" b="1" dirty="0" smtClean="0"/>
          </a:p>
          <a:p>
            <a:r>
              <a:rPr lang="en-US" sz="1800" b="1" dirty="0" err="1" smtClean="0"/>
              <a:t>dropIndex</a:t>
            </a:r>
            <a:r>
              <a:rPr lang="en-US" sz="1800" b="1" dirty="0" smtClean="0"/>
              <a:t> </a:t>
            </a:r>
          </a:p>
          <a:p>
            <a:endParaRPr lang="en-US" sz="1800" b="1" dirty="0" smtClean="0"/>
          </a:p>
          <a:p>
            <a:endParaRPr lang="en-US" sz="1800" b="1" dirty="0"/>
          </a:p>
          <a:p>
            <a:endParaRPr lang="en-US" sz="1800" dirty="0" smtClean="0"/>
          </a:p>
          <a:p>
            <a:endParaRPr lang="en-US" sz="1800" dirty="0"/>
          </a:p>
          <a:p>
            <a:endParaRPr lang="en-US" sz="1800" dirty="0"/>
          </a:p>
          <a:p>
            <a:r>
              <a:rPr lang="en-US" sz="1800" dirty="0"/>
              <a:t> </a:t>
            </a:r>
            <a:endParaRPr lang="en-US" sz="1800" dirty="0" smtClean="0"/>
          </a:p>
          <a:p>
            <a:endParaRPr lang="en-US" sz="1800" dirty="0"/>
          </a:p>
          <a:p>
            <a:endParaRPr lang="en-US" sz="1800" dirty="0" smtClean="0"/>
          </a:p>
          <a:p>
            <a:endParaRPr lang="en-US" sz="1800" dirty="0"/>
          </a:p>
          <a:p>
            <a:endParaRPr lang="en-US" sz="1800" dirty="0"/>
          </a:p>
          <a:p>
            <a:endParaRPr lang="en-US" sz="1800" dirty="0"/>
          </a:p>
        </p:txBody>
      </p:sp>
    </p:spTree>
    <p:extLst>
      <p:ext uri="{BB962C8B-B14F-4D97-AF65-F5344CB8AC3E}">
        <p14:creationId xmlns:p14="http://schemas.microsoft.com/office/powerpoint/2010/main" val="17686394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656</TotalTime>
  <Words>4261</Words>
  <Application>Microsoft Office PowerPoint</Application>
  <PresentationFormat>On-screen Show (4:3)</PresentationFormat>
  <Paragraphs>882</Paragraphs>
  <Slides>114</Slides>
  <Notes>0</Notes>
  <HiddenSlides>0</HiddenSlides>
  <MMClips>0</MMClips>
  <ScaleCrop>false</ScaleCrop>
  <HeadingPairs>
    <vt:vector size="4" baseType="variant">
      <vt:variant>
        <vt:lpstr>Theme</vt:lpstr>
      </vt:variant>
      <vt:variant>
        <vt:i4>1</vt:i4>
      </vt:variant>
      <vt:variant>
        <vt:lpstr>Slide Titles</vt:lpstr>
      </vt:variant>
      <vt:variant>
        <vt:i4>114</vt:i4>
      </vt:variant>
    </vt:vector>
  </HeadingPairs>
  <TitlesOfParts>
    <vt:vector size="115" baseType="lpstr">
      <vt:lpstr>Solstice</vt:lpstr>
      <vt:lpstr>MYSQL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MONGODB</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Database</vt:lpstr>
      <vt:lpstr>PowerPoint Presentation</vt:lpstr>
      <vt:lpstr>Collection </vt:lpstr>
      <vt:lpstr>PowerPoint Presentation</vt:lpstr>
      <vt:lpstr>Insert Document   </vt:lpstr>
      <vt:lpstr>PowerPoint Presentation</vt:lpstr>
      <vt:lpstr>Update Document   </vt:lpstr>
      <vt:lpstr>PowerPoint Presentation</vt:lpstr>
      <vt:lpstr>Delete Document   </vt:lpstr>
      <vt:lpstr>PowerPoint Presentation</vt:lpstr>
      <vt:lpstr>Query Document   </vt:lpstr>
      <vt:lpstr>PowerPoint Presentation</vt:lpstr>
      <vt:lpstr>Indexing</vt:lpstr>
      <vt:lpstr>PowerPoint Presentation</vt:lpstr>
      <vt:lpstr>Bulk Operation</vt:lpstr>
      <vt:lpstr>PowerPoint Presentation</vt:lpstr>
      <vt:lpstr>Replication</vt:lpstr>
      <vt:lpstr>PowerPoint Presentation</vt:lpstr>
      <vt:lpstr>Sharding</vt:lpstr>
      <vt:lpstr>PowerPoint Presentation</vt:lpstr>
      <vt:lpstr>Aggregation</vt:lpstr>
      <vt:lpstr>Logical</vt:lpstr>
      <vt:lpstr>PowerPoint Presentation</vt:lpstr>
      <vt:lpstr>Pipeline Stages</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Win10</dc:creator>
  <cp:lastModifiedBy>Win10</cp:lastModifiedBy>
  <cp:revision>47</cp:revision>
  <dcterms:created xsi:type="dcterms:W3CDTF">2019-08-01T02:13:43Z</dcterms:created>
  <dcterms:modified xsi:type="dcterms:W3CDTF">2020-02-11T13:17:17Z</dcterms:modified>
</cp:coreProperties>
</file>