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8" r:id="rId9"/>
    <p:sldId id="272" r:id="rId10"/>
    <p:sldId id="274" r:id="rId11"/>
    <p:sldId id="273" r:id="rId12"/>
    <p:sldId id="275" r:id="rId13"/>
    <p:sldId id="276" r:id="rId14"/>
    <p:sldId id="287" r:id="rId15"/>
    <p:sldId id="288" r:id="rId16"/>
    <p:sldId id="289"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E31012-BF6F-4F33-BCB9-FD75E8477DB5}"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12817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E31012-BF6F-4F33-BCB9-FD75E8477DB5}"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159306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E31012-BF6F-4F33-BCB9-FD75E8477DB5}"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B72D70-46C5-4B6A-8283-56C5D4FE525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8042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6E31012-BF6F-4F33-BCB9-FD75E8477DB5}"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1108397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6E31012-BF6F-4F33-BCB9-FD75E8477DB5}"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B72D70-46C5-4B6A-8283-56C5D4FE525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8215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6E31012-BF6F-4F33-BCB9-FD75E8477DB5}"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299152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E31012-BF6F-4F33-BCB9-FD75E8477DB5}"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3451927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E31012-BF6F-4F33-BCB9-FD75E8477DB5}"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217608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E31012-BF6F-4F33-BCB9-FD75E8477DB5}"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1075545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E31012-BF6F-4F33-BCB9-FD75E8477DB5}"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252043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E31012-BF6F-4F33-BCB9-FD75E8477DB5}"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254099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E31012-BF6F-4F33-BCB9-FD75E8477DB5}" type="datetimeFigureOut">
              <a:rPr lang="en-US" smtClean="0"/>
              <a:t>2/11/2024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1737727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E31012-BF6F-4F33-BCB9-FD75E8477DB5}" type="datetimeFigureOut">
              <a:rPr lang="en-US" smtClean="0"/>
              <a:t>2/11/2024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423415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E31012-BF6F-4F33-BCB9-FD75E8477DB5}" type="datetimeFigureOut">
              <a:rPr lang="en-US" smtClean="0"/>
              <a:t>2/11/2024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161065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E31012-BF6F-4F33-BCB9-FD75E8477DB5}"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142176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E31012-BF6F-4F33-BCB9-FD75E8477DB5}"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3787944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6E31012-BF6F-4F33-BCB9-FD75E8477DB5}" type="datetimeFigureOut">
              <a:rPr lang="en-US" smtClean="0"/>
              <a:t>2/11/2024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3B72D70-46C5-4B6A-8283-56C5D4FE5254}" type="slidenum">
              <a:rPr lang="en-US" smtClean="0"/>
              <a:t>‹#›</a:t>
            </a:fld>
            <a:endParaRPr lang="en-US"/>
          </a:p>
        </p:txBody>
      </p:sp>
    </p:spTree>
    <p:extLst>
      <p:ext uri="{BB962C8B-B14F-4D97-AF65-F5344CB8AC3E}">
        <p14:creationId xmlns:p14="http://schemas.microsoft.com/office/powerpoint/2010/main" val="598298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tmp"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2.tmp"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tmp"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4.tmp"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5.tmp"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5022" y="3579643"/>
            <a:ext cx="7096257" cy="412807"/>
          </a:xfrm>
        </p:spPr>
        <p:txBody>
          <a:bodyPr>
            <a:normAutofit/>
          </a:bodyPr>
          <a:lstStyle/>
          <a:p>
            <a:pPr algn="ctr">
              <a:spcBef>
                <a:spcPts val="600"/>
              </a:spcBef>
            </a:pPr>
            <a:r>
              <a:rPr lang="en-IN" b="1" i="1" dirty="0">
                <a:solidFill>
                  <a:schemeClr val="tx1"/>
                </a:solidFill>
                <a:latin typeface="Arial" panose="020B0604020202020204" pitchFamily="34" charset="0"/>
                <a:cs typeface="Arial" panose="020B0604020202020204" pitchFamily="34" charset="0"/>
              </a:rPr>
              <a:t>Project :-</a:t>
            </a:r>
            <a:r>
              <a:rPr lang="en-GB" b="1" i="1" dirty="0">
                <a:solidFill>
                  <a:schemeClr val="tx1"/>
                </a:solidFill>
                <a:latin typeface="Arial" panose="020B0604020202020204" pitchFamily="34" charset="0"/>
                <a:cs typeface="Arial" panose="020B0604020202020204" pitchFamily="34" charset="0"/>
              </a:rPr>
              <a:t> E – Commerce </a:t>
            </a:r>
            <a:endParaRPr lang="en-IN" b="1" i="1" dirty="0">
              <a:solidFill>
                <a:schemeClr val="tx1"/>
              </a:solidFill>
              <a:latin typeface="Arial" panose="020B0604020202020204" pitchFamily="34" charset="0"/>
              <a:cs typeface="Arial" panose="020B0604020202020204" pitchFamily="34" charset="0"/>
            </a:endParaRPr>
          </a:p>
        </p:txBody>
      </p:sp>
      <p:sp>
        <p:nvSpPr>
          <p:cNvPr id="4" name="Title 1"/>
          <p:cNvSpPr>
            <a:spLocks noGrp="1"/>
          </p:cNvSpPr>
          <p:nvPr>
            <p:ph type="ctrTitle"/>
          </p:nvPr>
        </p:nvSpPr>
        <p:spPr>
          <a:xfrm>
            <a:off x="2434109" y="1983348"/>
            <a:ext cx="7859891" cy="1274327"/>
          </a:xfrm>
        </p:spPr>
        <p:txBody>
          <a:bodyPr>
            <a:normAutofit/>
          </a:bodyPr>
          <a:lstStyle/>
          <a:p>
            <a:pPr algn="ctr"/>
            <a:r>
              <a:rPr lang="en-GB" sz="3600" b="1" dirty="0">
                <a:solidFill>
                  <a:schemeClr val="tx1"/>
                </a:solidFill>
                <a:latin typeface="Arial" pitchFamily="34" charset="0"/>
                <a:cs typeface="Arial" pitchFamily="34" charset="0"/>
              </a:rPr>
              <a:t>Data</a:t>
            </a:r>
            <a:r>
              <a:rPr lang="en-US" sz="3600" b="1" dirty="0">
                <a:solidFill>
                  <a:schemeClr val="tx1"/>
                </a:solidFill>
                <a:latin typeface="Arial" pitchFamily="34" charset="0"/>
                <a:cs typeface="Arial" pitchFamily="34" charset="0"/>
              </a:rPr>
              <a:t> Science</a:t>
            </a:r>
            <a:r>
              <a:rPr lang="en-GB" sz="3600" b="1" dirty="0">
                <a:solidFill>
                  <a:schemeClr val="tx1"/>
                </a:solidFill>
                <a:latin typeface="Arial" pitchFamily="34" charset="0"/>
                <a:cs typeface="Arial" pitchFamily="34" charset="0"/>
              </a:rPr>
              <a:t> Capstone</a:t>
            </a:r>
            <a:r>
              <a:rPr lang="en-US" sz="3600" b="1" dirty="0">
                <a:solidFill>
                  <a:schemeClr val="tx1"/>
                </a:solidFill>
                <a:latin typeface="Arial" pitchFamily="34" charset="0"/>
                <a:cs typeface="Arial" pitchFamily="34" charset="0"/>
              </a:rPr>
              <a:t> Project </a:t>
            </a:r>
            <a:br>
              <a:rPr lang="en-US" sz="3600" b="1" dirty="0">
                <a:solidFill>
                  <a:schemeClr val="tx1"/>
                </a:solidFill>
                <a:latin typeface="Arial" pitchFamily="34" charset="0"/>
                <a:cs typeface="Arial" pitchFamily="34" charset="0"/>
              </a:rPr>
            </a:br>
            <a:r>
              <a:rPr lang="en-GB" sz="3600" b="1" dirty="0">
                <a:solidFill>
                  <a:schemeClr val="tx1"/>
                </a:solidFill>
                <a:latin typeface="Arial" pitchFamily="34" charset="0"/>
                <a:cs typeface="Arial" pitchFamily="34" charset="0"/>
              </a:rPr>
              <a:t>Machine Learning </a:t>
            </a:r>
            <a:endParaRPr lang="en-US" sz="3600" dirty="0">
              <a:solidFill>
                <a:schemeClr val="tx1"/>
              </a:solidFill>
            </a:endParaRPr>
          </a:p>
        </p:txBody>
      </p:sp>
      <p:sp>
        <p:nvSpPr>
          <p:cNvPr id="5" name="TextBox 4"/>
          <p:cNvSpPr txBox="1"/>
          <p:nvPr/>
        </p:nvSpPr>
        <p:spPr>
          <a:xfrm>
            <a:off x="9040832" y="4940548"/>
            <a:ext cx="2876779" cy="1148969"/>
          </a:xfrm>
          <a:prstGeom prst="rect">
            <a:avLst/>
          </a:prstGeom>
          <a:noFill/>
        </p:spPr>
        <p:txBody>
          <a:bodyPr wrap="square" rtlCol="0">
            <a:spAutoFit/>
          </a:bodyPr>
          <a:lstStyle/>
          <a:p>
            <a:r>
              <a:rPr lang="en-US" b="1" dirty="0">
                <a:latin typeface="Arial" pitchFamily="34" charset="0"/>
                <a:cs typeface="Arial" pitchFamily="34" charset="0"/>
              </a:rPr>
              <a:t>By</a:t>
            </a:r>
          </a:p>
          <a:p>
            <a:pPr>
              <a:lnSpc>
                <a:spcPct val="150000"/>
              </a:lnSpc>
            </a:pPr>
            <a:r>
              <a:rPr lang="en-GB" b="1" dirty="0">
                <a:latin typeface="Arial" pitchFamily="34" charset="0"/>
                <a:cs typeface="Arial" pitchFamily="34" charset="0"/>
              </a:rPr>
              <a:t>Raj Singh Rathore </a:t>
            </a:r>
          </a:p>
          <a:p>
            <a:pPr>
              <a:lnSpc>
                <a:spcPct val="150000"/>
              </a:lnSpc>
            </a:pPr>
            <a:r>
              <a:rPr lang="en-GB" b="1" dirty="0">
                <a:latin typeface="Arial" pitchFamily="34" charset="0"/>
                <a:cs typeface="Arial" pitchFamily="34" charset="0"/>
              </a:rPr>
              <a:t>Batch ID –  (WS103978)</a:t>
            </a:r>
            <a:endParaRPr lang="en-US" b="1" dirty="0">
              <a:latin typeface="Arial" pitchFamily="34" charset="0"/>
              <a:cs typeface="Arial" pitchFamily="34" charset="0"/>
            </a:endParaRPr>
          </a:p>
        </p:txBody>
      </p:sp>
    </p:spTree>
    <p:extLst>
      <p:ext uri="{BB962C8B-B14F-4D97-AF65-F5344CB8AC3E}">
        <p14:creationId xmlns:p14="http://schemas.microsoft.com/office/powerpoint/2010/main" val="1003861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9" y="2228671"/>
            <a:ext cx="7904514" cy="1200329"/>
          </a:xfrm>
          <a:prstGeom prst="rect">
            <a:avLst/>
          </a:prstGeom>
          <a:noFill/>
        </p:spPr>
        <p:txBody>
          <a:bodyPr wrap="square" rtlCol="0">
            <a:spAutoFit/>
          </a:bodyPr>
          <a:lstStyle/>
          <a:p>
            <a:pPr algn="just">
              <a:defRPr/>
            </a:pPr>
            <a:r>
              <a:rPr lang="en-IN" b="1" dirty="0">
                <a:solidFill>
                  <a:srgbClr val="FF0000"/>
                </a:solidFill>
                <a:latin typeface="Arial" panose="020B0604020202020204" pitchFamily="34" charset="0"/>
                <a:cs typeface="Arial" panose="020B0604020202020204" pitchFamily="34" charset="0"/>
              </a:rPr>
              <a:t>Problem Statement 2:- </a:t>
            </a:r>
            <a:r>
              <a:rPr lang="en-GB" b="1" dirty="0">
                <a:solidFill>
                  <a:srgbClr val="FF0000"/>
                </a:solidFill>
                <a:latin typeface="Arial" panose="020B0604020202020204" pitchFamily="34" charset="0"/>
                <a:cs typeface="Arial" panose="020B0604020202020204" pitchFamily="34" charset="0"/>
              </a:rPr>
              <a:t> •	Is Customer query is being answered if product importance is high, having highest customer rating or being delivered on time?</a:t>
            </a:r>
            <a:endParaRPr lang="en-IN" b="1"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44773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rcRect/>
          <a:stretch/>
        </p:blipFill>
        <p:spPr>
          <a:xfrm>
            <a:off x="1630470" y="1013115"/>
            <a:ext cx="9874142" cy="5184321"/>
          </a:xfrm>
          <a:prstGeom prst="rect">
            <a:avLst/>
          </a:prstGeom>
        </p:spPr>
      </p:pic>
      <p:sp>
        <p:nvSpPr>
          <p:cNvPr id="13" name="Title 1"/>
          <p:cNvSpPr>
            <a:spLocks noGrp="1"/>
          </p:cNvSpPr>
          <p:nvPr>
            <p:ph type="title"/>
          </p:nvPr>
        </p:nvSpPr>
        <p:spPr>
          <a:xfrm>
            <a:off x="1851924" y="-7423"/>
            <a:ext cx="8911687" cy="1280890"/>
          </a:xfrm>
        </p:spPr>
        <p:txBody>
          <a:bodyPr>
            <a:normAutofit/>
          </a:bodyPr>
          <a:lstStyle/>
          <a:p>
            <a:pPr algn="ctr"/>
            <a:r>
              <a:rPr lang="en-IN" sz="3200" b="1" u="sng" dirty="0">
                <a:latin typeface="Arial" panose="020B0604020202020204" pitchFamily="34" charset="0"/>
                <a:cs typeface="Arial" panose="020B0604020202020204" pitchFamily="34" charset="0"/>
              </a:rPr>
              <a:t>Problem statement 2 and</a:t>
            </a:r>
            <a:r>
              <a:rPr lang="en-GB" sz="3200" b="1" u="sng" dirty="0">
                <a:latin typeface="Arial" panose="020B0604020202020204" pitchFamily="34" charset="0"/>
                <a:cs typeface="Arial" panose="020B0604020202020204" pitchFamily="34" charset="0"/>
              </a:rPr>
              <a:t> Insights</a:t>
            </a:r>
            <a:endParaRPr lang="en-US" sz="32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0400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857179" y="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3200" b="1" u="sng" dirty="0">
                <a:latin typeface="Arial" panose="020B0604020202020204" pitchFamily="34" charset="0"/>
                <a:cs typeface="Arial" panose="020B0604020202020204" pitchFamily="34" charset="0"/>
              </a:rPr>
              <a:t>Probl</a:t>
            </a:r>
            <a:r>
              <a:rPr lang="en-IN" sz="3200" b="1" u="sng" dirty="0">
                <a:latin typeface="Arial" panose="020B0604020202020204" pitchFamily="34" charset="0"/>
                <a:cs typeface="Arial" panose="020B0604020202020204" pitchFamily="34" charset="0"/>
              </a:rPr>
              <a:t>em statement 2 and</a:t>
            </a:r>
            <a:r>
              <a:rPr lang="en-GB" sz="3200" b="1" u="sng" dirty="0">
                <a:latin typeface="Arial" panose="020B0604020202020204" pitchFamily="34" charset="0"/>
                <a:cs typeface="Arial" panose="020B0604020202020204" pitchFamily="34" charset="0"/>
              </a:rPr>
              <a:t> Insights </a:t>
            </a:r>
            <a:endParaRPr lang="en-US" sz="3200" u="sng"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rcRect/>
          <a:stretch/>
        </p:blipFill>
        <p:spPr>
          <a:xfrm>
            <a:off x="1712424" y="806118"/>
            <a:ext cx="9761539" cy="5245763"/>
          </a:xfrm>
          <a:prstGeom prst="rect">
            <a:avLst/>
          </a:prstGeom>
        </p:spPr>
      </p:pic>
    </p:spTree>
    <p:extLst>
      <p:ext uri="{BB962C8B-B14F-4D97-AF65-F5344CB8AC3E}">
        <p14:creationId xmlns:p14="http://schemas.microsoft.com/office/powerpoint/2010/main" val="3917213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48370" y="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b="1" u="sng" dirty="0">
                <a:latin typeface="Arial" panose="020B0604020202020204" pitchFamily="34" charset="0"/>
                <a:cs typeface="Arial" panose="020B0604020202020204" pitchFamily="34" charset="0"/>
              </a:rPr>
              <a:t>Problem statement 2 and </a:t>
            </a:r>
            <a:r>
              <a:rPr lang="en-GB" sz="3200" b="1" u="sng" dirty="0">
                <a:latin typeface="Arial" panose="020B0604020202020204" pitchFamily="34" charset="0"/>
                <a:cs typeface="Arial" panose="020B0604020202020204" pitchFamily="34" charset="0"/>
              </a:rPr>
              <a:t>Insights </a:t>
            </a:r>
            <a:endParaRPr lang="en-US" sz="3200" u="sng"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rcRect/>
          <a:stretch/>
        </p:blipFill>
        <p:spPr>
          <a:xfrm>
            <a:off x="1728794" y="760763"/>
            <a:ext cx="9856501" cy="5510893"/>
          </a:xfrm>
          <a:prstGeom prst="rect">
            <a:avLst/>
          </a:prstGeom>
        </p:spPr>
      </p:pic>
    </p:spTree>
    <p:extLst>
      <p:ext uri="{BB962C8B-B14F-4D97-AF65-F5344CB8AC3E}">
        <p14:creationId xmlns:p14="http://schemas.microsoft.com/office/powerpoint/2010/main" val="359849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FA1E-9BCD-4B35-704D-54C7984F59A9}"/>
              </a:ext>
            </a:extLst>
          </p:cNvPr>
          <p:cNvSpPr>
            <a:spLocks noGrp="1"/>
          </p:cNvSpPr>
          <p:nvPr>
            <p:ph type="title"/>
          </p:nvPr>
        </p:nvSpPr>
        <p:spPr>
          <a:xfrm>
            <a:off x="2964029" y="0"/>
            <a:ext cx="8911687" cy="1280890"/>
          </a:xfrm>
        </p:spPr>
        <p:txBody>
          <a:bodyPr/>
          <a:lstStyle/>
          <a:p>
            <a:r>
              <a:rPr lang="en-GB" b="1" u="sng" dirty="0"/>
              <a:t>Models Selection Techniques </a:t>
            </a:r>
            <a:endParaRPr lang="en-US" b="1" u="sng" dirty="0"/>
          </a:p>
        </p:txBody>
      </p:sp>
      <p:pic>
        <p:nvPicPr>
          <p:cNvPr id="4" name="Content Placeholder 3">
            <a:extLst>
              <a:ext uri="{FF2B5EF4-FFF2-40B4-BE49-F238E27FC236}">
                <a16:creationId xmlns:a16="http://schemas.microsoft.com/office/drawing/2014/main" id="{C2B59EEC-27AD-9455-9E3A-0EB79D332D44}"/>
              </a:ext>
            </a:extLst>
          </p:cNvPr>
          <p:cNvPicPr>
            <a:picLocks noGrp="1" noChangeAspect="1"/>
          </p:cNvPicPr>
          <p:nvPr>
            <p:ph idx="1"/>
          </p:nvPr>
        </p:nvPicPr>
        <p:blipFill>
          <a:blip r:embed="rId2"/>
          <a:srcRect/>
          <a:stretch/>
        </p:blipFill>
        <p:spPr>
          <a:xfrm>
            <a:off x="2245179" y="1113314"/>
            <a:ext cx="8702386" cy="5492336"/>
          </a:xfrm>
        </p:spPr>
      </p:pic>
    </p:spTree>
    <p:extLst>
      <p:ext uri="{BB962C8B-B14F-4D97-AF65-F5344CB8AC3E}">
        <p14:creationId xmlns:p14="http://schemas.microsoft.com/office/powerpoint/2010/main" val="599362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9527C-1B96-DC21-208E-D6225591E7C0}"/>
              </a:ext>
            </a:extLst>
          </p:cNvPr>
          <p:cNvSpPr>
            <a:spLocks noGrp="1"/>
          </p:cNvSpPr>
          <p:nvPr>
            <p:ph type="title"/>
          </p:nvPr>
        </p:nvSpPr>
        <p:spPr>
          <a:xfrm>
            <a:off x="3813854" y="463880"/>
            <a:ext cx="8911687" cy="1280890"/>
          </a:xfrm>
        </p:spPr>
        <p:txBody>
          <a:bodyPr/>
          <a:lstStyle/>
          <a:p>
            <a:r>
              <a:rPr lang="en-GB" b="1" u="sng" dirty="0"/>
              <a:t>All Models Visualization </a:t>
            </a:r>
            <a:endParaRPr lang="en-US" b="1" u="sng" dirty="0"/>
          </a:p>
        </p:txBody>
      </p:sp>
      <p:pic>
        <p:nvPicPr>
          <p:cNvPr id="4" name="Content Placeholder 3">
            <a:extLst>
              <a:ext uri="{FF2B5EF4-FFF2-40B4-BE49-F238E27FC236}">
                <a16:creationId xmlns:a16="http://schemas.microsoft.com/office/drawing/2014/main" id="{9B61D895-59DC-E287-809E-1233CE323C42}"/>
              </a:ext>
            </a:extLst>
          </p:cNvPr>
          <p:cNvPicPr>
            <a:picLocks noGrp="1" noChangeAspect="1"/>
          </p:cNvPicPr>
          <p:nvPr>
            <p:ph idx="1"/>
          </p:nvPr>
        </p:nvPicPr>
        <p:blipFill>
          <a:blip r:embed="rId2"/>
          <a:srcRect/>
          <a:stretch/>
        </p:blipFill>
        <p:spPr>
          <a:xfrm>
            <a:off x="1669968" y="1488243"/>
            <a:ext cx="10130252" cy="5191627"/>
          </a:xfrm>
        </p:spPr>
      </p:pic>
    </p:spTree>
    <p:extLst>
      <p:ext uri="{BB962C8B-B14F-4D97-AF65-F5344CB8AC3E}">
        <p14:creationId xmlns:p14="http://schemas.microsoft.com/office/powerpoint/2010/main" val="756615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EB1F-F738-8506-2093-8525FB1CE7DB}"/>
              </a:ext>
            </a:extLst>
          </p:cNvPr>
          <p:cNvSpPr>
            <a:spLocks noGrp="1"/>
          </p:cNvSpPr>
          <p:nvPr>
            <p:ph type="title"/>
          </p:nvPr>
        </p:nvSpPr>
        <p:spPr>
          <a:xfrm>
            <a:off x="1966852" y="333994"/>
            <a:ext cx="9667648" cy="1533896"/>
          </a:xfrm>
        </p:spPr>
        <p:txBody>
          <a:bodyPr/>
          <a:lstStyle/>
          <a:p>
            <a:r>
              <a:rPr lang="en-GB" b="1" u="sng" dirty="0"/>
              <a:t>Business Insights and Recommendations</a:t>
            </a:r>
            <a:endParaRPr lang="en-US" b="1" u="sng" dirty="0"/>
          </a:p>
        </p:txBody>
      </p:sp>
      <p:sp>
        <p:nvSpPr>
          <p:cNvPr id="3" name="Content Placeholder 2">
            <a:extLst>
              <a:ext uri="{FF2B5EF4-FFF2-40B4-BE49-F238E27FC236}">
                <a16:creationId xmlns:a16="http://schemas.microsoft.com/office/drawing/2014/main" id="{4C272984-9307-2FA0-786C-9A1D65688B97}"/>
              </a:ext>
            </a:extLst>
          </p:cNvPr>
          <p:cNvSpPr>
            <a:spLocks noGrp="1"/>
          </p:cNvSpPr>
          <p:nvPr>
            <p:ph idx="1"/>
          </p:nvPr>
        </p:nvSpPr>
        <p:spPr>
          <a:xfrm>
            <a:off x="1638300" y="1540189"/>
            <a:ext cx="8915400" cy="3777622"/>
          </a:xfrm>
        </p:spPr>
        <p:txBody>
          <a:bodyPr/>
          <a:lstStyle/>
          <a:p>
            <a:endParaRPr lang="en-GB" dirty="0"/>
          </a:p>
          <a:p>
            <a:endParaRPr lang="en-GB" dirty="0"/>
          </a:p>
          <a:p>
            <a:endParaRPr lang="en-GB" dirty="0"/>
          </a:p>
          <a:p>
            <a:endParaRPr lang="en-GB" dirty="0"/>
          </a:p>
          <a:p>
            <a:pPr marL="0" indent="0">
              <a:buNone/>
            </a:pPr>
            <a:endParaRPr lang="en-US" dirty="0"/>
          </a:p>
        </p:txBody>
      </p:sp>
      <p:pic>
        <p:nvPicPr>
          <p:cNvPr id="6" name="Picture 5">
            <a:extLst>
              <a:ext uri="{FF2B5EF4-FFF2-40B4-BE49-F238E27FC236}">
                <a16:creationId xmlns:a16="http://schemas.microsoft.com/office/drawing/2014/main" id="{5FD1EE5F-9183-97A2-CB2A-9FF162464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9290" y="1280416"/>
            <a:ext cx="8414410" cy="5418667"/>
          </a:xfrm>
          <a:prstGeom prst="rect">
            <a:avLst/>
          </a:prstGeom>
        </p:spPr>
      </p:pic>
    </p:spTree>
    <p:extLst>
      <p:ext uri="{BB962C8B-B14F-4D97-AF65-F5344CB8AC3E}">
        <p14:creationId xmlns:p14="http://schemas.microsoft.com/office/powerpoint/2010/main" val="926767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5348" y="3187005"/>
            <a:ext cx="8911687" cy="1280890"/>
          </a:xfrm>
        </p:spPr>
        <p:txBody>
          <a:bodyPr>
            <a:normAutofit/>
          </a:bodyPr>
          <a:lstStyle/>
          <a:p>
            <a:pPr algn="ctr"/>
            <a:r>
              <a:rPr lang="en-US" sz="60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75576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Overview of the project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IN" b="1" dirty="0">
                <a:solidFill>
                  <a:schemeClr val="tx1"/>
                </a:solidFill>
                <a:latin typeface="Arial" panose="020B0604020202020204" pitchFamily="34" charset="0"/>
                <a:cs typeface="Arial" panose="020B0604020202020204" pitchFamily="34" charset="0"/>
              </a:rPr>
              <a:t>An international e-commerce company based in the USA wants to discover key insights from their customer database. They want to use some of the most advanced machine learning techniques to study their customers. The company sells electronic products.</a:t>
            </a:r>
          </a:p>
          <a:p>
            <a:pPr algn="just">
              <a:buFont typeface="Wingdings" panose="05000000000000000000" pitchFamily="2" charset="2"/>
              <a:buChar char="Ø"/>
            </a:pPr>
            <a:r>
              <a:rPr lang="en-IN" b="1" dirty="0">
                <a:solidFill>
                  <a:schemeClr val="tx1"/>
                </a:solidFill>
                <a:latin typeface="Arial" panose="020B0604020202020204" pitchFamily="34" charset="0"/>
                <a:cs typeface="Arial" panose="020B0604020202020204" pitchFamily="34" charset="0"/>
              </a:rPr>
              <a:t>The dataset used for model building contained 10999 observations of 12 variables.</a:t>
            </a:r>
          </a:p>
          <a:p>
            <a:pPr algn="just">
              <a:buFont typeface="Wingdings" panose="05000000000000000000" pitchFamily="2" charset="2"/>
              <a:buChar char="Ø"/>
            </a:pPr>
            <a:r>
              <a:rPr lang="en-IN" b="1" dirty="0">
                <a:solidFill>
                  <a:schemeClr val="tx1"/>
                </a:solidFill>
                <a:latin typeface="Arial" panose="020B0604020202020204" pitchFamily="34" charset="0"/>
                <a:cs typeface="Arial" panose="020B0604020202020204" pitchFamily="34" charset="0"/>
              </a:rPr>
              <a:t>The project is divided into </a:t>
            </a:r>
            <a:r>
              <a:rPr lang="en-GB" b="1" dirty="0">
                <a:solidFill>
                  <a:schemeClr val="tx1"/>
                </a:solidFill>
                <a:latin typeface="Arial" panose="020B0604020202020204" pitchFamily="34" charset="0"/>
                <a:cs typeface="Arial" panose="020B0604020202020204" pitchFamily="34" charset="0"/>
              </a:rPr>
              <a:t>2</a:t>
            </a:r>
            <a:r>
              <a:rPr lang="en-IN" b="1" dirty="0">
                <a:solidFill>
                  <a:schemeClr val="tx1"/>
                </a:solidFill>
                <a:latin typeface="Arial" panose="020B0604020202020204" pitchFamily="34" charset="0"/>
                <a:cs typeface="Arial" panose="020B0604020202020204" pitchFamily="34" charset="0"/>
              </a:rPr>
              <a:t> problem statements. Each of the problem is unique.</a:t>
            </a:r>
          </a:p>
          <a:p>
            <a:pPr algn="just">
              <a:buFont typeface="Wingdings" panose="05000000000000000000" pitchFamily="2" charset="2"/>
              <a:buChar char="Ø"/>
            </a:pPr>
            <a:r>
              <a:rPr lang="en-IN" b="1" dirty="0">
                <a:solidFill>
                  <a:schemeClr val="tx1"/>
                </a:solidFill>
                <a:latin typeface="Arial" panose="020B0604020202020204" pitchFamily="34" charset="0"/>
                <a:cs typeface="Arial" panose="020B0604020202020204" pitchFamily="34" charset="0"/>
              </a:rPr>
              <a:t>Used Python programming language to solve the problem statements.</a:t>
            </a:r>
          </a:p>
          <a:p>
            <a:pPr marL="0" indent="0" algn="just">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161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37744"/>
            <a:ext cx="8911687" cy="625141"/>
          </a:xfrm>
        </p:spPr>
        <p:txBody>
          <a:bodyPr>
            <a:normAutofit fontScale="90000"/>
          </a:bodyPr>
          <a:lstStyle/>
          <a:p>
            <a:pPr algn="ctr"/>
            <a:r>
              <a:rPr lang="en-IN" b="1" dirty="0">
                <a:latin typeface="Arial" panose="020B0604020202020204" pitchFamily="34" charset="0"/>
                <a:cs typeface="Arial" panose="020B0604020202020204" pitchFamily="34" charset="0"/>
              </a:rPr>
              <a:t>Problem Statements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862884"/>
            <a:ext cx="8915400" cy="5422005"/>
          </a:xfrm>
        </p:spPr>
        <p:txBody>
          <a:bodyPr>
            <a:normAutofit/>
          </a:bodyPr>
          <a:lstStyle/>
          <a:p>
            <a:pPr marL="0" indent="0" algn="just">
              <a:buNone/>
            </a:pPr>
            <a:endParaRPr lang="en-GB" b="1" dirty="0">
              <a:solidFill>
                <a:srgbClr val="FF0000"/>
              </a:solidFill>
              <a:latin typeface="Arial" panose="020B0604020202020204" pitchFamily="34" charset="0"/>
              <a:cs typeface="Arial" panose="020B0604020202020204" pitchFamily="34" charset="0"/>
            </a:endParaRPr>
          </a:p>
          <a:p>
            <a:pPr marL="0" indent="0" algn="just">
              <a:buNone/>
            </a:pPr>
            <a:endParaRPr lang="en-GB" b="1" dirty="0">
              <a:solidFill>
                <a:srgbClr val="FF0000"/>
              </a:solidFill>
              <a:latin typeface="Arial" panose="020B0604020202020204" pitchFamily="34" charset="0"/>
              <a:cs typeface="Arial" panose="020B0604020202020204" pitchFamily="34" charset="0"/>
            </a:endParaRPr>
          </a:p>
          <a:p>
            <a:pPr marL="0" indent="0" algn="just">
              <a:buNone/>
            </a:pPr>
            <a:endParaRPr lang="en-GB" b="1" dirty="0">
              <a:solidFill>
                <a:srgbClr val="FF0000"/>
              </a:solidFill>
              <a:latin typeface="Arial" panose="020B0604020202020204" pitchFamily="34" charset="0"/>
              <a:cs typeface="Arial" panose="020B0604020202020204" pitchFamily="34" charset="0"/>
            </a:endParaRPr>
          </a:p>
          <a:p>
            <a:pPr marL="0" indent="0" algn="just">
              <a:buNone/>
            </a:pPr>
            <a:r>
              <a:rPr lang="en-IN" b="1" dirty="0">
                <a:solidFill>
                  <a:srgbClr val="FF0000"/>
                </a:solidFill>
                <a:latin typeface="Arial" panose="020B0604020202020204" pitchFamily="34" charset="0"/>
                <a:cs typeface="Arial" panose="020B0604020202020204" pitchFamily="34" charset="0"/>
              </a:rPr>
              <a:t>Problem Statement 1:- </a:t>
            </a:r>
            <a:r>
              <a:rPr lang="en-GB" b="1" dirty="0">
                <a:solidFill>
                  <a:srgbClr val="FF0000"/>
                </a:solidFill>
                <a:latin typeface="Arial" panose="020B0604020202020204" pitchFamily="34" charset="0"/>
                <a:cs typeface="Arial" panose="020B0604020202020204" pitchFamily="34" charset="0"/>
              </a:rPr>
              <a:t>What was Customer Rating? And was the product delivered on time?</a:t>
            </a:r>
          </a:p>
          <a:p>
            <a:pPr marL="0" indent="0" algn="just">
              <a:buNone/>
            </a:pPr>
            <a:endParaRPr lang="en-GB" b="1" dirty="0">
              <a:solidFill>
                <a:srgbClr val="FF0000"/>
              </a:solidFill>
              <a:latin typeface="Arial" panose="020B0604020202020204" pitchFamily="34" charset="0"/>
              <a:cs typeface="Arial" panose="020B0604020202020204" pitchFamily="34" charset="0"/>
            </a:endParaRPr>
          </a:p>
          <a:p>
            <a:pPr marL="0" indent="0" algn="just">
              <a:buNone/>
            </a:pPr>
            <a:endParaRPr lang="en-GB" b="1" dirty="0">
              <a:solidFill>
                <a:srgbClr val="FF0000"/>
              </a:solidFill>
              <a:latin typeface="Arial" panose="020B0604020202020204" pitchFamily="34" charset="0"/>
              <a:cs typeface="Arial" panose="020B0604020202020204" pitchFamily="34" charset="0"/>
            </a:endParaRPr>
          </a:p>
          <a:p>
            <a:pPr marL="0" indent="0" algn="just">
              <a:buNone/>
            </a:pPr>
            <a:endParaRPr lang="en-GB" b="1" dirty="0">
              <a:solidFill>
                <a:srgbClr val="FF0000"/>
              </a:solidFill>
              <a:latin typeface="Arial" panose="020B0604020202020204" pitchFamily="34" charset="0"/>
              <a:cs typeface="Arial" panose="020B0604020202020204" pitchFamily="34" charset="0"/>
            </a:endParaRPr>
          </a:p>
          <a:p>
            <a:pPr marL="0" indent="0" algn="just">
              <a:buNone/>
            </a:pPr>
            <a:endParaRPr lang="en-GB" b="1" dirty="0">
              <a:solidFill>
                <a:srgbClr val="FF0000"/>
              </a:solidFill>
              <a:latin typeface="Arial" panose="020B0604020202020204" pitchFamily="34" charset="0"/>
              <a:cs typeface="Arial" panose="020B0604020202020204" pitchFamily="34" charset="0"/>
            </a:endParaRPr>
          </a:p>
          <a:p>
            <a:pPr marL="0" indent="0" algn="just" defTabSz="914400">
              <a:spcBef>
                <a:spcPts val="0"/>
              </a:spcBef>
              <a:buClrTx/>
              <a:buNone/>
              <a:defRPr/>
            </a:pPr>
            <a:r>
              <a:rPr lang="en-IN" b="1" dirty="0">
                <a:solidFill>
                  <a:srgbClr val="FF0000"/>
                </a:solidFill>
                <a:latin typeface="Arial" panose="020B0604020202020204" pitchFamily="34" charset="0"/>
                <a:cs typeface="Arial" panose="020B0604020202020204" pitchFamily="34" charset="0"/>
              </a:rPr>
              <a:t>Problem Statement 2:- </a:t>
            </a:r>
            <a:r>
              <a:rPr lang="en-GB" b="1" dirty="0">
                <a:solidFill>
                  <a:srgbClr val="FF0000"/>
                </a:solidFill>
                <a:latin typeface="Arial" panose="020B0604020202020204" pitchFamily="34" charset="0"/>
                <a:cs typeface="Arial" panose="020B0604020202020204" pitchFamily="34" charset="0"/>
              </a:rPr>
              <a:t>Is Customer query is being answered if product importance is high, having highest customer rating or being delivered on time?</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69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8803"/>
            <a:ext cx="8911687" cy="586504"/>
          </a:xfrm>
        </p:spPr>
        <p:txBody>
          <a:bodyPr>
            <a:normAutofit/>
          </a:bodyPr>
          <a:lstStyle/>
          <a:p>
            <a:pPr algn="ctr"/>
            <a:r>
              <a:rPr lang="en-US" sz="3200" b="1" dirty="0">
                <a:latin typeface="Arial" panose="020B0604020202020204" pitchFamily="34" charset="0"/>
                <a:cs typeface="Arial" panose="020B0604020202020204" pitchFamily="34" charset="0"/>
              </a:rPr>
              <a:t>Data Description</a:t>
            </a:r>
          </a:p>
        </p:txBody>
      </p:sp>
      <p:graphicFrame>
        <p:nvGraphicFramePr>
          <p:cNvPr id="4" name="Table 3"/>
          <p:cNvGraphicFramePr>
            <a:graphicFrameLocks noGrp="1"/>
          </p:cNvGraphicFramePr>
          <p:nvPr>
            <p:extLst>
              <p:ext uri="{D42A27DB-BD31-4B8C-83A1-F6EECF244321}">
                <p14:modId xmlns:p14="http://schemas.microsoft.com/office/powerpoint/2010/main" val="3719713553"/>
              </p:ext>
            </p:extLst>
          </p:nvPr>
        </p:nvGraphicFramePr>
        <p:xfrm>
          <a:off x="1751527" y="553793"/>
          <a:ext cx="10097036" cy="6129384"/>
        </p:xfrm>
        <a:graphic>
          <a:graphicData uri="http://schemas.openxmlformats.org/drawingml/2006/table">
            <a:tbl>
              <a:tblPr firstRow="1" bandRow="1">
                <a:tableStyleId>{073A0DAA-6AF3-43AB-8588-CEC1D06C72B9}</a:tableStyleId>
              </a:tblPr>
              <a:tblGrid>
                <a:gridCol w="2237370">
                  <a:extLst>
                    <a:ext uri="{9D8B030D-6E8A-4147-A177-3AD203B41FA5}">
                      <a16:colId xmlns:a16="http://schemas.microsoft.com/office/drawing/2014/main" val="20000"/>
                    </a:ext>
                  </a:extLst>
                </a:gridCol>
                <a:gridCol w="7859666">
                  <a:extLst>
                    <a:ext uri="{9D8B030D-6E8A-4147-A177-3AD203B41FA5}">
                      <a16:colId xmlns:a16="http://schemas.microsoft.com/office/drawing/2014/main" val="20001"/>
                    </a:ext>
                  </a:extLst>
                </a:gridCol>
              </a:tblGrid>
              <a:tr h="467602">
                <a:tc>
                  <a:txBody>
                    <a:bodyPr/>
                    <a:lstStyle/>
                    <a:p>
                      <a:pPr algn="ctr"/>
                      <a:r>
                        <a:rPr lang="en-US" sz="1600" dirty="0">
                          <a:latin typeface="Arial" panose="020B0604020202020204" pitchFamily="34" charset="0"/>
                          <a:cs typeface="Arial" panose="020B0604020202020204" pitchFamily="34" charset="0"/>
                        </a:rPr>
                        <a:t>Variable</a:t>
                      </a:r>
                    </a:p>
                  </a:txBody>
                  <a:tcPr/>
                </a:tc>
                <a:tc>
                  <a:txBody>
                    <a:bodyPr/>
                    <a:lstStyle/>
                    <a:p>
                      <a:pPr algn="ctr"/>
                      <a:r>
                        <a:rPr lang="en-US" sz="1600" dirty="0">
                          <a:latin typeface="Arial" panose="020B0604020202020204" pitchFamily="34" charset="0"/>
                          <a:cs typeface="Arial" panose="020B0604020202020204" pitchFamily="34" charset="0"/>
                        </a:rPr>
                        <a:t>Description</a:t>
                      </a:r>
                    </a:p>
                  </a:txBody>
                  <a:tcPr/>
                </a:tc>
                <a:extLst>
                  <a:ext uri="{0D108BD9-81ED-4DB2-BD59-A6C34878D82A}">
                    <a16:rowId xmlns:a16="http://schemas.microsoft.com/office/drawing/2014/main" val="10000"/>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ID</a:t>
                      </a:r>
                    </a:p>
                  </a:txBody>
                  <a:tcPr/>
                </a:tc>
                <a:tc>
                  <a:txBody>
                    <a:bodyPr/>
                    <a:lstStyle/>
                    <a:p>
                      <a:r>
                        <a:rPr lang="en-US" sz="1400" b="0" dirty="0">
                          <a:latin typeface="Arial" panose="020B0604020202020204" pitchFamily="34" charset="0"/>
                          <a:cs typeface="Arial" panose="020B0604020202020204" pitchFamily="34" charset="0"/>
                        </a:rPr>
                        <a:t>ID Number of Customers.</a:t>
                      </a:r>
                    </a:p>
                  </a:txBody>
                  <a:tcPr/>
                </a:tc>
                <a:extLst>
                  <a:ext uri="{0D108BD9-81ED-4DB2-BD59-A6C34878D82A}">
                    <a16:rowId xmlns:a16="http://schemas.microsoft.com/office/drawing/2014/main" val="10001"/>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Warehouse block </a:t>
                      </a:r>
                    </a:p>
                  </a:txBody>
                  <a:tcPr/>
                </a:tc>
                <a:tc>
                  <a:txBody>
                    <a:bodyPr/>
                    <a:lstStyle/>
                    <a:p>
                      <a:r>
                        <a:rPr lang="en-US" sz="1400" b="0" dirty="0">
                          <a:latin typeface="Arial" panose="020B0604020202020204" pitchFamily="34" charset="0"/>
                          <a:cs typeface="Arial" panose="020B0604020202020204" pitchFamily="34" charset="0"/>
                        </a:rPr>
                        <a:t>The Company have big Warehouse which</a:t>
                      </a:r>
                      <a:r>
                        <a:rPr lang="en-US" sz="1400" b="0" baseline="0" dirty="0">
                          <a:latin typeface="Arial" panose="020B0604020202020204" pitchFamily="34" charset="0"/>
                          <a:cs typeface="Arial" panose="020B0604020202020204" pitchFamily="34" charset="0"/>
                        </a:rPr>
                        <a:t> is divided in to block such as A,B,C,D,E.</a:t>
                      </a: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Mode of shipment </a:t>
                      </a:r>
                    </a:p>
                  </a:txBody>
                  <a:tcPr/>
                </a:tc>
                <a:tc>
                  <a:txBody>
                    <a:bodyPr/>
                    <a:lstStyle/>
                    <a:p>
                      <a:r>
                        <a:rPr lang="en-US" sz="1400" b="0" dirty="0">
                          <a:latin typeface="Arial" panose="020B0604020202020204" pitchFamily="34" charset="0"/>
                          <a:cs typeface="Arial" panose="020B0604020202020204" pitchFamily="34" charset="0"/>
                        </a:rPr>
                        <a:t>The Company Ships the products in multiple way such as Ship, Flight</a:t>
                      </a:r>
                      <a:r>
                        <a:rPr lang="en-US" sz="1400" b="0" baseline="0" dirty="0">
                          <a:latin typeface="Arial" panose="020B0604020202020204" pitchFamily="34" charset="0"/>
                          <a:cs typeface="Arial" panose="020B0604020202020204" pitchFamily="34" charset="0"/>
                        </a:rPr>
                        <a:t> and Road.</a:t>
                      </a: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Customer care calls</a:t>
                      </a:r>
                    </a:p>
                  </a:txBody>
                  <a:tcPr/>
                </a:tc>
                <a:tc>
                  <a:txBody>
                    <a:bodyPr/>
                    <a:lstStyle/>
                    <a:p>
                      <a:r>
                        <a:rPr lang="en-US" sz="1400" b="0" dirty="0">
                          <a:latin typeface="Arial" panose="020B0604020202020204" pitchFamily="34" charset="0"/>
                          <a:cs typeface="Arial" panose="020B0604020202020204" pitchFamily="34" charset="0"/>
                        </a:rPr>
                        <a:t>The number of calls  made from enquiry for enquiry of</a:t>
                      </a:r>
                      <a:r>
                        <a:rPr lang="en-US" sz="1400" b="0" baseline="0" dirty="0">
                          <a:latin typeface="Arial" panose="020B0604020202020204" pitchFamily="34" charset="0"/>
                          <a:cs typeface="Arial" panose="020B0604020202020204" pitchFamily="34" charset="0"/>
                        </a:rPr>
                        <a:t> the shipment.</a:t>
                      </a: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Customer rating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400" b="0" kern="1200" dirty="0">
                          <a:solidFill>
                            <a:schemeClr val="dk1"/>
                          </a:solidFill>
                          <a:latin typeface="Arial" panose="020B0604020202020204" pitchFamily="34" charset="0"/>
                          <a:ea typeface="+mn-ea"/>
                          <a:cs typeface="Arial" panose="020B0604020202020204" pitchFamily="34" charset="0"/>
                        </a:rPr>
                        <a:t>The company has rated from every customer. 1 is the lowest (Worst), 5</a:t>
                      </a:r>
                      <a:r>
                        <a:rPr lang="en-IN" sz="1400" b="0" kern="1200" baseline="0" dirty="0">
                          <a:solidFill>
                            <a:schemeClr val="dk1"/>
                          </a:solidFill>
                          <a:latin typeface="Arial" panose="020B0604020202020204" pitchFamily="34" charset="0"/>
                          <a:ea typeface="+mn-ea"/>
                          <a:cs typeface="Arial" panose="020B0604020202020204" pitchFamily="34" charset="0"/>
                        </a:rPr>
                        <a:t> is the</a:t>
                      </a:r>
                      <a:r>
                        <a:rPr lang="en-IN" sz="1400" b="0" kern="1200" dirty="0">
                          <a:solidFill>
                            <a:schemeClr val="dk1"/>
                          </a:solidFill>
                          <a:latin typeface="Arial" panose="020B0604020202020204" pitchFamily="34" charset="0"/>
                          <a:ea typeface="+mn-ea"/>
                          <a:cs typeface="Arial" panose="020B0604020202020204" pitchFamily="34" charset="0"/>
                        </a:rPr>
                        <a:t> highest (Best).</a:t>
                      </a:r>
                    </a:p>
                  </a:txBody>
                  <a:tcPr/>
                </a:tc>
                <a:extLst>
                  <a:ext uri="{0D108BD9-81ED-4DB2-BD59-A6C34878D82A}">
                    <a16:rowId xmlns:a16="http://schemas.microsoft.com/office/drawing/2014/main" val="10005"/>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Cost of the product </a:t>
                      </a:r>
                    </a:p>
                  </a:txBody>
                  <a:tcPr/>
                </a:tc>
                <a:tc>
                  <a:txBody>
                    <a:bodyPr/>
                    <a:lstStyle/>
                    <a:p>
                      <a:r>
                        <a:rPr lang="en-US" sz="1400" b="0" dirty="0">
                          <a:latin typeface="Arial" panose="020B0604020202020204" pitchFamily="34" charset="0"/>
                          <a:cs typeface="Arial" panose="020B0604020202020204" pitchFamily="34" charset="0"/>
                        </a:rPr>
                        <a:t>Cost of the Product in US Dollars.</a:t>
                      </a:r>
                    </a:p>
                  </a:txBody>
                  <a:tcPr/>
                </a:tc>
                <a:extLst>
                  <a:ext uri="{0D108BD9-81ED-4DB2-BD59-A6C34878D82A}">
                    <a16:rowId xmlns:a16="http://schemas.microsoft.com/office/drawing/2014/main" val="10006"/>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Prior purchases</a:t>
                      </a:r>
                    </a:p>
                  </a:txBody>
                  <a:tcPr/>
                </a:tc>
                <a:tc>
                  <a:txBody>
                    <a:bodyPr/>
                    <a:lstStyle/>
                    <a:p>
                      <a:r>
                        <a:rPr lang="en-US" sz="1400" b="0" dirty="0">
                          <a:latin typeface="Arial" panose="020B0604020202020204" pitchFamily="34" charset="0"/>
                          <a:cs typeface="Arial" panose="020B0604020202020204" pitchFamily="34" charset="0"/>
                        </a:rPr>
                        <a:t>The Number of Prior Purchase.</a:t>
                      </a:r>
                    </a:p>
                  </a:txBody>
                  <a:tcPr/>
                </a:tc>
                <a:extLst>
                  <a:ext uri="{0D108BD9-81ED-4DB2-BD59-A6C34878D82A}">
                    <a16:rowId xmlns:a16="http://schemas.microsoft.com/office/drawing/2014/main" val="10007"/>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Product importance </a:t>
                      </a:r>
                    </a:p>
                  </a:txBody>
                  <a:tcPr/>
                </a:tc>
                <a:tc>
                  <a:txBody>
                    <a:bodyPr/>
                    <a:lstStyle/>
                    <a:p>
                      <a:r>
                        <a:rPr lang="en-US" sz="1400" b="0" dirty="0">
                          <a:latin typeface="Arial" panose="020B0604020202020204" pitchFamily="34" charset="0"/>
                          <a:cs typeface="Arial" panose="020B0604020202020204" pitchFamily="34" charset="0"/>
                        </a:rPr>
                        <a:t>The</a:t>
                      </a:r>
                      <a:r>
                        <a:rPr lang="en-US" sz="1400" b="0" baseline="0" dirty="0">
                          <a:latin typeface="Arial" panose="020B0604020202020204" pitchFamily="34" charset="0"/>
                          <a:cs typeface="Arial" panose="020B0604020202020204" pitchFamily="34" charset="0"/>
                        </a:rPr>
                        <a:t> company has categorized the product in the various parameter such as low, medium, high.</a:t>
                      </a: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8"/>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Gender</a:t>
                      </a:r>
                    </a:p>
                  </a:txBody>
                  <a:tcPr/>
                </a:tc>
                <a:tc>
                  <a:txBody>
                    <a:bodyPr/>
                    <a:lstStyle/>
                    <a:p>
                      <a:r>
                        <a:rPr lang="en-US" sz="1400" b="0" dirty="0">
                          <a:latin typeface="Arial" panose="020B0604020202020204" pitchFamily="34" charset="0"/>
                          <a:cs typeface="Arial" panose="020B0604020202020204" pitchFamily="34" charset="0"/>
                        </a:rPr>
                        <a:t>Male and Female.</a:t>
                      </a:r>
                    </a:p>
                  </a:txBody>
                  <a:tcPr/>
                </a:tc>
                <a:extLst>
                  <a:ext uri="{0D108BD9-81ED-4DB2-BD59-A6C34878D82A}">
                    <a16:rowId xmlns:a16="http://schemas.microsoft.com/office/drawing/2014/main" val="10009"/>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Discount offered </a:t>
                      </a:r>
                    </a:p>
                  </a:txBody>
                  <a:tcPr/>
                </a:tc>
                <a:tc>
                  <a:txBody>
                    <a:bodyPr/>
                    <a:lstStyle/>
                    <a:p>
                      <a:pPr marL="0" algn="l" defTabSz="914400" rtl="0" eaLnBrk="1" latinLnBrk="0" hangingPunct="1"/>
                      <a:r>
                        <a:rPr lang="en-IN" sz="1400" b="0" kern="1200" dirty="0">
                          <a:solidFill>
                            <a:schemeClr val="dk1"/>
                          </a:solidFill>
                          <a:latin typeface="Arial" panose="020B0604020202020204" pitchFamily="34" charset="0"/>
                          <a:ea typeface="+mn-ea"/>
                          <a:cs typeface="Arial" panose="020B0604020202020204" pitchFamily="34" charset="0"/>
                        </a:rPr>
                        <a:t>Discount offered on that specific product.</a:t>
                      </a:r>
                    </a:p>
                  </a:txBody>
                  <a:tcPr/>
                </a:tc>
                <a:extLst>
                  <a:ext uri="{0D108BD9-81ED-4DB2-BD59-A6C34878D82A}">
                    <a16:rowId xmlns:a16="http://schemas.microsoft.com/office/drawing/2014/main" val="10010"/>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Weight in </a:t>
                      </a:r>
                      <a:r>
                        <a:rPr lang="en-IN" sz="1400" b="1" kern="1200" dirty="0" err="1">
                          <a:solidFill>
                            <a:schemeClr val="dk1"/>
                          </a:solidFill>
                          <a:latin typeface="Arial" panose="020B0604020202020204" pitchFamily="34" charset="0"/>
                          <a:ea typeface="+mn-ea"/>
                          <a:cs typeface="Arial" panose="020B0604020202020204" pitchFamily="34" charset="0"/>
                        </a:rPr>
                        <a:t>gms</a:t>
                      </a:r>
                      <a:r>
                        <a:rPr lang="en-IN" sz="1400" b="1" kern="1200" dirty="0">
                          <a:solidFill>
                            <a:schemeClr val="dk1"/>
                          </a:solidFill>
                          <a:latin typeface="Arial" panose="020B0604020202020204" pitchFamily="34" charset="0"/>
                          <a:ea typeface="+mn-ea"/>
                          <a:cs typeface="Arial" panose="020B0604020202020204" pitchFamily="34" charset="0"/>
                        </a:rPr>
                        <a: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400" b="0" kern="1200" dirty="0">
                          <a:solidFill>
                            <a:schemeClr val="dk1"/>
                          </a:solidFill>
                          <a:latin typeface="Arial" panose="020B0604020202020204" pitchFamily="34" charset="0"/>
                          <a:ea typeface="+mn-ea"/>
                          <a:cs typeface="Arial" panose="020B0604020202020204" pitchFamily="34" charset="0"/>
                        </a:rPr>
                        <a:t>It is the weight in grams.</a:t>
                      </a:r>
                    </a:p>
                  </a:txBody>
                  <a:tcPr/>
                </a:tc>
                <a:extLst>
                  <a:ext uri="{0D108BD9-81ED-4DB2-BD59-A6C34878D82A}">
                    <a16:rowId xmlns:a16="http://schemas.microsoft.com/office/drawing/2014/main" val="10011"/>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Reached on time</a:t>
                      </a:r>
                    </a:p>
                  </a:txBody>
                  <a:tcPr/>
                </a:tc>
                <a:tc>
                  <a:txBody>
                    <a:bodyPr/>
                    <a:lstStyle/>
                    <a:p>
                      <a:pPr marL="0" algn="l" defTabSz="914400" rtl="0" eaLnBrk="1" latinLnBrk="0" hangingPunct="1"/>
                      <a:r>
                        <a:rPr lang="en-IN" sz="1400" b="0" kern="1200" dirty="0">
                          <a:solidFill>
                            <a:schemeClr val="dk1"/>
                          </a:solidFill>
                          <a:latin typeface="Arial" panose="020B0604020202020204" pitchFamily="34" charset="0"/>
                          <a:ea typeface="+mn-ea"/>
                          <a:cs typeface="Arial" panose="020B0604020202020204" pitchFamily="34" charset="0"/>
                        </a:rPr>
                        <a:t>It is the target variable, where 1 Indicates that the product has </a:t>
                      </a:r>
                      <a:r>
                        <a:rPr lang="en-IN" sz="1400" b="0" u="sng" kern="1200" dirty="0">
                          <a:solidFill>
                            <a:schemeClr val="dk1"/>
                          </a:solidFill>
                          <a:latin typeface="Arial" panose="020B0604020202020204" pitchFamily="34" charset="0"/>
                          <a:ea typeface="+mn-ea"/>
                          <a:cs typeface="Arial" panose="020B0604020202020204" pitchFamily="34" charset="0"/>
                        </a:rPr>
                        <a:t>NOT reached on time </a:t>
                      </a:r>
                      <a:r>
                        <a:rPr lang="en-IN" sz="1400" b="0" kern="1200" dirty="0">
                          <a:solidFill>
                            <a:schemeClr val="dk1"/>
                          </a:solidFill>
                          <a:latin typeface="Arial" panose="020B0604020202020204" pitchFamily="34" charset="0"/>
                          <a:ea typeface="+mn-ea"/>
                          <a:cs typeface="Arial" panose="020B0604020202020204" pitchFamily="34" charset="0"/>
                        </a:rPr>
                        <a:t>and 0 indicates it has </a:t>
                      </a:r>
                      <a:r>
                        <a:rPr lang="en-IN" sz="1400" b="0" u="sng" kern="1200" dirty="0">
                          <a:solidFill>
                            <a:schemeClr val="dk1"/>
                          </a:solidFill>
                          <a:latin typeface="Arial" panose="020B0604020202020204" pitchFamily="34" charset="0"/>
                          <a:ea typeface="+mn-ea"/>
                          <a:cs typeface="Arial" panose="020B0604020202020204" pitchFamily="34" charset="0"/>
                        </a:rPr>
                        <a:t>reached on time</a:t>
                      </a:r>
                      <a:r>
                        <a:rPr lang="en-IN" sz="1400" b="0" kern="1200" dirty="0">
                          <a:solidFill>
                            <a:schemeClr val="dk1"/>
                          </a:solidFill>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155448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69563"/>
            <a:ext cx="8911687" cy="985749"/>
          </a:xfrm>
        </p:spPr>
        <p:txBody>
          <a:bodyPr>
            <a:normAutofit/>
          </a:bodyPr>
          <a:lstStyle/>
          <a:p>
            <a:pPr algn="ctr"/>
            <a:r>
              <a:rPr lang="en-US" sz="3200" b="1" dirty="0">
                <a:latin typeface="Arial" panose="020B0604020202020204" pitchFamily="34" charset="0"/>
                <a:cs typeface="Arial" panose="020B0604020202020204" pitchFamily="34" charset="0"/>
              </a:rPr>
              <a:t>Data Preparation</a:t>
            </a: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b="1" dirty="0">
                <a:latin typeface="Arial" panose="020B0604020202020204" pitchFamily="34" charset="0"/>
                <a:cs typeface="Arial" panose="020B0604020202020204" pitchFamily="34" charset="0"/>
              </a:rPr>
              <a:t>The dataset having 10999 observations with 12 variables for building the model.</a:t>
            </a:r>
          </a:p>
          <a:p>
            <a:pPr algn="just">
              <a:buFont typeface="Wingdings" panose="05000000000000000000" pitchFamily="2" charset="2"/>
              <a:buChar char="Ø"/>
            </a:pPr>
            <a:r>
              <a:rPr lang="en-US" b="1" dirty="0">
                <a:latin typeface="Arial" panose="020B0604020202020204" pitchFamily="34" charset="0"/>
                <a:cs typeface="Arial" panose="020B0604020202020204" pitchFamily="34" charset="0"/>
              </a:rPr>
              <a:t>The ID variable contain the unique number and also corresponded with rows number so it was removed.</a:t>
            </a:r>
          </a:p>
          <a:p>
            <a:pPr algn="just">
              <a:buFont typeface="Wingdings" panose="05000000000000000000" pitchFamily="2" charset="2"/>
              <a:buChar char="Ø"/>
            </a:pPr>
            <a:r>
              <a:rPr lang="en-US" b="1" dirty="0">
                <a:latin typeface="Arial" panose="020B0604020202020204" pitchFamily="34" charset="0"/>
                <a:cs typeface="Arial" panose="020B0604020202020204" pitchFamily="34" charset="0"/>
              </a:rPr>
              <a:t>The variable names are edited for better understanding.</a:t>
            </a:r>
          </a:p>
          <a:p>
            <a:pPr algn="just">
              <a:buFont typeface="Wingdings" panose="05000000000000000000" pitchFamily="2" charset="2"/>
              <a:buChar char="Ø"/>
            </a:pPr>
            <a:r>
              <a:rPr lang="en-US" b="1" dirty="0">
                <a:latin typeface="Arial" panose="020B0604020202020204" pitchFamily="34" charset="0"/>
                <a:cs typeface="Arial" panose="020B0604020202020204" pitchFamily="34" charset="0"/>
              </a:rPr>
              <a:t>All the categorical variable converted into numeric variable.</a:t>
            </a:r>
          </a:p>
          <a:p>
            <a:pPr algn="just">
              <a:buFont typeface="Wingdings" panose="05000000000000000000" pitchFamily="2" charset="2"/>
              <a:buChar char="Ø"/>
            </a:pPr>
            <a:r>
              <a:rPr lang="en-IN" b="1" dirty="0">
                <a:latin typeface="Arial" panose="020B0604020202020204" pitchFamily="34" charset="0"/>
                <a:cs typeface="Arial" panose="020B0604020202020204" pitchFamily="34" charset="0"/>
              </a:rPr>
              <a:t>The dataset was checked for missing values. There were no missing values.</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271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18051"/>
            <a:ext cx="8911687" cy="676656"/>
          </a:xfrm>
        </p:spPr>
        <p:txBody>
          <a:bodyPr>
            <a:normAutofit/>
          </a:bodyPr>
          <a:lstStyle/>
          <a:p>
            <a:pPr algn="ctr"/>
            <a:r>
              <a:rPr lang="en-IN" sz="3200" b="1" dirty="0">
                <a:latin typeface="Arial" panose="020B0604020202020204" pitchFamily="34" charset="0"/>
                <a:cs typeface="Arial" panose="020B0604020202020204" pitchFamily="34" charset="0"/>
              </a:rPr>
              <a:t>Data exploration</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2133600"/>
            <a:ext cx="8915400" cy="3423681"/>
          </a:xfrm>
        </p:spPr>
        <p:txBody>
          <a:bodyPr/>
          <a:lstStyle/>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The shipments that were not delivered on-time were indicated as 1 and shipments that were delivered on-time is indicated as 0.</a:t>
            </a:r>
            <a:endParaRPr lang="en-GB" b="1"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b="1"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The target variable had 6563 shipments didn’t reach on-time and while 4436 shipments that reached on-time.</a:t>
            </a:r>
            <a:endParaRPr lang="en-GB" b="1"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b="1"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From that dataset we observed </a:t>
            </a:r>
            <a:r>
              <a:rPr lang="en-IN" b="1" dirty="0">
                <a:solidFill>
                  <a:schemeClr val="tx1"/>
                </a:solidFill>
                <a:latin typeface="Arial" panose="020B0604020202020204" pitchFamily="34" charset="0"/>
                <a:cs typeface="Arial" panose="020B0604020202020204" pitchFamily="34" charset="0"/>
              </a:rPr>
              <a:t>the company had an delayed delivery rate of 59.66 % as compared to on-time delivery rate of 40.33 % .</a:t>
            </a:r>
          </a:p>
        </p:txBody>
      </p:sp>
    </p:spTree>
    <p:extLst>
      <p:ext uri="{BB962C8B-B14F-4D97-AF65-F5344CB8AC3E}">
        <p14:creationId xmlns:p14="http://schemas.microsoft.com/office/powerpoint/2010/main" val="288013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Data Exploration</a:t>
            </a: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Maximum no. of customer in dataset had prior purchase is 3 products. and minimum no. of customer in dataset had prior purchase is 8 products.</a:t>
            </a:r>
          </a:p>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Majority of the customer rated as 3 which is received their order on-time.</a:t>
            </a:r>
          </a:p>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Majority of products were of low importance.</a:t>
            </a:r>
          </a:p>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Most activity from the F block of the warehouse.</a:t>
            </a:r>
          </a:p>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A large share of deliveries were done by ships.</a:t>
            </a:r>
          </a:p>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Maximum no. of customer in dataset made 4 calls to customer care.</a:t>
            </a:r>
          </a:p>
        </p:txBody>
      </p:sp>
    </p:spTree>
    <p:extLst>
      <p:ext uri="{BB962C8B-B14F-4D97-AF65-F5344CB8AC3E}">
        <p14:creationId xmlns:p14="http://schemas.microsoft.com/office/powerpoint/2010/main" val="2989095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10800000" flipV="1">
            <a:off x="2555047" y="2782669"/>
            <a:ext cx="8151299" cy="646331"/>
          </a:xfrm>
          <a:prstGeom prst="rect">
            <a:avLst/>
          </a:prstGeom>
          <a:noFill/>
        </p:spPr>
        <p:txBody>
          <a:bodyPr wrap="square" rtlCol="0">
            <a:spAutoFit/>
          </a:bodyPr>
          <a:lstStyle/>
          <a:p>
            <a:pPr algn="just"/>
            <a:r>
              <a:rPr lang="en-IN" b="1" dirty="0">
                <a:solidFill>
                  <a:srgbClr val="FF0000"/>
                </a:solidFill>
                <a:latin typeface="Arial" panose="020B0604020202020204" pitchFamily="34" charset="0"/>
                <a:cs typeface="Arial" panose="020B0604020202020204" pitchFamily="34" charset="0"/>
              </a:rPr>
              <a:t>Problem Statement 1:-</a:t>
            </a:r>
            <a:r>
              <a:rPr lang="en-GB" b="1" dirty="0">
                <a:solidFill>
                  <a:srgbClr val="FF0000"/>
                </a:solidFill>
                <a:latin typeface="Arial" panose="020B0604020202020204" pitchFamily="34" charset="0"/>
                <a:cs typeface="Arial" panose="020B0604020202020204" pitchFamily="34" charset="0"/>
              </a:rPr>
              <a:t> What was Customer Rating? And was the product delivered on time?</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2184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92188" y="575212"/>
            <a:ext cx="8911687" cy="1280890"/>
          </a:xfrm>
        </p:spPr>
        <p:txBody>
          <a:bodyPr>
            <a:normAutofit/>
          </a:bodyPr>
          <a:lstStyle/>
          <a:p>
            <a:pPr algn="ctr"/>
            <a:r>
              <a:rPr lang="en-IN" sz="3200" b="1" dirty="0">
                <a:latin typeface="Arial" panose="020B0604020202020204" pitchFamily="34" charset="0"/>
                <a:cs typeface="Arial" panose="020B0604020202020204" pitchFamily="34" charset="0"/>
              </a:rPr>
              <a:t>Problem statement 1 and </a:t>
            </a:r>
            <a:r>
              <a:rPr lang="en-GB" sz="3200" b="1" dirty="0">
                <a:latin typeface="Arial" panose="020B0604020202020204" pitchFamily="34" charset="0"/>
                <a:cs typeface="Arial" panose="020B0604020202020204" pitchFamily="34" charset="0"/>
              </a:rPr>
              <a:t>I</a:t>
            </a:r>
            <a:r>
              <a:rPr lang="en-IN" sz="3200" b="1" dirty="0">
                <a:latin typeface="Arial" panose="020B0604020202020204" pitchFamily="34" charset="0"/>
                <a:cs typeface="Arial" panose="020B0604020202020204" pitchFamily="34" charset="0"/>
              </a:rPr>
              <a:t>nsights</a:t>
            </a:r>
            <a:endParaRPr lang="en-US" sz="32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0569F72-8589-9F17-DDB8-B930BBFF64DA}"/>
              </a:ext>
            </a:extLst>
          </p:cNvPr>
          <p:cNvSpPr txBox="1"/>
          <p:nvPr/>
        </p:nvSpPr>
        <p:spPr>
          <a:xfrm>
            <a:off x="2466083" y="1754159"/>
            <a:ext cx="7259833" cy="3693319"/>
          </a:xfrm>
          <a:prstGeom prst="rect">
            <a:avLst/>
          </a:prstGeom>
          <a:noFill/>
        </p:spPr>
        <p:txBody>
          <a:bodyPr wrap="square">
            <a:spAutoFit/>
          </a:bodyPr>
          <a:lstStyle/>
          <a:p>
            <a:r>
              <a:rPr lang="en-US" b="1" u="sng" dirty="0"/>
              <a:t>Customer Ratings Distribution</a:t>
            </a:r>
            <a:r>
              <a:rPr lang="en-US" b="1" dirty="0"/>
              <a:t>: </a:t>
            </a:r>
            <a:endParaRPr lang="en-GB" b="1" dirty="0"/>
          </a:p>
          <a:p>
            <a:pPr marL="342900" indent="-342900">
              <a:buAutoNum type="arabicPlain" startAt="3"/>
            </a:pPr>
            <a:r>
              <a:rPr lang="en-US" b="1" dirty="0"/>
              <a:t>2239</a:t>
            </a:r>
            <a:endParaRPr lang="en-GB" b="1" dirty="0"/>
          </a:p>
          <a:p>
            <a:pPr marL="342900" indent="-342900">
              <a:buAutoNum type="arabicPlain"/>
            </a:pPr>
            <a:r>
              <a:rPr lang="en-US" b="1" dirty="0"/>
              <a:t>2235</a:t>
            </a:r>
            <a:endParaRPr lang="en-GB" b="1" dirty="0"/>
          </a:p>
          <a:p>
            <a:pPr marL="342900" indent="-342900">
              <a:buAutoNum type="arabicPlain" startAt="4"/>
            </a:pPr>
            <a:r>
              <a:rPr lang="en-US" b="1" dirty="0"/>
              <a:t>2189</a:t>
            </a:r>
            <a:endParaRPr lang="en-GB" b="1" dirty="0"/>
          </a:p>
          <a:p>
            <a:pPr marL="342900" indent="-342900">
              <a:buAutoNum type="arabicPlain" startAt="4"/>
            </a:pPr>
            <a:r>
              <a:rPr lang="en-GB" b="1" dirty="0"/>
              <a:t>2171</a:t>
            </a:r>
          </a:p>
          <a:p>
            <a:pPr marL="342900" indent="-342900">
              <a:buAutoNum type="arabicPlain" startAt="2"/>
            </a:pPr>
            <a:r>
              <a:rPr lang="en-US" b="1" dirty="0"/>
              <a:t>2165</a:t>
            </a:r>
            <a:endParaRPr lang="en-GB" b="1" dirty="0"/>
          </a:p>
          <a:p>
            <a:r>
              <a:rPr lang="en-US" b="1" dirty="0"/>
              <a:t>Name: rating, dtype: int64</a:t>
            </a:r>
            <a:endParaRPr lang="en-GB" b="1" dirty="0"/>
          </a:p>
          <a:p>
            <a:endParaRPr lang="en-GB" b="1" dirty="0"/>
          </a:p>
          <a:p>
            <a:endParaRPr lang="en-GB" b="1" u="sng" dirty="0"/>
          </a:p>
          <a:p>
            <a:r>
              <a:rPr lang="en-US" b="1" u="sng" dirty="0"/>
              <a:t>Product Delivery Distribution</a:t>
            </a:r>
            <a:r>
              <a:rPr lang="en-US" b="1" dirty="0"/>
              <a:t>: </a:t>
            </a:r>
            <a:endParaRPr lang="en-GB" b="1" dirty="0"/>
          </a:p>
          <a:p>
            <a:pPr marL="342900" indent="-342900">
              <a:buAutoNum type="arabicPlain"/>
            </a:pPr>
            <a:r>
              <a:rPr lang="en-US" b="1" dirty="0"/>
              <a:t>6563</a:t>
            </a:r>
            <a:endParaRPr lang="en-GB" b="1" dirty="0"/>
          </a:p>
          <a:p>
            <a:r>
              <a:rPr lang="en-US" b="1" dirty="0"/>
              <a:t>0    4436</a:t>
            </a:r>
            <a:endParaRPr lang="en-GB" b="1" dirty="0"/>
          </a:p>
          <a:p>
            <a:r>
              <a:rPr lang="en-US" b="1" dirty="0"/>
              <a:t>Name: on_time, dtype: int64</a:t>
            </a:r>
          </a:p>
        </p:txBody>
      </p:sp>
    </p:spTree>
    <p:extLst>
      <p:ext uri="{BB962C8B-B14F-4D97-AF65-F5344CB8AC3E}">
        <p14:creationId xmlns:p14="http://schemas.microsoft.com/office/powerpoint/2010/main" val="28310542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3985</TotalTime>
  <Words>1628</Words>
  <Application>Microsoft Office PowerPoint</Application>
  <PresentationFormat>Widescreen</PresentationFormat>
  <Paragraphs>193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Wisp</vt:lpstr>
      <vt:lpstr>Data Science Capstone Project  Machine Learning </vt:lpstr>
      <vt:lpstr>Overview of the project</vt:lpstr>
      <vt:lpstr>Problem Statements</vt:lpstr>
      <vt:lpstr>Data Description</vt:lpstr>
      <vt:lpstr>Data Preparation</vt:lpstr>
      <vt:lpstr>Data exploration</vt:lpstr>
      <vt:lpstr>Data Exploration</vt:lpstr>
      <vt:lpstr>PowerPoint Presentation</vt:lpstr>
      <vt:lpstr>Problem statement 1 and Insights</vt:lpstr>
      <vt:lpstr>PowerPoint Presentation</vt:lpstr>
      <vt:lpstr>Problem statement 2 and Insights</vt:lpstr>
      <vt:lpstr>PowerPoint Presentation</vt:lpstr>
      <vt:lpstr>PowerPoint Presentation</vt:lpstr>
      <vt:lpstr>Models Selection Techniques </vt:lpstr>
      <vt:lpstr>All Models Visualization </vt:lpstr>
      <vt:lpstr>Business Insights and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Term 3 - Python</dc:title>
  <dc:creator>Khetal Sarode</dc:creator>
  <cp:lastModifiedBy>RAJ SINGH RATHORE</cp:lastModifiedBy>
  <cp:revision>57</cp:revision>
  <dcterms:created xsi:type="dcterms:W3CDTF">2019-12-29T15:58:03Z</dcterms:created>
  <dcterms:modified xsi:type="dcterms:W3CDTF">2024-02-11T07:23:17Z</dcterms:modified>
</cp:coreProperties>
</file>